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57" r:id="rId3"/>
    <p:sldId id="268" r:id="rId4"/>
    <p:sldId id="269" r:id="rId5"/>
    <p:sldId id="282" r:id="rId6"/>
    <p:sldId id="258" r:id="rId7"/>
    <p:sldId id="270" r:id="rId8"/>
    <p:sldId id="271" r:id="rId9"/>
    <p:sldId id="272" r:id="rId10"/>
    <p:sldId id="273" r:id="rId11"/>
    <p:sldId id="275" r:id="rId12"/>
    <p:sldId id="276" r:id="rId13"/>
    <p:sldId id="274" r:id="rId14"/>
    <p:sldId id="259" r:id="rId15"/>
    <p:sldId id="260" r:id="rId16"/>
    <p:sldId id="261" r:id="rId17"/>
    <p:sldId id="262" r:id="rId18"/>
    <p:sldId id="263" r:id="rId19"/>
    <p:sldId id="264" r:id="rId20"/>
    <p:sldId id="277" r:id="rId21"/>
    <p:sldId id="278" r:id="rId22"/>
    <p:sldId id="279" r:id="rId23"/>
    <p:sldId id="280" r:id="rId24"/>
    <p:sldId id="26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826630-E294-4F2F-BC61-FE41CFF67C99}" type="doc">
      <dgm:prSet loTypeId="urn:microsoft.com/office/officeart/2005/8/layout/cycle2" loCatId="cycle" qsTypeId="urn:microsoft.com/office/officeart/2005/8/quickstyle/simple1" qsCatId="simple" csTypeId="urn:microsoft.com/office/officeart/2005/8/colors/colorful5" csCatId="colorful" phldr="1"/>
      <dgm:spPr/>
      <dgm:t>
        <a:bodyPr/>
        <a:lstStyle/>
        <a:p>
          <a:endParaRPr lang="en-US"/>
        </a:p>
      </dgm:t>
    </dgm:pt>
    <dgm:pt modelId="{D7BE0438-83FB-4D2E-A1E2-FBC367B4F754}">
      <dgm:prSet phldrT="[Text]"/>
      <dgm:spPr/>
      <dgm:t>
        <a:bodyPr/>
        <a:lstStyle/>
        <a:p>
          <a:r>
            <a:rPr lang="en-US" dirty="0" smtClean="0"/>
            <a:t>Model</a:t>
          </a:r>
          <a:endParaRPr lang="en-US" dirty="0"/>
        </a:p>
      </dgm:t>
    </dgm:pt>
    <dgm:pt modelId="{80C2D80F-7D2B-45C7-BEEA-B7B22E1EDBDC}" type="parTrans" cxnId="{A484055C-CF2E-4F4D-B6F8-5333C1417421}">
      <dgm:prSet/>
      <dgm:spPr/>
      <dgm:t>
        <a:bodyPr/>
        <a:lstStyle/>
        <a:p>
          <a:endParaRPr lang="en-US"/>
        </a:p>
      </dgm:t>
    </dgm:pt>
    <dgm:pt modelId="{8060852B-74DD-4EC4-8F43-881994397465}" type="sibTrans" cxnId="{A484055C-CF2E-4F4D-B6F8-5333C1417421}">
      <dgm:prSet/>
      <dgm:spPr/>
      <dgm:t>
        <a:bodyPr/>
        <a:lstStyle/>
        <a:p>
          <a:endParaRPr lang="en-US"/>
        </a:p>
      </dgm:t>
    </dgm:pt>
    <dgm:pt modelId="{A0B088C0-A97B-4C7D-A4A4-C10F0E9F19BB}">
      <dgm:prSet phldrT="[Text]"/>
      <dgm:spPr/>
      <dgm:t>
        <a:bodyPr/>
        <a:lstStyle/>
        <a:p>
          <a:r>
            <a:rPr lang="en-US" dirty="0" smtClean="0"/>
            <a:t>Controller</a:t>
          </a:r>
          <a:endParaRPr lang="en-US" dirty="0"/>
        </a:p>
      </dgm:t>
    </dgm:pt>
    <dgm:pt modelId="{80ED034D-E366-4935-8658-FD72B023E4B4}" type="parTrans" cxnId="{2C61C2D5-46A7-4B63-B5CA-80548A66A281}">
      <dgm:prSet/>
      <dgm:spPr/>
      <dgm:t>
        <a:bodyPr/>
        <a:lstStyle/>
        <a:p>
          <a:endParaRPr lang="en-US"/>
        </a:p>
      </dgm:t>
    </dgm:pt>
    <dgm:pt modelId="{C2DCBE7C-ACB4-4713-BB34-C7D61D0EF8DF}" type="sibTrans" cxnId="{2C61C2D5-46A7-4B63-B5CA-80548A66A281}">
      <dgm:prSet/>
      <dgm:spPr/>
      <dgm:t>
        <a:bodyPr/>
        <a:lstStyle/>
        <a:p>
          <a:endParaRPr lang="en-US"/>
        </a:p>
      </dgm:t>
    </dgm:pt>
    <dgm:pt modelId="{DA3CFF83-FBF6-4D9B-9B7C-A84DBEF3DA63}">
      <dgm:prSet phldrT="[Text]"/>
      <dgm:spPr/>
      <dgm:t>
        <a:bodyPr/>
        <a:lstStyle/>
        <a:p>
          <a:r>
            <a:rPr lang="en-US" dirty="0" smtClean="0"/>
            <a:t>View</a:t>
          </a:r>
          <a:endParaRPr lang="en-US" dirty="0"/>
        </a:p>
      </dgm:t>
    </dgm:pt>
    <dgm:pt modelId="{B044465C-7AA4-4005-858C-1F3A8D613861}" type="parTrans" cxnId="{A608BBFA-3336-4004-90B4-91EE7E6F6B6C}">
      <dgm:prSet/>
      <dgm:spPr/>
      <dgm:t>
        <a:bodyPr/>
        <a:lstStyle/>
        <a:p>
          <a:endParaRPr lang="en-US"/>
        </a:p>
      </dgm:t>
    </dgm:pt>
    <dgm:pt modelId="{825D778F-C8F0-4A8A-A890-E319644F3278}" type="sibTrans" cxnId="{A608BBFA-3336-4004-90B4-91EE7E6F6B6C}">
      <dgm:prSet/>
      <dgm:spPr/>
      <dgm:t>
        <a:bodyPr/>
        <a:lstStyle/>
        <a:p>
          <a:endParaRPr lang="en-US"/>
        </a:p>
      </dgm:t>
    </dgm:pt>
    <dgm:pt modelId="{AE10BC6F-669C-47B2-9DE6-40275FDAC4C7}" type="pres">
      <dgm:prSet presAssocID="{B8826630-E294-4F2F-BC61-FE41CFF67C99}" presName="cycle" presStyleCnt="0">
        <dgm:presLayoutVars>
          <dgm:dir/>
          <dgm:resizeHandles val="exact"/>
        </dgm:presLayoutVars>
      </dgm:prSet>
      <dgm:spPr/>
      <dgm:t>
        <a:bodyPr/>
        <a:lstStyle/>
        <a:p>
          <a:endParaRPr lang="en-US"/>
        </a:p>
      </dgm:t>
    </dgm:pt>
    <dgm:pt modelId="{465010EF-8A7E-4294-AC55-85A2C90CB56C}" type="pres">
      <dgm:prSet presAssocID="{D7BE0438-83FB-4D2E-A1E2-FBC367B4F754}" presName="node" presStyleLbl="node1" presStyleIdx="0" presStyleCnt="3">
        <dgm:presLayoutVars>
          <dgm:bulletEnabled val="1"/>
        </dgm:presLayoutVars>
      </dgm:prSet>
      <dgm:spPr/>
      <dgm:t>
        <a:bodyPr/>
        <a:lstStyle/>
        <a:p>
          <a:endParaRPr lang="en-US"/>
        </a:p>
      </dgm:t>
    </dgm:pt>
    <dgm:pt modelId="{C40316C9-1E5D-443C-BEC9-FFCEB742FF23}" type="pres">
      <dgm:prSet presAssocID="{8060852B-74DD-4EC4-8F43-881994397465}" presName="sibTrans" presStyleLbl="sibTrans2D1" presStyleIdx="0" presStyleCnt="3"/>
      <dgm:spPr/>
      <dgm:t>
        <a:bodyPr/>
        <a:lstStyle/>
        <a:p>
          <a:endParaRPr lang="en-US"/>
        </a:p>
      </dgm:t>
    </dgm:pt>
    <dgm:pt modelId="{0A0A75DD-B370-46F9-BC78-D1E155947A9D}" type="pres">
      <dgm:prSet presAssocID="{8060852B-74DD-4EC4-8F43-881994397465}" presName="connectorText" presStyleLbl="sibTrans2D1" presStyleIdx="0" presStyleCnt="3"/>
      <dgm:spPr/>
      <dgm:t>
        <a:bodyPr/>
        <a:lstStyle/>
        <a:p>
          <a:endParaRPr lang="en-US"/>
        </a:p>
      </dgm:t>
    </dgm:pt>
    <dgm:pt modelId="{DCCDC754-69AF-4C9B-8E47-7CDB3700AB05}" type="pres">
      <dgm:prSet presAssocID="{A0B088C0-A97B-4C7D-A4A4-C10F0E9F19BB}" presName="node" presStyleLbl="node1" presStyleIdx="1" presStyleCnt="3">
        <dgm:presLayoutVars>
          <dgm:bulletEnabled val="1"/>
        </dgm:presLayoutVars>
      </dgm:prSet>
      <dgm:spPr/>
      <dgm:t>
        <a:bodyPr/>
        <a:lstStyle/>
        <a:p>
          <a:endParaRPr lang="en-US"/>
        </a:p>
      </dgm:t>
    </dgm:pt>
    <dgm:pt modelId="{5D0EC3F1-FCDC-4445-8582-9D6B90DB3492}" type="pres">
      <dgm:prSet presAssocID="{C2DCBE7C-ACB4-4713-BB34-C7D61D0EF8DF}" presName="sibTrans" presStyleLbl="sibTrans2D1" presStyleIdx="1" presStyleCnt="3"/>
      <dgm:spPr/>
      <dgm:t>
        <a:bodyPr/>
        <a:lstStyle/>
        <a:p>
          <a:endParaRPr lang="en-US"/>
        </a:p>
      </dgm:t>
    </dgm:pt>
    <dgm:pt modelId="{E5424899-EE33-47D6-A0BD-DB1A610957BA}" type="pres">
      <dgm:prSet presAssocID="{C2DCBE7C-ACB4-4713-BB34-C7D61D0EF8DF}" presName="connectorText" presStyleLbl="sibTrans2D1" presStyleIdx="1" presStyleCnt="3"/>
      <dgm:spPr/>
      <dgm:t>
        <a:bodyPr/>
        <a:lstStyle/>
        <a:p>
          <a:endParaRPr lang="en-US"/>
        </a:p>
      </dgm:t>
    </dgm:pt>
    <dgm:pt modelId="{348E07BA-DE86-42CA-9EF2-0AEA16C2F3AC}" type="pres">
      <dgm:prSet presAssocID="{DA3CFF83-FBF6-4D9B-9B7C-A84DBEF3DA63}" presName="node" presStyleLbl="node1" presStyleIdx="2" presStyleCnt="3">
        <dgm:presLayoutVars>
          <dgm:bulletEnabled val="1"/>
        </dgm:presLayoutVars>
      </dgm:prSet>
      <dgm:spPr/>
      <dgm:t>
        <a:bodyPr/>
        <a:lstStyle/>
        <a:p>
          <a:endParaRPr lang="en-US"/>
        </a:p>
      </dgm:t>
    </dgm:pt>
    <dgm:pt modelId="{5AB617F5-B0BF-4338-8E93-BE112A4BFB79}" type="pres">
      <dgm:prSet presAssocID="{825D778F-C8F0-4A8A-A890-E319644F3278}" presName="sibTrans" presStyleLbl="sibTrans2D1" presStyleIdx="2" presStyleCnt="3"/>
      <dgm:spPr/>
      <dgm:t>
        <a:bodyPr/>
        <a:lstStyle/>
        <a:p>
          <a:endParaRPr lang="en-US"/>
        </a:p>
      </dgm:t>
    </dgm:pt>
    <dgm:pt modelId="{2E1FFEB7-20E2-49A5-84AD-D979FD640A58}" type="pres">
      <dgm:prSet presAssocID="{825D778F-C8F0-4A8A-A890-E319644F3278}" presName="connectorText" presStyleLbl="sibTrans2D1" presStyleIdx="2" presStyleCnt="3"/>
      <dgm:spPr/>
      <dgm:t>
        <a:bodyPr/>
        <a:lstStyle/>
        <a:p>
          <a:endParaRPr lang="en-US"/>
        </a:p>
      </dgm:t>
    </dgm:pt>
  </dgm:ptLst>
  <dgm:cxnLst>
    <dgm:cxn modelId="{2C61C2D5-46A7-4B63-B5CA-80548A66A281}" srcId="{B8826630-E294-4F2F-BC61-FE41CFF67C99}" destId="{A0B088C0-A97B-4C7D-A4A4-C10F0E9F19BB}" srcOrd="1" destOrd="0" parTransId="{80ED034D-E366-4935-8658-FD72B023E4B4}" sibTransId="{C2DCBE7C-ACB4-4713-BB34-C7D61D0EF8DF}"/>
    <dgm:cxn modelId="{9AD97377-3380-4A1D-92B0-5FCE4813423A}" type="presOf" srcId="{C2DCBE7C-ACB4-4713-BB34-C7D61D0EF8DF}" destId="{E5424899-EE33-47D6-A0BD-DB1A610957BA}" srcOrd="1" destOrd="0" presId="urn:microsoft.com/office/officeart/2005/8/layout/cycle2"/>
    <dgm:cxn modelId="{B79C35CF-E670-491B-925E-FA00129B84F0}" type="presOf" srcId="{A0B088C0-A97B-4C7D-A4A4-C10F0E9F19BB}" destId="{DCCDC754-69AF-4C9B-8E47-7CDB3700AB05}" srcOrd="0" destOrd="0" presId="urn:microsoft.com/office/officeart/2005/8/layout/cycle2"/>
    <dgm:cxn modelId="{EAFB8D73-CC6D-4027-9A02-12D9AC4D577A}" type="presOf" srcId="{C2DCBE7C-ACB4-4713-BB34-C7D61D0EF8DF}" destId="{5D0EC3F1-FCDC-4445-8582-9D6B90DB3492}" srcOrd="0" destOrd="0" presId="urn:microsoft.com/office/officeart/2005/8/layout/cycle2"/>
    <dgm:cxn modelId="{19DE409D-6944-4FFB-A28D-8778A1E4294F}" type="presOf" srcId="{8060852B-74DD-4EC4-8F43-881994397465}" destId="{C40316C9-1E5D-443C-BEC9-FFCEB742FF23}" srcOrd="0" destOrd="0" presId="urn:microsoft.com/office/officeart/2005/8/layout/cycle2"/>
    <dgm:cxn modelId="{42696324-EC8D-4E92-90D9-BFCE97C4A75E}" type="presOf" srcId="{825D778F-C8F0-4A8A-A890-E319644F3278}" destId="{2E1FFEB7-20E2-49A5-84AD-D979FD640A58}" srcOrd="1" destOrd="0" presId="urn:microsoft.com/office/officeart/2005/8/layout/cycle2"/>
    <dgm:cxn modelId="{7FC2B0CD-AAE3-401A-AAB6-494FC90798E9}" type="presOf" srcId="{8060852B-74DD-4EC4-8F43-881994397465}" destId="{0A0A75DD-B370-46F9-BC78-D1E155947A9D}" srcOrd="1" destOrd="0" presId="urn:microsoft.com/office/officeart/2005/8/layout/cycle2"/>
    <dgm:cxn modelId="{82D129AE-3CFB-474B-80A4-21A046979559}" type="presOf" srcId="{825D778F-C8F0-4A8A-A890-E319644F3278}" destId="{5AB617F5-B0BF-4338-8E93-BE112A4BFB79}" srcOrd="0" destOrd="0" presId="urn:microsoft.com/office/officeart/2005/8/layout/cycle2"/>
    <dgm:cxn modelId="{5228F324-CC92-41AD-A398-568807BD2222}" type="presOf" srcId="{D7BE0438-83FB-4D2E-A1E2-FBC367B4F754}" destId="{465010EF-8A7E-4294-AC55-85A2C90CB56C}" srcOrd="0" destOrd="0" presId="urn:microsoft.com/office/officeart/2005/8/layout/cycle2"/>
    <dgm:cxn modelId="{F818ADF8-6724-41A1-B7EC-F23E8DB5AA42}" type="presOf" srcId="{B8826630-E294-4F2F-BC61-FE41CFF67C99}" destId="{AE10BC6F-669C-47B2-9DE6-40275FDAC4C7}" srcOrd="0" destOrd="0" presId="urn:microsoft.com/office/officeart/2005/8/layout/cycle2"/>
    <dgm:cxn modelId="{0E658EA7-D2DF-4966-A476-B0F679C64F6D}" type="presOf" srcId="{DA3CFF83-FBF6-4D9B-9B7C-A84DBEF3DA63}" destId="{348E07BA-DE86-42CA-9EF2-0AEA16C2F3AC}" srcOrd="0" destOrd="0" presId="urn:microsoft.com/office/officeart/2005/8/layout/cycle2"/>
    <dgm:cxn modelId="{A484055C-CF2E-4F4D-B6F8-5333C1417421}" srcId="{B8826630-E294-4F2F-BC61-FE41CFF67C99}" destId="{D7BE0438-83FB-4D2E-A1E2-FBC367B4F754}" srcOrd="0" destOrd="0" parTransId="{80C2D80F-7D2B-45C7-BEEA-B7B22E1EDBDC}" sibTransId="{8060852B-74DD-4EC4-8F43-881994397465}"/>
    <dgm:cxn modelId="{A608BBFA-3336-4004-90B4-91EE7E6F6B6C}" srcId="{B8826630-E294-4F2F-BC61-FE41CFF67C99}" destId="{DA3CFF83-FBF6-4D9B-9B7C-A84DBEF3DA63}" srcOrd="2" destOrd="0" parTransId="{B044465C-7AA4-4005-858C-1F3A8D613861}" sibTransId="{825D778F-C8F0-4A8A-A890-E319644F3278}"/>
    <dgm:cxn modelId="{8F5D0A04-C3C2-447F-AFE4-CE6467933F21}" type="presParOf" srcId="{AE10BC6F-669C-47B2-9DE6-40275FDAC4C7}" destId="{465010EF-8A7E-4294-AC55-85A2C90CB56C}" srcOrd="0" destOrd="0" presId="urn:microsoft.com/office/officeart/2005/8/layout/cycle2"/>
    <dgm:cxn modelId="{07787551-D846-4649-BA81-69CE20EEDFBF}" type="presParOf" srcId="{AE10BC6F-669C-47B2-9DE6-40275FDAC4C7}" destId="{C40316C9-1E5D-443C-BEC9-FFCEB742FF23}" srcOrd="1" destOrd="0" presId="urn:microsoft.com/office/officeart/2005/8/layout/cycle2"/>
    <dgm:cxn modelId="{3FAAE453-9467-45D1-BC36-E9806178A543}" type="presParOf" srcId="{C40316C9-1E5D-443C-BEC9-FFCEB742FF23}" destId="{0A0A75DD-B370-46F9-BC78-D1E155947A9D}" srcOrd="0" destOrd="0" presId="urn:microsoft.com/office/officeart/2005/8/layout/cycle2"/>
    <dgm:cxn modelId="{7FB0D750-62A8-4DF3-91D4-D9DAE0106A78}" type="presParOf" srcId="{AE10BC6F-669C-47B2-9DE6-40275FDAC4C7}" destId="{DCCDC754-69AF-4C9B-8E47-7CDB3700AB05}" srcOrd="2" destOrd="0" presId="urn:microsoft.com/office/officeart/2005/8/layout/cycle2"/>
    <dgm:cxn modelId="{B161AA81-D4D6-4D3E-AE53-F5D0FCD8D1AB}" type="presParOf" srcId="{AE10BC6F-669C-47B2-9DE6-40275FDAC4C7}" destId="{5D0EC3F1-FCDC-4445-8582-9D6B90DB3492}" srcOrd="3" destOrd="0" presId="urn:microsoft.com/office/officeart/2005/8/layout/cycle2"/>
    <dgm:cxn modelId="{CEC93E8A-BF7B-4638-A14F-CAC0CC659711}" type="presParOf" srcId="{5D0EC3F1-FCDC-4445-8582-9D6B90DB3492}" destId="{E5424899-EE33-47D6-A0BD-DB1A610957BA}" srcOrd="0" destOrd="0" presId="urn:microsoft.com/office/officeart/2005/8/layout/cycle2"/>
    <dgm:cxn modelId="{28F8D9CF-F2BF-4E4A-9A46-783037FF6611}" type="presParOf" srcId="{AE10BC6F-669C-47B2-9DE6-40275FDAC4C7}" destId="{348E07BA-DE86-42CA-9EF2-0AEA16C2F3AC}" srcOrd="4" destOrd="0" presId="urn:microsoft.com/office/officeart/2005/8/layout/cycle2"/>
    <dgm:cxn modelId="{25D9F99B-1803-4366-BBD7-D3553DE4BA4C}" type="presParOf" srcId="{AE10BC6F-669C-47B2-9DE6-40275FDAC4C7}" destId="{5AB617F5-B0BF-4338-8E93-BE112A4BFB79}" srcOrd="5" destOrd="0" presId="urn:microsoft.com/office/officeart/2005/8/layout/cycle2"/>
    <dgm:cxn modelId="{078AE6C0-A137-4A8D-B954-5E22F645ADB5}" type="presParOf" srcId="{5AB617F5-B0BF-4338-8E93-BE112A4BFB79}" destId="{2E1FFEB7-20E2-49A5-84AD-D979FD640A58}"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DE62A0-6AB8-4E08-A65C-34EAAE6DC998}"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9A821C9C-4E60-4DA6-B00C-484FB513BDAE}">
      <dgm:prSet phldrT="[Text]" custT="1"/>
      <dgm:spPr/>
      <dgm:t>
        <a:bodyPr/>
        <a:lstStyle/>
        <a:p>
          <a:r>
            <a:rPr lang="en-US" sz="2000" dirty="0" smtClean="0"/>
            <a:t>Instantiate</a:t>
          </a:r>
          <a:endParaRPr lang="en-US" sz="2000" dirty="0"/>
        </a:p>
      </dgm:t>
    </dgm:pt>
    <dgm:pt modelId="{28A45CF3-FE46-4B57-9CD7-298C0048B4D8}" type="parTrans" cxnId="{4FD2D8DB-65FB-4428-B2DD-BF26C55AEEEA}">
      <dgm:prSet/>
      <dgm:spPr/>
      <dgm:t>
        <a:bodyPr/>
        <a:lstStyle/>
        <a:p>
          <a:endParaRPr lang="en-US"/>
        </a:p>
      </dgm:t>
    </dgm:pt>
    <dgm:pt modelId="{02788CA9-0758-48DD-80A1-D1A52FA6CCA0}" type="sibTrans" cxnId="{4FD2D8DB-65FB-4428-B2DD-BF26C55AEEEA}">
      <dgm:prSet/>
      <dgm:spPr/>
      <dgm:t>
        <a:bodyPr/>
        <a:lstStyle/>
        <a:p>
          <a:endParaRPr lang="en-US"/>
        </a:p>
      </dgm:t>
    </dgm:pt>
    <dgm:pt modelId="{B6D0992A-FA1C-4B34-8630-34111E86FAFD}">
      <dgm:prSet phldrT="[Text]" custT="1"/>
      <dgm:spPr/>
      <dgm:t>
        <a:bodyPr/>
        <a:lstStyle/>
        <a:p>
          <a:r>
            <a:rPr lang="en-US" sz="2000" dirty="0" smtClean="0"/>
            <a:t>Populate properties</a:t>
          </a:r>
          <a:endParaRPr lang="en-US" sz="2000" dirty="0"/>
        </a:p>
      </dgm:t>
    </dgm:pt>
    <dgm:pt modelId="{36768888-7DD5-4848-85F9-499C109D47D0}" type="parTrans" cxnId="{56B95D60-161C-40A1-A797-7FD3C676E685}">
      <dgm:prSet/>
      <dgm:spPr/>
      <dgm:t>
        <a:bodyPr/>
        <a:lstStyle/>
        <a:p>
          <a:endParaRPr lang="en-US"/>
        </a:p>
      </dgm:t>
    </dgm:pt>
    <dgm:pt modelId="{8C1F98E7-CFFA-4FF8-BC73-BDB446587A84}" type="sibTrans" cxnId="{56B95D60-161C-40A1-A797-7FD3C676E685}">
      <dgm:prSet/>
      <dgm:spPr/>
      <dgm:t>
        <a:bodyPr/>
        <a:lstStyle/>
        <a:p>
          <a:endParaRPr lang="en-US"/>
        </a:p>
      </dgm:t>
    </dgm:pt>
    <dgm:pt modelId="{9FCD75DA-5C67-4483-8F19-C87C81749E9D}">
      <dgm:prSet phldrT="[Text]" custT="1"/>
      <dgm:spPr/>
      <dgm:t>
        <a:bodyPr/>
        <a:lstStyle/>
        <a:p>
          <a:r>
            <a:rPr lang="en-US" sz="1750" dirty="0" smtClean="0"/>
            <a:t>BeanNameAware’s setBeanName()</a:t>
          </a:r>
          <a:endParaRPr lang="en-US" sz="1750" dirty="0"/>
        </a:p>
      </dgm:t>
    </dgm:pt>
    <dgm:pt modelId="{12558963-B409-4C2A-B862-28B781AEF4C5}" type="parTrans" cxnId="{51BB6A30-0AA0-4459-88DA-701E545285C0}">
      <dgm:prSet/>
      <dgm:spPr/>
      <dgm:t>
        <a:bodyPr/>
        <a:lstStyle/>
        <a:p>
          <a:endParaRPr lang="en-US"/>
        </a:p>
      </dgm:t>
    </dgm:pt>
    <dgm:pt modelId="{484BCE8F-BF3C-4C09-87D5-3288B1DE0AA0}" type="sibTrans" cxnId="{51BB6A30-0AA0-4459-88DA-701E545285C0}">
      <dgm:prSet/>
      <dgm:spPr/>
      <dgm:t>
        <a:bodyPr/>
        <a:lstStyle/>
        <a:p>
          <a:endParaRPr lang="en-US"/>
        </a:p>
      </dgm:t>
    </dgm:pt>
    <dgm:pt modelId="{6A9FFAE0-0D4C-4028-AA9F-B05D98451F7E}">
      <dgm:prSet phldrT="[Text]" custT="1"/>
      <dgm:spPr/>
      <dgm:t>
        <a:bodyPr/>
        <a:lstStyle/>
        <a:p>
          <a:r>
            <a:rPr lang="en-US" sz="1750" dirty="0" smtClean="0"/>
            <a:t>BeanFactoryAware’s setBeanFactory()</a:t>
          </a:r>
          <a:endParaRPr lang="en-US" sz="1750" dirty="0"/>
        </a:p>
      </dgm:t>
    </dgm:pt>
    <dgm:pt modelId="{F413D532-26D3-4BF2-9311-244637A3DF62}" type="parTrans" cxnId="{B920267B-6C5E-431E-8C13-294153962502}">
      <dgm:prSet/>
      <dgm:spPr/>
      <dgm:t>
        <a:bodyPr/>
        <a:lstStyle/>
        <a:p>
          <a:endParaRPr lang="en-US"/>
        </a:p>
      </dgm:t>
    </dgm:pt>
    <dgm:pt modelId="{BE5FD279-BC8D-420D-86DC-68FF81A4F03D}" type="sibTrans" cxnId="{B920267B-6C5E-431E-8C13-294153962502}">
      <dgm:prSet/>
      <dgm:spPr/>
      <dgm:t>
        <a:bodyPr/>
        <a:lstStyle/>
        <a:p>
          <a:endParaRPr lang="en-US"/>
        </a:p>
      </dgm:t>
    </dgm:pt>
    <dgm:pt modelId="{DF0FEF96-6B86-43D3-925F-44F761618FE3}">
      <dgm:prSet phldrT="[Text]" custT="1"/>
      <dgm:spPr/>
      <dgm:t>
        <a:bodyPr/>
        <a:lstStyle/>
        <a:p>
          <a:r>
            <a:rPr lang="en-US" sz="1700" dirty="0" smtClean="0"/>
            <a:t>Application </a:t>
          </a:r>
          <a:r>
            <a:rPr lang="en-US" sz="1550" dirty="0" smtClean="0"/>
            <a:t>Content Aware’ssetApplicationContent</a:t>
          </a:r>
          <a:r>
            <a:rPr lang="en-US" sz="1700" dirty="0" smtClean="0"/>
            <a:t>()</a:t>
          </a:r>
          <a:endParaRPr lang="en-US" sz="1700" dirty="0"/>
        </a:p>
      </dgm:t>
    </dgm:pt>
    <dgm:pt modelId="{BE3BAFC3-09A1-42AA-BF53-A309682999A8}" type="parTrans" cxnId="{32CF147A-F8A2-4F3F-92A5-5B37034043D2}">
      <dgm:prSet/>
      <dgm:spPr/>
      <dgm:t>
        <a:bodyPr/>
        <a:lstStyle/>
        <a:p>
          <a:endParaRPr lang="en-US"/>
        </a:p>
      </dgm:t>
    </dgm:pt>
    <dgm:pt modelId="{9B641638-535D-4B03-8D27-6126DD3E87D9}" type="sibTrans" cxnId="{32CF147A-F8A2-4F3F-92A5-5B37034043D2}">
      <dgm:prSet/>
      <dgm:spPr/>
      <dgm:t>
        <a:bodyPr/>
        <a:lstStyle/>
        <a:p>
          <a:endParaRPr lang="en-US"/>
        </a:p>
      </dgm:t>
    </dgm:pt>
    <dgm:pt modelId="{E7D4E1AB-A8DD-47EF-AD27-92C8BC18F658}">
      <dgm:prSet phldrT="[Text]"/>
      <dgm:spPr/>
      <dgm:t>
        <a:bodyPr/>
        <a:lstStyle/>
        <a:p>
          <a:endParaRPr lang="en-US"/>
        </a:p>
      </dgm:t>
    </dgm:pt>
    <dgm:pt modelId="{5A783A48-E466-4D69-BF60-52EF1E39DF82}" type="sibTrans" cxnId="{83842B3E-126C-4BBA-B62E-5DE2EBC0782B}">
      <dgm:prSet/>
      <dgm:spPr/>
      <dgm:t>
        <a:bodyPr/>
        <a:lstStyle/>
        <a:p>
          <a:endParaRPr lang="en-US"/>
        </a:p>
      </dgm:t>
    </dgm:pt>
    <dgm:pt modelId="{25C018ED-BD39-48E3-9E95-9B46169CD049}" type="parTrans" cxnId="{83842B3E-126C-4BBA-B62E-5DE2EBC0782B}">
      <dgm:prSet/>
      <dgm:spPr/>
      <dgm:t>
        <a:bodyPr/>
        <a:lstStyle/>
        <a:p>
          <a:endParaRPr lang="en-US"/>
        </a:p>
      </dgm:t>
    </dgm:pt>
    <dgm:pt modelId="{ED86DF95-4F82-4519-8D18-1623600718E3}">
      <dgm:prSet phldrT="[Text]"/>
      <dgm:spPr/>
      <dgm:t>
        <a:bodyPr/>
        <a:lstStyle/>
        <a:p>
          <a:endParaRPr lang="en-US" dirty="0"/>
        </a:p>
      </dgm:t>
    </dgm:pt>
    <dgm:pt modelId="{8A31F15C-E74E-468C-A64B-AC1B17647EFC}" type="parTrans" cxnId="{3CED74FF-69B8-4AD1-AA67-1B5F61400361}">
      <dgm:prSet/>
      <dgm:spPr/>
      <dgm:t>
        <a:bodyPr/>
        <a:lstStyle/>
        <a:p>
          <a:endParaRPr lang="en-US"/>
        </a:p>
      </dgm:t>
    </dgm:pt>
    <dgm:pt modelId="{41921BBA-2C10-4040-A4CE-78944B8D8BB3}" type="sibTrans" cxnId="{3CED74FF-69B8-4AD1-AA67-1B5F61400361}">
      <dgm:prSet/>
      <dgm:spPr/>
      <dgm:t>
        <a:bodyPr/>
        <a:lstStyle/>
        <a:p>
          <a:endParaRPr lang="en-US"/>
        </a:p>
      </dgm:t>
    </dgm:pt>
    <dgm:pt modelId="{1F0DE24E-5843-4DEA-A14D-272FC94FBD81}" type="pres">
      <dgm:prSet presAssocID="{80DE62A0-6AB8-4E08-A65C-34EAAE6DC998}" presName="outerComposite" presStyleCnt="0">
        <dgm:presLayoutVars>
          <dgm:chMax val="5"/>
          <dgm:dir/>
          <dgm:resizeHandles val="exact"/>
        </dgm:presLayoutVars>
      </dgm:prSet>
      <dgm:spPr/>
      <dgm:t>
        <a:bodyPr/>
        <a:lstStyle/>
        <a:p>
          <a:endParaRPr lang="en-US"/>
        </a:p>
      </dgm:t>
    </dgm:pt>
    <dgm:pt modelId="{AD5C8854-C9D2-49E3-BD59-327FE792E37B}" type="pres">
      <dgm:prSet presAssocID="{80DE62A0-6AB8-4E08-A65C-34EAAE6DC998}" presName="dummyMaxCanvas" presStyleCnt="0">
        <dgm:presLayoutVars/>
      </dgm:prSet>
      <dgm:spPr/>
    </dgm:pt>
    <dgm:pt modelId="{C1A1DD02-AE82-407E-ABAF-22E78355E9C3}" type="pres">
      <dgm:prSet presAssocID="{80DE62A0-6AB8-4E08-A65C-34EAAE6DC998}" presName="FiveNodes_1" presStyleLbl="node1" presStyleIdx="0" presStyleCnt="5">
        <dgm:presLayoutVars>
          <dgm:bulletEnabled val="1"/>
        </dgm:presLayoutVars>
      </dgm:prSet>
      <dgm:spPr/>
      <dgm:t>
        <a:bodyPr/>
        <a:lstStyle/>
        <a:p>
          <a:endParaRPr lang="en-US"/>
        </a:p>
      </dgm:t>
    </dgm:pt>
    <dgm:pt modelId="{6CD32C3C-09EB-446B-B7CA-9B2386115D7E}" type="pres">
      <dgm:prSet presAssocID="{80DE62A0-6AB8-4E08-A65C-34EAAE6DC998}" presName="FiveNodes_2" presStyleLbl="node1" presStyleIdx="1" presStyleCnt="5" custLinFactNeighborY="-2781">
        <dgm:presLayoutVars>
          <dgm:bulletEnabled val="1"/>
        </dgm:presLayoutVars>
      </dgm:prSet>
      <dgm:spPr/>
      <dgm:t>
        <a:bodyPr/>
        <a:lstStyle/>
        <a:p>
          <a:endParaRPr lang="en-US"/>
        </a:p>
      </dgm:t>
    </dgm:pt>
    <dgm:pt modelId="{59310C5C-6699-43A6-A021-3B6D5308C6B6}" type="pres">
      <dgm:prSet presAssocID="{80DE62A0-6AB8-4E08-A65C-34EAAE6DC998}" presName="FiveNodes_3" presStyleLbl="node1" presStyleIdx="2" presStyleCnt="5">
        <dgm:presLayoutVars>
          <dgm:bulletEnabled val="1"/>
        </dgm:presLayoutVars>
      </dgm:prSet>
      <dgm:spPr/>
      <dgm:t>
        <a:bodyPr/>
        <a:lstStyle/>
        <a:p>
          <a:endParaRPr lang="en-US"/>
        </a:p>
      </dgm:t>
    </dgm:pt>
    <dgm:pt modelId="{14429227-A7C2-4D49-B314-CAE10DAF560F}" type="pres">
      <dgm:prSet presAssocID="{80DE62A0-6AB8-4E08-A65C-34EAAE6DC998}" presName="FiveNodes_4" presStyleLbl="node1" presStyleIdx="3" presStyleCnt="5">
        <dgm:presLayoutVars>
          <dgm:bulletEnabled val="1"/>
        </dgm:presLayoutVars>
      </dgm:prSet>
      <dgm:spPr/>
      <dgm:t>
        <a:bodyPr/>
        <a:lstStyle/>
        <a:p>
          <a:endParaRPr lang="en-US"/>
        </a:p>
      </dgm:t>
    </dgm:pt>
    <dgm:pt modelId="{E2E75EC8-D663-4DE0-A963-C56BB19DE569}" type="pres">
      <dgm:prSet presAssocID="{80DE62A0-6AB8-4E08-A65C-34EAAE6DC998}" presName="FiveNodes_5" presStyleLbl="node1" presStyleIdx="4" presStyleCnt="5" custLinFactNeighborX="-821" custLinFactNeighborY="15315">
        <dgm:presLayoutVars>
          <dgm:bulletEnabled val="1"/>
        </dgm:presLayoutVars>
      </dgm:prSet>
      <dgm:spPr/>
      <dgm:t>
        <a:bodyPr/>
        <a:lstStyle/>
        <a:p>
          <a:endParaRPr lang="en-US"/>
        </a:p>
      </dgm:t>
    </dgm:pt>
    <dgm:pt modelId="{EB9730C2-D79B-4EA0-8347-E46B6780179E}" type="pres">
      <dgm:prSet presAssocID="{80DE62A0-6AB8-4E08-A65C-34EAAE6DC998}" presName="FiveConn_1-2" presStyleLbl="fgAccFollowNode1" presStyleIdx="0" presStyleCnt="4">
        <dgm:presLayoutVars>
          <dgm:bulletEnabled val="1"/>
        </dgm:presLayoutVars>
      </dgm:prSet>
      <dgm:spPr/>
      <dgm:t>
        <a:bodyPr/>
        <a:lstStyle/>
        <a:p>
          <a:endParaRPr lang="en-US"/>
        </a:p>
      </dgm:t>
    </dgm:pt>
    <dgm:pt modelId="{092FB5FF-0BE1-4523-AE5B-A87231CBF6A3}" type="pres">
      <dgm:prSet presAssocID="{80DE62A0-6AB8-4E08-A65C-34EAAE6DC998}" presName="FiveConn_2-3" presStyleLbl="fgAccFollowNode1" presStyleIdx="1" presStyleCnt="4">
        <dgm:presLayoutVars>
          <dgm:bulletEnabled val="1"/>
        </dgm:presLayoutVars>
      </dgm:prSet>
      <dgm:spPr/>
      <dgm:t>
        <a:bodyPr/>
        <a:lstStyle/>
        <a:p>
          <a:endParaRPr lang="en-US"/>
        </a:p>
      </dgm:t>
    </dgm:pt>
    <dgm:pt modelId="{AF2D865C-1BBA-45B2-A7D8-63A7D48CA0B5}" type="pres">
      <dgm:prSet presAssocID="{80DE62A0-6AB8-4E08-A65C-34EAAE6DC998}" presName="FiveConn_3-4" presStyleLbl="fgAccFollowNode1" presStyleIdx="2" presStyleCnt="4">
        <dgm:presLayoutVars>
          <dgm:bulletEnabled val="1"/>
        </dgm:presLayoutVars>
      </dgm:prSet>
      <dgm:spPr/>
      <dgm:t>
        <a:bodyPr/>
        <a:lstStyle/>
        <a:p>
          <a:endParaRPr lang="en-US"/>
        </a:p>
      </dgm:t>
    </dgm:pt>
    <dgm:pt modelId="{69F28C03-0095-43E5-86F0-BD6799DD633B}" type="pres">
      <dgm:prSet presAssocID="{80DE62A0-6AB8-4E08-A65C-34EAAE6DC998}" presName="FiveConn_4-5" presStyleLbl="fgAccFollowNode1" presStyleIdx="3" presStyleCnt="4">
        <dgm:presLayoutVars>
          <dgm:bulletEnabled val="1"/>
        </dgm:presLayoutVars>
      </dgm:prSet>
      <dgm:spPr/>
      <dgm:t>
        <a:bodyPr/>
        <a:lstStyle/>
        <a:p>
          <a:endParaRPr lang="en-US"/>
        </a:p>
      </dgm:t>
    </dgm:pt>
    <dgm:pt modelId="{9EA89017-68A3-487D-AF58-279E76D9EB25}" type="pres">
      <dgm:prSet presAssocID="{80DE62A0-6AB8-4E08-A65C-34EAAE6DC998}" presName="FiveNodes_1_text" presStyleLbl="node1" presStyleIdx="4" presStyleCnt="5">
        <dgm:presLayoutVars>
          <dgm:bulletEnabled val="1"/>
        </dgm:presLayoutVars>
      </dgm:prSet>
      <dgm:spPr/>
      <dgm:t>
        <a:bodyPr/>
        <a:lstStyle/>
        <a:p>
          <a:endParaRPr lang="en-US"/>
        </a:p>
      </dgm:t>
    </dgm:pt>
    <dgm:pt modelId="{5D9A4EFB-328E-4B36-BBF4-AABC61E269BB}" type="pres">
      <dgm:prSet presAssocID="{80DE62A0-6AB8-4E08-A65C-34EAAE6DC998}" presName="FiveNodes_2_text" presStyleLbl="node1" presStyleIdx="4" presStyleCnt="5">
        <dgm:presLayoutVars>
          <dgm:bulletEnabled val="1"/>
        </dgm:presLayoutVars>
      </dgm:prSet>
      <dgm:spPr/>
      <dgm:t>
        <a:bodyPr/>
        <a:lstStyle/>
        <a:p>
          <a:endParaRPr lang="en-US"/>
        </a:p>
      </dgm:t>
    </dgm:pt>
    <dgm:pt modelId="{FCC30D57-62A8-4B18-B904-2C6B8C83835A}" type="pres">
      <dgm:prSet presAssocID="{80DE62A0-6AB8-4E08-A65C-34EAAE6DC998}" presName="FiveNodes_3_text" presStyleLbl="node1" presStyleIdx="4" presStyleCnt="5">
        <dgm:presLayoutVars>
          <dgm:bulletEnabled val="1"/>
        </dgm:presLayoutVars>
      </dgm:prSet>
      <dgm:spPr/>
      <dgm:t>
        <a:bodyPr/>
        <a:lstStyle/>
        <a:p>
          <a:endParaRPr lang="en-US"/>
        </a:p>
      </dgm:t>
    </dgm:pt>
    <dgm:pt modelId="{9F2A7785-BDE1-4024-8F30-055F80255BFB}" type="pres">
      <dgm:prSet presAssocID="{80DE62A0-6AB8-4E08-A65C-34EAAE6DC998}" presName="FiveNodes_4_text" presStyleLbl="node1" presStyleIdx="4" presStyleCnt="5">
        <dgm:presLayoutVars>
          <dgm:bulletEnabled val="1"/>
        </dgm:presLayoutVars>
      </dgm:prSet>
      <dgm:spPr/>
      <dgm:t>
        <a:bodyPr/>
        <a:lstStyle/>
        <a:p>
          <a:endParaRPr lang="en-US"/>
        </a:p>
      </dgm:t>
    </dgm:pt>
    <dgm:pt modelId="{16B1BA74-D180-485A-9754-48606103C6DA}" type="pres">
      <dgm:prSet presAssocID="{80DE62A0-6AB8-4E08-A65C-34EAAE6DC998}" presName="FiveNodes_5_text" presStyleLbl="node1" presStyleIdx="4" presStyleCnt="5">
        <dgm:presLayoutVars>
          <dgm:bulletEnabled val="1"/>
        </dgm:presLayoutVars>
      </dgm:prSet>
      <dgm:spPr/>
      <dgm:t>
        <a:bodyPr/>
        <a:lstStyle/>
        <a:p>
          <a:endParaRPr lang="en-US"/>
        </a:p>
      </dgm:t>
    </dgm:pt>
  </dgm:ptLst>
  <dgm:cxnLst>
    <dgm:cxn modelId="{FB7B6AB7-82CA-4FC7-823D-A3450DF5BD9A}" type="presOf" srcId="{9FCD75DA-5C67-4483-8F19-C87C81749E9D}" destId="{FCC30D57-62A8-4B18-B904-2C6B8C83835A}" srcOrd="1" destOrd="0" presId="urn:microsoft.com/office/officeart/2005/8/layout/vProcess5"/>
    <dgm:cxn modelId="{72439988-6A90-45C9-BCA3-909BBF42415F}" type="presOf" srcId="{9A821C9C-4E60-4DA6-B00C-484FB513BDAE}" destId="{9EA89017-68A3-487D-AF58-279E76D9EB25}" srcOrd="1" destOrd="0" presId="urn:microsoft.com/office/officeart/2005/8/layout/vProcess5"/>
    <dgm:cxn modelId="{56B95D60-161C-40A1-A797-7FD3C676E685}" srcId="{80DE62A0-6AB8-4E08-A65C-34EAAE6DC998}" destId="{B6D0992A-FA1C-4B34-8630-34111E86FAFD}" srcOrd="1" destOrd="0" parTransId="{36768888-7DD5-4848-85F9-499C109D47D0}" sibTransId="{8C1F98E7-CFFA-4FF8-BC73-BDB446587A84}"/>
    <dgm:cxn modelId="{E3B6DD4A-3262-4D08-81E1-32DC95A9F1ED}" type="presOf" srcId="{B6D0992A-FA1C-4B34-8630-34111E86FAFD}" destId="{6CD32C3C-09EB-446B-B7CA-9B2386115D7E}" srcOrd="0" destOrd="0" presId="urn:microsoft.com/office/officeart/2005/8/layout/vProcess5"/>
    <dgm:cxn modelId="{DBEA3DAD-C163-49B5-B57F-21FA2B34A1E6}" type="presOf" srcId="{02788CA9-0758-48DD-80A1-D1A52FA6CCA0}" destId="{EB9730C2-D79B-4EA0-8347-E46B6780179E}" srcOrd="0" destOrd="0" presId="urn:microsoft.com/office/officeart/2005/8/layout/vProcess5"/>
    <dgm:cxn modelId="{072CE7DE-F947-4948-B87F-A2AA77AE17D4}" type="presOf" srcId="{80DE62A0-6AB8-4E08-A65C-34EAAE6DC998}" destId="{1F0DE24E-5843-4DEA-A14D-272FC94FBD81}" srcOrd="0" destOrd="0" presId="urn:microsoft.com/office/officeart/2005/8/layout/vProcess5"/>
    <dgm:cxn modelId="{9EB0F36D-AB48-4DF7-A1EC-D8A31835B8CC}" type="presOf" srcId="{DF0FEF96-6B86-43D3-925F-44F761618FE3}" destId="{E2E75EC8-D663-4DE0-A963-C56BB19DE569}" srcOrd="0" destOrd="0" presId="urn:microsoft.com/office/officeart/2005/8/layout/vProcess5"/>
    <dgm:cxn modelId="{83842B3E-126C-4BBA-B62E-5DE2EBC0782B}" srcId="{80DE62A0-6AB8-4E08-A65C-34EAAE6DC998}" destId="{E7D4E1AB-A8DD-47EF-AD27-92C8BC18F658}" srcOrd="5" destOrd="0" parTransId="{25C018ED-BD39-48E3-9E95-9B46169CD049}" sibTransId="{5A783A48-E466-4D69-BF60-52EF1E39DF82}"/>
    <dgm:cxn modelId="{3CED74FF-69B8-4AD1-AA67-1B5F61400361}" srcId="{80DE62A0-6AB8-4E08-A65C-34EAAE6DC998}" destId="{ED86DF95-4F82-4519-8D18-1623600718E3}" srcOrd="6" destOrd="0" parTransId="{8A31F15C-E74E-468C-A64B-AC1B17647EFC}" sibTransId="{41921BBA-2C10-4040-A4CE-78944B8D8BB3}"/>
    <dgm:cxn modelId="{51BB6A30-0AA0-4459-88DA-701E545285C0}" srcId="{80DE62A0-6AB8-4E08-A65C-34EAAE6DC998}" destId="{9FCD75DA-5C67-4483-8F19-C87C81749E9D}" srcOrd="2" destOrd="0" parTransId="{12558963-B409-4C2A-B862-28B781AEF4C5}" sibTransId="{484BCE8F-BF3C-4C09-87D5-3288B1DE0AA0}"/>
    <dgm:cxn modelId="{87A7F91E-8890-4B32-93FC-7E1925A83905}" type="presOf" srcId="{6A9FFAE0-0D4C-4028-AA9F-B05D98451F7E}" destId="{9F2A7785-BDE1-4024-8F30-055F80255BFB}" srcOrd="1" destOrd="0" presId="urn:microsoft.com/office/officeart/2005/8/layout/vProcess5"/>
    <dgm:cxn modelId="{86C3436A-77B2-4FCE-8B8E-96A8AFB80095}" type="presOf" srcId="{DF0FEF96-6B86-43D3-925F-44F761618FE3}" destId="{16B1BA74-D180-485A-9754-48606103C6DA}" srcOrd="1" destOrd="0" presId="urn:microsoft.com/office/officeart/2005/8/layout/vProcess5"/>
    <dgm:cxn modelId="{A6625C1B-F7BA-49F0-A025-8675960745C0}" type="presOf" srcId="{B6D0992A-FA1C-4B34-8630-34111E86FAFD}" destId="{5D9A4EFB-328E-4B36-BBF4-AABC61E269BB}" srcOrd="1" destOrd="0" presId="urn:microsoft.com/office/officeart/2005/8/layout/vProcess5"/>
    <dgm:cxn modelId="{B920267B-6C5E-431E-8C13-294153962502}" srcId="{80DE62A0-6AB8-4E08-A65C-34EAAE6DC998}" destId="{6A9FFAE0-0D4C-4028-AA9F-B05D98451F7E}" srcOrd="3" destOrd="0" parTransId="{F413D532-26D3-4BF2-9311-244637A3DF62}" sibTransId="{BE5FD279-BC8D-420D-86DC-68FF81A4F03D}"/>
    <dgm:cxn modelId="{A011C9BC-9F12-47C3-A6F0-25997B15ECB0}" type="presOf" srcId="{484BCE8F-BF3C-4C09-87D5-3288B1DE0AA0}" destId="{AF2D865C-1BBA-45B2-A7D8-63A7D48CA0B5}" srcOrd="0" destOrd="0" presId="urn:microsoft.com/office/officeart/2005/8/layout/vProcess5"/>
    <dgm:cxn modelId="{32CF147A-F8A2-4F3F-92A5-5B37034043D2}" srcId="{80DE62A0-6AB8-4E08-A65C-34EAAE6DC998}" destId="{DF0FEF96-6B86-43D3-925F-44F761618FE3}" srcOrd="4" destOrd="0" parTransId="{BE3BAFC3-09A1-42AA-BF53-A309682999A8}" sibTransId="{9B641638-535D-4B03-8D27-6126DD3E87D9}"/>
    <dgm:cxn modelId="{660BBDC7-08B4-4DE6-ADC2-A19D0BF92D30}" type="presOf" srcId="{BE5FD279-BC8D-420D-86DC-68FF81A4F03D}" destId="{69F28C03-0095-43E5-86F0-BD6799DD633B}" srcOrd="0" destOrd="0" presId="urn:microsoft.com/office/officeart/2005/8/layout/vProcess5"/>
    <dgm:cxn modelId="{F6F5BFF7-20BE-49AA-AD46-3A88BFE469DA}" type="presOf" srcId="{8C1F98E7-CFFA-4FF8-BC73-BDB446587A84}" destId="{092FB5FF-0BE1-4523-AE5B-A87231CBF6A3}" srcOrd="0" destOrd="0" presId="urn:microsoft.com/office/officeart/2005/8/layout/vProcess5"/>
    <dgm:cxn modelId="{0D12A1B1-E6CD-429D-B708-D94A03216D9A}" type="presOf" srcId="{9FCD75DA-5C67-4483-8F19-C87C81749E9D}" destId="{59310C5C-6699-43A6-A021-3B6D5308C6B6}" srcOrd="0" destOrd="0" presId="urn:microsoft.com/office/officeart/2005/8/layout/vProcess5"/>
    <dgm:cxn modelId="{4FD2D8DB-65FB-4428-B2DD-BF26C55AEEEA}" srcId="{80DE62A0-6AB8-4E08-A65C-34EAAE6DC998}" destId="{9A821C9C-4E60-4DA6-B00C-484FB513BDAE}" srcOrd="0" destOrd="0" parTransId="{28A45CF3-FE46-4B57-9CD7-298C0048B4D8}" sibTransId="{02788CA9-0758-48DD-80A1-D1A52FA6CCA0}"/>
    <dgm:cxn modelId="{7C546983-4053-4F92-986E-3039E87B53BC}" type="presOf" srcId="{6A9FFAE0-0D4C-4028-AA9F-B05D98451F7E}" destId="{14429227-A7C2-4D49-B314-CAE10DAF560F}" srcOrd="0" destOrd="0" presId="urn:microsoft.com/office/officeart/2005/8/layout/vProcess5"/>
    <dgm:cxn modelId="{A1E137ED-FCCA-4A0A-B300-B2E1BC415CD6}" type="presOf" srcId="{9A821C9C-4E60-4DA6-B00C-484FB513BDAE}" destId="{C1A1DD02-AE82-407E-ABAF-22E78355E9C3}" srcOrd="0" destOrd="0" presId="urn:microsoft.com/office/officeart/2005/8/layout/vProcess5"/>
    <dgm:cxn modelId="{0E73592F-2500-43D1-9987-EF5C49A5131B}" type="presParOf" srcId="{1F0DE24E-5843-4DEA-A14D-272FC94FBD81}" destId="{AD5C8854-C9D2-49E3-BD59-327FE792E37B}" srcOrd="0" destOrd="0" presId="urn:microsoft.com/office/officeart/2005/8/layout/vProcess5"/>
    <dgm:cxn modelId="{E0B5B02C-0D1E-4671-8F88-F68508CE2B3B}" type="presParOf" srcId="{1F0DE24E-5843-4DEA-A14D-272FC94FBD81}" destId="{C1A1DD02-AE82-407E-ABAF-22E78355E9C3}" srcOrd="1" destOrd="0" presId="urn:microsoft.com/office/officeart/2005/8/layout/vProcess5"/>
    <dgm:cxn modelId="{EBDBD422-8A41-4EBE-81A7-7357070C6BEC}" type="presParOf" srcId="{1F0DE24E-5843-4DEA-A14D-272FC94FBD81}" destId="{6CD32C3C-09EB-446B-B7CA-9B2386115D7E}" srcOrd="2" destOrd="0" presId="urn:microsoft.com/office/officeart/2005/8/layout/vProcess5"/>
    <dgm:cxn modelId="{90E37017-8842-45A8-BF71-ED1B817A162C}" type="presParOf" srcId="{1F0DE24E-5843-4DEA-A14D-272FC94FBD81}" destId="{59310C5C-6699-43A6-A021-3B6D5308C6B6}" srcOrd="3" destOrd="0" presId="urn:microsoft.com/office/officeart/2005/8/layout/vProcess5"/>
    <dgm:cxn modelId="{6F420842-041F-4956-B596-8050CF3D0411}" type="presParOf" srcId="{1F0DE24E-5843-4DEA-A14D-272FC94FBD81}" destId="{14429227-A7C2-4D49-B314-CAE10DAF560F}" srcOrd="4" destOrd="0" presId="urn:microsoft.com/office/officeart/2005/8/layout/vProcess5"/>
    <dgm:cxn modelId="{0B288121-A2ED-4FD9-8C89-C4B00FB49126}" type="presParOf" srcId="{1F0DE24E-5843-4DEA-A14D-272FC94FBD81}" destId="{E2E75EC8-D663-4DE0-A963-C56BB19DE569}" srcOrd="5" destOrd="0" presId="urn:microsoft.com/office/officeart/2005/8/layout/vProcess5"/>
    <dgm:cxn modelId="{191250FF-BE59-4DE6-93CB-78E58D255DAA}" type="presParOf" srcId="{1F0DE24E-5843-4DEA-A14D-272FC94FBD81}" destId="{EB9730C2-D79B-4EA0-8347-E46B6780179E}" srcOrd="6" destOrd="0" presId="urn:microsoft.com/office/officeart/2005/8/layout/vProcess5"/>
    <dgm:cxn modelId="{B82DA167-CD50-4F86-A809-F262D841A9B6}" type="presParOf" srcId="{1F0DE24E-5843-4DEA-A14D-272FC94FBD81}" destId="{092FB5FF-0BE1-4523-AE5B-A87231CBF6A3}" srcOrd="7" destOrd="0" presId="urn:microsoft.com/office/officeart/2005/8/layout/vProcess5"/>
    <dgm:cxn modelId="{D22615F3-AB82-4A91-81F8-5FF7A4C0D840}" type="presParOf" srcId="{1F0DE24E-5843-4DEA-A14D-272FC94FBD81}" destId="{AF2D865C-1BBA-45B2-A7D8-63A7D48CA0B5}" srcOrd="8" destOrd="0" presId="urn:microsoft.com/office/officeart/2005/8/layout/vProcess5"/>
    <dgm:cxn modelId="{8C777F57-662D-40DE-AAB8-C5EAEFAEC5E5}" type="presParOf" srcId="{1F0DE24E-5843-4DEA-A14D-272FC94FBD81}" destId="{69F28C03-0095-43E5-86F0-BD6799DD633B}" srcOrd="9" destOrd="0" presId="urn:microsoft.com/office/officeart/2005/8/layout/vProcess5"/>
    <dgm:cxn modelId="{98E36C3E-73AC-4E84-B5FF-383B9A9353AA}" type="presParOf" srcId="{1F0DE24E-5843-4DEA-A14D-272FC94FBD81}" destId="{9EA89017-68A3-487D-AF58-279E76D9EB25}" srcOrd="10" destOrd="0" presId="urn:microsoft.com/office/officeart/2005/8/layout/vProcess5"/>
    <dgm:cxn modelId="{4FF16B28-32B3-412D-BF1A-D5C9E533FEF8}" type="presParOf" srcId="{1F0DE24E-5843-4DEA-A14D-272FC94FBD81}" destId="{5D9A4EFB-328E-4B36-BBF4-AABC61E269BB}" srcOrd="11" destOrd="0" presId="urn:microsoft.com/office/officeart/2005/8/layout/vProcess5"/>
    <dgm:cxn modelId="{51918D25-732E-48BE-A26F-94DE4134A991}" type="presParOf" srcId="{1F0DE24E-5843-4DEA-A14D-272FC94FBD81}" destId="{FCC30D57-62A8-4B18-B904-2C6B8C83835A}" srcOrd="12" destOrd="0" presId="urn:microsoft.com/office/officeart/2005/8/layout/vProcess5"/>
    <dgm:cxn modelId="{B72F36CB-9ECA-4F81-9C83-97E09EFEE3A8}" type="presParOf" srcId="{1F0DE24E-5843-4DEA-A14D-272FC94FBD81}" destId="{9F2A7785-BDE1-4024-8F30-055F80255BFB}" srcOrd="13" destOrd="0" presId="urn:microsoft.com/office/officeart/2005/8/layout/vProcess5"/>
    <dgm:cxn modelId="{BB1437E9-4D18-4132-A918-287116573970}" type="presParOf" srcId="{1F0DE24E-5843-4DEA-A14D-272FC94FBD81}" destId="{16B1BA74-D180-485A-9754-48606103C6DA}"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DE62A0-6AB8-4E08-A65C-34EAAE6DC998}"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9A821C9C-4E60-4DA6-B00C-484FB513BDAE}">
      <dgm:prSet phldrT="[Text]" custT="1"/>
      <dgm:spPr/>
      <dgm:t>
        <a:bodyPr/>
        <a:lstStyle/>
        <a:p>
          <a:r>
            <a:rPr lang="en-US" sz="1800" dirty="0" smtClean="0"/>
            <a:t>Preinitialization BeanPostProcessors</a:t>
          </a:r>
          <a:endParaRPr lang="en-US" sz="1800" dirty="0"/>
        </a:p>
      </dgm:t>
    </dgm:pt>
    <dgm:pt modelId="{28A45CF3-FE46-4B57-9CD7-298C0048B4D8}" type="parTrans" cxnId="{4FD2D8DB-65FB-4428-B2DD-BF26C55AEEEA}">
      <dgm:prSet/>
      <dgm:spPr/>
      <dgm:t>
        <a:bodyPr/>
        <a:lstStyle/>
        <a:p>
          <a:endParaRPr lang="en-US" sz="1500"/>
        </a:p>
      </dgm:t>
    </dgm:pt>
    <dgm:pt modelId="{02788CA9-0758-48DD-80A1-D1A52FA6CCA0}" type="sibTrans" cxnId="{4FD2D8DB-65FB-4428-B2DD-BF26C55AEEEA}">
      <dgm:prSet custT="1"/>
      <dgm:spPr/>
      <dgm:t>
        <a:bodyPr/>
        <a:lstStyle/>
        <a:p>
          <a:endParaRPr lang="en-US" sz="1500"/>
        </a:p>
      </dgm:t>
    </dgm:pt>
    <dgm:pt modelId="{B6D0992A-FA1C-4B34-8630-34111E86FAFD}">
      <dgm:prSet phldrT="[Text]" custT="1"/>
      <dgm:spPr/>
      <dgm:t>
        <a:bodyPr/>
        <a:lstStyle/>
        <a:p>
          <a:r>
            <a:rPr lang="en-US" sz="1800" dirty="0" smtClean="0"/>
            <a:t>InitializingBeans afterPropertiesSet()</a:t>
          </a:r>
          <a:endParaRPr lang="en-US" sz="1800" dirty="0"/>
        </a:p>
      </dgm:t>
    </dgm:pt>
    <dgm:pt modelId="{36768888-7DD5-4848-85F9-499C109D47D0}" type="parTrans" cxnId="{56B95D60-161C-40A1-A797-7FD3C676E685}">
      <dgm:prSet/>
      <dgm:spPr/>
      <dgm:t>
        <a:bodyPr/>
        <a:lstStyle/>
        <a:p>
          <a:endParaRPr lang="en-US" sz="1500"/>
        </a:p>
      </dgm:t>
    </dgm:pt>
    <dgm:pt modelId="{8C1F98E7-CFFA-4FF8-BC73-BDB446587A84}" type="sibTrans" cxnId="{56B95D60-161C-40A1-A797-7FD3C676E685}">
      <dgm:prSet custT="1"/>
      <dgm:spPr/>
      <dgm:t>
        <a:bodyPr/>
        <a:lstStyle/>
        <a:p>
          <a:endParaRPr lang="en-US" sz="1500"/>
        </a:p>
      </dgm:t>
    </dgm:pt>
    <dgm:pt modelId="{9FCD75DA-5C67-4483-8F19-C87C81749E9D}">
      <dgm:prSet phldrT="[Text]" custT="1"/>
      <dgm:spPr/>
      <dgm:t>
        <a:bodyPr/>
        <a:lstStyle/>
        <a:p>
          <a:r>
            <a:rPr lang="en-US" sz="1900" dirty="0" smtClean="0"/>
            <a:t>Call custom init-Method</a:t>
          </a:r>
          <a:endParaRPr lang="en-US" sz="1900" dirty="0"/>
        </a:p>
      </dgm:t>
    </dgm:pt>
    <dgm:pt modelId="{12558963-B409-4C2A-B862-28B781AEF4C5}" type="parTrans" cxnId="{51BB6A30-0AA0-4459-88DA-701E545285C0}">
      <dgm:prSet/>
      <dgm:spPr/>
      <dgm:t>
        <a:bodyPr/>
        <a:lstStyle/>
        <a:p>
          <a:endParaRPr lang="en-US" sz="1500"/>
        </a:p>
      </dgm:t>
    </dgm:pt>
    <dgm:pt modelId="{484BCE8F-BF3C-4C09-87D5-3288B1DE0AA0}" type="sibTrans" cxnId="{51BB6A30-0AA0-4459-88DA-701E545285C0}">
      <dgm:prSet custT="1"/>
      <dgm:spPr/>
      <dgm:t>
        <a:bodyPr/>
        <a:lstStyle/>
        <a:p>
          <a:endParaRPr lang="en-US" sz="1500"/>
        </a:p>
      </dgm:t>
    </dgm:pt>
    <dgm:pt modelId="{6A9FFAE0-0D4C-4028-AA9F-B05D98451F7E}">
      <dgm:prSet phldrT="[Text]" custT="1"/>
      <dgm:spPr/>
      <dgm:t>
        <a:bodyPr/>
        <a:lstStyle/>
        <a:p>
          <a:r>
            <a:rPr lang="en-US" sz="1800" dirty="0" smtClean="0"/>
            <a:t>Postinitialization Beanpostprocessors</a:t>
          </a:r>
          <a:endParaRPr lang="en-US" sz="1800" dirty="0"/>
        </a:p>
      </dgm:t>
    </dgm:pt>
    <dgm:pt modelId="{F413D532-26D3-4BF2-9311-244637A3DF62}" type="parTrans" cxnId="{B920267B-6C5E-431E-8C13-294153962502}">
      <dgm:prSet/>
      <dgm:spPr/>
      <dgm:t>
        <a:bodyPr/>
        <a:lstStyle/>
        <a:p>
          <a:endParaRPr lang="en-US" sz="1500"/>
        </a:p>
      </dgm:t>
    </dgm:pt>
    <dgm:pt modelId="{BE5FD279-BC8D-420D-86DC-68FF81A4F03D}" type="sibTrans" cxnId="{B920267B-6C5E-431E-8C13-294153962502}">
      <dgm:prSet/>
      <dgm:spPr/>
      <dgm:t>
        <a:bodyPr/>
        <a:lstStyle/>
        <a:p>
          <a:endParaRPr lang="en-US" sz="1500"/>
        </a:p>
      </dgm:t>
    </dgm:pt>
    <dgm:pt modelId="{1F0DE24E-5843-4DEA-A14D-272FC94FBD81}" type="pres">
      <dgm:prSet presAssocID="{80DE62A0-6AB8-4E08-A65C-34EAAE6DC998}" presName="outerComposite" presStyleCnt="0">
        <dgm:presLayoutVars>
          <dgm:chMax val="5"/>
          <dgm:dir/>
          <dgm:resizeHandles val="exact"/>
        </dgm:presLayoutVars>
      </dgm:prSet>
      <dgm:spPr/>
      <dgm:t>
        <a:bodyPr/>
        <a:lstStyle/>
        <a:p>
          <a:endParaRPr lang="en-US"/>
        </a:p>
      </dgm:t>
    </dgm:pt>
    <dgm:pt modelId="{AD5C8854-C9D2-49E3-BD59-327FE792E37B}" type="pres">
      <dgm:prSet presAssocID="{80DE62A0-6AB8-4E08-A65C-34EAAE6DC998}" presName="dummyMaxCanvas" presStyleCnt="0">
        <dgm:presLayoutVars/>
      </dgm:prSet>
      <dgm:spPr/>
    </dgm:pt>
    <dgm:pt modelId="{BEF96077-6188-4BD8-BA79-30B3B988FE8E}" type="pres">
      <dgm:prSet presAssocID="{80DE62A0-6AB8-4E08-A65C-34EAAE6DC998}" presName="FourNodes_1" presStyleLbl="node1" presStyleIdx="0" presStyleCnt="4">
        <dgm:presLayoutVars>
          <dgm:bulletEnabled val="1"/>
        </dgm:presLayoutVars>
      </dgm:prSet>
      <dgm:spPr/>
      <dgm:t>
        <a:bodyPr/>
        <a:lstStyle/>
        <a:p>
          <a:endParaRPr lang="en-US"/>
        </a:p>
      </dgm:t>
    </dgm:pt>
    <dgm:pt modelId="{2FBDEE19-AFB6-482E-B9A6-F2686DF5AAC3}" type="pres">
      <dgm:prSet presAssocID="{80DE62A0-6AB8-4E08-A65C-34EAAE6DC998}" presName="FourNodes_2" presStyleLbl="node1" presStyleIdx="1" presStyleCnt="4">
        <dgm:presLayoutVars>
          <dgm:bulletEnabled val="1"/>
        </dgm:presLayoutVars>
      </dgm:prSet>
      <dgm:spPr/>
      <dgm:t>
        <a:bodyPr/>
        <a:lstStyle/>
        <a:p>
          <a:endParaRPr lang="en-US"/>
        </a:p>
      </dgm:t>
    </dgm:pt>
    <dgm:pt modelId="{30D78656-08F5-4FEF-B051-BD704FF3CB77}" type="pres">
      <dgm:prSet presAssocID="{80DE62A0-6AB8-4E08-A65C-34EAAE6DC998}" presName="FourNodes_3" presStyleLbl="node1" presStyleIdx="2" presStyleCnt="4">
        <dgm:presLayoutVars>
          <dgm:bulletEnabled val="1"/>
        </dgm:presLayoutVars>
      </dgm:prSet>
      <dgm:spPr/>
      <dgm:t>
        <a:bodyPr/>
        <a:lstStyle/>
        <a:p>
          <a:endParaRPr lang="en-US"/>
        </a:p>
      </dgm:t>
    </dgm:pt>
    <dgm:pt modelId="{DA053807-6F30-45B3-8972-B0F0504A03D7}" type="pres">
      <dgm:prSet presAssocID="{80DE62A0-6AB8-4E08-A65C-34EAAE6DC998}" presName="FourNodes_4" presStyleLbl="node1" presStyleIdx="3" presStyleCnt="4">
        <dgm:presLayoutVars>
          <dgm:bulletEnabled val="1"/>
        </dgm:presLayoutVars>
      </dgm:prSet>
      <dgm:spPr/>
      <dgm:t>
        <a:bodyPr/>
        <a:lstStyle/>
        <a:p>
          <a:endParaRPr lang="en-US"/>
        </a:p>
      </dgm:t>
    </dgm:pt>
    <dgm:pt modelId="{ADEBEBC8-F423-460C-85B4-327561175C4F}" type="pres">
      <dgm:prSet presAssocID="{80DE62A0-6AB8-4E08-A65C-34EAAE6DC998}" presName="FourConn_1-2" presStyleLbl="fgAccFollowNode1" presStyleIdx="0" presStyleCnt="3">
        <dgm:presLayoutVars>
          <dgm:bulletEnabled val="1"/>
        </dgm:presLayoutVars>
      </dgm:prSet>
      <dgm:spPr/>
      <dgm:t>
        <a:bodyPr/>
        <a:lstStyle/>
        <a:p>
          <a:endParaRPr lang="en-US"/>
        </a:p>
      </dgm:t>
    </dgm:pt>
    <dgm:pt modelId="{6ECFA413-3EE7-4436-ACFA-2B3DC515E60A}" type="pres">
      <dgm:prSet presAssocID="{80DE62A0-6AB8-4E08-A65C-34EAAE6DC998}" presName="FourConn_2-3" presStyleLbl="fgAccFollowNode1" presStyleIdx="1" presStyleCnt="3">
        <dgm:presLayoutVars>
          <dgm:bulletEnabled val="1"/>
        </dgm:presLayoutVars>
      </dgm:prSet>
      <dgm:spPr/>
      <dgm:t>
        <a:bodyPr/>
        <a:lstStyle/>
        <a:p>
          <a:endParaRPr lang="en-US"/>
        </a:p>
      </dgm:t>
    </dgm:pt>
    <dgm:pt modelId="{03986D70-CD6F-43E2-8C83-820395D1D8F2}" type="pres">
      <dgm:prSet presAssocID="{80DE62A0-6AB8-4E08-A65C-34EAAE6DC998}" presName="FourConn_3-4" presStyleLbl="fgAccFollowNode1" presStyleIdx="2" presStyleCnt="3">
        <dgm:presLayoutVars>
          <dgm:bulletEnabled val="1"/>
        </dgm:presLayoutVars>
      </dgm:prSet>
      <dgm:spPr/>
      <dgm:t>
        <a:bodyPr/>
        <a:lstStyle/>
        <a:p>
          <a:endParaRPr lang="en-US"/>
        </a:p>
      </dgm:t>
    </dgm:pt>
    <dgm:pt modelId="{95F4ABCB-275F-4CD0-A41C-29FF4A3587E4}" type="pres">
      <dgm:prSet presAssocID="{80DE62A0-6AB8-4E08-A65C-34EAAE6DC998}" presName="FourNodes_1_text" presStyleLbl="node1" presStyleIdx="3" presStyleCnt="4">
        <dgm:presLayoutVars>
          <dgm:bulletEnabled val="1"/>
        </dgm:presLayoutVars>
      </dgm:prSet>
      <dgm:spPr/>
      <dgm:t>
        <a:bodyPr/>
        <a:lstStyle/>
        <a:p>
          <a:endParaRPr lang="en-US"/>
        </a:p>
      </dgm:t>
    </dgm:pt>
    <dgm:pt modelId="{874CD548-4AC3-4FB4-9D7C-0C054B09B978}" type="pres">
      <dgm:prSet presAssocID="{80DE62A0-6AB8-4E08-A65C-34EAAE6DC998}" presName="FourNodes_2_text" presStyleLbl="node1" presStyleIdx="3" presStyleCnt="4">
        <dgm:presLayoutVars>
          <dgm:bulletEnabled val="1"/>
        </dgm:presLayoutVars>
      </dgm:prSet>
      <dgm:spPr/>
      <dgm:t>
        <a:bodyPr/>
        <a:lstStyle/>
        <a:p>
          <a:endParaRPr lang="en-US"/>
        </a:p>
      </dgm:t>
    </dgm:pt>
    <dgm:pt modelId="{84D58341-32DB-423F-992F-AC2476001670}" type="pres">
      <dgm:prSet presAssocID="{80DE62A0-6AB8-4E08-A65C-34EAAE6DC998}" presName="FourNodes_3_text" presStyleLbl="node1" presStyleIdx="3" presStyleCnt="4">
        <dgm:presLayoutVars>
          <dgm:bulletEnabled val="1"/>
        </dgm:presLayoutVars>
      </dgm:prSet>
      <dgm:spPr/>
      <dgm:t>
        <a:bodyPr/>
        <a:lstStyle/>
        <a:p>
          <a:endParaRPr lang="en-US"/>
        </a:p>
      </dgm:t>
    </dgm:pt>
    <dgm:pt modelId="{2747CD70-F7B6-4666-829C-F2BC90D3163A}" type="pres">
      <dgm:prSet presAssocID="{80DE62A0-6AB8-4E08-A65C-34EAAE6DC998}" presName="FourNodes_4_text" presStyleLbl="node1" presStyleIdx="3" presStyleCnt="4">
        <dgm:presLayoutVars>
          <dgm:bulletEnabled val="1"/>
        </dgm:presLayoutVars>
      </dgm:prSet>
      <dgm:spPr/>
      <dgm:t>
        <a:bodyPr/>
        <a:lstStyle/>
        <a:p>
          <a:endParaRPr lang="en-US"/>
        </a:p>
      </dgm:t>
    </dgm:pt>
  </dgm:ptLst>
  <dgm:cxnLst>
    <dgm:cxn modelId="{56B95D60-161C-40A1-A797-7FD3C676E685}" srcId="{80DE62A0-6AB8-4E08-A65C-34EAAE6DC998}" destId="{B6D0992A-FA1C-4B34-8630-34111E86FAFD}" srcOrd="1" destOrd="0" parTransId="{36768888-7DD5-4848-85F9-499C109D47D0}" sibTransId="{8C1F98E7-CFFA-4FF8-BC73-BDB446587A84}"/>
    <dgm:cxn modelId="{B2348923-F0E0-48DF-BA49-92CC3FFA467B}" type="presOf" srcId="{B6D0992A-FA1C-4B34-8630-34111E86FAFD}" destId="{874CD548-4AC3-4FB4-9D7C-0C054B09B978}" srcOrd="1" destOrd="0" presId="urn:microsoft.com/office/officeart/2005/8/layout/vProcess5"/>
    <dgm:cxn modelId="{91A9A6B4-A47F-4723-A2AC-C414090DBE30}" type="presOf" srcId="{9A821C9C-4E60-4DA6-B00C-484FB513BDAE}" destId="{95F4ABCB-275F-4CD0-A41C-29FF4A3587E4}" srcOrd="1" destOrd="0" presId="urn:microsoft.com/office/officeart/2005/8/layout/vProcess5"/>
    <dgm:cxn modelId="{395437F5-A53C-438F-A307-A92188763ECC}" type="presOf" srcId="{9A821C9C-4E60-4DA6-B00C-484FB513BDAE}" destId="{BEF96077-6188-4BD8-BA79-30B3B988FE8E}" srcOrd="0" destOrd="0" presId="urn:microsoft.com/office/officeart/2005/8/layout/vProcess5"/>
    <dgm:cxn modelId="{0AD9E9D2-65DF-4207-A873-B468317E64CE}" type="presOf" srcId="{80DE62A0-6AB8-4E08-A65C-34EAAE6DC998}" destId="{1F0DE24E-5843-4DEA-A14D-272FC94FBD81}" srcOrd="0" destOrd="0" presId="urn:microsoft.com/office/officeart/2005/8/layout/vProcess5"/>
    <dgm:cxn modelId="{F4D32321-2753-487C-9724-67DE8A6E1326}" type="presOf" srcId="{02788CA9-0758-48DD-80A1-D1A52FA6CCA0}" destId="{ADEBEBC8-F423-460C-85B4-327561175C4F}" srcOrd="0" destOrd="0" presId="urn:microsoft.com/office/officeart/2005/8/layout/vProcess5"/>
    <dgm:cxn modelId="{B680B477-34FC-4318-A7F7-EB238F097150}" type="presOf" srcId="{B6D0992A-FA1C-4B34-8630-34111E86FAFD}" destId="{2FBDEE19-AFB6-482E-B9A6-F2686DF5AAC3}" srcOrd="0" destOrd="0" presId="urn:microsoft.com/office/officeart/2005/8/layout/vProcess5"/>
    <dgm:cxn modelId="{51BB6A30-0AA0-4459-88DA-701E545285C0}" srcId="{80DE62A0-6AB8-4E08-A65C-34EAAE6DC998}" destId="{9FCD75DA-5C67-4483-8F19-C87C81749E9D}" srcOrd="2" destOrd="0" parTransId="{12558963-B409-4C2A-B862-28B781AEF4C5}" sibTransId="{484BCE8F-BF3C-4C09-87D5-3288B1DE0AA0}"/>
    <dgm:cxn modelId="{A0DE8073-3850-47AD-B061-3763AF826FD1}" type="presOf" srcId="{484BCE8F-BF3C-4C09-87D5-3288B1DE0AA0}" destId="{03986D70-CD6F-43E2-8C83-820395D1D8F2}" srcOrd="0" destOrd="0" presId="urn:microsoft.com/office/officeart/2005/8/layout/vProcess5"/>
    <dgm:cxn modelId="{13C230BC-E5B2-4B77-B517-FC2AC1D00056}" type="presOf" srcId="{6A9FFAE0-0D4C-4028-AA9F-B05D98451F7E}" destId="{DA053807-6F30-45B3-8972-B0F0504A03D7}" srcOrd="0" destOrd="0" presId="urn:microsoft.com/office/officeart/2005/8/layout/vProcess5"/>
    <dgm:cxn modelId="{B920267B-6C5E-431E-8C13-294153962502}" srcId="{80DE62A0-6AB8-4E08-A65C-34EAAE6DC998}" destId="{6A9FFAE0-0D4C-4028-AA9F-B05D98451F7E}" srcOrd="3" destOrd="0" parTransId="{F413D532-26D3-4BF2-9311-244637A3DF62}" sibTransId="{BE5FD279-BC8D-420D-86DC-68FF81A4F03D}"/>
    <dgm:cxn modelId="{5955C5F0-CE77-4FC7-BF23-880EEB32F032}" type="presOf" srcId="{8C1F98E7-CFFA-4FF8-BC73-BDB446587A84}" destId="{6ECFA413-3EE7-4436-ACFA-2B3DC515E60A}" srcOrd="0" destOrd="0" presId="urn:microsoft.com/office/officeart/2005/8/layout/vProcess5"/>
    <dgm:cxn modelId="{4FD2D8DB-65FB-4428-B2DD-BF26C55AEEEA}" srcId="{80DE62A0-6AB8-4E08-A65C-34EAAE6DC998}" destId="{9A821C9C-4E60-4DA6-B00C-484FB513BDAE}" srcOrd="0" destOrd="0" parTransId="{28A45CF3-FE46-4B57-9CD7-298C0048B4D8}" sibTransId="{02788CA9-0758-48DD-80A1-D1A52FA6CCA0}"/>
    <dgm:cxn modelId="{2E8CD2DF-8AD6-4001-B0AE-144FDCBFCCC0}" type="presOf" srcId="{9FCD75DA-5C67-4483-8F19-C87C81749E9D}" destId="{30D78656-08F5-4FEF-B051-BD704FF3CB77}" srcOrd="0" destOrd="0" presId="urn:microsoft.com/office/officeart/2005/8/layout/vProcess5"/>
    <dgm:cxn modelId="{49D8F4A3-A905-45A8-BE1C-2B3BE4133EB7}" type="presOf" srcId="{9FCD75DA-5C67-4483-8F19-C87C81749E9D}" destId="{84D58341-32DB-423F-992F-AC2476001670}" srcOrd="1" destOrd="0" presId="urn:microsoft.com/office/officeart/2005/8/layout/vProcess5"/>
    <dgm:cxn modelId="{0B5A4EB8-7135-4828-AA84-4377B44DC0A4}" type="presOf" srcId="{6A9FFAE0-0D4C-4028-AA9F-B05D98451F7E}" destId="{2747CD70-F7B6-4666-829C-F2BC90D3163A}" srcOrd="1" destOrd="0" presId="urn:microsoft.com/office/officeart/2005/8/layout/vProcess5"/>
    <dgm:cxn modelId="{D3A21299-071A-4A02-ADCF-E22469649EA9}" type="presParOf" srcId="{1F0DE24E-5843-4DEA-A14D-272FC94FBD81}" destId="{AD5C8854-C9D2-49E3-BD59-327FE792E37B}" srcOrd="0" destOrd="0" presId="urn:microsoft.com/office/officeart/2005/8/layout/vProcess5"/>
    <dgm:cxn modelId="{624D3B81-7E37-4E00-A0B7-67D9957C87CA}" type="presParOf" srcId="{1F0DE24E-5843-4DEA-A14D-272FC94FBD81}" destId="{BEF96077-6188-4BD8-BA79-30B3B988FE8E}" srcOrd="1" destOrd="0" presId="urn:microsoft.com/office/officeart/2005/8/layout/vProcess5"/>
    <dgm:cxn modelId="{AA8870D7-EEDC-4674-BA9B-83BF1060023B}" type="presParOf" srcId="{1F0DE24E-5843-4DEA-A14D-272FC94FBD81}" destId="{2FBDEE19-AFB6-482E-B9A6-F2686DF5AAC3}" srcOrd="2" destOrd="0" presId="urn:microsoft.com/office/officeart/2005/8/layout/vProcess5"/>
    <dgm:cxn modelId="{88CC19F7-FBCA-45EC-84D9-4FE2CC8A47DB}" type="presParOf" srcId="{1F0DE24E-5843-4DEA-A14D-272FC94FBD81}" destId="{30D78656-08F5-4FEF-B051-BD704FF3CB77}" srcOrd="3" destOrd="0" presId="urn:microsoft.com/office/officeart/2005/8/layout/vProcess5"/>
    <dgm:cxn modelId="{F31C3621-2AEC-431C-AFAE-AE1C69BC9FC8}" type="presParOf" srcId="{1F0DE24E-5843-4DEA-A14D-272FC94FBD81}" destId="{DA053807-6F30-45B3-8972-B0F0504A03D7}" srcOrd="4" destOrd="0" presId="urn:microsoft.com/office/officeart/2005/8/layout/vProcess5"/>
    <dgm:cxn modelId="{CA1E87CA-12DF-4D9C-A513-8F7993FBE5A3}" type="presParOf" srcId="{1F0DE24E-5843-4DEA-A14D-272FC94FBD81}" destId="{ADEBEBC8-F423-460C-85B4-327561175C4F}" srcOrd="5" destOrd="0" presId="urn:microsoft.com/office/officeart/2005/8/layout/vProcess5"/>
    <dgm:cxn modelId="{DF2F2847-114D-4B0C-B03E-B72C5A19152B}" type="presParOf" srcId="{1F0DE24E-5843-4DEA-A14D-272FC94FBD81}" destId="{6ECFA413-3EE7-4436-ACFA-2B3DC515E60A}" srcOrd="6" destOrd="0" presId="urn:microsoft.com/office/officeart/2005/8/layout/vProcess5"/>
    <dgm:cxn modelId="{7CD755C7-2B8C-4B57-8815-855C709975CB}" type="presParOf" srcId="{1F0DE24E-5843-4DEA-A14D-272FC94FBD81}" destId="{03986D70-CD6F-43E2-8C83-820395D1D8F2}" srcOrd="7" destOrd="0" presId="urn:microsoft.com/office/officeart/2005/8/layout/vProcess5"/>
    <dgm:cxn modelId="{16A86A4C-DB7D-4EC5-A64E-DE1A8E42D692}" type="presParOf" srcId="{1F0DE24E-5843-4DEA-A14D-272FC94FBD81}" destId="{95F4ABCB-275F-4CD0-A41C-29FF4A3587E4}" srcOrd="8" destOrd="0" presId="urn:microsoft.com/office/officeart/2005/8/layout/vProcess5"/>
    <dgm:cxn modelId="{FD058896-7A14-430F-A600-33DFF1DFB8A7}" type="presParOf" srcId="{1F0DE24E-5843-4DEA-A14D-272FC94FBD81}" destId="{874CD548-4AC3-4FB4-9D7C-0C054B09B978}" srcOrd="9" destOrd="0" presId="urn:microsoft.com/office/officeart/2005/8/layout/vProcess5"/>
    <dgm:cxn modelId="{EE003D95-71F8-4207-95A9-51889D7B0496}" type="presParOf" srcId="{1F0DE24E-5843-4DEA-A14D-272FC94FBD81}" destId="{84D58341-32DB-423F-992F-AC2476001670}" srcOrd="10" destOrd="0" presId="urn:microsoft.com/office/officeart/2005/8/layout/vProcess5"/>
    <dgm:cxn modelId="{5DE472B6-38E3-4A78-AF4E-A2E0B6478724}" type="presParOf" srcId="{1F0DE24E-5843-4DEA-A14D-272FC94FBD81}" destId="{2747CD70-F7B6-4666-829C-F2BC90D3163A}" srcOrd="11" destOrd="0" presId="urn:microsoft.com/office/officeart/2005/8/layout/vProcess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5010EF-8A7E-4294-AC55-85A2C90CB56C}">
      <dsp:nvSpPr>
        <dsp:cNvPr id="0" name=""/>
        <dsp:cNvSpPr/>
      </dsp:nvSpPr>
      <dsp:spPr>
        <a:xfrm>
          <a:off x="1978630" y="689"/>
          <a:ext cx="1643617" cy="164361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Model</a:t>
          </a:r>
          <a:endParaRPr lang="en-US" sz="2100" kern="1200" dirty="0"/>
        </a:p>
      </dsp:txBody>
      <dsp:txXfrm>
        <a:off x="2219332" y="241391"/>
        <a:ext cx="1162213" cy="1162213"/>
      </dsp:txXfrm>
    </dsp:sp>
    <dsp:sp modelId="{C40316C9-1E5D-443C-BEC9-FFCEB742FF23}">
      <dsp:nvSpPr>
        <dsp:cNvPr id="0" name=""/>
        <dsp:cNvSpPr/>
      </dsp:nvSpPr>
      <dsp:spPr>
        <a:xfrm rot="3600000">
          <a:off x="3192817" y="1602692"/>
          <a:ext cx="436404" cy="55472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3225547" y="1656946"/>
        <a:ext cx="305483" cy="332832"/>
      </dsp:txXfrm>
    </dsp:sp>
    <dsp:sp modelId="{DCCDC754-69AF-4C9B-8E47-7CDB3700AB05}">
      <dsp:nvSpPr>
        <dsp:cNvPr id="0" name=""/>
        <dsp:cNvSpPr/>
      </dsp:nvSpPr>
      <dsp:spPr>
        <a:xfrm>
          <a:off x="3212141" y="2137192"/>
          <a:ext cx="1643617" cy="1643617"/>
        </a:xfrm>
        <a:prstGeom prst="ellipse">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Controller</a:t>
          </a:r>
          <a:endParaRPr lang="en-US" sz="2100" kern="1200" dirty="0"/>
        </a:p>
      </dsp:txBody>
      <dsp:txXfrm>
        <a:off x="3452843" y="2377894"/>
        <a:ext cx="1162213" cy="1162213"/>
      </dsp:txXfrm>
    </dsp:sp>
    <dsp:sp modelId="{5D0EC3F1-FCDC-4445-8582-9D6B90DB3492}">
      <dsp:nvSpPr>
        <dsp:cNvPr id="0" name=""/>
        <dsp:cNvSpPr/>
      </dsp:nvSpPr>
      <dsp:spPr>
        <a:xfrm rot="10800000">
          <a:off x="2594588" y="2681640"/>
          <a:ext cx="436404" cy="554720"/>
        </a:xfrm>
        <a:prstGeom prst="rightArrow">
          <a:avLst>
            <a:gd name="adj1" fmla="val 60000"/>
            <a:gd name="adj2" fmla="val 50000"/>
          </a:avLst>
        </a:prstGeom>
        <a:solidFill>
          <a:schemeClr val="accent5">
            <a:hueOff val="-3676672"/>
            <a:satOff val="-5114"/>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10800000">
        <a:off x="2725509" y="2792584"/>
        <a:ext cx="305483" cy="332832"/>
      </dsp:txXfrm>
    </dsp:sp>
    <dsp:sp modelId="{348E07BA-DE86-42CA-9EF2-0AEA16C2F3AC}">
      <dsp:nvSpPr>
        <dsp:cNvPr id="0" name=""/>
        <dsp:cNvSpPr/>
      </dsp:nvSpPr>
      <dsp:spPr>
        <a:xfrm>
          <a:off x="745119" y="2137192"/>
          <a:ext cx="1643617" cy="1643617"/>
        </a:xfrm>
        <a:prstGeom prst="ellipse">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View</a:t>
          </a:r>
          <a:endParaRPr lang="en-US" sz="2100" kern="1200" dirty="0"/>
        </a:p>
      </dsp:txBody>
      <dsp:txXfrm>
        <a:off x="985821" y="2377894"/>
        <a:ext cx="1162213" cy="1162213"/>
      </dsp:txXfrm>
    </dsp:sp>
    <dsp:sp modelId="{5AB617F5-B0BF-4338-8E93-BE112A4BFB79}">
      <dsp:nvSpPr>
        <dsp:cNvPr id="0" name=""/>
        <dsp:cNvSpPr/>
      </dsp:nvSpPr>
      <dsp:spPr>
        <a:xfrm rot="18000000">
          <a:off x="1959306" y="1624085"/>
          <a:ext cx="436404" cy="554720"/>
        </a:xfrm>
        <a:prstGeom prst="rightArrow">
          <a:avLst>
            <a:gd name="adj1" fmla="val 60000"/>
            <a:gd name="adj2" fmla="val 50000"/>
          </a:avLst>
        </a:prstGeom>
        <a:solidFill>
          <a:schemeClr val="accent5">
            <a:hueOff val="-7353344"/>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1992036" y="1791719"/>
        <a:ext cx="305483" cy="3328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670FB9-7E40-4B6E-B3F4-7ECE6FDC2C72}" type="datetimeFigureOut">
              <a:rPr lang="en-US" smtClean="0"/>
              <a:pPr/>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E5425-AC74-4AAA-8D93-142C7B263B28}" type="slidenum">
              <a:rPr lang="en-US" smtClean="0"/>
              <a:pPr/>
              <a:t>‹#›</a:t>
            </a:fld>
            <a:endParaRPr lang="en-US"/>
          </a:p>
        </p:txBody>
      </p:sp>
    </p:spTree>
    <p:extLst>
      <p:ext uri="{BB962C8B-B14F-4D97-AF65-F5344CB8AC3E}">
        <p14:creationId xmlns:p14="http://schemas.microsoft.com/office/powerpoint/2010/main" val="483063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670FB9-7E40-4B6E-B3F4-7ECE6FDC2C72}" type="datetimeFigureOut">
              <a:rPr lang="en-US" smtClean="0"/>
              <a:pPr/>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E5425-AC74-4AAA-8D93-142C7B263B28}" type="slidenum">
              <a:rPr lang="en-US" smtClean="0"/>
              <a:pPr/>
              <a:t>‹#›</a:t>
            </a:fld>
            <a:endParaRPr lang="en-US"/>
          </a:p>
        </p:txBody>
      </p:sp>
    </p:spTree>
    <p:extLst>
      <p:ext uri="{BB962C8B-B14F-4D97-AF65-F5344CB8AC3E}">
        <p14:creationId xmlns:p14="http://schemas.microsoft.com/office/powerpoint/2010/main" val="1278208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670FB9-7E40-4B6E-B3F4-7ECE6FDC2C72}" type="datetimeFigureOut">
              <a:rPr lang="en-US" smtClean="0"/>
              <a:pPr/>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E5425-AC74-4AAA-8D93-142C7B263B28}" type="slidenum">
              <a:rPr lang="en-US" smtClean="0"/>
              <a:pPr/>
              <a:t>‹#›</a:t>
            </a:fld>
            <a:endParaRPr lang="en-US"/>
          </a:p>
        </p:txBody>
      </p:sp>
    </p:spTree>
    <p:extLst>
      <p:ext uri="{BB962C8B-B14F-4D97-AF65-F5344CB8AC3E}">
        <p14:creationId xmlns:p14="http://schemas.microsoft.com/office/powerpoint/2010/main" val="21215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670FB9-7E40-4B6E-B3F4-7ECE6FDC2C72}" type="datetimeFigureOut">
              <a:rPr lang="en-US" smtClean="0"/>
              <a:pPr/>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E5425-AC74-4AAA-8D93-142C7B263B28}" type="slidenum">
              <a:rPr lang="en-US" smtClean="0"/>
              <a:pPr/>
              <a:t>‹#›</a:t>
            </a:fld>
            <a:endParaRPr lang="en-US"/>
          </a:p>
        </p:txBody>
      </p:sp>
    </p:spTree>
    <p:extLst>
      <p:ext uri="{BB962C8B-B14F-4D97-AF65-F5344CB8AC3E}">
        <p14:creationId xmlns:p14="http://schemas.microsoft.com/office/powerpoint/2010/main" val="2628682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670FB9-7E40-4B6E-B3F4-7ECE6FDC2C72}" type="datetimeFigureOut">
              <a:rPr lang="en-US" smtClean="0"/>
              <a:pPr/>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E5425-AC74-4AAA-8D93-142C7B263B28}" type="slidenum">
              <a:rPr lang="en-US" smtClean="0"/>
              <a:pPr/>
              <a:t>‹#›</a:t>
            </a:fld>
            <a:endParaRPr lang="en-US"/>
          </a:p>
        </p:txBody>
      </p:sp>
    </p:spTree>
    <p:extLst>
      <p:ext uri="{BB962C8B-B14F-4D97-AF65-F5344CB8AC3E}">
        <p14:creationId xmlns:p14="http://schemas.microsoft.com/office/powerpoint/2010/main" val="68859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670FB9-7E40-4B6E-B3F4-7ECE6FDC2C72}" type="datetimeFigureOut">
              <a:rPr lang="en-US" smtClean="0"/>
              <a:pPr/>
              <a:t>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E5425-AC74-4AAA-8D93-142C7B263B28}" type="slidenum">
              <a:rPr lang="en-US" smtClean="0"/>
              <a:pPr/>
              <a:t>‹#›</a:t>
            </a:fld>
            <a:endParaRPr lang="en-US"/>
          </a:p>
        </p:txBody>
      </p:sp>
    </p:spTree>
    <p:extLst>
      <p:ext uri="{BB962C8B-B14F-4D97-AF65-F5344CB8AC3E}">
        <p14:creationId xmlns:p14="http://schemas.microsoft.com/office/powerpoint/2010/main" val="2663579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670FB9-7E40-4B6E-B3F4-7ECE6FDC2C72}" type="datetimeFigureOut">
              <a:rPr lang="en-US" smtClean="0"/>
              <a:pPr/>
              <a:t>11/1/2020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8E5425-AC74-4AAA-8D93-142C7B263B28}" type="slidenum">
              <a:rPr lang="en-US" smtClean="0"/>
              <a:pPr/>
              <a:t>‹#›</a:t>
            </a:fld>
            <a:endParaRPr lang="en-US"/>
          </a:p>
        </p:txBody>
      </p:sp>
    </p:spTree>
    <p:extLst>
      <p:ext uri="{BB962C8B-B14F-4D97-AF65-F5344CB8AC3E}">
        <p14:creationId xmlns:p14="http://schemas.microsoft.com/office/powerpoint/2010/main" val="1290418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670FB9-7E40-4B6E-B3F4-7ECE6FDC2C72}" type="datetimeFigureOut">
              <a:rPr lang="en-US" smtClean="0"/>
              <a:pPr/>
              <a:t>11/1/2020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8E5425-AC74-4AAA-8D93-142C7B263B28}" type="slidenum">
              <a:rPr lang="en-US" smtClean="0"/>
              <a:pPr/>
              <a:t>‹#›</a:t>
            </a:fld>
            <a:endParaRPr lang="en-US"/>
          </a:p>
        </p:txBody>
      </p:sp>
    </p:spTree>
    <p:extLst>
      <p:ext uri="{BB962C8B-B14F-4D97-AF65-F5344CB8AC3E}">
        <p14:creationId xmlns:p14="http://schemas.microsoft.com/office/powerpoint/2010/main" val="724575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670FB9-7E40-4B6E-B3F4-7ECE6FDC2C72}" type="datetimeFigureOut">
              <a:rPr lang="en-US" smtClean="0"/>
              <a:pPr/>
              <a:t>11/1/2020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8E5425-AC74-4AAA-8D93-142C7B263B28}" type="slidenum">
              <a:rPr lang="en-US" smtClean="0"/>
              <a:pPr/>
              <a:t>‹#›</a:t>
            </a:fld>
            <a:endParaRPr lang="en-US"/>
          </a:p>
        </p:txBody>
      </p:sp>
    </p:spTree>
    <p:extLst>
      <p:ext uri="{BB962C8B-B14F-4D97-AF65-F5344CB8AC3E}">
        <p14:creationId xmlns:p14="http://schemas.microsoft.com/office/powerpoint/2010/main" val="124326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670FB9-7E40-4B6E-B3F4-7ECE6FDC2C72}" type="datetimeFigureOut">
              <a:rPr lang="en-US" smtClean="0"/>
              <a:pPr/>
              <a:t>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E5425-AC74-4AAA-8D93-142C7B263B28}" type="slidenum">
              <a:rPr lang="en-US" smtClean="0"/>
              <a:pPr/>
              <a:t>‹#›</a:t>
            </a:fld>
            <a:endParaRPr lang="en-US"/>
          </a:p>
        </p:txBody>
      </p:sp>
    </p:spTree>
    <p:extLst>
      <p:ext uri="{BB962C8B-B14F-4D97-AF65-F5344CB8AC3E}">
        <p14:creationId xmlns:p14="http://schemas.microsoft.com/office/powerpoint/2010/main" val="1040213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670FB9-7E40-4B6E-B3F4-7ECE6FDC2C72}" type="datetimeFigureOut">
              <a:rPr lang="en-US" smtClean="0"/>
              <a:pPr/>
              <a:t>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E5425-AC74-4AAA-8D93-142C7B263B28}" type="slidenum">
              <a:rPr lang="en-US" smtClean="0"/>
              <a:pPr/>
              <a:t>‹#›</a:t>
            </a:fld>
            <a:endParaRPr lang="en-US"/>
          </a:p>
        </p:txBody>
      </p:sp>
    </p:spTree>
    <p:extLst>
      <p:ext uri="{BB962C8B-B14F-4D97-AF65-F5344CB8AC3E}">
        <p14:creationId xmlns:p14="http://schemas.microsoft.com/office/powerpoint/2010/main" val="106767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70FB9-7E40-4B6E-B3F4-7ECE6FDC2C72}" type="datetimeFigureOut">
              <a:rPr lang="en-US" smtClean="0"/>
              <a:pPr/>
              <a:t>11/1/2020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8E5425-AC74-4AAA-8D93-142C7B263B28}" type="slidenum">
              <a:rPr lang="en-US" smtClean="0"/>
              <a:pPr/>
              <a:t>‹#›</a:t>
            </a:fld>
            <a:endParaRPr lang="en-US"/>
          </a:p>
        </p:txBody>
      </p:sp>
    </p:spTree>
    <p:extLst>
      <p:ext uri="{BB962C8B-B14F-4D97-AF65-F5344CB8AC3E}">
        <p14:creationId xmlns:p14="http://schemas.microsoft.com/office/powerpoint/2010/main" val="4145589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edwardsdevelopment.weebly.com/blog/-how-do-you-create-and-develop-a-basic-java-application"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techblog.technoligent.com/blog/post/java-application-development-%E2%80%93-specifying-class-contracts-to-avoid-guesswork" TargetMode="External"/><Relationship Id="rId7" Type="http://schemas.openxmlformats.org/officeDocument/2006/relationships/diagramColors" Target="../diagrams/colors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98524" y="3567448"/>
            <a:ext cx="6293476" cy="3290552"/>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2629" t="36620" r="11878" b="11362"/>
          <a:stretch/>
        </p:blipFill>
        <p:spPr>
          <a:xfrm>
            <a:off x="-103030" y="0"/>
            <a:ext cx="12295030" cy="356744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52" y="3567448"/>
            <a:ext cx="5808371" cy="3290552"/>
          </a:xfrm>
          <a:prstGeom prst="rect">
            <a:avLst/>
          </a:prstGeom>
        </p:spPr>
      </p:pic>
    </p:spTree>
    <p:extLst>
      <p:ext uri="{BB962C8B-B14F-4D97-AF65-F5344CB8AC3E}">
        <p14:creationId xmlns:p14="http://schemas.microsoft.com/office/powerpoint/2010/main" val="8617429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25" name="Rectangle 1"/>
          <p:cNvSpPr>
            <a:spLocks noChangeArrowheads="1"/>
          </p:cNvSpPr>
          <p:nvPr/>
        </p:nvSpPr>
        <p:spPr bwMode="auto">
          <a:xfrm>
            <a:off x="0" y="457200"/>
            <a:ext cx="12192000" cy="55707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Miscellaneous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Arial" charset="0"/>
                <a:cs typeface="Arial" charset="0"/>
              </a:rPr>
              <a:t> The </a:t>
            </a:r>
            <a:r>
              <a:rPr kumimoji="0" lang="en-US" sz="2400" b="1" i="0" u="none" strike="noStrike" cap="none" normalizeH="0" baseline="0" dirty="0" smtClean="0">
                <a:ln>
                  <a:noFill/>
                </a:ln>
                <a:solidFill>
                  <a:schemeClr val="tx1"/>
                </a:solidFill>
                <a:effectLst/>
                <a:latin typeface="Arial" charset="0"/>
                <a:cs typeface="Arial" charset="0"/>
              </a:rPr>
              <a:t>AOP</a:t>
            </a:r>
            <a:r>
              <a:rPr kumimoji="0" lang="en-US" sz="2400" b="0" i="0" u="none" strike="noStrike" cap="none" normalizeH="0" baseline="0" dirty="0" smtClean="0">
                <a:ln>
                  <a:noFill/>
                </a:ln>
                <a:solidFill>
                  <a:schemeClr val="tx1"/>
                </a:solidFill>
                <a:effectLst/>
                <a:latin typeface="Arial" charset="0"/>
                <a:cs typeface="Arial" charset="0"/>
              </a:rPr>
              <a:t> module provides an aspect-oriented programming implementation allowing you to define method-interceptors and </a:t>
            </a:r>
            <a:r>
              <a:rPr kumimoji="0" lang="en-US" sz="2400" b="0" i="0" u="none" strike="noStrike" cap="none" normalizeH="0" baseline="0" dirty="0" err="1" smtClean="0">
                <a:ln>
                  <a:noFill/>
                </a:ln>
                <a:solidFill>
                  <a:schemeClr val="tx1"/>
                </a:solidFill>
                <a:effectLst/>
                <a:latin typeface="Arial" charset="0"/>
                <a:cs typeface="Arial" charset="0"/>
              </a:rPr>
              <a:t>pointcuts</a:t>
            </a:r>
            <a:r>
              <a:rPr kumimoji="0" lang="en-US" sz="2400" b="0" i="0" u="none" strike="noStrike" cap="none" normalizeH="0" baseline="0" dirty="0" smtClean="0">
                <a:ln>
                  <a:noFill/>
                </a:ln>
                <a:solidFill>
                  <a:schemeClr val="tx1"/>
                </a:solidFill>
                <a:effectLst/>
                <a:latin typeface="Arial" charset="0"/>
                <a:cs typeface="Arial" charset="0"/>
              </a:rPr>
              <a:t> to cleanly decouple code that implements functionality that should be separated.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Arial" charset="0"/>
                <a:cs typeface="Arial" charset="0"/>
              </a:rPr>
              <a:t> The </a:t>
            </a:r>
            <a:r>
              <a:rPr kumimoji="0" lang="en-US" sz="2400" b="1" i="0" u="none" strike="noStrike" cap="none" normalizeH="0" baseline="0" dirty="0" smtClean="0">
                <a:ln>
                  <a:noFill/>
                </a:ln>
                <a:solidFill>
                  <a:schemeClr val="tx1"/>
                </a:solidFill>
                <a:effectLst/>
                <a:latin typeface="Arial" charset="0"/>
                <a:cs typeface="Arial" charset="0"/>
              </a:rPr>
              <a:t>Aspects</a:t>
            </a:r>
            <a:r>
              <a:rPr kumimoji="0" lang="en-US" sz="2400" b="0" i="0" u="none" strike="noStrike" cap="none" normalizeH="0" baseline="0" dirty="0" smtClean="0">
                <a:ln>
                  <a:noFill/>
                </a:ln>
                <a:solidFill>
                  <a:schemeClr val="tx1"/>
                </a:solidFill>
                <a:effectLst/>
                <a:latin typeface="Arial" charset="0"/>
                <a:cs typeface="Arial" charset="0"/>
              </a:rPr>
              <a:t> module provides integration with </a:t>
            </a:r>
            <a:r>
              <a:rPr kumimoji="0" lang="en-US" sz="2400" b="0" i="0" u="none" strike="noStrike" cap="none" normalizeH="0" baseline="0" dirty="0" err="1" smtClean="0">
                <a:ln>
                  <a:noFill/>
                </a:ln>
                <a:solidFill>
                  <a:schemeClr val="tx1"/>
                </a:solidFill>
                <a:effectLst/>
                <a:latin typeface="Arial" charset="0"/>
                <a:cs typeface="Arial" charset="0"/>
              </a:rPr>
              <a:t>AspectJ</a:t>
            </a:r>
            <a:r>
              <a:rPr kumimoji="0" lang="en-US" sz="2400" b="0" i="0" u="none" strike="noStrike" cap="none" normalizeH="0" baseline="0" dirty="0" smtClean="0">
                <a:ln>
                  <a:noFill/>
                </a:ln>
                <a:solidFill>
                  <a:schemeClr val="tx1"/>
                </a:solidFill>
                <a:effectLst/>
                <a:latin typeface="Arial" charset="0"/>
                <a:cs typeface="Arial" charset="0"/>
              </a:rPr>
              <a:t>, which is again a powerful and mature AOP framework.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Arial" charset="0"/>
                <a:cs typeface="Arial" charset="0"/>
              </a:rPr>
              <a:t> The </a:t>
            </a:r>
            <a:r>
              <a:rPr kumimoji="0" lang="en-US" sz="2400" b="1" i="0" u="none" strike="noStrike" cap="none" normalizeH="0" baseline="0" dirty="0" smtClean="0">
                <a:ln>
                  <a:noFill/>
                </a:ln>
                <a:solidFill>
                  <a:schemeClr val="tx1"/>
                </a:solidFill>
                <a:effectLst/>
                <a:latin typeface="Arial" charset="0"/>
                <a:cs typeface="Arial" charset="0"/>
              </a:rPr>
              <a:t>Instrumentation</a:t>
            </a:r>
            <a:r>
              <a:rPr kumimoji="0" lang="en-US" sz="2400" b="0" i="0" u="none" strike="noStrike" cap="none" normalizeH="0" baseline="0" dirty="0" smtClean="0">
                <a:ln>
                  <a:noFill/>
                </a:ln>
                <a:solidFill>
                  <a:schemeClr val="tx1"/>
                </a:solidFill>
                <a:effectLst/>
                <a:latin typeface="Arial" charset="0"/>
                <a:cs typeface="Arial" charset="0"/>
              </a:rPr>
              <a:t> module provides class instrumentation support and class loader implementations to be used in certain application servers.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Arial" charset="0"/>
                <a:cs typeface="Arial" charset="0"/>
              </a:rPr>
              <a:t> The </a:t>
            </a:r>
            <a:r>
              <a:rPr kumimoji="0" lang="en-US" sz="2400" b="1" i="0" u="none" strike="noStrike" cap="none" normalizeH="0" baseline="0" dirty="0" smtClean="0">
                <a:ln>
                  <a:noFill/>
                </a:ln>
                <a:solidFill>
                  <a:schemeClr val="tx1"/>
                </a:solidFill>
                <a:effectLst/>
                <a:latin typeface="Arial" charset="0"/>
                <a:cs typeface="Arial" charset="0"/>
              </a:rPr>
              <a:t>Messaging</a:t>
            </a:r>
            <a:r>
              <a:rPr kumimoji="0" lang="en-US" sz="2400" b="0" i="0" u="none" strike="noStrike" cap="none" normalizeH="0" baseline="0" dirty="0" smtClean="0">
                <a:ln>
                  <a:noFill/>
                </a:ln>
                <a:solidFill>
                  <a:schemeClr val="tx1"/>
                </a:solidFill>
                <a:effectLst/>
                <a:latin typeface="Arial" charset="0"/>
                <a:cs typeface="Arial" charset="0"/>
              </a:rPr>
              <a:t> module provides support for STOMP as the </a:t>
            </a:r>
            <a:r>
              <a:rPr kumimoji="0" lang="en-US" sz="2400" b="0" i="0" u="none" strike="noStrike" cap="none" normalizeH="0" baseline="0" dirty="0" err="1" smtClean="0">
                <a:ln>
                  <a:noFill/>
                </a:ln>
                <a:solidFill>
                  <a:schemeClr val="tx1"/>
                </a:solidFill>
                <a:effectLst/>
                <a:latin typeface="Arial" charset="0"/>
                <a:cs typeface="Arial" charset="0"/>
              </a:rPr>
              <a:t>WebSocket</a:t>
            </a:r>
            <a:r>
              <a:rPr kumimoji="0" lang="en-US" sz="2400" b="0" i="0" u="none" strike="noStrike" cap="none" normalizeH="0" baseline="0" dirty="0" smtClean="0">
                <a:ln>
                  <a:noFill/>
                </a:ln>
                <a:solidFill>
                  <a:schemeClr val="tx1"/>
                </a:solidFill>
                <a:effectLst/>
                <a:latin typeface="Arial" charset="0"/>
                <a:cs typeface="Arial" charset="0"/>
              </a:rPr>
              <a:t> sub-protocol to use in applications. It also supports an annotation programming model for routing and processing STOMP messages from </a:t>
            </a:r>
            <a:r>
              <a:rPr kumimoji="0" lang="en-US" sz="2400" b="0" i="0" u="none" strike="noStrike" cap="none" normalizeH="0" baseline="0" dirty="0" err="1" smtClean="0">
                <a:ln>
                  <a:noFill/>
                </a:ln>
                <a:solidFill>
                  <a:schemeClr val="tx1"/>
                </a:solidFill>
                <a:effectLst/>
                <a:latin typeface="Arial" charset="0"/>
                <a:cs typeface="Arial" charset="0"/>
              </a:rPr>
              <a:t>WebSocket</a:t>
            </a:r>
            <a:r>
              <a:rPr kumimoji="0" lang="en-US" sz="2400" b="0" i="0" u="none" strike="noStrike" cap="none" normalizeH="0" baseline="0" dirty="0" smtClean="0">
                <a:ln>
                  <a:noFill/>
                </a:ln>
                <a:solidFill>
                  <a:schemeClr val="tx1"/>
                </a:solidFill>
                <a:effectLst/>
                <a:latin typeface="Arial" charset="0"/>
                <a:cs typeface="Arial" charset="0"/>
              </a:rPr>
              <a:t> clients.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Arial" charset="0"/>
                <a:cs typeface="Arial" charset="0"/>
              </a:rPr>
              <a:t> The </a:t>
            </a:r>
            <a:r>
              <a:rPr kumimoji="0" lang="en-US" sz="2400" b="1" i="0" u="none" strike="noStrike" cap="none" normalizeH="0" baseline="0" dirty="0" smtClean="0">
                <a:ln>
                  <a:noFill/>
                </a:ln>
                <a:solidFill>
                  <a:schemeClr val="tx1"/>
                </a:solidFill>
                <a:effectLst/>
                <a:latin typeface="Arial" charset="0"/>
                <a:cs typeface="Arial" charset="0"/>
              </a:rPr>
              <a:t>Test</a:t>
            </a:r>
            <a:r>
              <a:rPr kumimoji="0" lang="en-US" sz="2400" b="0" i="0" u="none" strike="noStrike" cap="none" normalizeH="0" baseline="0" dirty="0" smtClean="0">
                <a:ln>
                  <a:noFill/>
                </a:ln>
                <a:solidFill>
                  <a:schemeClr val="tx1"/>
                </a:solidFill>
                <a:effectLst/>
                <a:latin typeface="Arial" charset="0"/>
                <a:cs typeface="Arial" charset="0"/>
              </a:rPr>
              <a:t> module supports the testing of Spring components with </a:t>
            </a:r>
            <a:r>
              <a:rPr kumimoji="0" lang="en-US" sz="2400" b="0" i="0" u="none" strike="noStrike" cap="none" normalizeH="0" baseline="0" dirty="0" err="1" smtClean="0">
                <a:ln>
                  <a:noFill/>
                </a:ln>
                <a:solidFill>
                  <a:schemeClr val="tx1"/>
                </a:solidFill>
                <a:effectLst/>
                <a:latin typeface="Arial" charset="0"/>
                <a:cs typeface="Arial" charset="0"/>
              </a:rPr>
              <a:t>JUnit</a:t>
            </a:r>
            <a:r>
              <a:rPr kumimoji="0" lang="en-US" sz="2400" b="0" i="0" u="none" strike="noStrike" cap="none" normalizeH="0" baseline="0" dirty="0" smtClean="0">
                <a:ln>
                  <a:noFill/>
                </a:ln>
                <a:solidFill>
                  <a:schemeClr val="tx1"/>
                </a:solidFill>
                <a:effectLst/>
                <a:latin typeface="Arial" charset="0"/>
                <a:cs typeface="Arial" charset="0"/>
              </a:rPr>
              <a:t> or </a:t>
            </a:r>
            <a:r>
              <a:rPr kumimoji="0" lang="en-US" sz="2400" b="0" i="0" u="none" strike="noStrike" cap="none" normalizeH="0" baseline="0" dirty="0" err="1" smtClean="0">
                <a:ln>
                  <a:noFill/>
                </a:ln>
                <a:solidFill>
                  <a:schemeClr val="tx1"/>
                </a:solidFill>
                <a:effectLst/>
                <a:latin typeface="Arial" charset="0"/>
                <a:cs typeface="Arial" charset="0"/>
              </a:rPr>
              <a:t>TestNG</a:t>
            </a:r>
            <a:r>
              <a:rPr kumimoji="0" lang="en-US" sz="2400" b="0" i="0" u="none" strike="noStrike" cap="none" normalizeH="0" baseline="0" dirty="0" smtClean="0">
                <a:ln>
                  <a:noFill/>
                </a:ln>
                <a:solidFill>
                  <a:schemeClr val="tx1"/>
                </a:solidFill>
                <a:effectLst/>
                <a:latin typeface="Arial" charset="0"/>
                <a:cs typeface="Arial" charset="0"/>
              </a:rPr>
              <a:t> frameworks.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cs typeface="Arial" charset="0"/>
            </a:endParaRPr>
          </a:p>
        </p:txBody>
      </p:sp>
      <p:sp>
        <p:nvSpPr>
          <p:cNvPr id="1026" name="Rectangle 2"/>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213359" y="169039"/>
            <a:ext cx="11778343" cy="5632311"/>
          </a:xfrm>
          <a:prstGeom prst="rect">
            <a:avLst/>
          </a:prstGeom>
        </p:spPr>
        <p:txBody>
          <a:bodyPr wrap="square">
            <a:spAutoFit/>
          </a:bodyPr>
          <a:lstStyle/>
          <a:p>
            <a:r>
              <a:rPr lang="en-US" b="1" dirty="0" smtClean="0"/>
              <a:t>Aspect Oriented Programming</a:t>
            </a:r>
            <a:r>
              <a:rPr lang="en-US" dirty="0" smtClean="0"/>
              <a:t> (AOP) compliments OOPs in the sense that it also provides modularity. But the key unit of modularity is aspect than class.</a:t>
            </a:r>
          </a:p>
          <a:p>
            <a:r>
              <a:rPr lang="en-US" dirty="0" smtClean="0"/>
              <a:t>AOP breaks the program logic into distinct parts (called concerns). It is used to increase modularity by </a:t>
            </a:r>
            <a:r>
              <a:rPr lang="en-US" b="1" dirty="0" smtClean="0"/>
              <a:t>cross-cutting concerns</a:t>
            </a:r>
            <a:r>
              <a:rPr lang="en-US" dirty="0" smtClean="0"/>
              <a:t>.</a:t>
            </a:r>
          </a:p>
          <a:p>
            <a:r>
              <a:rPr lang="en-US" dirty="0" smtClean="0"/>
              <a:t>A </a:t>
            </a:r>
            <a:r>
              <a:rPr lang="en-US" b="1" dirty="0" smtClean="0"/>
              <a:t>cross-cutting concern</a:t>
            </a:r>
            <a:r>
              <a:rPr lang="en-US" dirty="0" smtClean="0"/>
              <a:t> is a concern that can affect the whole application and should be centralized in one location in code as possible, such as transaction management, authentication, logging, security etc.</a:t>
            </a:r>
          </a:p>
          <a:p>
            <a:r>
              <a:rPr lang="en-US" b="1" dirty="0" smtClean="0"/>
              <a:t>Understanding Scenario</a:t>
            </a:r>
            <a:r>
              <a:rPr lang="en-US" dirty="0" smtClean="0"/>
              <a:t> I have to maintain log and send notification after calling methods that starts from m.</a:t>
            </a:r>
          </a:p>
          <a:p>
            <a:r>
              <a:rPr lang="en-US" b="1" dirty="0" smtClean="0"/>
              <a:t>Problem without AOP</a:t>
            </a:r>
            <a:r>
              <a:rPr lang="en-US" dirty="0" smtClean="0"/>
              <a:t> We can call methods (that maintains log and sends notification) from the methods starting with m. In such scenario, we need to write the code in all the 5 methods.</a:t>
            </a:r>
          </a:p>
          <a:p>
            <a:r>
              <a:rPr lang="en-US" dirty="0" smtClean="0"/>
              <a:t>But, if client says in future, I don't have to send notification, you need to change all the methods. It leads to the maintenance problem.</a:t>
            </a:r>
          </a:p>
          <a:p>
            <a:r>
              <a:rPr lang="en-US" b="1" dirty="0" smtClean="0"/>
              <a:t>Solution with AOP</a:t>
            </a:r>
            <a:r>
              <a:rPr lang="en-US" dirty="0" smtClean="0"/>
              <a:t> We don't have to call methods from the method. Now we can define the additional concern like maintaining log, sending notification etc. in the method of a class. Its entry is given in the xml file.</a:t>
            </a:r>
          </a:p>
          <a:p>
            <a:r>
              <a:rPr lang="en-US" dirty="0" smtClean="0"/>
              <a:t>In future, if client says to remove the </a:t>
            </a:r>
            <a:r>
              <a:rPr lang="en-US" dirty="0" err="1" smtClean="0"/>
              <a:t>notifier</a:t>
            </a:r>
            <a:r>
              <a:rPr lang="en-US" dirty="0" smtClean="0"/>
              <a:t> functionality, we need to change only in the xml file. So, maintenance is easy in AOP.</a:t>
            </a:r>
          </a:p>
          <a:p>
            <a:r>
              <a:rPr lang="en-US" b="1" dirty="0" smtClean="0"/>
              <a:t>Where use AOP?</a:t>
            </a:r>
          </a:p>
          <a:p>
            <a:r>
              <a:rPr lang="en-US" dirty="0" smtClean="0"/>
              <a:t>AOP is mostly used in following cases:</a:t>
            </a:r>
          </a:p>
          <a:p>
            <a:r>
              <a:rPr lang="en-US" dirty="0" smtClean="0"/>
              <a:t>to provide declarative enterprise services such as declarative transaction management.</a:t>
            </a:r>
          </a:p>
          <a:p>
            <a:r>
              <a:rPr lang="en-US" dirty="0" smtClean="0"/>
              <a:t>It allows users to implement custom aspects.</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9" name="Rectangle 38"/>
          <p:cNvSpPr/>
          <p:nvPr/>
        </p:nvSpPr>
        <p:spPr>
          <a:xfrm>
            <a:off x="0" y="0"/>
            <a:ext cx="12192000" cy="6463308"/>
          </a:xfrm>
          <a:prstGeom prst="rect">
            <a:avLst/>
          </a:prstGeom>
        </p:spPr>
        <p:txBody>
          <a:bodyPr wrap="square">
            <a:spAutoFit/>
          </a:bodyPr>
          <a:lstStyle/>
          <a:p>
            <a:r>
              <a:rPr lang="en-US" b="1" dirty="0" smtClean="0"/>
              <a:t>Join point</a:t>
            </a:r>
          </a:p>
          <a:p>
            <a:r>
              <a:rPr lang="en-US" dirty="0" smtClean="0"/>
              <a:t>Join point is any point in your program such as method execution, exception handling, field access etc. Spring supports only method execution join point.</a:t>
            </a:r>
          </a:p>
          <a:p>
            <a:r>
              <a:rPr lang="en-US" b="1" dirty="0" smtClean="0"/>
              <a:t>Advice</a:t>
            </a:r>
          </a:p>
          <a:p>
            <a:r>
              <a:rPr lang="en-US" dirty="0" smtClean="0"/>
              <a:t>Advice represents an action taken by an aspect at a particular join point. There are different types of advices:</a:t>
            </a:r>
          </a:p>
          <a:p>
            <a:r>
              <a:rPr lang="en-US" b="1" dirty="0" smtClean="0"/>
              <a:t>Before Advice</a:t>
            </a:r>
            <a:r>
              <a:rPr lang="en-US" dirty="0" smtClean="0"/>
              <a:t>: it executes before a join point.</a:t>
            </a:r>
          </a:p>
          <a:p>
            <a:r>
              <a:rPr lang="en-US" b="1" dirty="0" smtClean="0"/>
              <a:t>After Returning Advice</a:t>
            </a:r>
            <a:r>
              <a:rPr lang="en-US" dirty="0" smtClean="0"/>
              <a:t>: it executes after a joint point completes normally.</a:t>
            </a:r>
          </a:p>
          <a:p>
            <a:r>
              <a:rPr lang="en-US" b="1" dirty="0" smtClean="0"/>
              <a:t>After Throwing Advice</a:t>
            </a:r>
            <a:r>
              <a:rPr lang="en-US" dirty="0" smtClean="0"/>
              <a:t>: it executes if method exits by throwing an exception.</a:t>
            </a:r>
          </a:p>
          <a:p>
            <a:r>
              <a:rPr lang="en-US" b="1" dirty="0" smtClean="0"/>
              <a:t>After (finally) Advice</a:t>
            </a:r>
            <a:r>
              <a:rPr lang="en-US" dirty="0" smtClean="0"/>
              <a:t>: it executes after a join point regardless of join point exit whether normally or exceptional return.</a:t>
            </a:r>
          </a:p>
          <a:p>
            <a:r>
              <a:rPr lang="en-US" b="1" dirty="0" smtClean="0"/>
              <a:t>Around Advice</a:t>
            </a:r>
            <a:r>
              <a:rPr lang="en-US" dirty="0" smtClean="0"/>
              <a:t>: It executes before and after a join point.</a:t>
            </a:r>
          </a:p>
          <a:p>
            <a:r>
              <a:rPr lang="en-US" b="1" dirty="0" err="1" smtClean="0"/>
              <a:t>Pointcut</a:t>
            </a:r>
            <a:endParaRPr lang="en-US" b="1" dirty="0" smtClean="0"/>
          </a:p>
          <a:p>
            <a:r>
              <a:rPr lang="en-US" dirty="0" smtClean="0"/>
              <a:t>It is an expression language of AOP that matches join points</a:t>
            </a:r>
            <a:r>
              <a:rPr lang="en-US" b="1" dirty="0" smtClean="0"/>
              <a:t>.</a:t>
            </a:r>
          </a:p>
          <a:p>
            <a:r>
              <a:rPr lang="en-US" b="1" dirty="0" smtClean="0"/>
              <a:t>Aspect</a:t>
            </a:r>
          </a:p>
          <a:p>
            <a:r>
              <a:rPr lang="en-US" dirty="0" smtClean="0"/>
              <a:t>It is a class that contains advices, </a:t>
            </a:r>
            <a:r>
              <a:rPr lang="en-US" dirty="0" err="1" smtClean="0"/>
              <a:t>joinpoints</a:t>
            </a:r>
            <a:r>
              <a:rPr lang="en-US" dirty="0" smtClean="0"/>
              <a:t> etc.</a:t>
            </a:r>
          </a:p>
          <a:p>
            <a:r>
              <a:rPr lang="en-US" b="1" dirty="0" smtClean="0"/>
              <a:t>Interceptor</a:t>
            </a:r>
          </a:p>
          <a:p>
            <a:r>
              <a:rPr lang="en-US" dirty="0" smtClean="0"/>
              <a:t>It is an aspect that contains only one advice.</a:t>
            </a:r>
          </a:p>
          <a:p>
            <a:r>
              <a:rPr lang="en-US" b="1" dirty="0" smtClean="0"/>
              <a:t>AOP Proxy</a:t>
            </a:r>
          </a:p>
          <a:p>
            <a:r>
              <a:rPr lang="en-US" dirty="0" smtClean="0"/>
              <a:t>It is used to implement aspect contracts, created by AOP framework. It will be a JDK dynamic proxy or CGLIB proxy in spring framework.</a:t>
            </a:r>
          </a:p>
          <a:p>
            <a:r>
              <a:rPr lang="en-US" b="1" dirty="0" smtClean="0"/>
              <a:t>Weaving</a:t>
            </a:r>
          </a:p>
          <a:p>
            <a:r>
              <a:rPr lang="en-US" dirty="0" smtClean="0"/>
              <a:t>It is the process of linking aspect with other application types or objects to create an advised object. Weaving can be done at compile time, load time or runtime. Spring AOP performs weaving at runtime.</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748936" y="770096"/>
            <a:ext cx="11203577" cy="2246769"/>
          </a:xfrm>
          <a:prstGeom prst="rect">
            <a:avLst/>
          </a:prstGeom>
        </p:spPr>
        <p:txBody>
          <a:bodyPr wrap="square">
            <a:spAutoFit/>
          </a:bodyPr>
          <a:lstStyle/>
          <a:p>
            <a:r>
              <a:rPr lang="en-US" sz="2800" b="1" dirty="0" smtClean="0"/>
              <a:t>What Is a Spring Context?</a:t>
            </a:r>
          </a:p>
          <a:p>
            <a:r>
              <a:rPr lang="en-US" sz="2800" dirty="0" smtClean="0"/>
              <a:t>Spring contexts are also called Spring </a:t>
            </a:r>
            <a:r>
              <a:rPr lang="en-US" sz="2800" dirty="0" err="1" smtClean="0"/>
              <a:t>IoC</a:t>
            </a:r>
            <a:r>
              <a:rPr lang="en-US" sz="2800" dirty="0" smtClean="0"/>
              <a:t> containers, which are responsible for instantiating, configuring, and assembling beans by reading configuration metadata from XML, Java annotations, and/or Java code in the configuration files.</a:t>
            </a:r>
            <a:endParaRPr 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7" name="Straight Connector 6"/>
          <p:cNvCxnSpPr/>
          <p:nvPr/>
        </p:nvCxnSpPr>
        <p:spPr>
          <a:xfrm flipV="1">
            <a:off x="0" y="759855"/>
            <a:ext cx="2047741" cy="1288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303171" y="759854"/>
            <a:ext cx="1199883" cy="1"/>
          </a:xfrm>
          <a:prstGeom prst="line">
            <a:avLst/>
          </a:prstGeom>
          <a:ln w="38100"/>
        </p:spPr>
        <p:style>
          <a:lnRef idx="2">
            <a:schemeClr val="accent4"/>
          </a:lnRef>
          <a:fillRef idx="0">
            <a:schemeClr val="accent4"/>
          </a:fillRef>
          <a:effectRef idx="1">
            <a:schemeClr val="accent4"/>
          </a:effectRef>
          <a:fontRef idx="minor">
            <a:schemeClr val="tx1"/>
          </a:fontRef>
        </p:style>
      </p:cxnSp>
      <p:cxnSp>
        <p:nvCxnSpPr>
          <p:cNvPr id="13" name="Straight Connector 12"/>
          <p:cNvCxnSpPr/>
          <p:nvPr/>
        </p:nvCxnSpPr>
        <p:spPr>
          <a:xfrm>
            <a:off x="3758484" y="759855"/>
            <a:ext cx="8433516" cy="12880"/>
          </a:xfrm>
          <a:prstGeom prst="line">
            <a:avLst/>
          </a:prstGeom>
          <a:ln w="38100">
            <a:solidFill>
              <a:schemeClr val="accent1">
                <a:lumMod val="60000"/>
                <a:lumOff val="40000"/>
              </a:schemeClr>
            </a:solidFill>
          </a:ln>
        </p:spPr>
        <p:style>
          <a:lnRef idx="2">
            <a:schemeClr val="accent4"/>
          </a:lnRef>
          <a:fillRef idx="0">
            <a:schemeClr val="accent4"/>
          </a:fillRef>
          <a:effectRef idx="1">
            <a:schemeClr val="accent4"/>
          </a:effectRef>
          <a:fontRef idx="minor">
            <a:schemeClr val="tx1"/>
          </a:fontRef>
        </p:style>
      </p:cxnSp>
      <p:sp>
        <p:nvSpPr>
          <p:cNvPr id="8" name="TextBox 7"/>
          <p:cNvSpPr txBox="1"/>
          <p:nvPr/>
        </p:nvSpPr>
        <p:spPr>
          <a:xfrm>
            <a:off x="2530161" y="-9587"/>
            <a:ext cx="8146425" cy="769441"/>
          </a:xfrm>
          <a:prstGeom prst="rect">
            <a:avLst/>
          </a:prstGeom>
          <a:noFill/>
        </p:spPr>
        <p:txBody>
          <a:bodyPr wrap="square" rtlCol="0">
            <a:spAutoFit/>
          </a:bodyPr>
          <a:lstStyle/>
          <a:p>
            <a:r>
              <a:rPr lang="en-US" sz="4400" dirty="0">
                <a:solidFill>
                  <a:schemeClr val="accent6">
                    <a:lumMod val="60000"/>
                    <a:lumOff val="40000"/>
                  </a:schemeClr>
                </a:solidFill>
              </a:rPr>
              <a:t>Benefit of using spring platform</a:t>
            </a:r>
          </a:p>
        </p:txBody>
      </p:sp>
      <p:sp>
        <p:nvSpPr>
          <p:cNvPr id="9" name="TextBox 8"/>
          <p:cNvSpPr txBox="1"/>
          <p:nvPr/>
        </p:nvSpPr>
        <p:spPr>
          <a:xfrm>
            <a:off x="525652" y="730807"/>
            <a:ext cx="11204793" cy="6370975"/>
          </a:xfrm>
          <a:prstGeom prst="rect">
            <a:avLst/>
          </a:prstGeom>
          <a:noFill/>
        </p:spPr>
        <p:txBody>
          <a:bodyPr wrap="square" rtlCol="0">
            <a:spAutoFit/>
          </a:bodyPr>
          <a:lstStyle/>
          <a:p>
            <a:endParaRPr lang="en-US" sz="2400" dirty="0">
              <a:latin typeface="Cambria" panose="02040503050406030204" pitchFamily="18" charset="0"/>
            </a:endParaRPr>
          </a:p>
          <a:p>
            <a:r>
              <a:rPr lang="en-US" sz="2400" b="1" dirty="0" smtClean="0"/>
              <a:t>Predefined Templates</a:t>
            </a:r>
          </a:p>
          <a:p>
            <a:r>
              <a:rPr lang="en-US" sz="2400" dirty="0" smtClean="0"/>
              <a:t>Spring framework provides templates for JDBC, Hibernate, JPA etc. technologies. So there is no need to write too much code. It hides the basic steps of these technologies. Let's take the example of </a:t>
            </a:r>
            <a:r>
              <a:rPr lang="en-US" sz="2400" dirty="0" err="1" smtClean="0"/>
              <a:t>JdbcTemplate</a:t>
            </a:r>
            <a:r>
              <a:rPr lang="en-US" sz="2400" dirty="0" smtClean="0"/>
              <a:t>, you don't need to write the code for exception handling, creating connection, creating statement, committing transaction, closing connection etc. You need to write the code of executing query only.</a:t>
            </a:r>
            <a:endParaRPr lang="en-US" sz="2400" dirty="0">
              <a:latin typeface="Cambria" panose="02040503050406030204" pitchFamily="18" charset="0"/>
            </a:endParaRPr>
          </a:p>
          <a:p>
            <a:pPr marL="342900" indent="-342900">
              <a:buFont typeface="Wingdings" panose="05000000000000000000" pitchFamily="2" charset="2"/>
              <a:buChar char="§"/>
            </a:pPr>
            <a:r>
              <a:rPr lang="en-US" sz="2400" dirty="0">
                <a:latin typeface="Cambria" panose="02040503050406030204" pitchFamily="18" charset="0"/>
              </a:rPr>
              <a:t>You can build enterprise applications using "plain old Java objects" (POJOs</a:t>
            </a:r>
            <a:r>
              <a:rPr lang="en-US" sz="2400" dirty="0" smtClean="0">
                <a:latin typeface="Cambria" panose="02040503050406030204" pitchFamily="18" charset="0"/>
              </a:rPr>
              <a:t>).</a:t>
            </a:r>
          </a:p>
          <a:p>
            <a:pPr marL="342900" indent="-342900">
              <a:buFont typeface="Wingdings" panose="05000000000000000000" pitchFamily="2" charset="2"/>
              <a:buChar char="§"/>
            </a:pPr>
            <a:endParaRPr lang="en-US" sz="2400" dirty="0">
              <a:latin typeface="Cambria" panose="02040503050406030204" pitchFamily="18" charset="0"/>
            </a:endParaRPr>
          </a:p>
          <a:p>
            <a:pPr marL="342900" indent="-342900">
              <a:buFont typeface="Wingdings" panose="05000000000000000000" pitchFamily="2" charset="2"/>
              <a:buChar char="§"/>
            </a:pPr>
            <a:r>
              <a:rPr lang="en-US" sz="2400" dirty="0" smtClean="0">
                <a:latin typeface="Cambria" panose="02040503050406030204" pitchFamily="18" charset="0"/>
              </a:rPr>
              <a:t>Loose Coupling</a:t>
            </a:r>
          </a:p>
          <a:p>
            <a:pPr marL="342900" indent="-342900">
              <a:buFont typeface="Wingdings" panose="05000000000000000000" pitchFamily="2" charset="2"/>
              <a:buChar char="§"/>
            </a:pPr>
            <a:endParaRPr lang="en-US" sz="2400" dirty="0">
              <a:latin typeface="Cambria" panose="02040503050406030204" pitchFamily="18" charset="0"/>
            </a:endParaRPr>
          </a:p>
          <a:p>
            <a:pPr marL="342900" indent="-342900">
              <a:buFont typeface="Wingdings" panose="05000000000000000000" pitchFamily="2" charset="2"/>
              <a:buChar char="§"/>
            </a:pPr>
            <a:r>
              <a:rPr lang="en-US" sz="2400" dirty="0">
                <a:latin typeface="Cambria" panose="02040503050406030204" pitchFamily="18" charset="0"/>
              </a:rPr>
              <a:t>It becomes simpler to operate dependency injection for injecting test </a:t>
            </a:r>
            <a:r>
              <a:rPr lang="en-US" sz="2400" dirty="0" smtClean="0">
                <a:latin typeface="Cambria" panose="02040503050406030204" pitchFamily="18" charset="0"/>
              </a:rPr>
              <a:t>data (easy to Test)</a:t>
            </a:r>
          </a:p>
          <a:p>
            <a:endParaRPr lang="en-US" sz="2400" dirty="0">
              <a:latin typeface="Cambria" panose="02040503050406030204" pitchFamily="18" charset="0"/>
            </a:endParaRPr>
          </a:p>
          <a:p>
            <a:pPr marL="342900" indent="-342900">
              <a:buFont typeface="Wingdings" panose="05000000000000000000" pitchFamily="2" charset="2"/>
              <a:buChar char="§"/>
            </a:pPr>
            <a:r>
              <a:rPr lang="en-US" sz="2400" dirty="0">
                <a:latin typeface="Cambria" panose="02040503050406030204" pitchFamily="18" charset="0"/>
              </a:rPr>
              <a:t>Spring provides a useful API to translate technology-specific exceptions like as Hibernate, JDBC and JDO.</a:t>
            </a:r>
          </a:p>
          <a:p>
            <a:endParaRPr lang="en-US" sz="2400" dirty="0">
              <a:latin typeface="Cambria" panose="02040503050406030204" pitchFamily="18" charset="0"/>
            </a:endParaRPr>
          </a:p>
        </p:txBody>
      </p:sp>
    </p:spTree>
    <p:extLst>
      <p:ext uri="{BB962C8B-B14F-4D97-AF65-F5344CB8AC3E}">
        <p14:creationId xmlns:p14="http://schemas.microsoft.com/office/powerpoint/2010/main" val="329906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7" name="Straight Connector 6"/>
          <p:cNvCxnSpPr/>
          <p:nvPr/>
        </p:nvCxnSpPr>
        <p:spPr>
          <a:xfrm flipV="1">
            <a:off x="0" y="759855"/>
            <a:ext cx="2047741" cy="1288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303171" y="759854"/>
            <a:ext cx="1199883" cy="1"/>
          </a:xfrm>
          <a:prstGeom prst="line">
            <a:avLst/>
          </a:prstGeom>
          <a:ln w="38100"/>
        </p:spPr>
        <p:style>
          <a:lnRef idx="2">
            <a:schemeClr val="accent4"/>
          </a:lnRef>
          <a:fillRef idx="0">
            <a:schemeClr val="accent4"/>
          </a:fillRef>
          <a:effectRef idx="1">
            <a:schemeClr val="accent4"/>
          </a:effectRef>
          <a:fontRef idx="minor">
            <a:schemeClr val="tx1"/>
          </a:fontRef>
        </p:style>
      </p:cxnSp>
      <p:cxnSp>
        <p:nvCxnSpPr>
          <p:cNvPr id="13" name="Straight Connector 12"/>
          <p:cNvCxnSpPr/>
          <p:nvPr/>
        </p:nvCxnSpPr>
        <p:spPr>
          <a:xfrm>
            <a:off x="3758484" y="759855"/>
            <a:ext cx="8433516" cy="12880"/>
          </a:xfrm>
          <a:prstGeom prst="line">
            <a:avLst/>
          </a:prstGeom>
          <a:ln w="38100">
            <a:solidFill>
              <a:schemeClr val="accent1">
                <a:lumMod val="60000"/>
                <a:lumOff val="40000"/>
              </a:schemeClr>
            </a:solidFill>
          </a:ln>
        </p:spPr>
        <p:style>
          <a:lnRef idx="2">
            <a:schemeClr val="accent4"/>
          </a:lnRef>
          <a:fillRef idx="0">
            <a:schemeClr val="accent4"/>
          </a:fillRef>
          <a:effectRef idx="1">
            <a:schemeClr val="accent4"/>
          </a:effectRef>
          <a:fontRef idx="minor">
            <a:schemeClr val="tx1"/>
          </a:fontRef>
        </p:style>
      </p:cxnSp>
      <p:sp>
        <p:nvSpPr>
          <p:cNvPr id="8" name="TextBox 7"/>
          <p:cNvSpPr txBox="1"/>
          <p:nvPr/>
        </p:nvSpPr>
        <p:spPr>
          <a:xfrm>
            <a:off x="2530161" y="-9587"/>
            <a:ext cx="8146425" cy="769441"/>
          </a:xfrm>
          <a:prstGeom prst="rect">
            <a:avLst/>
          </a:prstGeom>
          <a:noFill/>
        </p:spPr>
        <p:txBody>
          <a:bodyPr wrap="square" rtlCol="0">
            <a:spAutoFit/>
          </a:bodyPr>
          <a:lstStyle/>
          <a:p>
            <a:r>
              <a:rPr lang="en-US" sz="4400" dirty="0" smtClean="0">
                <a:solidFill>
                  <a:schemeClr val="accent6">
                    <a:lumMod val="60000"/>
                    <a:lumOff val="40000"/>
                  </a:schemeClr>
                </a:solidFill>
              </a:rPr>
              <a:t>Spring support AOP Framework</a:t>
            </a:r>
            <a:endParaRPr lang="en-US" sz="4400" dirty="0">
              <a:solidFill>
                <a:schemeClr val="accent6">
                  <a:lumMod val="60000"/>
                  <a:lumOff val="40000"/>
                </a:schemeClr>
              </a:solidFill>
            </a:endParaRPr>
          </a:p>
        </p:txBody>
      </p:sp>
      <p:sp>
        <p:nvSpPr>
          <p:cNvPr id="2" name="TextBox 1"/>
          <p:cNvSpPr txBox="1"/>
          <p:nvPr/>
        </p:nvSpPr>
        <p:spPr>
          <a:xfrm>
            <a:off x="592429" y="1197735"/>
            <a:ext cx="10650828" cy="1200329"/>
          </a:xfrm>
          <a:prstGeom prst="rect">
            <a:avLst/>
          </a:prstGeom>
          <a:noFill/>
        </p:spPr>
        <p:txBody>
          <a:bodyPr wrap="square" rtlCol="0">
            <a:spAutoFit/>
          </a:bodyPr>
          <a:lstStyle/>
          <a:p>
            <a:pPr algn="just"/>
            <a:r>
              <a:rPr lang="en-US" sz="2400" dirty="0" smtClean="0"/>
              <a:t>One of the import components of spring is the AOP (Aspect oriented programming) framework. Here to explain some key example security, transactions, declarative and caching etc.</a:t>
            </a:r>
            <a:endParaRPr lang="en-US"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8488" y="2398064"/>
            <a:ext cx="5575024" cy="3379781"/>
          </a:xfrm>
          <a:prstGeom prst="rect">
            <a:avLst/>
          </a:prstGeom>
        </p:spPr>
      </p:pic>
      <p:sp>
        <p:nvSpPr>
          <p:cNvPr id="6" name="TextBox 5"/>
          <p:cNvSpPr txBox="1"/>
          <p:nvPr/>
        </p:nvSpPr>
        <p:spPr>
          <a:xfrm>
            <a:off x="3308488" y="4258700"/>
            <a:ext cx="2434107" cy="369332"/>
          </a:xfrm>
          <a:prstGeom prst="rect">
            <a:avLst/>
          </a:prstGeom>
          <a:noFill/>
        </p:spPr>
        <p:txBody>
          <a:bodyPr wrap="square" rtlCol="0">
            <a:spAutoFit/>
          </a:bodyPr>
          <a:lstStyle/>
          <a:p>
            <a:r>
              <a:rPr lang="en-US" dirty="0" smtClean="0"/>
              <a:t>Starting</a:t>
            </a:r>
            <a:endParaRPr lang="en-US" dirty="0"/>
          </a:p>
        </p:txBody>
      </p:sp>
      <p:sp>
        <p:nvSpPr>
          <p:cNvPr id="14" name="TextBox 13"/>
          <p:cNvSpPr txBox="1"/>
          <p:nvPr/>
        </p:nvSpPr>
        <p:spPr>
          <a:xfrm>
            <a:off x="4272258" y="2651278"/>
            <a:ext cx="2434107" cy="369332"/>
          </a:xfrm>
          <a:prstGeom prst="rect">
            <a:avLst/>
          </a:prstGeom>
          <a:noFill/>
        </p:spPr>
        <p:txBody>
          <a:bodyPr wrap="square" rtlCol="0">
            <a:spAutoFit/>
          </a:bodyPr>
          <a:lstStyle/>
          <a:p>
            <a:r>
              <a:rPr lang="en-US" dirty="0" smtClean="0"/>
              <a:t>Define</a:t>
            </a:r>
            <a:endParaRPr lang="en-US" dirty="0"/>
          </a:p>
        </p:txBody>
      </p:sp>
      <p:sp>
        <p:nvSpPr>
          <p:cNvPr id="15" name="TextBox 14"/>
          <p:cNvSpPr txBox="1"/>
          <p:nvPr/>
        </p:nvSpPr>
        <p:spPr>
          <a:xfrm>
            <a:off x="5140890" y="2512778"/>
            <a:ext cx="2434107" cy="646331"/>
          </a:xfrm>
          <a:prstGeom prst="rect">
            <a:avLst/>
          </a:prstGeom>
          <a:noFill/>
        </p:spPr>
        <p:txBody>
          <a:bodyPr wrap="square" rtlCol="0">
            <a:spAutoFit/>
          </a:bodyPr>
          <a:lstStyle/>
          <a:p>
            <a:pPr algn="ctr"/>
            <a:r>
              <a:rPr lang="en-US" dirty="0" smtClean="0"/>
              <a:t>Aspects</a:t>
            </a:r>
          </a:p>
          <a:p>
            <a:pPr algn="ctr"/>
            <a:r>
              <a:rPr lang="en-US" dirty="0" smtClean="0"/>
              <a:t>Insert</a:t>
            </a:r>
            <a:endParaRPr lang="en-US" dirty="0"/>
          </a:p>
        </p:txBody>
      </p:sp>
      <p:sp>
        <p:nvSpPr>
          <p:cNvPr id="16" name="TextBox 15"/>
          <p:cNvSpPr txBox="1"/>
          <p:nvPr/>
        </p:nvSpPr>
        <p:spPr>
          <a:xfrm>
            <a:off x="7263758" y="3595799"/>
            <a:ext cx="2434107" cy="646331"/>
          </a:xfrm>
          <a:prstGeom prst="rect">
            <a:avLst/>
          </a:prstGeom>
          <a:noFill/>
        </p:spPr>
        <p:txBody>
          <a:bodyPr wrap="square" rtlCol="0">
            <a:spAutoFit/>
          </a:bodyPr>
          <a:lstStyle/>
          <a:p>
            <a:pPr algn="ctr"/>
            <a:r>
              <a:rPr lang="en-US" dirty="0" smtClean="0"/>
              <a:t>Additional </a:t>
            </a:r>
          </a:p>
          <a:p>
            <a:pPr algn="ctr"/>
            <a:r>
              <a:rPr lang="en-US" dirty="0" smtClean="0"/>
              <a:t>Components</a:t>
            </a:r>
            <a:endParaRPr lang="en-US" dirty="0"/>
          </a:p>
        </p:txBody>
      </p:sp>
      <p:sp>
        <p:nvSpPr>
          <p:cNvPr id="17" name="TextBox 16"/>
          <p:cNvSpPr txBox="1"/>
          <p:nvPr/>
        </p:nvSpPr>
        <p:spPr>
          <a:xfrm>
            <a:off x="5707178" y="4903733"/>
            <a:ext cx="2434107" cy="369332"/>
          </a:xfrm>
          <a:prstGeom prst="rect">
            <a:avLst/>
          </a:prstGeom>
          <a:noFill/>
        </p:spPr>
        <p:txBody>
          <a:bodyPr wrap="square" rtlCol="0">
            <a:spAutoFit/>
          </a:bodyPr>
          <a:lstStyle/>
          <a:p>
            <a:pPr algn="ctr"/>
            <a:r>
              <a:rPr lang="en-US" dirty="0" smtClean="0"/>
              <a:t>Output</a:t>
            </a:r>
            <a:endParaRPr lang="en-US" dirty="0"/>
          </a:p>
        </p:txBody>
      </p:sp>
    </p:spTree>
    <p:extLst>
      <p:ext uri="{BB962C8B-B14F-4D97-AF65-F5344CB8AC3E}">
        <p14:creationId xmlns:p14="http://schemas.microsoft.com/office/powerpoint/2010/main" val="29105002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7" name="Straight Connector 6"/>
          <p:cNvCxnSpPr/>
          <p:nvPr/>
        </p:nvCxnSpPr>
        <p:spPr>
          <a:xfrm flipV="1">
            <a:off x="0" y="759855"/>
            <a:ext cx="2047741" cy="1288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303171" y="759854"/>
            <a:ext cx="1199883" cy="1"/>
          </a:xfrm>
          <a:prstGeom prst="line">
            <a:avLst/>
          </a:prstGeom>
          <a:ln w="38100"/>
        </p:spPr>
        <p:style>
          <a:lnRef idx="2">
            <a:schemeClr val="accent4"/>
          </a:lnRef>
          <a:fillRef idx="0">
            <a:schemeClr val="accent4"/>
          </a:fillRef>
          <a:effectRef idx="1">
            <a:schemeClr val="accent4"/>
          </a:effectRef>
          <a:fontRef idx="minor">
            <a:schemeClr val="tx1"/>
          </a:fontRef>
        </p:style>
      </p:cxnSp>
      <p:cxnSp>
        <p:nvCxnSpPr>
          <p:cNvPr id="13" name="Straight Connector 12"/>
          <p:cNvCxnSpPr/>
          <p:nvPr/>
        </p:nvCxnSpPr>
        <p:spPr>
          <a:xfrm>
            <a:off x="3758484" y="759855"/>
            <a:ext cx="8433516" cy="12880"/>
          </a:xfrm>
          <a:prstGeom prst="line">
            <a:avLst/>
          </a:prstGeom>
          <a:ln w="38100">
            <a:solidFill>
              <a:schemeClr val="accent1">
                <a:lumMod val="60000"/>
                <a:lumOff val="40000"/>
              </a:schemeClr>
            </a:solidFill>
          </a:ln>
        </p:spPr>
        <p:style>
          <a:lnRef idx="2">
            <a:schemeClr val="accent4"/>
          </a:lnRef>
          <a:fillRef idx="0">
            <a:schemeClr val="accent4"/>
          </a:fillRef>
          <a:effectRef idx="1">
            <a:schemeClr val="accent4"/>
          </a:effectRef>
          <a:fontRef idx="minor">
            <a:schemeClr val="tx1"/>
          </a:fontRef>
        </p:style>
      </p:cxnSp>
      <p:sp>
        <p:nvSpPr>
          <p:cNvPr id="8" name="TextBox 7"/>
          <p:cNvSpPr txBox="1"/>
          <p:nvPr/>
        </p:nvSpPr>
        <p:spPr>
          <a:xfrm>
            <a:off x="3637744" y="3292"/>
            <a:ext cx="8146425" cy="769441"/>
          </a:xfrm>
          <a:prstGeom prst="rect">
            <a:avLst/>
          </a:prstGeom>
          <a:noFill/>
        </p:spPr>
        <p:txBody>
          <a:bodyPr wrap="square" rtlCol="0">
            <a:spAutoFit/>
          </a:bodyPr>
          <a:lstStyle/>
          <a:p>
            <a:r>
              <a:rPr lang="en-US" sz="4400" dirty="0" smtClean="0">
                <a:solidFill>
                  <a:schemeClr val="accent6">
                    <a:lumMod val="60000"/>
                    <a:lumOff val="40000"/>
                  </a:schemeClr>
                </a:solidFill>
              </a:rPr>
              <a:t>Version History</a:t>
            </a:r>
            <a:endParaRPr lang="en-US" sz="4400" dirty="0">
              <a:solidFill>
                <a:schemeClr val="accent6">
                  <a:lumMod val="60000"/>
                  <a:lumOff val="40000"/>
                </a:schemeClr>
              </a:solidFill>
            </a:endParaRPr>
          </a:p>
        </p:txBody>
      </p:sp>
      <p:cxnSp>
        <p:nvCxnSpPr>
          <p:cNvPr id="25" name="Straight Connector 24"/>
          <p:cNvCxnSpPr/>
          <p:nvPr/>
        </p:nvCxnSpPr>
        <p:spPr>
          <a:xfrm>
            <a:off x="753495" y="1013327"/>
            <a:ext cx="90153" cy="5122572"/>
          </a:xfrm>
          <a:prstGeom prst="line">
            <a:avLst/>
          </a:prstGeom>
          <a:ln w="76200">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830769" y="1173753"/>
            <a:ext cx="365974" cy="11993"/>
          </a:xfrm>
          <a:prstGeom prst="line">
            <a:avLst/>
          </a:prstGeom>
          <a:ln w="76200">
            <a:prstDash val="dash"/>
          </a:ln>
        </p:spPr>
        <p:style>
          <a:lnRef idx="1">
            <a:schemeClr val="accent1"/>
          </a:lnRef>
          <a:fillRef idx="0">
            <a:schemeClr val="accent1"/>
          </a:fillRef>
          <a:effectRef idx="0">
            <a:schemeClr val="accent1"/>
          </a:effectRef>
          <a:fontRef idx="minor">
            <a:schemeClr val="tx1"/>
          </a:fontRef>
        </p:style>
      </p:cxnSp>
      <p:sp>
        <p:nvSpPr>
          <p:cNvPr id="33" name="Donut 32"/>
          <p:cNvSpPr/>
          <p:nvPr/>
        </p:nvSpPr>
        <p:spPr>
          <a:xfrm>
            <a:off x="1196743" y="1039974"/>
            <a:ext cx="244698" cy="254359"/>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4" name="Straight Connector 33"/>
          <p:cNvCxnSpPr/>
          <p:nvPr/>
        </p:nvCxnSpPr>
        <p:spPr>
          <a:xfrm flipH="1">
            <a:off x="830769" y="1702120"/>
            <a:ext cx="365974" cy="11993"/>
          </a:xfrm>
          <a:prstGeom prst="line">
            <a:avLst/>
          </a:prstGeom>
          <a:ln w="76200">
            <a:prstDash val="dash"/>
          </a:ln>
        </p:spPr>
        <p:style>
          <a:lnRef idx="1">
            <a:schemeClr val="accent1"/>
          </a:lnRef>
          <a:fillRef idx="0">
            <a:schemeClr val="accent1"/>
          </a:fillRef>
          <a:effectRef idx="0">
            <a:schemeClr val="accent1"/>
          </a:effectRef>
          <a:fontRef idx="minor">
            <a:schemeClr val="tx1"/>
          </a:fontRef>
        </p:style>
      </p:cxnSp>
      <p:sp>
        <p:nvSpPr>
          <p:cNvPr id="35" name="Donut 34"/>
          <p:cNvSpPr/>
          <p:nvPr/>
        </p:nvSpPr>
        <p:spPr>
          <a:xfrm>
            <a:off x="1196743" y="1568341"/>
            <a:ext cx="244698" cy="254359"/>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6" name="Straight Connector 35"/>
          <p:cNvCxnSpPr/>
          <p:nvPr/>
        </p:nvCxnSpPr>
        <p:spPr>
          <a:xfrm flipH="1">
            <a:off x="843648" y="2236134"/>
            <a:ext cx="365974" cy="11993"/>
          </a:xfrm>
          <a:prstGeom prst="line">
            <a:avLst/>
          </a:prstGeom>
          <a:ln w="76200">
            <a:prstDash val="dash"/>
          </a:ln>
        </p:spPr>
        <p:style>
          <a:lnRef idx="1">
            <a:schemeClr val="accent1"/>
          </a:lnRef>
          <a:fillRef idx="0">
            <a:schemeClr val="accent1"/>
          </a:fillRef>
          <a:effectRef idx="0">
            <a:schemeClr val="accent1"/>
          </a:effectRef>
          <a:fontRef idx="minor">
            <a:schemeClr val="tx1"/>
          </a:fontRef>
        </p:style>
      </p:cxnSp>
      <p:sp>
        <p:nvSpPr>
          <p:cNvPr id="37" name="Donut 36"/>
          <p:cNvSpPr/>
          <p:nvPr/>
        </p:nvSpPr>
        <p:spPr>
          <a:xfrm>
            <a:off x="1209622" y="2102355"/>
            <a:ext cx="244698" cy="254359"/>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p:nvCxnSpPr>
        <p:spPr>
          <a:xfrm flipH="1">
            <a:off x="843648" y="2757502"/>
            <a:ext cx="365974" cy="11993"/>
          </a:xfrm>
          <a:prstGeom prst="line">
            <a:avLst/>
          </a:prstGeom>
          <a:ln w="76200">
            <a:prstDash val="dash"/>
          </a:ln>
        </p:spPr>
        <p:style>
          <a:lnRef idx="1">
            <a:schemeClr val="accent1"/>
          </a:lnRef>
          <a:fillRef idx="0">
            <a:schemeClr val="accent1"/>
          </a:fillRef>
          <a:effectRef idx="0">
            <a:schemeClr val="accent1"/>
          </a:effectRef>
          <a:fontRef idx="minor">
            <a:schemeClr val="tx1"/>
          </a:fontRef>
        </p:style>
      </p:cxnSp>
      <p:sp>
        <p:nvSpPr>
          <p:cNvPr id="39" name="Donut 38"/>
          <p:cNvSpPr/>
          <p:nvPr/>
        </p:nvSpPr>
        <p:spPr>
          <a:xfrm>
            <a:off x="1209622" y="2623723"/>
            <a:ext cx="244698" cy="254359"/>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0" name="Straight Connector 39"/>
          <p:cNvCxnSpPr/>
          <p:nvPr/>
        </p:nvCxnSpPr>
        <p:spPr>
          <a:xfrm flipH="1">
            <a:off x="843648" y="3285869"/>
            <a:ext cx="365974" cy="11993"/>
          </a:xfrm>
          <a:prstGeom prst="line">
            <a:avLst/>
          </a:prstGeom>
          <a:ln w="76200">
            <a:prstDash val="dash"/>
          </a:ln>
        </p:spPr>
        <p:style>
          <a:lnRef idx="1">
            <a:schemeClr val="accent1"/>
          </a:lnRef>
          <a:fillRef idx="0">
            <a:schemeClr val="accent1"/>
          </a:fillRef>
          <a:effectRef idx="0">
            <a:schemeClr val="accent1"/>
          </a:effectRef>
          <a:fontRef idx="minor">
            <a:schemeClr val="tx1"/>
          </a:fontRef>
        </p:style>
      </p:cxnSp>
      <p:sp>
        <p:nvSpPr>
          <p:cNvPr id="41" name="Donut 40"/>
          <p:cNvSpPr/>
          <p:nvPr/>
        </p:nvSpPr>
        <p:spPr>
          <a:xfrm>
            <a:off x="1209622" y="3152090"/>
            <a:ext cx="244698" cy="254359"/>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2" name="Straight Connector 41"/>
          <p:cNvCxnSpPr/>
          <p:nvPr/>
        </p:nvCxnSpPr>
        <p:spPr>
          <a:xfrm flipH="1">
            <a:off x="856527" y="3819883"/>
            <a:ext cx="365974" cy="11993"/>
          </a:xfrm>
          <a:prstGeom prst="line">
            <a:avLst/>
          </a:prstGeom>
          <a:ln w="76200">
            <a:prstDash val="dash"/>
          </a:ln>
        </p:spPr>
        <p:style>
          <a:lnRef idx="1">
            <a:schemeClr val="accent1"/>
          </a:lnRef>
          <a:fillRef idx="0">
            <a:schemeClr val="accent1"/>
          </a:fillRef>
          <a:effectRef idx="0">
            <a:schemeClr val="accent1"/>
          </a:effectRef>
          <a:fontRef idx="minor">
            <a:schemeClr val="tx1"/>
          </a:fontRef>
        </p:style>
      </p:cxnSp>
      <p:sp>
        <p:nvSpPr>
          <p:cNvPr id="43" name="Donut 42"/>
          <p:cNvSpPr/>
          <p:nvPr/>
        </p:nvSpPr>
        <p:spPr>
          <a:xfrm>
            <a:off x="1222501" y="3686104"/>
            <a:ext cx="244698" cy="254359"/>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4" name="Straight Connector 43"/>
          <p:cNvCxnSpPr/>
          <p:nvPr/>
        </p:nvCxnSpPr>
        <p:spPr>
          <a:xfrm flipH="1">
            <a:off x="856527" y="4371738"/>
            <a:ext cx="365974" cy="11993"/>
          </a:xfrm>
          <a:prstGeom prst="line">
            <a:avLst/>
          </a:prstGeom>
          <a:ln w="76200">
            <a:prstDash val="dash"/>
          </a:ln>
        </p:spPr>
        <p:style>
          <a:lnRef idx="1">
            <a:schemeClr val="accent1"/>
          </a:lnRef>
          <a:fillRef idx="0">
            <a:schemeClr val="accent1"/>
          </a:fillRef>
          <a:effectRef idx="0">
            <a:schemeClr val="accent1"/>
          </a:effectRef>
          <a:fontRef idx="minor">
            <a:schemeClr val="tx1"/>
          </a:fontRef>
        </p:style>
      </p:cxnSp>
      <p:sp>
        <p:nvSpPr>
          <p:cNvPr id="45" name="Donut 44"/>
          <p:cNvSpPr/>
          <p:nvPr/>
        </p:nvSpPr>
        <p:spPr>
          <a:xfrm>
            <a:off x="1222501" y="4237959"/>
            <a:ext cx="244698" cy="254359"/>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6" name="Straight Connector 45"/>
          <p:cNvCxnSpPr/>
          <p:nvPr/>
        </p:nvCxnSpPr>
        <p:spPr>
          <a:xfrm flipH="1">
            <a:off x="856527" y="4900105"/>
            <a:ext cx="365974" cy="11993"/>
          </a:xfrm>
          <a:prstGeom prst="line">
            <a:avLst/>
          </a:prstGeom>
          <a:ln w="76200">
            <a:prstDash val="dash"/>
          </a:ln>
        </p:spPr>
        <p:style>
          <a:lnRef idx="1">
            <a:schemeClr val="accent1"/>
          </a:lnRef>
          <a:fillRef idx="0">
            <a:schemeClr val="accent1"/>
          </a:fillRef>
          <a:effectRef idx="0">
            <a:schemeClr val="accent1"/>
          </a:effectRef>
          <a:fontRef idx="minor">
            <a:schemeClr val="tx1"/>
          </a:fontRef>
        </p:style>
      </p:cxnSp>
      <p:sp>
        <p:nvSpPr>
          <p:cNvPr id="47" name="Donut 46"/>
          <p:cNvSpPr/>
          <p:nvPr/>
        </p:nvSpPr>
        <p:spPr>
          <a:xfrm>
            <a:off x="1222501" y="4766326"/>
            <a:ext cx="244698" cy="254359"/>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8" name="Straight Connector 47"/>
          <p:cNvCxnSpPr/>
          <p:nvPr/>
        </p:nvCxnSpPr>
        <p:spPr>
          <a:xfrm flipH="1">
            <a:off x="869406" y="5434119"/>
            <a:ext cx="365974" cy="11993"/>
          </a:xfrm>
          <a:prstGeom prst="line">
            <a:avLst/>
          </a:prstGeom>
          <a:ln w="76200">
            <a:prstDash val="dash"/>
          </a:ln>
        </p:spPr>
        <p:style>
          <a:lnRef idx="1">
            <a:schemeClr val="accent1"/>
          </a:lnRef>
          <a:fillRef idx="0">
            <a:schemeClr val="accent1"/>
          </a:fillRef>
          <a:effectRef idx="0">
            <a:schemeClr val="accent1"/>
          </a:effectRef>
          <a:fontRef idx="minor">
            <a:schemeClr val="tx1"/>
          </a:fontRef>
        </p:style>
      </p:cxnSp>
      <p:sp>
        <p:nvSpPr>
          <p:cNvPr id="49" name="Donut 48"/>
          <p:cNvSpPr/>
          <p:nvPr/>
        </p:nvSpPr>
        <p:spPr>
          <a:xfrm>
            <a:off x="1235380" y="5300340"/>
            <a:ext cx="244698" cy="254359"/>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0" name="Straight Connector 49"/>
          <p:cNvCxnSpPr/>
          <p:nvPr/>
        </p:nvCxnSpPr>
        <p:spPr>
          <a:xfrm flipH="1">
            <a:off x="921085" y="5997143"/>
            <a:ext cx="365974" cy="11993"/>
          </a:xfrm>
          <a:prstGeom prst="line">
            <a:avLst/>
          </a:prstGeom>
          <a:ln w="76200">
            <a:prstDash val="dash"/>
          </a:ln>
        </p:spPr>
        <p:style>
          <a:lnRef idx="1">
            <a:schemeClr val="accent1"/>
          </a:lnRef>
          <a:fillRef idx="0">
            <a:schemeClr val="accent1"/>
          </a:fillRef>
          <a:effectRef idx="0">
            <a:schemeClr val="accent1"/>
          </a:effectRef>
          <a:fontRef idx="minor">
            <a:schemeClr val="tx1"/>
          </a:fontRef>
        </p:style>
      </p:cxnSp>
      <p:sp>
        <p:nvSpPr>
          <p:cNvPr id="51" name="Donut 50"/>
          <p:cNvSpPr/>
          <p:nvPr/>
        </p:nvSpPr>
        <p:spPr>
          <a:xfrm>
            <a:off x="1287059" y="5863364"/>
            <a:ext cx="244698" cy="254359"/>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TextBox 53"/>
          <p:cNvSpPr txBox="1"/>
          <p:nvPr/>
        </p:nvSpPr>
        <p:spPr>
          <a:xfrm>
            <a:off x="1794536" y="926825"/>
            <a:ext cx="5499279" cy="461665"/>
          </a:xfrm>
          <a:prstGeom prst="rect">
            <a:avLst/>
          </a:prstGeom>
          <a:noFill/>
        </p:spPr>
        <p:txBody>
          <a:bodyPr wrap="square" rtlCol="0">
            <a:spAutoFit/>
          </a:bodyPr>
          <a:lstStyle/>
          <a:p>
            <a:r>
              <a:rPr lang="en-US" sz="2400" dirty="0">
                <a:latin typeface="Cambria" panose="02040503050406030204" pitchFamily="18" charset="0"/>
              </a:rPr>
              <a:t>Spring 1</a:t>
            </a:r>
            <a:r>
              <a:rPr lang="en-US" sz="2400" baseline="30000" dirty="0">
                <a:latin typeface="Cambria" panose="02040503050406030204" pitchFamily="18" charset="0"/>
              </a:rPr>
              <a:t>st</a:t>
            </a:r>
            <a:r>
              <a:rPr lang="en-US" sz="2400" dirty="0">
                <a:latin typeface="Cambria" panose="02040503050406030204" pitchFamily="18" charset="0"/>
              </a:rPr>
              <a:t> version release in March </a:t>
            </a:r>
            <a:r>
              <a:rPr lang="en-US" sz="2400" dirty="0" smtClean="0">
                <a:latin typeface="Cambria" panose="02040503050406030204" pitchFamily="18" charset="0"/>
              </a:rPr>
              <a:t>2004</a:t>
            </a:r>
            <a:endParaRPr lang="en-US" sz="2400" dirty="0">
              <a:latin typeface="Cambria" panose="02040503050406030204" pitchFamily="18" charset="0"/>
            </a:endParaRPr>
          </a:p>
        </p:txBody>
      </p:sp>
      <p:sp>
        <p:nvSpPr>
          <p:cNvPr id="55" name="TextBox 54"/>
          <p:cNvSpPr txBox="1"/>
          <p:nvPr/>
        </p:nvSpPr>
        <p:spPr>
          <a:xfrm>
            <a:off x="1794536" y="1454516"/>
            <a:ext cx="5499279" cy="461665"/>
          </a:xfrm>
          <a:prstGeom prst="rect">
            <a:avLst/>
          </a:prstGeom>
          <a:noFill/>
        </p:spPr>
        <p:txBody>
          <a:bodyPr wrap="square" rtlCol="0">
            <a:spAutoFit/>
          </a:bodyPr>
          <a:lstStyle/>
          <a:p>
            <a:r>
              <a:rPr lang="en-US" sz="2400" dirty="0"/>
              <a:t>Spring 1.2.6 version release in 2006</a:t>
            </a:r>
          </a:p>
        </p:txBody>
      </p:sp>
      <p:sp>
        <p:nvSpPr>
          <p:cNvPr id="56" name="TextBox 55"/>
          <p:cNvSpPr txBox="1"/>
          <p:nvPr/>
        </p:nvSpPr>
        <p:spPr>
          <a:xfrm>
            <a:off x="1794535" y="2005301"/>
            <a:ext cx="5499279" cy="461665"/>
          </a:xfrm>
          <a:prstGeom prst="rect">
            <a:avLst/>
          </a:prstGeom>
          <a:noFill/>
        </p:spPr>
        <p:txBody>
          <a:bodyPr wrap="square" rtlCol="0">
            <a:spAutoFit/>
          </a:bodyPr>
          <a:lstStyle/>
          <a:p>
            <a:r>
              <a:rPr lang="en-US" sz="2400" dirty="0"/>
              <a:t>Spring 2.0 version release in Oct 2006</a:t>
            </a:r>
          </a:p>
        </p:txBody>
      </p:sp>
      <p:sp>
        <p:nvSpPr>
          <p:cNvPr id="57" name="TextBox 56"/>
          <p:cNvSpPr txBox="1"/>
          <p:nvPr/>
        </p:nvSpPr>
        <p:spPr>
          <a:xfrm>
            <a:off x="1794534" y="2506584"/>
            <a:ext cx="5499279" cy="461665"/>
          </a:xfrm>
          <a:prstGeom prst="rect">
            <a:avLst/>
          </a:prstGeom>
          <a:noFill/>
        </p:spPr>
        <p:txBody>
          <a:bodyPr wrap="square" rtlCol="0">
            <a:spAutoFit/>
          </a:bodyPr>
          <a:lstStyle/>
          <a:p>
            <a:r>
              <a:rPr lang="en-US" sz="2400" dirty="0"/>
              <a:t>Spring 2.5 version release in Nov 2007</a:t>
            </a:r>
          </a:p>
        </p:txBody>
      </p:sp>
      <p:sp>
        <p:nvSpPr>
          <p:cNvPr id="58" name="TextBox 57"/>
          <p:cNvSpPr txBox="1"/>
          <p:nvPr/>
        </p:nvSpPr>
        <p:spPr>
          <a:xfrm>
            <a:off x="1820294" y="3032786"/>
            <a:ext cx="5499279" cy="461665"/>
          </a:xfrm>
          <a:prstGeom prst="rect">
            <a:avLst/>
          </a:prstGeom>
          <a:noFill/>
        </p:spPr>
        <p:txBody>
          <a:bodyPr wrap="square" rtlCol="0">
            <a:spAutoFit/>
          </a:bodyPr>
          <a:lstStyle/>
          <a:p>
            <a:r>
              <a:rPr lang="en-US" sz="2400" dirty="0"/>
              <a:t>Spring 3 version release in Dec 2007</a:t>
            </a:r>
          </a:p>
        </p:txBody>
      </p:sp>
      <p:sp>
        <p:nvSpPr>
          <p:cNvPr id="59" name="TextBox 58"/>
          <p:cNvSpPr txBox="1"/>
          <p:nvPr/>
        </p:nvSpPr>
        <p:spPr>
          <a:xfrm>
            <a:off x="1846052" y="3551236"/>
            <a:ext cx="5499279" cy="461665"/>
          </a:xfrm>
          <a:prstGeom prst="rect">
            <a:avLst/>
          </a:prstGeom>
          <a:noFill/>
        </p:spPr>
        <p:txBody>
          <a:bodyPr wrap="square" rtlCol="0">
            <a:spAutoFit/>
          </a:bodyPr>
          <a:lstStyle/>
          <a:p>
            <a:r>
              <a:rPr lang="en-US" sz="2400" dirty="0"/>
              <a:t>Spring 3.1 version release in Dec 2011</a:t>
            </a:r>
          </a:p>
        </p:txBody>
      </p:sp>
      <p:sp>
        <p:nvSpPr>
          <p:cNvPr id="60" name="TextBox 59"/>
          <p:cNvSpPr txBox="1"/>
          <p:nvPr/>
        </p:nvSpPr>
        <p:spPr>
          <a:xfrm>
            <a:off x="1846052" y="4050688"/>
            <a:ext cx="5499279" cy="461665"/>
          </a:xfrm>
          <a:prstGeom prst="rect">
            <a:avLst/>
          </a:prstGeom>
          <a:noFill/>
        </p:spPr>
        <p:txBody>
          <a:bodyPr wrap="square" rtlCol="0">
            <a:spAutoFit/>
          </a:bodyPr>
          <a:lstStyle/>
          <a:p>
            <a:r>
              <a:rPr lang="en-US" sz="2400" dirty="0"/>
              <a:t>Spring 3.2.5 version release in Nov 2013</a:t>
            </a:r>
          </a:p>
        </p:txBody>
      </p:sp>
      <p:sp>
        <p:nvSpPr>
          <p:cNvPr id="61" name="TextBox 60"/>
          <p:cNvSpPr txBox="1"/>
          <p:nvPr/>
        </p:nvSpPr>
        <p:spPr>
          <a:xfrm>
            <a:off x="1846051" y="4562497"/>
            <a:ext cx="6100214" cy="461665"/>
          </a:xfrm>
          <a:prstGeom prst="rect">
            <a:avLst/>
          </a:prstGeom>
          <a:noFill/>
        </p:spPr>
        <p:txBody>
          <a:bodyPr wrap="square" rtlCol="0">
            <a:spAutoFit/>
          </a:bodyPr>
          <a:lstStyle/>
          <a:p>
            <a:r>
              <a:rPr lang="en-US" sz="2400" dirty="0"/>
              <a:t>Spring framework 4 version release in Dec 2013</a:t>
            </a:r>
          </a:p>
        </p:txBody>
      </p:sp>
      <p:sp>
        <p:nvSpPr>
          <p:cNvPr id="62" name="TextBox 61"/>
          <p:cNvSpPr txBox="1"/>
          <p:nvPr/>
        </p:nvSpPr>
        <p:spPr>
          <a:xfrm>
            <a:off x="1871810" y="5100523"/>
            <a:ext cx="6550973" cy="461665"/>
          </a:xfrm>
          <a:prstGeom prst="rect">
            <a:avLst/>
          </a:prstGeom>
          <a:noFill/>
        </p:spPr>
        <p:txBody>
          <a:bodyPr wrap="square" rtlCol="0">
            <a:spAutoFit/>
          </a:bodyPr>
          <a:lstStyle/>
          <a:p>
            <a:r>
              <a:rPr lang="en-US" sz="2400" dirty="0"/>
              <a:t>Spring framework 4.2.0 version release in July 2015</a:t>
            </a:r>
          </a:p>
        </p:txBody>
      </p:sp>
      <p:sp>
        <p:nvSpPr>
          <p:cNvPr id="63" name="TextBox 62"/>
          <p:cNvSpPr txBox="1"/>
          <p:nvPr/>
        </p:nvSpPr>
        <p:spPr>
          <a:xfrm>
            <a:off x="1820293" y="5701135"/>
            <a:ext cx="6602490" cy="461665"/>
          </a:xfrm>
          <a:prstGeom prst="rect">
            <a:avLst/>
          </a:prstGeom>
          <a:noFill/>
        </p:spPr>
        <p:txBody>
          <a:bodyPr wrap="square" rtlCol="0">
            <a:spAutoFit/>
          </a:bodyPr>
          <a:lstStyle/>
          <a:p>
            <a:r>
              <a:rPr lang="en-US" sz="2400" dirty="0"/>
              <a:t>Spring framework 4.2.1 version release in Sept 2015</a:t>
            </a:r>
          </a:p>
        </p:txBody>
      </p:sp>
    </p:spTree>
    <p:extLst>
      <p:ext uri="{BB962C8B-B14F-4D97-AF65-F5344CB8AC3E}">
        <p14:creationId xmlns:p14="http://schemas.microsoft.com/office/powerpoint/2010/main" val="36665874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7" name="Straight Connector 6"/>
          <p:cNvCxnSpPr/>
          <p:nvPr/>
        </p:nvCxnSpPr>
        <p:spPr>
          <a:xfrm flipV="1">
            <a:off x="0" y="759855"/>
            <a:ext cx="2047741" cy="1288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303171" y="759854"/>
            <a:ext cx="1199883" cy="1"/>
          </a:xfrm>
          <a:prstGeom prst="line">
            <a:avLst/>
          </a:prstGeom>
          <a:ln w="38100"/>
        </p:spPr>
        <p:style>
          <a:lnRef idx="2">
            <a:schemeClr val="accent4"/>
          </a:lnRef>
          <a:fillRef idx="0">
            <a:schemeClr val="accent4"/>
          </a:fillRef>
          <a:effectRef idx="1">
            <a:schemeClr val="accent4"/>
          </a:effectRef>
          <a:fontRef idx="minor">
            <a:schemeClr val="tx1"/>
          </a:fontRef>
        </p:style>
      </p:cxnSp>
      <p:cxnSp>
        <p:nvCxnSpPr>
          <p:cNvPr id="13" name="Straight Connector 12"/>
          <p:cNvCxnSpPr/>
          <p:nvPr/>
        </p:nvCxnSpPr>
        <p:spPr>
          <a:xfrm>
            <a:off x="3758484" y="759855"/>
            <a:ext cx="8433516" cy="12880"/>
          </a:xfrm>
          <a:prstGeom prst="line">
            <a:avLst/>
          </a:prstGeom>
          <a:ln w="38100">
            <a:solidFill>
              <a:schemeClr val="accent1">
                <a:lumMod val="60000"/>
                <a:lumOff val="40000"/>
              </a:schemeClr>
            </a:solidFill>
          </a:ln>
        </p:spPr>
        <p:style>
          <a:lnRef idx="2">
            <a:schemeClr val="accent4"/>
          </a:lnRef>
          <a:fillRef idx="0">
            <a:schemeClr val="accent4"/>
          </a:fillRef>
          <a:effectRef idx="1">
            <a:schemeClr val="accent4"/>
          </a:effectRef>
          <a:fontRef idx="minor">
            <a:schemeClr val="tx1"/>
          </a:fontRef>
        </p:style>
      </p:cxnSp>
      <p:sp>
        <p:nvSpPr>
          <p:cNvPr id="8" name="TextBox 7"/>
          <p:cNvSpPr txBox="1"/>
          <p:nvPr/>
        </p:nvSpPr>
        <p:spPr>
          <a:xfrm>
            <a:off x="3637744" y="3292"/>
            <a:ext cx="8146425" cy="769441"/>
          </a:xfrm>
          <a:prstGeom prst="rect">
            <a:avLst/>
          </a:prstGeom>
          <a:noFill/>
        </p:spPr>
        <p:txBody>
          <a:bodyPr wrap="square" rtlCol="0">
            <a:spAutoFit/>
          </a:bodyPr>
          <a:lstStyle/>
          <a:p>
            <a:r>
              <a:rPr lang="en-US" sz="4400" dirty="0">
                <a:solidFill>
                  <a:schemeClr val="accent6">
                    <a:lumMod val="60000"/>
                    <a:lumOff val="40000"/>
                  </a:schemeClr>
                </a:solidFill>
              </a:rPr>
              <a:t>D</a:t>
            </a:r>
            <a:r>
              <a:rPr lang="en-US" sz="4400" dirty="0" smtClean="0">
                <a:solidFill>
                  <a:schemeClr val="accent6">
                    <a:lumMod val="60000"/>
                    <a:lumOff val="40000"/>
                  </a:schemeClr>
                </a:solidFill>
              </a:rPr>
              <a:t>ependency Injection</a:t>
            </a:r>
            <a:endParaRPr lang="en-US" sz="4400" dirty="0">
              <a:solidFill>
                <a:schemeClr val="accent6">
                  <a:lumMod val="60000"/>
                  <a:lumOff val="40000"/>
                </a:schemeClr>
              </a:solidFill>
            </a:endParaRPr>
          </a:p>
        </p:txBody>
      </p:sp>
      <p:sp>
        <p:nvSpPr>
          <p:cNvPr id="2" name="TextBox 1"/>
          <p:cNvSpPr txBox="1"/>
          <p:nvPr/>
        </p:nvSpPr>
        <p:spPr>
          <a:xfrm>
            <a:off x="914400" y="1236372"/>
            <a:ext cx="9826580" cy="4154984"/>
          </a:xfrm>
          <a:prstGeom prst="rect">
            <a:avLst/>
          </a:prstGeom>
          <a:noFill/>
        </p:spPr>
        <p:txBody>
          <a:bodyPr wrap="square" rtlCol="0">
            <a:spAutoFit/>
          </a:bodyPr>
          <a:lstStyle/>
          <a:p>
            <a:pPr marL="342900" indent="-342900" algn="just">
              <a:buFont typeface="Wingdings" panose="05000000000000000000" pitchFamily="2" charset="2"/>
              <a:buChar char="§"/>
            </a:pPr>
            <a:r>
              <a:rPr lang="en-US" sz="2400" dirty="0" smtClean="0">
                <a:latin typeface="Cambria" panose="02040503050406030204" pitchFamily="18" charset="0"/>
              </a:rPr>
              <a:t>Generally include objects that merge to from the application proper. Include objects in an application or programs have dependencies on each other.</a:t>
            </a:r>
          </a:p>
          <a:p>
            <a:pPr marL="342900" indent="-342900" algn="just">
              <a:buFont typeface="Wingdings" panose="05000000000000000000" pitchFamily="2" charset="2"/>
              <a:buChar char="§"/>
            </a:pPr>
            <a:endParaRPr lang="en-US" sz="2400" dirty="0" smtClean="0">
              <a:latin typeface="Cambria" panose="02040503050406030204" pitchFamily="18" charset="0"/>
            </a:endParaRPr>
          </a:p>
          <a:p>
            <a:pPr marL="342900" indent="-342900" algn="just">
              <a:buFont typeface="Wingdings" panose="05000000000000000000" pitchFamily="2" charset="2"/>
              <a:buChar char="§"/>
            </a:pPr>
            <a:r>
              <a:rPr lang="en-US" sz="2400" dirty="0" smtClean="0">
                <a:latin typeface="Cambria" panose="02040503050406030204" pitchFamily="18" charset="0"/>
              </a:rPr>
              <a:t>The </a:t>
            </a:r>
            <a:r>
              <a:rPr lang="en-US" sz="2400" b="1" dirty="0" smtClean="0">
                <a:latin typeface="Cambria" panose="02040503050406030204" pitchFamily="18" charset="0"/>
                <a:hlinkClick r:id="rId3"/>
              </a:rPr>
              <a:t>spring framework</a:t>
            </a:r>
            <a:r>
              <a:rPr lang="en-US" sz="2400" dirty="0" smtClean="0">
                <a:latin typeface="Cambria" panose="02040503050406030204" pitchFamily="18" charset="0"/>
              </a:rPr>
              <a:t> systemize formalized design model as 1st class objects that you can combine your own apps.  </a:t>
            </a:r>
          </a:p>
          <a:p>
            <a:pPr algn="just"/>
            <a:endParaRPr lang="en-US" sz="2400" dirty="0">
              <a:latin typeface="Cambria" panose="02040503050406030204" pitchFamily="18" charset="0"/>
            </a:endParaRPr>
          </a:p>
          <a:p>
            <a:pPr marL="342900" indent="-342900" algn="just">
              <a:buFont typeface="Wingdings" panose="05000000000000000000" pitchFamily="2" charset="2"/>
              <a:buChar char="§"/>
            </a:pPr>
            <a:r>
              <a:rPr lang="en-US" sz="2400" dirty="0" smtClean="0">
                <a:latin typeface="Cambria" panose="02040503050406030204" pitchFamily="18" charset="0"/>
              </a:rPr>
              <a:t>Number of IT firm and other organizations use the spring framework in proper manner to engineer robust and manage applications.</a:t>
            </a:r>
          </a:p>
          <a:p>
            <a:pPr marL="342900" indent="-342900" algn="just">
              <a:buFont typeface="Wingdings" panose="05000000000000000000" pitchFamily="2" charset="2"/>
              <a:buChar char="§"/>
            </a:pPr>
            <a:endParaRPr lang="en-US" sz="2400" dirty="0" smtClean="0">
              <a:latin typeface="Cambria" panose="02040503050406030204" pitchFamily="18" charset="0"/>
            </a:endParaRPr>
          </a:p>
          <a:p>
            <a:pPr marL="342900" indent="-342900" algn="just">
              <a:buFont typeface="Wingdings" panose="05000000000000000000" pitchFamily="2" charset="2"/>
              <a:buChar char="§"/>
            </a:pPr>
            <a:endParaRPr lang="en-US" sz="2400" dirty="0">
              <a:latin typeface="Cambria" panose="02040503050406030204" pitchFamily="18" charset="0"/>
            </a:endParaRPr>
          </a:p>
        </p:txBody>
      </p:sp>
    </p:spTree>
    <p:extLst>
      <p:ext uri="{BB962C8B-B14F-4D97-AF65-F5344CB8AC3E}">
        <p14:creationId xmlns:p14="http://schemas.microsoft.com/office/powerpoint/2010/main" val="40291516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7" name="Straight Connector 6"/>
          <p:cNvCxnSpPr/>
          <p:nvPr/>
        </p:nvCxnSpPr>
        <p:spPr>
          <a:xfrm flipV="1">
            <a:off x="0" y="759855"/>
            <a:ext cx="2047741" cy="1288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303171" y="759854"/>
            <a:ext cx="1199883" cy="1"/>
          </a:xfrm>
          <a:prstGeom prst="line">
            <a:avLst/>
          </a:prstGeom>
          <a:ln w="38100"/>
        </p:spPr>
        <p:style>
          <a:lnRef idx="2">
            <a:schemeClr val="accent4"/>
          </a:lnRef>
          <a:fillRef idx="0">
            <a:schemeClr val="accent4"/>
          </a:fillRef>
          <a:effectRef idx="1">
            <a:schemeClr val="accent4"/>
          </a:effectRef>
          <a:fontRef idx="minor">
            <a:schemeClr val="tx1"/>
          </a:fontRef>
        </p:style>
      </p:cxnSp>
      <p:cxnSp>
        <p:nvCxnSpPr>
          <p:cNvPr id="13" name="Straight Connector 12"/>
          <p:cNvCxnSpPr/>
          <p:nvPr/>
        </p:nvCxnSpPr>
        <p:spPr>
          <a:xfrm>
            <a:off x="3758484" y="759855"/>
            <a:ext cx="8433516" cy="12880"/>
          </a:xfrm>
          <a:prstGeom prst="line">
            <a:avLst/>
          </a:prstGeom>
          <a:ln w="38100">
            <a:solidFill>
              <a:schemeClr val="accent1">
                <a:lumMod val="60000"/>
                <a:lumOff val="40000"/>
              </a:schemeClr>
            </a:solidFill>
          </a:ln>
        </p:spPr>
        <p:style>
          <a:lnRef idx="2">
            <a:schemeClr val="accent4"/>
          </a:lnRef>
          <a:fillRef idx="0">
            <a:schemeClr val="accent4"/>
          </a:fillRef>
          <a:effectRef idx="1">
            <a:schemeClr val="accent4"/>
          </a:effectRef>
          <a:fontRef idx="minor">
            <a:schemeClr val="tx1"/>
          </a:fontRef>
        </p:style>
      </p:cxnSp>
      <p:sp>
        <p:nvSpPr>
          <p:cNvPr id="8" name="TextBox 7"/>
          <p:cNvSpPr txBox="1"/>
          <p:nvPr/>
        </p:nvSpPr>
        <p:spPr>
          <a:xfrm>
            <a:off x="3637744" y="3292"/>
            <a:ext cx="8146425" cy="769441"/>
          </a:xfrm>
          <a:prstGeom prst="rect">
            <a:avLst/>
          </a:prstGeom>
          <a:noFill/>
        </p:spPr>
        <p:txBody>
          <a:bodyPr wrap="square" rtlCol="0">
            <a:spAutoFit/>
          </a:bodyPr>
          <a:lstStyle/>
          <a:p>
            <a:r>
              <a:rPr lang="en-US" sz="4400" dirty="0" smtClean="0">
                <a:solidFill>
                  <a:schemeClr val="accent6">
                    <a:lumMod val="60000"/>
                    <a:lumOff val="40000"/>
                  </a:schemeClr>
                </a:solidFill>
              </a:rPr>
              <a:t>Data Access Framework</a:t>
            </a:r>
            <a:endParaRPr lang="en-US" sz="4400" dirty="0">
              <a:solidFill>
                <a:schemeClr val="accent6">
                  <a:lumMod val="60000"/>
                  <a:lumOff val="40000"/>
                </a:schemeClr>
              </a:solidFill>
            </a:endParaRPr>
          </a:p>
        </p:txBody>
      </p:sp>
      <p:sp>
        <p:nvSpPr>
          <p:cNvPr id="2" name="TextBox 1"/>
          <p:cNvSpPr txBox="1"/>
          <p:nvPr/>
        </p:nvSpPr>
        <p:spPr>
          <a:xfrm>
            <a:off x="553792" y="1146220"/>
            <a:ext cx="11127346" cy="1569660"/>
          </a:xfrm>
          <a:prstGeom prst="rect">
            <a:avLst/>
          </a:prstGeom>
          <a:noFill/>
        </p:spPr>
        <p:txBody>
          <a:bodyPr wrap="square" rtlCol="0">
            <a:spAutoFit/>
          </a:bodyPr>
          <a:lstStyle/>
          <a:p>
            <a:pPr algn="just"/>
            <a:r>
              <a:rPr lang="en-US" sz="2400" dirty="0">
                <a:latin typeface="Cambria" panose="02040503050406030204" pitchFamily="18" charset="0"/>
              </a:rPr>
              <a:t>Spring data access framework addresses ordinary issue programmers face when working with database applications.  Some list of data access frameworks in java platform: Hibernate, JDO, Oracle, Apache OJB, Apache Cayenne and JDBC.</a:t>
            </a:r>
          </a:p>
          <a:p>
            <a:pPr algn="just"/>
            <a:endParaRPr lang="en-US" sz="2400"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792" y="2743492"/>
            <a:ext cx="1118608" cy="1118608"/>
          </a:xfrm>
          <a:prstGeom prst="rect">
            <a:avLst/>
          </a:prstGeom>
        </p:spPr>
      </p:pic>
      <p:sp>
        <p:nvSpPr>
          <p:cNvPr id="11" name="TextBox 10"/>
          <p:cNvSpPr txBox="1"/>
          <p:nvPr/>
        </p:nvSpPr>
        <p:spPr>
          <a:xfrm>
            <a:off x="654969" y="3937811"/>
            <a:ext cx="1017431" cy="830997"/>
          </a:xfrm>
          <a:prstGeom prst="rect">
            <a:avLst/>
          </a:prstGeom>
          <a:noFill/>
        </p:spPr>
        <p:txBody>
          <a:bodyPr wrap="square" rtlCol="0">
            <a:spAutoFit/>
          </a:bodyPr>
          <a:lstStyle/>
          <a:p>
            <a:pPr algn="just"/>
            <a:r>
              <a:rPr lang="en-US" sz="2400" dirty="0" smtClean="0">
                <a:latin typeface="Cambria" panose="02040503050406030204" pitchFamily="18" charset="0"/>
              </a:rPr>
              <a:t>JDBC</a:t>
            </a:r>
            <a:endParaRPr lang="en-US" sz="2400" dirty="0">
              <a:latin typeface="Cambria" panose="02040503050406030204" pitchFamily="18" charset="0"/>
            </a:endParaRPr>
          </a:p>
          <a:p>
            <a:pPr algn="just"/>
            <a:endParaRPr lang="en-US" sz="2400" dirty="0">
              <a:latin typeface="Cambria" panose="020405030504060302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7741" y="3255840"/>
            <a:ext cx="1325206" cy="1093295"/>
          </a:xfrm>
          <a:prstGeom prst="rect">
            <a:avLst/>
          </a:prstGeom>
        </p:spPr>
      </p:pic>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r="13346"/>
          <a:stretch/>
        </p:blipFill>
        <p:spPr>
          <a:xfrm>
            <a:off x="3796153" y="3008836"/>
            <a:ext cx="2090698" cy="1587302"/>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07617" y="3005712"/>
            <a:ext cx="1926454" cy="1239006"/>
          </a:xfrm>
          <a:prstGeom prst="rect">
            <a:avLst/>
          </a:prstGeom>
        </p:spPr>
      </p:pic>
      <p:sp>
        <p:nvSpPr>
          <p:cNvPr id="14" name="TextBox 13"/>
          <p:cNvSpPr txBox="1"/>
          <p:nvPr/>
        </p:nvSpPr>
        <p:spPr>
          <a:xfrm>
            <a:off x="6397457" y="3198167"/>
            <a:ext cx="1761312" cy="461665"/>
          </a:xfrm>
          <a:prstGeom prst="rect">
            <a:avLst/>
          </a:prstGeom>
          <a:noFill/>
        </p:spPr>
        <p:txBody>
          <a:bodyPr wrap="square" rtlCol="0">
            <a:spAutoFit/>
          </a:bodyPr>
          <a:lstStyle/>
          <a:p>
            <a:pPr algn="just"/>
            <a:r>
              <a:rPr lang="en-US" sz="2400" dirty="0" smtClean="0">
                <a:latin typeface="Cambria" panose="02040503050406030204" pitchFamily="18" charset="0"/>
              </a:rPr>
              <a:t>Apache OJB</a:t>
            </a:r>
            <a:endParaRPr lang="en-US" sz="2400" dirty="0">
              <a:latin typeface="Cambria" panose="02040503050406030204" pitchFamily="18" charset="0"/>
            </a:endParaRPr>
          </a:p>
        </p:txBody>
      </p:sp>
      <p:pic>
        <p:nvPicPr>
          <p:cNvPr id="15" name="Picture 14"/>
          <p:cNvPicPr>
            <a:picLocks noChangeAspect="1"/>
          </p:cNvPicPr>
          <p:nvPr/>
        </p:nvPicPr>
        <p:blipFill>
          <a:blip r:embed="rId7">
            <a:extLst>
              <a:ext uri="{BEBA8EAE-BF5A-486C-A8C5-ECC9F3942E4B}">
                <a14:imgProps xmlns:a14="http://schemas.microsoft.com/office/drawing/2010/main">
                  <a14:imgLayer r:embed="rId8">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8807657" y="3187120"/>
            <a:ext cx="2793651" cy="876190"/>
          </a:xfrm>
          <a:prstGeom prst="rect">
            <a:avLst/>
          </a:prstGeom>
        </p:spPr>
      </p:pic>
    </p:spTree>
    <p:extLst>
      <p:ext uri="{BB962C8B-B14F-4D97-AF65-F5344CB8AC3E}">
        <p14:creationId xmlns:p14="http://schemas.microsoft.com/office/powerpoint/2010/main" val="30475891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7" name="Straight Connector 6"/>
          <p:cNvCxnSpPr/>
          <p:nvPr/>
        </p:nvCxnSpPr>
        <p:spPr>
          <a:xfrm flipV="1">
            <a:off x="0" y="759855"/>
            <a:ext cx="2047741" cy="1288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303171" y="759854"/>
            <a:ext cx="1199883" cy="1"/>
          </a:xfrm>
          <a:prstGeom prst="line">
            <a:avLst/>
          </a:prstGeom>
          <a:ln w="38100"/>
        </p:spPr>
        <p:style>
          <a:lnRef idx="2">
            <a:schemeClr val="accent4"/>
          </a:lnRef>
          <a:fillRef idx="0">
            <a:schemeClr val="accent4"/>
          </a:fillRef>
          <a:effectRef idx="1">
            <a:schemeClr val="accent4"/>
          </a:effectRef>
          <a:fontRef idx="minor">
            <a:schemeClr val="tx1"/>
          </a:fontRef>
        </p:style>
      </p:cxnSp>
      <p:cxnSp>
        <p:nvCxnSpPr>
          <p:cNvPr id="13" name="Straight Connector 12"/>
          <p:cNvCxnSpPr/>
          <p:nvPr/>
        </p:nvCxnSpPr>
        <p:spPr>
          <a:xfrm>
            <a:off x="3758484" y="759855"/>
            <a:ext cx="8433516" cy="12880"/>
          </a:xfrm>
          <a:prstGeom prst="line">
            <a:avLst/>
          </a:prstGeom>
          <a:ln w="38100">
            <a:solidFill>
              <a:schemeClr val="accent1">
                <a:lumMod val="60000"/>
                <a:lumOff val="40000"/>
              </a:schemeClr>
            </a:solidFill>
          </a:ln>
        </p:spPr>
        <p:style>
          <a:lnRef idx="2">
            <a:schemeClr val="accent4"/>
          </a:lnRef>
          <a:fillRef idx="0">
            <a:schemeClr val="accent4"/>
          </a:fillRef>
          <a:effectRef idx="1">
            <a:schemeClr val="accent4"/>
          </a:effectRef>
          <a:fontRef idx="minor">
            <a:schemeClr val="tx1"/>
          </a:fontRef>
        </p:style>
      </p:cxnSp>
      <p:sp>
        <p:nvSpPr>
          <p:cNvPr id="8" name="TextBox 7"/>
          <p:cNvSpPr txBox="1"/>
          <p:nvPr/>
        </p:nvSpPr>
        <p:spPr>
          <a:xfrm>
            <a:off x="1519708" y="3292"/>
            <a:ext cx="10264462" cy="769441"/>
          </a:xfrm>
          <a:prstGeom prst="rect">
            <a:avLst/>
          </a:prstGeom>
          <a:noFill/>
        </p:spPr>
        <p:txBody>
          <a:bodyPr wrap="square" rtlCol="0">
            <a:spAutoFit/>
          </a:bodyPr>
          <a:lstStyle/>
          <a:p>
            <a:r>
              <a:rPr lang="en-US" sz="4400" dirty="0">
                <a:solidFill>
                  <a:schemeClr val="accent6">
                    <a:lumMod val="60000"/>
                    <a:lumOff val="40000"/>
                  </a:schemeClr>
                </a:solidFill>
              </a:rPr>
              <a:t>MVC (Model-View-Controller) Framework</a:t>
            </a:r>
          </a:p>
        </p:txBody>
      </p:sp>
      <p:sp>
        <p:nvSpPr>
          <p:cNvPr id="2" name="TextBox 1"/>
          <p:cNvSpPr txBox="1"/>
          <p:nvPr/>
        </p:nvSpPr>
        <p:spPr>
          <a:xfrm>
            <a:off x="643943" y="1030310"/>
            <a:ext cx="10328857" cy="1569660"/>
          </a:xfrm>
          <a:prstGeom prst="rect">
            <a:avLst/>
          </a:prstGeom>
          <a:noFill/>
        </p:spPr>
        <p:txBody>
          <a:bodyPr wrap="square" rtlCol="0">
            <a:spAutoFit/>
          </a:bodyPr>
          <a:lstStyle/>
          <a:p>
            <a:pPr algn="just"/>
            <a:r>
              <a:rPr lang="en-US" sz="2400" b="1" dirty="0" smtClean="0">
                <a:hlinkClick r:id="rId3"/>
              </a:rPr>
              <a:t>Java spring </a:t>
            </a:r>
            <a:r>
              <a:rPr lang="en-US" sz="2400" b="1" dirty="0">
                <a:hlinkClick r:id="rId3"/>
              </a:rPr>
              <a:t>developers using MVC </a:t>
            </a:r>
            <a:r>
              <a:rPr lang="en-US" sz="2400" dirty="0"/>
              <a:t>(model view controller) framework and ready elements that can be used to build simple and flexible connected web applications.</a:t>
            </a:r>
          </a:p>
          <a:p>
            <a:pPr algn="just"/>
            <a:endParaRPr lang="en-US" sz="2400" dirty="0"/>
          </a:p>
        </p:txBody>
      </p:sp>
      <p:graphicFrame>
        <p:nvGraphicFramePr>
          <p:cNvPr id="11" name="Diagram 10"/>
          <p:cNvGraphicFramePr/>
          <p:nvPr>
            <p:extLst>
              <p:ext uri="{D42A27DB-BD31-4B8C-83A1-F6EECF244321}">
                <p14:modId xmlns:p14="http://schemas.microsoft.com/office/powerpoint/2010/main" val="345906379"/>
              </p:ext>
            </p:extLst>
          </p:nvPr>
        </p:nvGraphicFramePr>
        <p:xfrm>
          <a:off x="3181082" y="2066284"/>
          <a:ext cx="5600879" cy="37814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13080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7" name="Straight Connector 6"/>
          <p:cNvCxnSpPr/>
          <p:nvPr/>
        </p:nvCxnSpPr>
        <p:spPr>
          <a:xfrm flipV="1">
            <a:off x="0" y="759855"/>
            <a:ext cx="2047741" cy="1288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303171" y="759854"/>
            <a:ext cx="1199883" cy="1"/>
          </a:xfrm>
          <a:prstGeom prst="line">
            <a:avLst/>
          </a:prstGeom>
          <a:ln w="38100"/>
        </p:spPr>
        <p:style>
          <a:lnRef idx="2">
            <a:schemeClr val="accent4"/>
          </a:lnRef>
          <a:fillRef idx="0">
            <a:schemeClr val="accent4"/>
          </a:fillRef>
          <a:effectRef idx="1">
            <a:schemeClr val="accent4"/>
          </a:effectRef>
          <a:fontRef idx="minor">
            <a:schemeClr val="tx1"/>
          </a:fontRef>
        </p:style>
      </p:cxnSp>
      <p:cxnSp>
        <p:nvCxnSpPr>
          <p:cNvPr id="13" name="Straight Connector 12"/>
          <p:cNvCxnSpPr/>
          <p:nvPr/>
        </p:nvCxnSpPr>
        <p:spPr>
          <a:xfrm>
            <a:off x="3758484" y="759855"/>
            <a:ext cx="8433516" cy="12880"/>
          </a:xfrm>
          <a:prstGeom prst="line">
            <a:avLst/>
          </a:prstGeom>
          <a:ln w="38100">
            <a:solidFill>
              <a:schemeClr val="accent1">
                <a:lumMod val="60000"/>
                <a:lumOff val="40000"/>
              </a:schemeClr>
            </a:solidFill>
          </a:ln>
        </p:spPr>
        <p:style>
          <a:lnRef idx="2">
            <a:schemeClr val="accent4"/>
          </a:lnRef>
          <a:fillRef idx="0">
            <a:schemeClr val="accent4"/>
          </a:fillRef>
          <a:effectRef idx="1">
            <a:schemeClr val="accent4"/>
          </a:effectRef>
          <a:fontRef idx="minor">
            <a:schemeClr val="tx1"/>
          </a:fontRef>
        </p:style>
      </p:cxnSp>
      <p:sp>
        <p:nvSpPr>
          <p:cNvPr id="15" name="TextBox 14"/>
          <p:cNvSpPr txBox="1"/>
          <p:nvPr/>
        </p:nvSpPr>
        <p:spPr>
          <a:xfrm>
            <a:off x="4639614" y="-22466"/>
            <a:ext cx="2727102" cy="769441"/>
          </a:xfrm>
          <a:prstGeom prst="rect">
            <a:avLst/>
          </a:prstGeom>
          <a:noFill/>
        </p:spPr>
        <p:txBody>
          <a:bodyPr wrap="square" rtlCol="0">
            <a:spAutoFit/>
          </a:bodyPr>
          <a:lstStyle/>
          <a:p>
            <a:r>
              <a:rPr lang="en-US" sz="4400" dirty="0" smtClean="0">
                <a:solidFill>
                  <a:srgbClr val="00B050"/>
                </a:solidFill>
              </a:rPr>
              <a:t>Overview</a:t>
            </a:r>
            <a:endParaRPr lang="en-US" sz="4400" dirty="0">
              <a:solidFill>
                <a:srgbClr val="00B050"/>
              </a:solidFill>
            </a:endParaRPr>
          </a:p>
        </p:txBody>
      </p:sp>
      <p:sp>
        <p:nvSpPr>
          <p:cNvPr id="16" name="TextBox 15"/>
          <p:cNvSpPr txBox="1"/>
          <p:nvPr/>
        </p:nvSpPr>
        <p:spPr>
          <a:xfrm>
            <a:off x="385898" y="1532590"/>
            <a:ext cx="6304209" cy="4154984"/>
          </a:xfrm>
          <a:prstGeom prst="rect">
            <a:avLst/>
          </a:prstGeom>
          <a:noFill/>
        </p:spPr>
        <p:txBody>
          <a:bodyPr wrap="square" rtlCol="0">
            <a:spAutoFit/>
          </a:bodyPr>
          <a:lstStyle/>
          <a:p>
            <a:pPr marL="342900" indent="-342900" algn="just">
              <a:buFont typeface="Wingdings" panose="05000000000000000000" pitchFamily="2" charset="2"/>
              <a:buChar char="§"/>
            </a:pPr>
            <a:r>
              <a:rPr lang="en-US" sz="2400" dirty="0" smtClean="0">
                <a:latin typeface="Cambria" panose="02040503050406030204" pitchFamily="18" charset="0"/>
              </a:rPr>
              <a:t>The </a:t>
            </a:r>
            <a:r>
              <a:rPr lang="en-US" sz="2400" dirty="0">
                <a:latin typeface="Cambria" panose="02040503050406030204" pitchFamily="18" charset="0"/>
              </a:rPr>
              <a:t>spring framework is powerful java platform that provides inclusive infrastructure support for creating java apps.  Also spring framework is an open source java platform</a:t>
            </a:r>
            <a:r>
              <a:rPr lang="en-US" sz="2400" dirty="0" smtClean="0">
                <a:latin typeface="Cambria" panose="02040503050406030204" pitchFamily="18" charset="0"/>
              </a:rPr>
              <a:t>.</a:t>
            </a:r>
          </a:p>
          <a:p>
            <a:pPr marL="342900" indent="-342900" algn="just">
              <a:buFont typeface="Wingdings" panose="05000000000000000000" pitchFamily="2" charset="2"/>
              <a:buChar char="§"/>
            </a:pPr>
            <a:endParaRPr lang="en-US" sz="2400" dirty="0">
              <a:latin typeface="Cambria" panose="02040503050406030204" pitchFamily="18" charset="0"/>
            </a:endParaRPr>
          </a:p>
          <a:p>
            <a:pPr marL="342900" indent="-342900" algn="just">
              <a:buFont typeface="Wingdings" panose="05000000000000000000" pitchFamily="2" charset="2"/>
              <a:buChar char="§"/>
            </a:pPr>
            <a:r>
              <a:rPr lang="en-US" sz="2400" dirty="0">
                <a:latin typeface="Cambria" panose="02040503050406030204" pitchFamily="18" charset="0"/>
              </a:rPr>
              <a:t>Spring framework is first time introduce in June 2003</a:t>
            </a:r>
            <a:r>
              <a:rPr lang="en-US" sz="2400" dirty="0" smtClean="0">
                <a:latin typeface="Cambria" panose="02040503050406030204" pitchFamily="18" charset="0"/>
              </a:rPr>
              <a:t>.</a:t>
            </a:r>
          </a:p>
          <a:p>
            <a:pPr marL="342900" indent="-342900" algn="just"/>
            <a:endParaRPr lang="en-US" sz="2400" dirty="0" smtClean="0">
              <a:latin typeface="Cambria" panose="02040503050406030204" pitchFamily="18" charset="0"/>
            </a:endParaRPr>
          </a:p>
          <a:p>
            <a:pPr marL="342900" indent="-342900" algn="just">
              <a:buFont typeface="Wingdings" panose="05000000000000000000" pitchFamily="2" charset="2"/>
              <a:buChar char="§"/>
            </a:pPr>
            <a:r>
              <a:rPr lang="en-US" sz="2400" dirty="0" smtClean="0"/>
              <a:t>It was </a:t>
            </a:r>
            <a:r>
              <a:rPr lang="en-US" sz="2400" b="1" dirty="0" smtClean="0"/>
              <a:t>developed by Rod Johnson in 2003</a:t>
            </a:r>
            <a:r>
              <a:rPr lang="en-US" sz="2400" dirty="0" smtClean="0"/>
              <a:t>.</a:t>
            </a:r>
            <a:endParaRPr lang="en-US" sz="2400" dirty="0">
              <a:latin typeface="Cambria" panose="02040503050406030204" pitchFamily="18" charset="0"/>
            </a:endParaRPr>
          </a:p>
          <a:p>
            <a:pPr marL="342900" indent="-342900" algn="just">
              <a:buFont typeface="Wingdings" panose="05000000000000000000" pitchFamily="2" charset="2"/>
              <a:buChar char="§"/>
            </a:pPr>
            <a:endParaRPr lang="en-US" sz="2400" dirty="0">
              <a:latin typeface="Cambria" panose="02040503050406030204" pitchFamily="18" charset="0"/>
            </a:endParaRPr>
          </a:p>
        </p:txBody>
      </p:sp>
      <p:pic>
        <p:nvPicPr>
          <p:cNvPr id="17" name="Picture 16"/>
          <p:cNvPicPr>
            <a:picLocks noChangeAspect="1"/>
          </p:cNvPicPr>
          <p:nvPr/>
        </p:nvPicPr>
        <p:blipFill rotWithShape="1">
          <a:blip r:embed="rId3">
            <a:extLst>
              <a:ext uri="{28A0092B-C50C-407E-A947-70E740481C1C}">
                <a14:useLocalDpi xmlns:a14="http://schemas.microsoft.com/office/drawing/2010/main" val="0"/>
              </a:ext>
            </a:extLst>
          </a:blip>
          <a:srcRect r="67552"/>
          <a:stretch/>
        </p:blipFill>
        <p:spPr>
          <a:xfrm>
            <a:off x="8637872" y="1401962"/>
            <a:ext cx="1606363" cy="1608937"/>
          </a:xfrm>
          <a:prstGeom prst="rect">
            <a:avLst/>
          </a:prstGeom>
        </p:spPr>
      </p:pic>
      <p:pic>
        <p:nvPicPr>
          <p:cNvPr id="18" name="Picture 17"/>
          <p:cNvPicPr>
            <a:picLocks noChangeAspect="1"/>
          </p:cNvPicPr>
          <p:nvPr/>
        </p:nvPicPr>
        <p:blipFill rotWithShape="1">
          <a:blip r:embed="rId3">
            <a:extLst>
              <a:ext uri="{28A0092B-C50C-407E-A947-70E740481C1C}">
                <a14:useLocalDpi xmlns:a14="http://schemas.microsoft.com/office/drawing/2010/main" val="0"/>
              </a:ext>
            </a:extLst>
          </a:blip>
          <a:srcRect l="32165"/>
          <a:stretch/>
        </p:blipFill>
        <p:spPr>
          <a:xfrm>
            <a:off x="7761941" y="2835657"/>
            <a:ext cx="3358225" cy="1608937"/>
          </a:xfrm>
          <a:prstGeom prst="rect">
            <a:avLst/>
          </a:prstGeom>
        </p:spPr>
      </p:pic>
      <p:sp>
        <p:nvSpPr>
          <p:cNvPr id="2" name="AutoShape 2" descr="Rod Johnson (@springrod) | Twitter"/>
          <p:cNvSpPr>
            <a:spLocks noChangeAspect="1" noChangeArrowheads="1"/>
          </p:cNvSpPr>
          <p:nvPr/>
        </p:nvSpPr>
        <p:spPr bwMode="auto">
          <a:xfrm>
            <a:off x="155575" y="-738188"/>
            <a:ext cx="1552575" cy="15525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Rod Johnson (@springrod) | Twitter"/>
          <p:cNvSpPr>
            <a:spLocks noChangeAspect="1" noChangeArrowheads="1"/>
          </p:cNvSpPr>
          <p:nvPr/>
        </p:nvSpPr>
        <p:spPr bwMode="auto">
          <a:xfrm>
            <a:off x="307975" y="-585788"/>
            <a:ext cx="1552575" cy="15525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79492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986528"/>
          </a:xfrm>
          <a:prstGeom prst="rect">
            <a:avLst/>
          </a:prstGeom>
        </p:spPr>
        <p:txBody>
          <a:bodyPr wrap="square">
            <a:spAutoFit/>
          </a:bodyPr>
          <a:lstStyle/>
          <a:p>
            <a:r>
              <a:rPr lang="en-US" sz="2800" dirty="0" smtClean="0"/>
              <a:t>The Spring Web MVC framework provides Model-View-Controller (MVC) architecture and ready components that can be used to develop flexible and loosely coupled web applications. </a:t>
            </a:r>
          </a:p>
          <a:p>
            <a:endParaRPr lang="en-US" sz="2800" dirty="0" smtClean="0"/>
          </a:p>
          <a:p>
            <a:r>
              <a:rPr lang="en-US" sz="2800" dirty="0" smtClean="0"/>
              <a:t>The MVC pattern results in separating the different aspects of the application (input logic, business logic, and UI logic), while providing a loose coupling between these elements.</a:t>
            </a:r>
          </a:p>
          <a:p>
            <a:endParaRPr lang="en-US" sz="2800" dirty="0" smtClean="0"/>
          </a:p>
          <a:p>
            <a:r>
              <a:rPr lang="en-US" sz="2800" dirty="0" smtClean="0"/>
              <a:t>The </a:t>
            </a:r>
            <a:r>
              <a:rPr lang="en-US" sz="2800" b="1" dirty="0" smtClean="0"/>
              <a:t>Model</a:t>
            </a:r>
            <a:r>
              <a:rPr lang="en-US" sz="2800" dirty="0" smtClean="0"/>
              <a:t> encapsulates the application data and in general they will consist of POJO.</a:t>
            </a:r>
          </a:p>
          <a:p>
            <a:endParaRPr lang="en-US" sz="2800" dirty="0" smtClean="0"/>
          </a:p>
          <a:p>
            <a:r>
              <a:rPr lang="en-US" sz="2800" dirty="0" smtClean="0"/>
              <a:t>The </a:t>
            </a:r>
            <a:r>
              <a:rPr lang="en-US" sz="2800" b="1" dirty="0" smtClean="0"/>
              <a:t>View</a:t>
            </a:r>
            <a:r>
              <a:rPr lang="en-US" sz="2800" dirty="0" smtClean="0"/>
              <a:t> is responsible for rendering the model data and in general it generates HTML output that the client's browser can interpret.</a:t>
            </a:r>
          </a:p>
          <a:p>
            <a:r>
              <a:rPr lang="en-US" sz="2800" dirty="0" smtClean="0"/>
              <a:t>The </a:t>
            </a:r>
            <a:r>
              <a:rPr lang="en-US" sz="2800" b="1" dirty="0" smtClean="0"/>
              <a:t>Controller</a:t>
            </a:r>
            <a:r>
              <a:rPr lang="en-US" sz="2800" dirty="0" smtClean="0"/>
              <a:t> is responsible for processing user requests and building an appropriate model and passes it to the view for picture.</a:t>
            </a:r>
          </a:p>
          <a:p>
            <a:endParaRPr 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169204"/>
            <a:ext cx="12192000" cy="923330"/>
          </a:xfrm>
          <a:prstGeom prst="rect">
            <a:avLst/>
          </a:prstGeom>
        </p:spPr>
        <p:txBody>
          <a:bodyPr wrap="square">
            <a:spAutoFit/>
          </a:bodyPr>
          <a:lstStyle/>
          <a:p>
            <a:r>
              <a:rPr lang="en-US" dirty="0" smtClean="0"/>
              <a:t>The Spring Web model-view-controller (MVC) framework is designed around a </a:t>
            </a:r>
            <a:r>
              <a:rPr lang="en-US" i="1" dirty="0" err="1" smtClean="0"/>
              <a:t>DispatcherServlet</a:t>
            </a:r>
            <a:r>
              <a:rPr lang="en-US" dirty="0" smtClean="0"/>
              <a:t> that handles all the HTTP requests and responses.</a:t>
            </a:r>
          </a:p>
          <a:p>
            <a:r>
              <a:rPr lang="en-US" dirty="0" smtClean="0"/>
              <a:t> The request processing workflow of the Spring Web MVC </a:t>
            </a:r>
            <a:r>
              <a:rPr lang="en-US" i="1" dirty="0" err="1" smtClean="0"/>
              <a:t>DispatcherServlet</a:t>
            </a:r>
            <a:r>
              <a:rPr lang="en-US" dirty="0" smtClean="0"/>
              <a:t> is illustrated in the following diagram −</a:t>
            </a:r>
            <a:endParaRPr lang="en-US" dirty="0"/>
          </a:p>
        </p:txBody>
      </p:sp>
      <p:pic>
        <p:nvPicPr>
          <p:cNvPr id="1026" name="Picture 2" descr="Spring DispatcherServlet"/>
          <p:cNvPicPr>
            <a:picLocks noChangeAspect="1" noChangeArrowheads="1"/>
          </p:cNvPicPr>
          <p:nvPr/>
        </p:nvPicPr>
        <p:blipFill>
          <a:blip r:embed="rId3"/>
          <a:srcRect/>
          <a:stretch>
            <a:fillRect/>
          </a:stretch>
        </p:blipFill>
        <p:spPr bwMode="auto">
          <a:xfrm>
            <a:off x="6915150" y="1248137"/>
            <a:ext cx="5276850" cy="4408080"/>
          </a:xfrm>
          <a:prstGeom prst="rect">
            <a:avLst/>
          </a:prstGeom>
          <a:noFill/>
        </p:spPr>
      </p:pic>
      <p:sp>
        <p:nvSpPr>
          <p:cNvPr id="7" name="Rectangle 6"/>
          <p:cNvSpPr/>
          <p:nvPr/>
        </p:nvSpPr>
        <p:spPr>
          <a:xfrm>
            <a:off x="161108" y="1161816"/>
            <a:ext cx="6723017" cy="4493538"/>
          </a:xfrm>
          <a:prstGeom prst="rect">
            <a:avLst/>
          </a:prstGeom>
        </p:spPr>
        <p:txBody>
          <a:bodyPr wrap="square">
            <a:spAutoFit/>
          </a:bodyPr>
          <a:lstStyle/>
          <a:p>
            <a:r>
              <a:rPr lang="en-US" sz="2200" dirty="0" smtClean="0"/>
              <a:t>After receiving an HTTP request,  </a:t>
            </a:r>
            <a:r>
              <a:rPr lang="en-US" sz="2200" i="1" dirty="0" err="1" smtClean="0"/>
              <a:t>DispatcherServlet</a:t>
            </a:r>
            <a:r>
              <a:rPr lang="en-US" sz="2200" dirty="0" smtClean="0"/>
              <a:t> consults the </a:t>
            </a:r>
            <a:r>
              <a:rPr lang="en-US" sz="2200" i="1" dirty="0" err="1" smtClean="0"/>
              <a:t>HandlerMapping</a:t>
            </a:r>
            <a:r>
              <a:rPr lang="en-US" sz="2200" dirty="0" smtClean="0"/>
              <a:t> to call the appropriate </a:t>
            </a:r>
            <a:r>
              <a:rPr lang="en-US" sz="2200" i="1" dirty="0" smtClean="0"/>
              <a:t>Controller</a:t>
            </a:r>
            <a:r>
              <a:rPr lang="en-US" sz="2200" dirty="0" smtClean="0"/>
              <a:t>.</a:t>
            </a:r>
          </a:p>
          <a:p>
            <a:r>
              <a:rPr lang="en-US" sz="2200" dirty="0" smtClean="0"/>
              <a:t>The </a:t>
            </a:r>
            <a:r>
              <a:rPr lang="en-US" sz="2200" i="1" dirty="0" smtClean="0"/>
              <a:t>Controller</a:t>
            </a:r>
            <a:r>
              <a:rPr lang="en-US" sz="2200" dirty="0" smtClean="0"/>
              <a:t> takes the request and calls the appropriate service methods based on used GET or POST method. The service method will set model data based on defined business logic and returns view name to the </a:t>
            </a:r>
            <a:r>
              <a:rPr lang="en-US" sz="2200" i="1" dirty="0" err="1" smtClean="0"/>
              <a:t>DispatcherServlet</a:t>
            </a:r>
            <a:r>
              <a:rPr lang="en-US" sz="2200" dirty="0" smtClean="0"/>
              <a:t>.</a:t>
            </a:r>
          </a:p>
          <a:p>
            <a:r>
              <a:rPr lang="en-US" sz="2200" dirty="0" smtClean="0"/>
              <a:t>The </a:t>
            </a:r>
            <a:r>
              <a:rPr lang="en-US" sz="2200" i="1" dirty="0" err="1" smtClean="0"/>
              <a:t>DispatcherServlet</a:t>
            </a:r>
            <a:r>
              <a:rPr lang="en-US" sz="2200" dirty="0" smtClean="0"/>
              <a:t> will take help from </a:t>
            </a:r>
            <a:r>
              <a:rPr lang="en-US" sz="2200" i="1" dirty="0" err="1" smtClean="0"/>
              <a:t>ViewResolver</a:t>
            </a:r>
            <a:r>
              <a:rPr lang="en-US" sz="2200" dirty="0" smtClean="0"/>
              <a:t> to pickup the defined view for the request.</a:t>
            </a:r>
          </a:p>
          <a:p>
            <a:r>
              <a:rPr lang="en-US" sz="2200" dirty="0" smtClean="0"/>
              <a:t>Once view is finalized, The </a:t>
            </a:r>
            <a:r>
              <a:rPr lang="en-US" sz="2200" i="1" dirty="0" err="1" smtClean="0"/>
              <a:t>DispatcherServlet</a:t>
            </a:r>
            <a:r>
              <a:rPr lang="en-US" sz="2200" dirty="0" smtClean="0"/>
              <a:t> passes the model data to the view which is finally rendered on the browser.</a:t>
            </a:r>
            <a:endParaRPr lang="en-US" sz="2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Related image"/>
          <p:cNvPicPr>
            <a:picLocks noChangeAspect="1" noChangeArrowheads="1"/>
          </p:cNvPicPr>
          <p:nvPr/>
        </p:nvPicPr>
        <p:blipFill>
          <a:blip r:embed="rId2"/>
          <a:srcRect/>
          <a:stretch>
            <a:fillRect/>
          </a:stretch>
        </p:blipFill>
        <p:spPr bwMode="auto">
          <a:xfrm>
            <a:off x="522512" y="544148"/>
            <a:ext cx="10946675" cy="5869715"/>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18457"/>
            <a:ext cx="10515600" cy="5458506"/>
          </a:xfrm>
        </p:spPr>
        <p:txBody>
          <a:bodyPr>
            <a:normAutofit/>
          </a:bodyPr>
          <a:lstStyle/>
          <a:p>
            <a:r>
              <a:rPr lang="en-US" dirty="0" err="1" smtClean="0"/>
              <a:t>IoC</a:t>
            </a:r>
            <a:r>
              <a:rPr lang="en-US" dirty="0" smtClean="0"/>
              <a:t> Container</a:t>
            </a:r>
          </a:p>
          <a:p>
            <a:r>
              <a:rPr lang="en-US" dirty="0" smtClean="0"/>
              <a:t>The </a:t>
            </a:r>
            <a:r>
              <a:rPr lang="en-US" dirty="0" err="1" smtClean="0"/>
              <a:t>IoC</a:t>
            </a:r>
            <a:r>
              <a:rPr lang="en-US" dirty="0" smtClean="0"/>
              <a:t> container is responsible to instantiate, configure and assemble the objects. The </a:t>
            </a:r>
            <a:r>
              <a:rPr lang="en-US" dirty="0" err="1" smtClean="0"/>
              <a:t>IoC</a:t>
            </a:r>
            <a:r>
              <a:rPr lang="en-US" dirty="0" smtClean="0"/>
              <a:t> container gets </a:t>
            </a:r>
            <a:r>
              <a:rPr lang="en-US" dirty="0" err="1" smtClean="0"/>
              <a:t>informations</a:t>
            </a:r>
            <a:r>
              <a:rPr lang="en-US" dirty="0" smtClean="0"/>
              <a:t> from the XML file and works accordingly. The main tasks performed by </a:t>
            </a:r>
            <a:r>
              <a:rPr lang="en-US" dirty="0" err="1" smtClean="0"/>
              <a:t>IoC</a:t>
            </a:r>
            <a:r>
              <a:rPr lang="en-US" dirty="0" smtClean="0"/>
              <a:t> container are:</a:t>
            </a:r>
          </a:p>
          <a:p>
            <a:r>
              <a:rPr lang="en-US" dirty="0" smtClean="0"/>
              <a:t>to instantiate the application class</a:t>
            </a:r>
          </a:p>
          <a:p>
            <a:r>
              <a:rPr lang="en-US" dirty="0" smtClean="0"/>
              <a:t>to configure the object</a:t>
            </a:r>
          </a:p>
          <a:p>
            <a:r>
              <a:rPr lang="en-US" dirty="0" smtClean="0"/>
              <a:t>to assemble the dependencies between the objects</a:t>
            </a:r>
          </a:p>
          <a:p>
            <a:r>
              <a:rPr lang="en-US" dirty="0" smtClean="0"/>
              <a:t>There are two types of </a:t>
            </a:r>
            <a:r>
              <a:rPr lang="en-US" dirty="0" err="1" smtClean="0"/>
              <a:t>IoC</a:t>
            </a:r>
            <a:r>
              <a:rPr lang="en-US" dirty="0" smtClean="0"/>
              <a:t> containers. They are:</a:t>
            </a:r>
          </a:p>
          <a:p>
            <a:r>
              <a:rPr lang="en-US" b="1" dirty="0" err="1" smtClean="0"/>
              <a:t>BeanFactory</a:t>
            </a:r>
            <a:endParaRPr lang="en-US" dirty="0" smtClean="0"/>
          </a:p>
          <a:p>
            <a:r>
              <a:rPr lang="en-US" b="1" dirty="0" err="1" smtClean="0"/>
              <a:t>ApplicationContext</a:t>
            </a:r>
            <a:endParaRPr lang="en-US"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7" name="Straight Connector 6"/>
          <p:cNvCxnSpPr/>
          <p:nvPr/>
        </p:nvCxnSpPr>
        <p:spPr>
          <a:xfrm flipV="1">
            <a:off x="0" y="759855"/>
            <a:ext cx="2047741" cy="1288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303171" y="759854"/>
            <a:ext cx="1199883" cy="1"/>
          </a:xfrm>
          <a:prstGeom prst="line">
            <a:avLst/>
          </a:prstGeom>
          <a:ln w="38100"/>
        </p:spPr>
        <p:style>
          <a:lnRef idx="2">
            <a:schemeClr val="accent4"/>
          </a:lnRef>
          <a:fillRef idx="0">
            <a:schemeClr val="accent4"/>
          </a:fillRef>
          <a:effectRef idx="1">
            <a:schemeClr val="accent4"/>
          </a:effectRef>
          <a:fontRef idx="minor">
            <a:schemeClr val="tx1"/>
          </a:fontRef>
        </p:style>
      </p:cxnSp>
      <p:cxnSp>
        <p:nvCxnSpPr>
          <p:cNvPr id="13" name="Straight Connector 12"/>
          <p:cNvCxnSpPr/>
          <p:nvPr/>
        </p:nvCxnSpPr>
        <p:spPr>
          <a:xfrm>
            <a:off x="3758484" y="759855"/>
            <a:ext cx="8433516" cy="12880"/>
          </a:xfrm>
          <a:prstGeom prst="line">
            <a:avLst/>
          </a:prstGeom>
          <a:ln w="38100">
            <a:solidFill>
              <a:schemeClr val="accent1">
                <a:lumMod val="60000"/>
                <a:lumOff val="40000"/>
              </a:schemeClr>
            </a:solidFill>
          </a:ln>
        </p:spPr>
        <p:style>
          <a:lnRef idx="2">
            <a:schemeClr val="accent4"/>
          </a:lnRef>
          <a:fillRef idx="0">
            <a:schemeClr val="accent4"/>
          </a:fillRef>
          <a:effectRef idx="1">
            <a:schemeClr val="accent4"/>
          </a:effectRef>
          <a:fontRef idx="minor">
            <a:schemeClr val="tx1"/>
          </a:fontRef>
        </p:style>
      </p:cxnSp>
      <p:sp>
        <p:nvSpPr>
          <p:cNvPr id="8" name="TextBox 7"/>
          <p:cNvSpPr txBox="1"/>
          <p:nvPr/>
        </p:nvSpPr>
        <p:spPr>
          <a:xfrm>
            <a:off x="3503054" y="3294"/>
            <a:ext cx="10264462" cy="769441"/>
          </a:xfrm>
          <a:prstGeom prst="rect">
            <a:avLst/>
          </a:prstGeom>
          <a:noFill/>
        </p:spPr>
        <p:txBody>
          <a:bodyPr wrap="square" rtlCol="0">
            <a:spAutoFit/>
          </a:bodyPr>
          <a:lstStyle/>
          <a:p>
            <a:r>
              <a:rPr lang="en-US" sz="4400" dirty="0" smtClean="0">
                <a:solidFill>
                  <a:schemeClr val="accent6">
                    <a:lumMod val="60000"/>
                    <a:lumOff val="40000"/>
                  </a:schemeClr>
                </a:solidFill>
              </a:rPr>
              <a:t>Spring - Bean Life Cycle</a:t>
            </a:r>
            <a:endParaRPr lang="en-US" sz="4400" dirty="0">
              <a:solidFill>
                <a:schemeClr val="accent6">
                  <a:lumMod val="60000"/>
                  <a:lumOff val="40000"/>
                </a:schemeClr>
              </a:solidFill>
            </a:endParaRPr>
          </a:p>
        </p:txBody>
      </p:sp>
      <p:graphicFrame>
        <p:nvGraphicFramePr>
          <p:cNvPr id="2" name="Diagram 1"/>
          <p:cNvGraphicFramePr/>
          <p:nvPr>
            <p:extLst>
              <p:ext uri="{D42A27DB-BD31-4B8C-83A1-F6EECF244321}">
                <p14:modId xmlns:p14="http://schemas.microsoft.com/office/powerpoint/2010/main" val="1965853543"/>
              </p:ext>
            </p:extLst>
          </p:nvPr>
        </p:nvGraphicFramePr>
        <p:xfrm>
          <a:off x="157409" y="911627"/>
          <a:ext cx="5434884" cy="21299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Diagram 10"/>
          <p:cNvGraphicFramePr/>
          <p:nvPr>
            <p:extLst>
              <p:ext uri="{D42A27DB-BD31-4B8C-83A1-F6EECF244321}">
                <p14:modId xmlns:p14="http://schemas.microsoft.com/office/powerpoint/2010/main" val="451210769"/>
              </p:ext>
            </p:extLst>
          </p:nvPr>
        </p:nvGraphicFramePr>
        <p:xfrm>
          <a:off x="1893195" y="3274453"/>
          <a:ext cx="5434884" cy="212993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Down Arrow 5"/>
          <p:cNvSpPr/>
          <p:nvPr/>
        </p:nvSpPr>
        <p:spPr>
          <a:xfrm>
            <a:off x="5095741" y="2968580"/>
            <a:ext cx="377780" cy="305873"/>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6" name="Straight Connector 15"/>
          <p:cNvCxnSpPr/>
          <p:nvPr/>
        </p:nvCxnSpPr>
        <p:spPr>
          <a:xfrm>
            <a:off x="6787166" y="5357612"/>
            <a:ext cx="12879" cy="60530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866845" y="1529296"/>
            <a:ext cx="6440" cy="44336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6793606" y="5962918"/>
            <a:ext cx="1073239" cy="1287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7866847" y="1516417"/>
            <a:ext cx="1649568" cy="1287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9516415" y="1529295"/>
            <a:ext cx="12879" cy="605307"/>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628847" y="2147480"/>
            <a:ext cx="1775136" cy="769441"/>
          </a:xfrm>
          <a:prstGeom prst="rect">
            <a:avLst/>
          </a:prstGeom>
          <a:noFill/>
        </p:spPr>
        <p:txBody>
          <a:bodyPr wrap="square" rtlCol="0">
            <a:spAutoFit/>
          </a:bodyPr>
          <a:lstStyle/>
          <a:p>
            <a:pPr algn="ctr"/>
            <a:r>
              <a:rPr lang="en-US" sz="2200" dirty="0" smtClean="0">
                <a:latin typeface="Cambria" panose="02040503050406030204" pitchFamily="18" charset="0"/>
              </a:rPr>
              <a:t>Bean is Ready to use</a:t>
            </a:r>
            <a:endParaRPr lang="en-US" sz="2200" dirty="0">
              <a:latin typeface="Cambria" panose="02040503050406030204" pitchFamily="18" charset="0"/>
            </a:endParaRPr>
          </a:p>
        </p:txBody>
      </p:sp>
      <p:cxnSp>
        <p:nvCxnSpPr>
          <p:cNvPr id="26" name="Straight Connector 25"/>
          <p:cNvCxnSpPr/>
          <p:nvPr/>
        </p:nvCxnSpPr>
        <p:spPr>
          <a:xfrm flipH="1">
            <a:off x="8516962" y="3121516"/>
            <a:ext cx="2024663"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691631" y="3150385"/>
            <a:ext cx="1775136" cy="769441"/>
          </a:xfrm>
          <a:prstGeom prst="rect">
            <a:avLst/>
          </a:prstGeom>
          <a:noFill/>
        </p:spPr>
        <p:txBody>
          <a:bodyPr wrap="square" rtlCol="0">
            <a:spAutoFit/>
          </a:bodyPr>
          <a:lstStyle/>
          <a:p>
            <a:pPr algn="ctr"/>
            <a:r>
              <a:rPr lang="en-US" sz="2200" dirty="0" smtClean="0">
                <a:latin typeface="Cambria" panose="02040503050406030204" pitchFamily="18" charset="0"/>
              </a:rPr>
              <a:t>Container is</a:t>
            </a:r>
          </a:p>
          <a:p>
            <a:pPr algn="ctr"/>
            <a:r>
              <a:rPr lang="en-US" sz="2200" dirty="0">
                <a:latin typeface="Cambria" panose="02040503050406030204" pitchFamily="18" charset="0"/>
              </a:rPr>
              <a:t>s</a:t>
            </a:r>
            <a:r>
              <a:rPr lang="en-US" sz="2200" dirty="0" smtClean="0">
                <a:latin typeface="Cambria" panose="02040503050406030204" pitchFamily="18" charset="0"/>
              </a:rPr>
              <a:t>hut down</a:t>
            </a:r>
            <a:endParaRPr lang="en-US" sz="2200" dirty="0">
              <a:latin typeface="Cambria" panose="02040503050406030204" pitchFamily="18" charset="0"/>
            </a:endParaRPr>
          </a:p>
        </p:txBody>
      </p:sp>
      <p:cxnSp>
        <p:nvCxnSpPr>
          <p:cNvPr id="30" name="Straight Connector 29"/>
          <p:cNvCxnSpPr/>
          <p:nvPr/>
        </p:nvCxnSpPr>
        <p:spPr>
          <a:xfrm>
            <a:off x="9566320" y="3877202"/>
            <a:ext cx="12879" cy="414464"/>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8220345" y="4304615"/>
            <a:ext cx="2920552" cy="415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a:off x="9566320" y="4733232"/>
            <a:ext cx="12879" cy="414464"/>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220345" y="5160645"/>
            <a:ext cx="2920552" cy="415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p:nvPr/>
        </p:nvCxnSpPr>
        <p:spPr>
          <a:xfrm>
            <a:off x="9579199" y="5576243"/>
            <a:ext cx="12879" cy="414464"/>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9295864" y="5962918"/>
            <a:ext cx="592428" cy="540913"/>
          </a:xfrm>
          <a:prstGeom prst="ellipse">
            <a:avLst/>
          </a:prstGeom>
          <a:solidFill>
            <a:srgbClr val="00206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8184796" y="4335424"/>
            <a:ext cx="2912234" cy="369332"/>
          </a:xfrm>
          <a:prstGeom prst="rect">
            <a:avLst/>
          </a:prstGeom>
          <a:noFill/>
        </p:spPr>
        <p:txBody>
          <a:bodyPr wrap="square" rtlCol="0">
            <a:spAutoFit/>
          </a:bodyPr>
          <a:lstStyle/>
          <a:p>
            <a:pPr algn="ctr"/>
            <a:r>
              <a:rPr lang="en-US" dirty="0" smtClean="0">
                <a:latin typeface="Cambria" panose="02040503050406030204" pitchFamily="18" charset="0"/>
              </a:rPr>
              <a:t>Display beans destroy()</a:t>
            </a:r>
            <a:endParaRPr lang="en-US" dirty="0">
              <a:latin typeface="Cambria" panose="02040503050406030204" pitchFamily="18" charset="0"/>
            </a:endParaRPr>
          </a:p>
        </p:txBody>
      </p:sp>
      <p:sp>
        <p:nvSpPr>
          <p:cNvPr id="40" name="TextBox 39"/>
          <p:cNvSpPr txBox="1"/>
          <p:nvPr/>
        </p:nvSpPr>
        <p:spPr>
          <a:xfrm>
            <a:off x="7924130" y="5198240"/>
            <a:ext cx="3512981" cy="346249"/>
          </a:xfrm>
          <a:prstGeom prst="rect">
            <a:avLst/>
          </a:prstGeom>
          <a:noFill/>
        </p:spPr>
        <p:txBody>
          <a:bodyPr wrap="square" rtlCol="0">
            <a:spAutoFit/>
          </a:bodyPr>
          <a:lstStyle/>
          <a:p>
            <a:pPr algn="ctr"/>
            <a:r>
              <a:rPr lang="en-US" sz="1650" dirty="0" smtClean="0">
                <a:latin typeface="Cambria" panose="02040503050406030204" pitchFamily="18" charset="0"/>
              </a:rPr>
              <a:t>Call Custom destroy-method()</a:t>
            </a:r>
            <a:endParaRPr lang="en-US" sz="1650" dirty="0">
              <a:latin typeface="Cambria" panose="02040503050406030204" pitchFamily="18" charset="0"/>
            </a:endParaRPr>
          </a:p>
        </p:txBody>
      </p:sp>
    </p:spTree>
    <p:extLst>
      <p:ext uri="{BB962C8B-B14F-4D97-AF65-F5344CB8AC3E}">
        <p14:creationId xmlns:p14="http://schemas.microsoft.com/office/powerpoint/2010/main" val="19253623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5577" y="561703"/>
            <a:ext cx="11482252" cy="5016758"/>
          </a:xfrm>
          <a:prstGeom prst="rect">
            <a:avLst/>
          </a:prstGeom>
        </p:spPr>
        <p:txBody>
          <a:bodyPr wrap="square">
            <a:spAutoFit/>
          </a:bodyPr>
          <a:lstStyle/>
          <a:p>
            <a:r>
              <a:rPr lang="en-US" sz="3200" dirty="0" smtClean="0"/>
              <a:t>Spring is a </a:t>
            </a:r>
            <a:r>
              <a:rPr lang="en-US" sz="3200" i="1" dirty="0" smtClean="0"/>
              <a:t>lightweight</a:t>
            </a:r>
            <a:r>
              <a:rPr lang="en-US" sz="3200" dirty="0" smtClean="0"/>
              <a:t> framework.</a:t>
            </a:r>
          </a:p>
          <a:p>
            <a:r>
              <a:rPr lang="en-US" sz="3200" dirty="0" smtClean="0"/>
              <a:t> It can be thought of as a </a:t>
            </a:r>
            <a:r>
              <a:rPr lang="en-US" sz="3200" i="1" dirty="0" smtClean="0"/>
              <a:t>framework of frameworks</a:t>
            </a:r>
            <a:r>
              <a:rPr lang="en-US" sz="3200" dirty="0" smtClean="0"/>
              <a:t> because it provides support to various frameworks such as Struts, Hibernate, Tapestry, EJB, JSF etc.</a:t>
            </a:r>
          </a:p>
          <a:p>
            <a:r>
              <a:rPr lang="en-US" sz="3200" dirty="0" smtClean="0"/>
              <a:t> The framework, in broader sense, can be defined as a structure where we find solution of the various technical problems. </a:t>
            </a:r>
          </a:p>
          <a:p>
            <a:r>
              <a:rPr lang="en-US" sz="3200" dirty="0" smtClean="0"/>
              <a:t>The Spring framework comprises several modules such as IOC, AOP, DAO, Context, ORM, WEB MVC etc. </a:t>
            </a:r>
          </a:p>
          <a:p>
            <a:r>
              <a:rPr lang="en-US" sz="3200" dirty="0" smtClean="0"/>
              <a:t>We will learn these modules in next page. Let's understand the IOC and Dependency Injection first.</a:t>
            </a:r>
            <a:endParaRPr lang="en-US" sz="32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67552"/>
          <a:stretch/>
        </p:blipFill>
        <p:spPr>
          <a:xfrm>
            <a:off x="9878843" y="182880"/>
            <a:ext cx="1606363" cy="999219"/>
          </a:xfrm>
          <a:prstGeom prst="rect">
            <a:avLst/>
          </a:prstGeom>
        </p:spPr>
      </p:pic>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32165"/>
          <a:stretch/>
        </p:blipFill>
        <p:spPr>
          <a:xfrm>
            <a:off x="8349769" y="5626872"/>
            <a:ext cx="3358225" cy="999219"/>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2069" y="222068"/>
            <a:ext cx="11131731" cy="6635931"/>
          </a:xfrm>
        </p:spPr>
        <p:txBody>
          <a:bodyPr>
            <a:normAutofit fontScale="70000" lnSpcReduction="20000"/>
          </a:bodyPr>
          <a:lstStyle/>
          <a:p>
            <a:pPr>
              <a:buNone/>
            </a:pP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Inversion Of Control (IOC) and Dependency Injection</a:t>
            </a:r>
          </a:p>
          <a:p>
            <a:r>
              <a:rPr lang="en-US" dirty="0" smtClean="0"/>
              <a:t>These are the design patterns that are used to remove dependency from the programming code. They make the code easier to test and maintain. Let's understand this with the following code: </a:t>
            </a:r>
          </a:p>
          <a:p>
            <a:pPr>
              <a:buNone/>
            </a:pPr>
            <a:r>
              <a:rPr lang="en-US" dirty="0" smtClean="0"/>
              <a:t>class Employee</a:t>
            </a:r>
          </a:p>
          <a:p>
            <a:pPr>
              <a:buNone/>
            </a:pPr>
            <a:r>
              <a:rPr lang="en-US" dirty="0" smtClean="0"/>
              <a:t>{  </a:t>
            </a:r>
          </a:p>
          <a:p>
            <a:pPr>
              <a:buNone/>
            </a:pPr>
            <a:r>
              <a:rPr lang="en-US" dirty="0" smtClean="0"/>
              <a:t>	Address </a:t>
            </a:r>
            <a:r>
              <a:rPr lang="en-US" dirty="0" err="1" smtClean="0"/>
              <a:t>address</a:t>
            </a:r>
            <a:r>
              <a:rPr lang="en-US" dirty="0" smtClean="0"/>
              <a:t>;  </a:t>
            </a:r>
          </a:p>
          <a:p>
            <a:pPr>
              <a:buNone/>
            </a:pPr>
            <a:r>
              <a:rPr lang="en-US" dirty="0" smtClean="0"/>
              <a:t>	Employee()</a:t>
            </a:r>
          </a:p>
          <a:p>
            <a:pPr>
              <a:buNone/>
            </a:pPr>
            <a:r>
              <a:rPr lang="en-US" dirty="0" smtClean="0"/>
              <a:t>	{  </a:t>
            </a:r>
          </a:p>
          <a:p>
            <a:pPr>
              <a:buNone/>
            </a:pPr>
            <a:r>
              <a:rPr lang="en-US" dirty="0" smtClean="0"/>
              <a:t>		address=new Address();  </a:t>
            </a:r>
          </a:p>
          <a:p>
            <a:pPr>
              <a:buNone/>
            </a:pPr>
            <a:r>
              <a:rPr lang="en-US" dirty="0" smtClean="0"/>
              <a:t>	}  </a:t>
            </a:r>
          </a:p>
          <a:p>
            <a:pPr>
              <a:buNone/>
            </a:pPr>
            <a:r>
              <a:rPr lang="en-US" dirty="0" smtClean="0"/>
              <a:t>}  </a:t>
            </a:r>
          </a:p>
          <a:p>
            <a:r>
              <a:rPr lang="en-US" dirty="0" smtClean="0"/>
              <a:t>In such case, there is dependency between the Employee and Address (tight coupling). In the Inversion of Control scenario, we do this something like this: </a:t>
            </a:r>
          </a:p>
          <a:p>
            <a:pPr>
              <a:buNone/>
            </a:pPr>
            <a:r>
              <a:rPr lang="en-US" dirty="0" smtClean="0"/>
              <a:t>class Employee{  </a:t>
            </a:r>
          </a:p>
          <a:p>
            <a:pPr>
              <a:buNone/>
            </a:pPr>
            <a:r>
              <a:rPr lang="en-US" dirty="0" smtClean="0"/>
              <a:t>	Address </a:t>
            </a:r>
            <a:r>
              <a:rPr lang="en-US" dirty="0" err="1" smtClean="0"/>
              <a:t>address</a:t>
            </a:r>
            <a:r>
              <a:rPr lang="en-US" dirty="0" smtClean="0"/>
              <a:t>;  </a:t>
            </a:r>
          </a:p>
          <a:p>
            <a:pPr>
              <a:buNone/>
            </a:pPr>
            <a:r>
              <a:rPr lang="en-US" dirty="0" smtClean="0"/>
              <a:t>	Employee(Address </a:t>
            </a:r>
            <a:r>
              <a:rPr lang="en-US" dirty="0" err="1" smtClean="0"/>
              <a:t>address</a:t>
            </a:r>
            <a:r>
              <a:rPr lang="en-US" dirty="0" smtClean="0"/>
              <a:t>)</a:t>
            </a:r>
          </a:p>
          <a:p>
            <a:pPr>
              <a:buNone/>
            </a:pPr>
            <a:r>
              <a:rPr lang="en-US" dirty="0" smtClean="0"/>
              <a:t>	{  </a:t>
            </a:r>
          </a:p>
          <a:p>
            <a:pPr>
              <a:buNone/>
            </a:pPr>
            <a:r>
              <a:rPr lang="en-US" dirty="0" smtClean="0"/>
              <a:t>		</a:t>
            </a:r>
            <a:r>
              <a:rPr lang="en-US" dirty="0" err="1" smtClean="0"/>
              <a:t>this.address</a:t>
            </a:r>
            <a:r>
              <a:rPr lang="en-US" dirty="0" smtClean="0"/>
              <a:t>=address;  </a:t>
            </a:r>
          </a:p>
          <a:p>
            <a:pPr>
              <a:buNone/>
            </a:pPr>
            <a:r>
              <a:rPr lang="en-US" dirty="0" smtClean="0"/>
              <a:t>	}  </a:t>
            </a:r>
          </a:p>
          <a:p>
            <a:pPr>
              <a:buNone/>
            </a:pPr>
            <a:r>
              <a:rPr lang="en-US" dirty="0" smtClean="0"/>
              <a:t>}</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Spring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68" y="1719262"/>
            <a:ext cx="11736092" cy="4462597"/>
          </a:xfrm>
          <a:prstGeom prst="rect">
            <a:avLst/>
          </a:prstGeom>
        </p:spPr>
      </p:pic>
    </p:spTree>
    <p:extLst>
      <p:ext uri="{BB962C8B-B14F-4D97-AF65-F5344CB8AC3E}">
        <p14:creationId xmlns:p14="http://schemas.microsoft.com/office/powerpoint/2010/main" val="803693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1805"/>
            <a:ext cx="12192000" cy="6858000"/>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87"/>
            <a:ext cx="12192000" cy="6858000"/>
          </a:xfrm>
          <a:prstGeom prst="rect">
            <a:avLst/>
          </a:prstGeom>
        </p:spPr>
      </p:pic>
      <p:cxnSp>
        <p:nvCxnSpPr>
          <p:cNvPr id="7" name="Straight Connector 6"/>
          <p:cNvCxnSpPr/>
          <p:nvPr/>
        </p:nvCxnSpPr>
        <p:spPr>
          <a:xfrm flipV="1">
            <a:off x="0" y="759855"/>
            <a:ext cx="2047741" cy="1288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303171" y="759854"/>
            <a:ext cx="1199883" cy="1"/>
          </a:xfrm>
          <a:prstGeom prst="line">
            <a:avLst/>
          </a:prstGeom>
          <a:ln w="38100"/>
        </p:spPr>
        <p:style>
          <a:lnRef idx="2">
            <a:schemeClr val="accent4"/>
          </a:lnRef>
          <a:fillRef idx="0">
            <a:schemeClr val="accent4"/>
          </a:fillRef>
          <a:effectRef idx="1">
            <a:schemeClr val="accent4"/>
          </a:effectRef>
          <a:fontRef idx="minor">
            <a:schemeClr val="tx1"/>
          </a:fontRef>
        </p:style>
      </p:cxnSp>
      <p:cxnSp>
        <p:nvCxnSpPr>
          <p:cNvPr id="13" name="Straight Connector 12"/>
          <p:cNvCxnSpPr/>
          <p:nvPr/>
        </p:nvCxnSpPr>
        <p:spPr>
          <a:xfrm>
            <a:off x="3758484" y="759855"/>
            <a:ext cx="8433516" cy="12880"/>
          </a:xfrm>
          <a:prstGeom prst="line">
            <a:avLst/>
          </a:prstGeom>
          <a:ln w="38100">
            <a:solidFill>
              <a:schemeClr val="accent1">
                <a:lumMod val="60000"/>
                <a:lumOff val="40000"/>
              </a:schemeClr>
            </a:solidFill>
          </a:ln>
        </p:spPr>
        <p:style>
          <a:lnRef idx="2">
            <a:schemeClr val="accent4"/>
          </a:lnRef>
          <a:fillRef idx="0">
            <a:schemeClr val="accent4"/>
          </a:fillRef>
          <a:effectRef idx="1">
            <a:schemeClr val="accent4"/>
          </a:effectRef>
          <a:fontRef idx="minor">
            <a:schemeClr val="tx1"/>
          </a:fontRef>
        </p:style>
      </p:cxnSp>
      <p:sp>
        <p:nvSpPr>
          <p:cNvPr id="8" name="TextBox 7"/>
          <p:cNvSpPr txBox="1"/>
          <p:nvPr/>
        </p:nvSpPr>
        <p:spPr>
          <a:xfrm>
            <a:off x="2697587" y="-9587"/>
            <a:ext cx="8146425" cy="769441"/>
          </a:xfrm>
          <a:prstGeom prst="rect">
            <a:avLst/>
          </a:prstGeom>
          <a:noFill/>
        </p:spPr>
        <p:txBody>
          <a:bodyPr wrap="square" rtlCol="0">
            <a:spAutoFit/>
          </a:bodyPr>
          <a:lstStyle/>
          <a:p>
            <a:r>
              <a:rPr lang="en-US" sz="4400" dirty="0" smtClean="0">
                <a:solidFill>
                  <a:srgbClr val="00B050"/>
                </a:solidFill>
              </a:rPr>
              <a:t>Spring Framework Architecture</a:t>
            </a:r>
            <a:endParaRPr lang="en-US" sz="4400" dirty="0">
              <a:solidFill>
                <a:srgbClr val="00B050"/>
              </a:solidFill>
            </a:endParaRPr>
          </a:p>
        </p:txBody>
      </p:sp>
      <p:sp>
        <p:nvSpPr>
          <p:cNvPr id="2" name="Rectangle 1"/>
          <p:cNvSpPr/>
          <p:nvPr/>
        </p:nvSpPr>
        <p:spPr>
          <a:xfrm>
            <a:off x="378316" y="1059288"/>
            <a:ext cx="4638542" cy="2727101"/>
          </a:xfrm>
          <a:prstGeom prst="rect">
            <a:avLst/>
          </a:prstGeom>
          <a:solidFill>
            <a:schemeClr val="bg1">
              <a:lumMod val="85000"/>
            </a:schemeClr>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2">
                  <a:lumMod val="10000"/>
                </a:schemeClr>
              </a:solidFill>
            </a:endParaRPr>
          </a:p>
        </p:txBody>
      </p:sp>
      <p:sp>
        <p:nvSpPr>
          <p:cNvPr id="6" name="Flowchart: Magnetic Disk 5"/>
          <p:cNvSpPr/>
          <p:nvPr/>
        </p:nvSpPr>
        <p:spPr>
          <a:xfrm>
            <a:off x="772734" y="1519710"/>
            <a:ext cx="1622739" cy="605307"/>
          </a:xfrm>
          <a:prstGeom prst="flowChartMagneticDisk">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Flowchart: Magnetic Disk 10"/>
          <p:cNvSpPr/>
          <p:nvPr/>
        </p:nvSpPr>
        <p:spPr>
          <a:xfrm>
            <a:off x="2997828" y="1519709"/>
            <a:ext cx="1622739" cy="605307"/>
          </a:xfrm>
          <a:prstGeom prst="flowChartMagneticDisk">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Flowchart: Magnetic Disk 11"/>
          <p:cNvSpPr/>
          <p:nvPr/>
        </p:nvSpPr>
        <p:spPr>
          <a:xfrm>
            <a:off x="772734" y="2313372"/>
            <a:ext cx="1622739" cy="605307"/>
          </a:xfrm>
          <a:prstGeom prst="flowChartMagneticDisk">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Flowchart: Magnetic Disk 13"/>
          <p:cNvSpPr/>
          <p:nvPr/>
        </p:nvSpPr>
        <p:spPr>
          <a:xfrm>
            <a:off x="2997828" y="2313371"/>
            <a:ext cx="1622739" cy="605307"/>
          </a:xfrm>
          <a:prstGeom prst="flowChartMagneticDisk">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ounded Rectangle 8"/>
          <p:cNvSpPr/>
          <p:nvPr/>
        </p:nvSpPr>
        <p:spPr>
          <a:xfrm>
            <a:off x="772734" y="3079736"/>
            <a:ext cx="3847833" cy="606844"/>
          </a:xfrm>
          <a:prstGeom prst="roundRect">
            <a:avLst>
              <a:gd name="adj" fmla="val 50000"/>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TextBox 14"/>
          <p:cNvSpPr txBox="1"/>
          <p:nvPr/>
        </p:nvSpPr>
        <p:spPr>
          <a:xfrm>
            <a:off x="1982272" y="1070925"/>
            <a:ext cx="1841679" cy="461665"/>
          </a:xfrm>
          <a:prstGeom prst="rect">
            <a:avLst/>
          </a:prstGeom>
          <a:noFill/>
        </p:spPr>
        <p:txBody>
          <a:bodyPr wrap="square" rtlCol="0">
            <a:spAutoFit/>
          </a:bodyPr>
          <a:lstStyle/>
          <a:p>
            <a:r>
              <a:rPr lang="en-US" sz="2400" b="1" dirty="0" smtClean="0"/>
              <a:t>Data Access</a:t>
            </a:r>
            <a:endParaRPr lang="en-US" sz="2400" b="1" dirty="0"/>
          </a:p>
        </p:txBody>
      </p:sp>
      <p:sp>
        <p:nvSpPr>
          <p:cNvPr id="16" name="TextBox 15"/>
          <p:cNvSpPr txBox="1"/>
          <p:nvPr/>
        </p:nvSpPr>
        <p:spPr>
          <a:xfrm>
            <a:off x="1126901" y="1663351"/>
            <a:ext cx="1841679" cy="461665"/>
          </a:xfrm>
          <a:prstGeom prst="rect">
            <a:avLst/>
          </a:prstGeom>
          <a:noFill/>
        </p:spPr>
        <p:txBody>
          <a:bodyPr wrap="square" rtlCol="0">
            <a:spAutoFit/>
          </a:bodyPr>
          <a:lstStyle/>
          <a:p>
            <a:r>
              <a:rPr lang="en-US" sz="2400" b="1" dirty="0" smtClean="0"/>
              <a:t>JDBC</a:t>
            </a:r>
            <a:endParaRPr lang="en-US" sz="2400" b="1" dirty="0"/>
          </a:p>
        </p:txBody>
      </p:sp>
      <p:sp>
        <p:nvSpPr>
          <p:cNvPr id="17" name="TextBox 16"/>
          <p:cNvSpPr txBox="1"/>
          <p:nvPr/>
        </p:nvSpPr>
        <p:spPr>
          <a:xfrm>
            <a:off x="3373324" y="1672938"/>
            <a:ext cx="1841679" cy="461665"/>
          </a:xfrm>
          <a:prstGeom prst="rect">
            <a:avLst/>
          </a:prstGeom>
          <a:noFill/>
        </p:spPr>
        <p:txBody>
          <a:bodyPr wrap="square" rtlCol="0">
            <a:spAutoFit/>
          </a:bodyPr>
          <a:lstStyle/>
          <a:p>
            <a:r>
              <a:rPr lang="en-US" sz="2400" b="1" dirty="0" smtClean="0"/>
              <a:t>ORM</a:t>
            </a:r>
            <a:endParaRPr lang="en-US" sz="2400" b="1" dirty="0"/>
          </a:p>
        </p:txBody>
      </p:sp>
      <p:sp>
        <p:nvSpPr>
          <p:cNvPr id="18" name="TextBox 17"/>
          <p:cNvSpPr txBox="1"/>
          <p:nvPr/>
        </p:nvSpPr>
        <p:spPr>
          <a:xfrm>
            <a:off x="1126901" y="2495650"/>
            <a:ext cx="1841679" cy="461665"/>
          </a:xfrm>
          <a:prstGeom prst="rect">
            <a:avLst/>
          </a:prstGeom>
          <a:noFill/>
        </p:spPr>
        <p:txBody>
          <a:bodyPr wrap="square" rtlCol="0">
            <a:spAutoFit/>
          </a:bodyPr>
          <a:lstStyle/>
          <a:p>
            <a:r>
              <a:rPr lang="en-US" sz="2400" b="1" dirty="0" smtClean="0"/>
              <a:t>OXM</a:t>
            </a:r>
            <a:endParaRPr lang="en-US" sz="2400" b="1" dirty="0"/>
          </a:p>
        </p:txBody>
      </p:sp>
      <p:sp>
        <p:nvSpPr>
          <p:cNvPr id="19" name="TextBox 18"/>
          <p:cNvSpPr txBox="1"/>
          <p:nvPr/>
        </p:nvSpPr>
        <p:spPr>
          <a:xfrm>
            <a:off x="3476356" y="2468354"/>
            <a:ext cx="1841679" cy="461665"/>
          </a:xfrm>
          <a:prstGeom prst="rect">
            <a:avLst/>
          </a:prstGeom>
          <a:noFill/>
        </p:spPr>
        <p:txBody>
          <a:bodyPr wrap="square" rtlCol="0">
            <a:spAutoFit/>
          </a:bodyPr>
          <a:lstStyle/>
          <a:p>
            <a:r>
              <a:rPr lang="en-US" sz="2400" b="1" dirty="0" smtClean="0"/>
              <a:t>JMS</a:t>
            </a:r>
            <a:endParaRPr lang="en-US" sz="2400" b="1" dirty="0"/>
          </a:p>
        </p:txBody>
      </p:sp>
      <p:sp>
        <p:nvSpPr>
          <p:cNvPr id="20" name="TextBox 19"/>
          <p:cNvSpPr txBox="1"/>
          <p:nvPr/>
        </p:nvSpPr>
        <p:spPr>
          <a:xfrm>
            <a:off x="1750453" y="3120018"/>
            <a:ext cx="1841679" cy="461665"/>
          </a:xfrm>
          <a:prstGeom prst="rect">
            <a:avLst/>
          </a:prstGeom>
          <a:noFill/>
        </p:spPr>
        <p:txBody>
          <a:bodyPr wrap="square" rtlCol="0">
            <a:spAutoFit/>
          </a:bodyPr>
          <a:lstStyle/>
          <a:p>
            <a:r>
              <a:rPr lang="en-US" sz="2400" b="1" dirty="0" smtClean="0"/>
              <a:t>Transactions</a:t>
            </a:r>
            <a:endParaRPr lang="en-US" sz="2400" b="1" dirty="0"/>
          </a:p>
        </p:txBody>
      </p:sp>
      <p:sp>
        <p:nvSpPr>
          <p:cNvPr id="21" name="Rectangle 20"/>
          <p:cNvSpPr/>
          <p:nvPr/>
        </p:nvSpPr>
        <p:spPr>
          <a:xfrm>
            <a:off x="6474651" y="1059288"/>
            <a:ext cx="4638542" cy="2727101"/>
          </a:xfrm>
          <a:prstGeom prst="rect">
            <a:avLst/>
          </a:prstGeom>
          <a:solidFill>
            <a:schemeClr val="bg1">
              <a:lumMod val="85000"/>
            </a:schemeClr>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Flowchart: Magnetic Disk 21"/>
          <p:cNvSpPr/>
          <p:nvPr/>
        </p:nvSpPr>
        <p:spPr>
          <a:xfrm>
            <a:off x="6959221" y="1890343"/>
            <a:ext cx="1622739" cy="605307"/>
          </a:xfrm>
          <a:prstGeom prst="flowChartMagneticDisk">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Flowchart: Magnetic Disk 22"/>
          <p:cNvSpPr/>
          <p:nvPr/>
        </p:nvSpPr>
        <p:spPr>
          <a:xfrm>
            <a:off x="9184315" y="1890342"/>
            <a:ext cx="1622739" cy="605307"/>
          </a:xfrm>
          <a:prstGeom prst="flowChartMagneticDisk">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Flowchart: Magnetic Disk 23"/>
          <p:cNvSpPr/>
          <p:nvPr/>
        </p:nvSpPr>
        <p:spPr>
          <a:xfrm>
            <a:off x="6959221" y="2684005"/>
            <a:ext cx="1622739" cy="605307"/>
          </a:xfrm>
          <a:prstGeom prst="flowChartMagneticDisk">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Flowchart: Magnetic Disk 24"/>
          <p:cNvSpPr/>
          <p:nvPr/>
        </p:nvSpPr>
        <p:spPr>
          <a:xfrm>
            <a:off x="9184315" y="2684004"/>
            <a:ext cx="1622739" cy="605307"/>
          </a:xfrm>
          <a:prstGeom prst="flowChartMagneticDisk">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TextBox 25"/>
          <p:cNvSpPr txBox="1"/>
          <p:nvPr/>
        </p:nvSpPr>
        <p:spPr>
          <a:xfrm>
            <a:off x="8391792" y="1189213"/>
            <a:ext cx="1841679" cy="461665"/>
          </a:xfrm>
          <a:prstGeom prst="rect">
            <a:avLst/>
          </a:prstGeom>
          <a:noFill/>
        </p:spPr>
        <p:txBody>
          <a:bodyPr wrap="square" rtlCol="0">
            <a:spAutoFit/>
          </a:bodyPr>
          <a:lstStyle/>
          <a:p>
            <a:r>
              <a:rPr lang="en-US" sz="2400" b="1" dirty="0" smtClean="0"/>
              <a:t>Web</a:t>
            </a:r>
            <a:endParaRPr lang="en-US" sz="2400" b="1" dirty="0"/>
          </a:p>
        </p:txBody>
      </p:sp>
      <p:sp>
        <p:nvSpPr>
          <p:cNvPr id="27" name="TextBox 26"/>
          <p:cNvSpPr txBox="1"/>
          <p:nvPr/>
        </p:nvSpPr>
        <p:spPr>
          <a:xfrm>
            <a:off x="6941173" y="2021039"/>
            <a:ext cx="1841679" cy="461665"/>
          </a:xfrm>
          <a:prstGeom prst="rect">
            <a:avLst/>
          </a:prstGeom>
          <a:noFill/>
        </p:spPr>
        <p:txBody>
          <a:bodyPr wrap="square" rtlCol="0">
            <a:spAutoFit/>
          </a:bodyPr>
          <a:lstStyle/>
          <a:p>
            <a:r>
              <a:rPr lang="en-US" sz="2400" b="1" dirty="0" smtClean="0"/>
              <a:t>Web Socket</a:t>
            </a:r>
            <a:endParaRPr lang="en-US" sz="2400" b="1" dirty="0"/>
          </a:p>
        </p:txBody>
      </p:sp>
      <p:sp>
        <p:nvSpPr>
          <p:cNvPr id="28" name="TextBox 27"/>
          <p:cNvSpPr txBox="1"/>
          <p:nvPr/>
        </p:nvSpPr>
        <p:spPr>
          <a:xfrm>
            <a:off x="9444106" y="2043571"/>
            <a:ext cx="1841679" cy="461665"/>
          </a:xfrm>
          <a:prstGeom prst="rect">
            <a:avLst/>
          </a:prstGeom>
          <a:noFill/>
        </p:spPr>
        <p:txBody>
          <a:bodyPr wrap="square" rtlCol="0">
            <a:spAutoFit/>
          </a:bodyPr>
          <a:lstStyle/>
          <a:p>
            <a:r>
              <a:rPr lang="en-US" sz="2400" b="1" dirty="0" smtClean="0"/>
              <a:t>Servlet</a:t>
            </a:r>
            <a:endParaRPr lang="en-US" sz="2400" b="1" dirty="0"/>
          </a:p>
        </p:txBody>
      </p:sp>
      <p:sp>
        <p:nvSpPr>
          <p:cNvPr id="29" name="TextBox 28"/>
          <p:cNvSpPr txBox="1"/>
          <p:nvPr/>
        </p:nvSpPr>
        <p:spPr>
          <a:xfrm>
            <a:off x="7342636" y="2827646"/>
            <a:ext cx="1841679" cy="461665"/>
          </a:xfrm>
          <a:prstGeom prst="rect">
            <a:avLst/>
          </a:prstGeom>
          <a:noFill/>
        </p:spPr>
        <p:txBody>
          <a:bodyPr wrap="square" rtlCol="0">
            <a:spAutoFit/>
          </a:bodyPr>
          <a:lstStyle/>
          <a:p>
            <a:r>
              <a:rPr lang="en-US" sz="2400" b="1" dirty="0" smtClean="0"/>
              <a:t>Web</a:t>
            </a:r>
            <a:endParaRPr lang="en-US" sz="2400" b="1" dirty="0"/>
          </a:p>
        </p:txBody>
      </p:sp>
      <p:sp>
        <p:nvSpPr>
          <p:cNvPr id="30" name="TextBox 29"/>
          <p:cNvSpPr txBox="1"/>
          <p:nvPr/>
        </p:nvSpPr>
        <p:spPr>
          <a:xfrm>
            <a:off x="9509234" y="2827646"/>
            <a:ext cx="1841679" cy="461665"/>
          </a:xfrm>
          <a:prstGeom prst="rect">
            <a:avLst/>
          </a:prstGeom>
          <a:noFill/>
        </p:spPr>
        <p:txBody>
          <a:bodyPr wrap="square" rtlCol="0">
            <a:spAutoFit/>
          </a:bodyPr>
          <a:lstStyle/>
          <a:p>
            <a:r>
              <a:rPr lang="en-US" sz="2400" b="1" dirty="0" smtClean="0"/>
              <a:t>Portal</a:t>
            </a:r>
            <a:endParaRPr lang="en-US" sz="2400" b="1" dirty="0"/>
          </a:p>
        </p:txBody>
      </p:sp>
      <p:sp>
        <p:nvSpPr>
          <p:cNvPr id="31" name="Flowchart: Magnetic Disk 30"/>
          <p:cNvSpPr/>
          <p:nvPr/>
        </p:nvSpPr>
        <p:spPr>
          <a:xfrm>
            <a:off x="321225" y="4100526"/>
            <a:ext cx="2401025" cy="710672"/>
          </a:xfrm>
          <a:prstGeom prst="flowChartMagneticDisk">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Flowchart: Magnetic Disk 31"/>
          <p:cNvSpPr/>
          <p:nvPr/>
        </p:nvSpPr>
        <p:spPr>
          <a:xfrm>
            <a:off x="2903111" y="4072942"/>
            <a:ext cx="2147384" cy="710672"/>
          </a:xfrm>
          <a:prstGeom prst="flowChartMagneticDisk">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Flowchart: Magnetic Disk 32"/>
          <p:cNvSpPr/>
          <p:nvPr/>
        </p:nvSpPr>
        <p:spPr>
          <a:xfrm>
            <a:off x="6382250" y="4072942"/>
            <a:ext cx="2501822" cy="710672"/>
          </a:xfrm>
          <a:prstGeom prst="flowChartMagneticDisk">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Flowchart: Magnetic Disk 33"/>
          <p:cNvSpPr/>
          <p:nvPr/>
        </p:nvSpPr>
        <p:spPr>
          <a:xfrm>
            <a:off x="9069344" y="4118385"/>
            <a:ext cx="2043849" cy="710672"/>
          </a:xfrm>
          <a:prstGeom prst="flowChartMagneticDisk">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TextBox 34"/>
          <p:cNvSpPr txBox="1"/>
          <p:nvPr/>
        </p:nvSpPr>
        <p:spPr>
          <a:xfrm>
            <a:off x="785946" y="4329128"/>
            <a:ext cx="1841679" cy="461665"/>
          </a:xfrm>
          <a:prstGeom prst="rect">
            <a:avLst/>
          </a:prstGeom>
          <a:noFill/>
        </p:spPr>
        <p:txBody>
          <a:bodyPr wrap="square" rtlCol="0">
            <a:spAutoFit/>
          </a:bodyPr>
          <a:lstStyle/>
          <a:p>
            <a:r>
              <a:rPr lang="en-US" sz="2400" b="1" dirty="0" smtClean="0"/>
              <a:t>AOP</a:t>
            </a:r>
            <a:endParaRPr lang="en-US" sz="2400" b="1" dirty="0"/>
          </a:p>
        </p:txBody>
      </p:sp>
      <p:sp>
        <p:nvSpPr>
          <p:cNvPr id="36" name="TextBox 35"/>
          <p:cNvSpPr txBox="1"/>
          <p:nvPr/>
        </p:nvSpPr>
        <p:spPr>
          <a:xfrm>
            <a:off x="3451986" y="4293006"/>
            <a:ext cx="1841679" cy="461665"/>
          </a:xfrm>
          <a:prstGeom prst="rect">
            <a:avLst/>
          </a:prstGeom>
          <a:noFill/>
        </p:spPr>
        <p:txBody>
          <a:bodyPr wrap="square" rtlCol="0">
            <a:spAutoFit/>
          </a:bodyPr>
          <a:lstStyle/>
          <a:p>
            <a:r>
              <a:rPr lang="en-US" sz="2400" b="1" dirty="0" smtClean="0"/>
              <a:t>Aspects</a:t>
            </a:r>
            <a:endParaRPr lang="en-US" sz="2400" b="1" dirty="0"/>
          </a:p>
        </p:txBody>
      </p:sp>
      <p:sp>
        <p:nvSpPr>
          <p:cNvPr id="37" name="TextBox 36"/>
          <p:cNvSpPr txBox="1"/>
          <p:nvPr/>
        </p:nvSpPr>
        <p:spPr>
          <a:xfrm>
            <a:off x="6454197" y="4252045"/>
            <a:ext cx="2483069" cy="461665"/>
          </a:xfrm>
          <a:prstGeom prst="rect">
            <a:avLst/>
          </a:prstGeom>
          <a:noFill/>
        </p:spPr>
        <p:txBody>
          <a:bodyPr wrap="square" rtlCol="0">
            <a:spAutoFit/>
          </a:bodyPr>
          <a:lstStyle/>
          <a:p>
            <a:r>
              <a:rPr lang="en-US" sz="2400" b="1" dirty="0" smtClean="0"/>
              <a:t>Instrumentations</a:t>
            </a:r>
            <a:endParaRPr lang="en-US" sz="2400" b="1" dirty="0"/>
          </a:p>
        </p:txBody>
      </p:sp>
      <p:sp>
        <p:nvSpPr>
          <p:cNvPr id="38" name="TextBox 37"/>
          <p:cNvSpPr txBox="1"/>
          <p:nvPr/>
        </p:nvSpPr>
        <p:spPr>
          <a:xfrm>
            <a:off x="9312631" y="4319727"/>
            <a:ext cx="1841679" cy="461665"/>
          </a:xfrm>
          <a:prstGeom prst="rect">
            <a:avLst/>
          </a:prstGeom>
          <a:noFill/>
        </p:spPr>
        <p:txBody>
          <a:bodyPr wrap="square" rtlCol="0">
            <a:spAutoFit/>
          </a:bodyPr>
          <a:lstStyle/>
          <a:p>
            <a:r>
              <a:rPr lang="en-US" sz="2400" b="1" dirty="0" smtClean="0"/>
              <a:t>Messaging</a:t>
            </a:r>
            <a:endParaRPr lang="en-US" sz="2400" b="1" dirty="0"/>
          </a:p>
        </p:txBody>
      </p:sp>
      <p:sp>
        <p:nvSpPr>
          <p:cNvPr id="39" name="Rounded Rectangle 38"/>
          <p:cNvSpPr/>
          <p:nvPr/>
        </p:nvSpPr>
        <p:spPr>
          <a:xfrm>
            <a:off x="321225" y="4959377"/>
            <a:ext cx="10964560" cy="967160"/>
          </a:xfrm>
          <a:prstGeom prst="roundRect">
            <a:avLst>
              <a:gd name="adj" fmla="val 50000"/>
            </a:avLst>
          </a:prstGeom>
          <a:solidFill>
            <a:schemeClr val="bg1">
              <a:lumMod val="85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0" name="Flowchart: Magnetic Disk 39"/>
          <p:cNvSpPr/>
          <p:nvPr/>
        </p:nvSpPr>
        <p:spPr>
          <a:xfrm>
            <a:off x="720145" y="5226089"/>
            <a:ext cx="1622739" cy="605307"/>
          </a:xfrm>
          <a:prstGeom prst="flowChartMagneticDisk">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1" name="Flowchart: Magnetic Disk 40"/>
          <p:cNvSpPr/>
          <p:nvPr/>
        </p:nvSpPr>
        <p:spPr>
          <a:xfrm>
            <a:off x="6454197" y="5223928"/>
            <a:ext cx="1622739" cy="605307"/>
          </a:xfrm>
          <a:prstGeom prst="flowChartMagneticDisk">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Flowchart: Magnetic Disk 41"/>
          <p:cNvSpPr/>
          <p:nvPr/>
        </p:nvSpPr>
        <p:spPr>
          <a:xfrm>
            <a:off x="9069344" y="5232213"/>
            <a:ext cx="1622739" cy="605307"/>
          </a:xfrm>
          <a:prstGeom prst="flowChartMagneticDisk">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Flowchart: Magnetic Disk 42"/>
          <p:cNvSpPr/>
          <p:nvPr/>
        </p:nvSpPr>
        <p:spPr>
          <a:xfrm>
            <a:off x="3695296" y="5223928"/>
            <a:ext cx="1622739" cy="605307"/>
          </a:xfrm>
          <a:prstGeom prst="flowChartMagneticDisk">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TextBox 43"/>
          <p:cNvSpPr txBox="1"/>
          <p:nvPr/>
        </p:nvSpPr>
        <p:spPr>
          <a:xfrm>
            <a:off x="5084506" y="4884492"/>
            <a:ext cx="3078623" cy="430887"/>
          </a:xfrm>
          <a:prstGeom prst="rect">
            <a:avLst/>
          </a:prstGeom>
          <a:noFill/>
        </p:spPr>
        <p:txBody>
          <a:bodyPr wrap="square" rtlCol="0">
            <a:spAutoFit/>
          </a:bodyPr>
          <a:lstStyle/>
          <a:p>
            <a:r>
              <a:rPr lang="en-US" sz="2200" b="1" dirty="0" smtClean="0"/>
              <a:t>Core Container</a:t>
            </a:r>
            <a:endParaRPr lang="en-US" sz="2200" b="1" dirty="0"/>
          </a:p>
        </p:txBody>
      </p:sp>
      <p:sp>
        <p:nvSpPr>
          <p:cNvPr id="45" name="TextBox 44"/>
          <p:cNvSpPr txBox="1"/>
          <p:nvPr/>
        </p:nvSpPr>
        <p:spPr>
          <a:xfrm>
            <a:off x="1023870" y="5390476"/>
            <a:ext cx="1841679" cy="461665"/>
          </a:xfrm>
          <a:prstGeom prst="rect">
            <a:avLst/>
          </a:prstGeom>
          <a:noFill/>
        </p:spPr>
        <p:txBody>
          <a:bodyPr wrap="square" rtlCol="0">
            <a:spAutoFit/>
          </a:bodyPr>
          <a:lstStyle/>
          <a:p>
            <a:r>
              <a:rPr lang="en-US" sz="2400" b="1" dirty="0" smtClean="0"/>
              <a:t>Beans</a:t>
            </a:r>
            <a:endParaRPr lang="en-US" sz="2400" b="1" dirty="0"/>
          </a:p>
        </p:txBody>
      </p:sp>
      <p:sp>
        <p:nvSpPr>
          <p:cNvPr id="46" name="TextBox 45"/>
          <p:cNvSpPr txBox="1"/>
          <p:nvPr/>
        </p:nvSpPr>
        <p:spPr>
          <a:xfrm>
            <a:off x="4096018" y="5388079"/>
            <a:ext cx="1841679" cy="461665"/>
          </a:xfrm>
          <a:prstGeom prst="rect">
            <a:avLst/>
          </a:prstGeom>
          <a:noFill/>
        </p:spPr>
        <p:txBody>
          <a:bodyPr wrap="square" rtlCol="0">
            <a:spAutoFit/>
          </a:bodyPr>
          <a:lstStyle/>
          <a:p>
            <a:r>
              <a:rPr lang="en-US" sz="2400" b="1" dirty="0" smtClean="0"/>
              <a:t>Core</a:t>
            </a:r>
            <a:endParaRPr lang="en-US" sz="2400" b="1" dirty="0"/>
          </a:p>
        </p:txBody>
      </p:sp>
      <p:sp>
        <p:nvSpPr>
          <p:cNvPr id="47" name="TextBox 46"/>
          <p:cNvSpPr txBox="1"/>
          <p:nvPr/>
        </p:nvSpPr>
        <p:spPr>
          <a:xfrm>
            <a:off x="6702485" y="5360461"/>
            <a:ext cx="1841679" cy="461665"/>
          </a:xfrm>
          <a:prstGeom prst="rect">
            <a:avLst/>
          </a:prstGeom>
          <a:noFill/>
        </p:spPr>
        <p:txBody>
          <a:bodyPr wrap="square" rtlCol="0">
            <a:spAutoFit/>
          </a:bodyPr>
          <a:lstStyle/>
          <a:p>
            <a:r>
              <a:rPr lang="en-US" sz="2400" b="1" dirty="0" smtClean="0"/>
              <a:t>Context</a:t>
            </a:r>
            <a:endParaRPr lang="en-US" sz="2400" b="1" dirty="0"/>
          </a:p>
        </p:txBody>
      </p:sp>
      <p:sp>
        <p:nvSpPr>
          <p:cNvPr id="48" name="TextBox 47"/>
          <p:cNvSpPr txBox="1"/>
          <p:nvPr/>
        </p:nvSpPr>
        <p:spPr>
          <a:xfrm>
            <a:off x="9536572" y="5375855"/>
            <a:ext cx="1841679" cy="461665"/>
          </a:xfrm>
          <a:prstGeom prst="rect">
            <a:avLst/>
          </a:prstGeom>
          <a:noFill/>
        </p:spPr>
        <p:txBody>
          <a:bodyPr wrap="square" rtlCol="0">
            <a:spAutoFit/>
          </a:bodyPr>
          <a:lstStyle/>
          <a:p>
            <a:r>
              <a:rPr lang="en-US" sz="2400" b="1" dirty="0" err="1" smtClean="0"/>
              <a:t>SpEL</a:t>
            </a:r>
            <a:endParaRPr lang="en-US" sz="2400" b="1" dirty="0"/>
          </a:p>
        </p:txBody>
      </p:sp>
      <p:sp>
        <p:nvSpPr>
          <p:cNvPr id="49" name="Rounded Rectangle 48"/>
          <p:cNvSpPr/>
          <p:nvPr/>
        </p:nvSpPr>
        <p:spPr>
          <a:xfrm>
            <a:off x="378316" y="6129422"/>
            <a:ext cx="10964560" cy="554418"/>
          </a:xfrm>
          <a:prstGeom prst="roundRect">
            <a:avLst>
              <a:gd name="adj" fmla="val 35097"/>
            </a:avLst>
          </a:prstGeom>
          <a:solidFill>
            <a:schemeClr val="bg1">
              <a:lumMod val="85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0" name="TextBox 49"/>
          <p:cNvSpPr txBox="1"/>
          <p:nvPr/>
        </p:nvSpPr>
        <p:spPr>
          <a:xfrm>
            <a:off x="5461410" y="6166229"/>
            <a:ext cx="1841679" cy="461665"/>
          </a:xfrm>
          <a:prstGeom prst="rect">
            <a:avLst/>
          </a:prstGeom>
          <a:noFill/>
        </p:spPr>
        <p:txBody>
          <a:bodyPr wrap="square" rtlCol="0">
            <a:spAutoFit/>
          </a:bodyPr>
          <a:lstStyle/>
          <a:p>
            <a:r>
              <a:rPr lang="en-US" sz="2400" b="1" dirty="0" smtClean="0"/>
              <a:t>Run &amp; Test</a:t>
            </a:r>
            <a:endParaRPr lang="en-US" sz="2400" b="1" dirty="0"/>
          </a:p>
        </p:txBody>
      </p:sp>
    </p:spTree>
    <p:extLst>
      <p:ext uri="{BB962C8B-B14F-4D97-AF65-F5344CB8AC3E}">
        <p14:creationId xmlns:p14="http://schemas.microsoft.com/office/powerpoint/2010/main" val="32531233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339634" y="352697"/>
            <a:ext cx="11338560" cy="5262979"/>
          </a:xfrm>
          <a:prstGeom prst="rect">
            <a:avLst/>
          </a:prstGeom>
        </p:spPr>
        <p:txBody>
          <a:bodyPr wrap="square">
            <a:spAutoFit/>
          </a:bodyPr>
          <a:lstStyle/>
          <a:p>
            <a:r>
              <a:rPr lang="en-US" sz="2800" dirty="0" smtClean="0"/>
              <a:t>The Core Container consists of the Core, Beans, Context, and Expression Language modules the details of which are as follows −</a:t>
            </a:r>
          </a:p>
          <a:p>
            <a:r>
              <a:rPr lang="en-US" sz="2800" dirty="0" smtClean="0">
                <a:sym typeface="Wingdings" pitchFamily="2" charset="2"/>
              </a:rPr>
              <a:t>. </a:t>
            </a:r>
            <a:r>
              <a:rPr lang="en-US" sz="2800" dirty="0" smtClean="0"/>
              <a:t>The </a:t>
            </a:r>
            <a:r>
              <a:rPr lang="en-US" sz="2800" b="1" dirty="0" smtClean="0"/>
              <a:t>Core</a:t>
            </a:r>
            <a:r>
              <a:rPr lang="en-US" sz="2800" dirty="0" smtClean="0"/>
              <a:t> module provides the fundamental parts of the framework, including the </a:t>
            </a:r>
            <a:r>
              <a:rPr lang="en-US" sz="2800" dirty="0" err="1" smtClean="0"/>
              <a:t>IoC</a:t>
            </a:r>
            <a:r>
              <a:rPr lang="en-US" sz="2800" dirty="0" smtClean="0"/>
              <a:t> and Dependency Injection features.</a:t>
            </a:r>
          </a:p>
          <a:p>
            <a:r>
              <a:rPr lang="en-US" sz="2800" dirty="0" smtClean="0">
                <a:sym typeface="Wingdings" pitchFamily="2" charset="2"/>
              </a:rPr>
              <a:t></a:t>
            </a:r>
            <a:r>
              <a:rPr lang="en-US" sz="2800" dirty="0" smtClean="0"/>
              <a:t>The </a:t>
            </a:r>
            <a:r>
              <a:rPr lang="en-US" sz="2800" b="1" dirty="0" smtClean="0"/>
              <a:t>Bean</a:t>
            </a:r>
            <a:r>
              <a:rPr lang="en-US" sz="2800" dirty="0" smtClean="0"/>
              <a:t> module provides </a:t>
            </a:r>
            <a:r>
              <a:rPr lang="en-US" sz="2800" dirty="0" err="1" smtClean="0"/>
              <a:t>BeanFactory</a:t>
            </a:r>
            <a:r>
              <a:rPr lang="en-US" sz="2800" dirty="0" smtClean="0"/>
              <a:t>, which is a sophisticated implementation of the factory pattern.</a:t>
            </a:r>
          </a:p>
          <a:p>
            <a:r>
              <a:rPr lang="en-US" sz="2800" dirty="0" smtClean="0">
                <a:sym typeface="Wingdings" pitchFamily="2" charset="2"/>
              </a:rPr>
              <a:t> </a:t>
            </a:r>
            <a:r>
              <a:rPr lang="en-US" sz="2800" dirty="0" smtClean="0"/>
              <a:t>The </a:t>
            </a:r>
            <a:r>
              <a:rPr lang="en-US" sz="2800" b="1" dirty="0" smtClean="0"/>
              <a:t>Context</a:t>
            </a:r>
            <a:r>
              <a:rPr lang="en-US" sz="2800" dirty="0" smtClean="0"/>
              <a:t> module builds on the solid base provided by the Core and Beans modules and it is a medium to access any objects defined and configured. The </a:t>
            </a:r>
            <a:r>
              <a:rPr lang="en-US" sz="2800" dirty="0" err="1" smtClean="0"/>
              <a:t>ApplicationContext</a:t>
            </a:r>
            <a:r>
              <a:rPr lang="en-US" sz="2800" dirty="0" smtClean="0"/>
              <a:t> interface is the focal point of the Context module.</a:t>
            </a:r>
          </a:p>
          <a:p>
            <a:r>
              <a:rPr lang="en-US" sz="2800" dirty="0" smtClean="0">
                <a:sym typeface="Wingdings" pitchFamily="2" charset="2"/>
              </a:rPr>
              <a:t> </a:t>
            </a:r>
            <a:r>
              <a:rPr lang="en-US" sz="2800" dirty="0" smtClean="0"/>
              <a:t>The </a:t>
            </a:r>
            <a:r>
              <a:rPr lang="en-US" sz="2800" b="1" dirty="0" err="1" smtClean="0"/>
              <a:t>SpEL</a:t>
            </a:r>
            <a:r>
              <a:rPr lang="en-US" sz="2800" dirty="0" smtClean="0"/>
              <a:t> module provides a powerful expression language for querying and manipulating an object graph at runtime.</a:t>
            </a:r>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439912" y="318142"/>
            <a:ext cx="11055402" cy="4893647"/>
          </a:xfrm>
          <a:prstGeom prst="rect">
            <a:avLst/>
          </a:prstGeom>
        </p:spPr>
        <p:txBody>
          <a:bodyPr wrap="square">
            <a:spAutoFit/>
          </a:bodyPr>
          <a:lstStyle/>
          <a:p>
            <a:r>
              <a:rPr lang="en-US" sz="2400" b="1" dirty="0" smtClean="0"/>
              <a:t>Data Access/Integration</a:t>
            </a:r>
          </a:p>
          <a:p>
            <a:r>
              <a:rPr lang="en-US" sz="2400" dirty="0" smtClean="0"/>
              <a:t>The Data Access/Integration layer consists of the JDBC, ORM, OXM, JMS and Transaction modules whose detail is as follows −</a:t>
            </a:r>
          </a:p>
          <a:p>
            <a:r>
              <a:rPr lang="en-US" sz="2400" dirty="0" smtClean="0">
                <a:sym typeface="Wingdings" pitchFamily="2" charset="2"/>
              </a:rPr>
              <a:t> </a:t>
            </a:r>
            <a:r>
              <a:rPr lang="en-US" sz="2400" dirty="0" smtClean="0"/>
              <a:t>The </a:t>
            </a:r>
            <a:r>
              <a:rPr lang="en-US" sz="2400" b="1" dirty="0" smtClean="0"/>
              <a:t>JDBC</a:t>
            </a:r>
            <a:r>
              <a:rPr lang="en-US" sz="2400" dirty="0" smtClean="0"/>
              <a:t> module provides a JDBC-abstraction layer that removes the need for tedious JDBC related coding.</a:t>
            </a:r>
          </a:p>
          <a:p>
            <a:r>
              <a:rPr lang="en-US" sz="2400" dirty="0" smtClean="0">
                <a:sym typeface="Wingdings" pitchFamily="2" charset="2"/>
              </a:rPr>
              <a:t> </a:t>
            </a:r>
            <a:r>
              <a:rPr lang="en-US" sz="2400" dirty="0" smtClean="0"/>
              <a:t>The </a:t>
            </a:r>
            <a:r>
              <a:rPr lang="en-US" sz="2400" b="1" dirty="0" smtClean="0"/>
              <a:t>ORM</a:t>
            </a:r>
            <a:r>
              <a:rPr lang="en-US" sz="2400" dirty="0" smtClean="0"/>
              <a:t> module provides integration layers for popular object-relational mapping APIs, including JPA, JDO, Hibernate, and </a:t>
            </a:r>
            <a:r>
              <a:rPr lang="en-US" sz="2400" dirty="0" err="1" smtClean="0"/>
              <a:t>iBatis</a:t>
            </a:r>
            <a:r>
              <a:rPr lang="en-US" sz="2400" dirty="0" smtClean="0"/>
              <a:t>.</a:t>
            </a:r>
          </a:p>
          <a:p>
            <a:r>
              <a:rPr lang="en-US" sz="2400" dirty="0" smtClean="0">
                <a:sym typeface="Wingdings" pitchFamily="2" charset="2"/>
              </a:rPr>
              <a:t> </a:t>
            </a:r>
            <a:r>
              <a:rPr lang="en-US" sz="2400" dirty="0" smtClean="0"/>
              <a:t>The </a:t>
            </a:r>
            <a:r>
              <a:rPr lang="en-US" sz="2400" b="1" dirty="0" smtClean="0"/>
              <a:t>OXM</a:t>
            </a:r>
            <a:r>
              <a:rPr lang="en-US" sz="2400" dirty="0" smtClean="0"/>
              <a:t> module provides an abstraction layer that supports Object/XML mapping implementations for JAXB, Castor, </a:t>
            </a:r>
            <a:r>
              <a:rPr lang="en-US" sz="2400" dirty="0" err="1" smtClean="0"/>
              <a:t>XMLBeans</a:t>
            </a:r>
            <a:r>
              <a:rPr lang="en-US" sz="2400" dirty="0" smtClean="0"/>
              <a:t>, </a:t>
            </a:r>
            <a:r>
              <a:rPr lang="en-US" sz="2400" dirty="0" err="1" smtClean="0"/>
              <a:t>JiBX</a:t>
            </a:r>
            <a:r>
              <a:rPr lang="en-US" sz="2400" dirty="0" smtClean="0"/>
              <a:t> and </a:t>
            </a:r>
            <a:r>
              <a:rPr lang="en-US" sz="2400" dirty="0" err="1" smtClean="0"/>
              <a:t>XStream</a:t>
            </a:r>
            <a:r>
              <a:rPr lang="en-US" sz="2400" dirty="0" smtClean="0"/>
              <a:t>.</a:t>
            </a:r>
          </a:p>
          <a:p>
            <a:r>
              <a:rPr lang="en-US" sz="2400" dirty="0" smtClean="0">
                <a:sym typeface="Wingdings" pitchFamily="2" charset="2"/>
              </a:rPr>
              <a:t> </a:t>
            </a:r>
            <a:r>
              <a:rPr lang="en-US" sz="2400" dirty="0" smtClean="0"/>
              <a:t>The Java Messaging Service </a:t>
            </a:r>
            <a:r>
              <a:rPr lang="en-US" sz="2400" b="1" dirty="0" smtClean="0"/>
              <a:t>JMS</a:t>
            </a:r>
            <a:r>
              <a:rPr lang="en-US" sz="2400" dirty="0" smtClean="0"/>
              <a:t> module contains features for producing and consuming messages.</a:t>
            </a:r>
          </a:p>
          <a:p>
            <a:r>
              <a:rPr lang="en-US" sz="2400" dirty="0" smtClean="0">
                <a:sym typeface="Wingdings" pitchFamily="2" charset="2"/>
              </a:rPr>
              <a:t> </a:t>
            </a:r>
            <a:r>
              <a:rPr lang="en-US" sz="2400" dirty="0" smtClean="0"/>
              <a:t>The </a:t>
            </a:r>
            <a:r>
              <a:rPr lang="en-US" sz="2400" b="1" dirty="0" smtClean="0"/>
              <a:t>Transaction</a:t>
            </a:r>
            <a:r>
              <a:rPr lang="en-US" sz="2400" dirty="0" smtClean="0"/>
              <a:t> module supports programmatic and declarative transaction management for classes that implement special interfaces and for all your POJOs.</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222069" y="-1"/>
            <a:ext cx="11717382" cy="6555641"/>
          </a:xfrm>
          <a:prstGeom prst="rect">
            <a:avLst/>
          </a:prstGeom>
        </p:spPr>
        <p:txBody>
          <a:bodyPr wrap="square">
            <a:spAutoFit/>
          </a:bodyPr>
          <a:lstStyle/>
          <a:p>
            <a:r>
              <a:rPr lang="en-US" sz="2800" b="1" dirty="0" smtClean="0"/>
              <a:t>Web</a:t>
            </a:r>
          </a:p>
          <a:p>
            <a:r>
              <a:rPr lang="en-US" sz="2800" dirty="0" smtClean="0"/>
              <a:t>The Web layer consists of the Web, Web-MVC, Web-Socket, and </a:t>
            </a:r>
            <a:r>
              <a:rPr lang="en-US" sz="2800" dirty="0" smtClean="0"/>
              <a:t>Web-</a:t>
            </a:r>
            <a:r>
              <a:rPr lang="en-US" sz="2800" dirty="0" err="1" smtClean="0"/>
              <a:t>Portlet</a:t>
            </a:r>
            <a:r>
              <a:rPr lang="en-US" sz="2800" dirty="0" smtClean="0"/>
              <a:t> (</a:t>
            </a:r>
            <a:r>
              <a:rPr lang="en-US" sz="2800" b="1" dirty="0" err="1"/>
              <a:t>Portlets</a:t>
            </a:r>
            <a:r>
              <a:rPr lang="en-US" sz="2800" dirty="0"/>
              <a:t> are pluggable user interface software </a:t>
            </a:r>
            <a:r>
              <a:rPr lang="en-US" sz="2800" dirty="0" smtClean="0"/>
              <a:t>components)</a:t>
            </a:r>
            <a:r>
              <a:rPr lang="en-US" sz="2800" dirty="0" smtClean="0"/>
              <a:t> </a:t>
            </a:r>
            <a:r>
              <a:rPr lang="en-US" sz="2800" dirty="0" smtClean="0"/>
              <a:t>modules the details of which are as follows −</a:t>
            </a:r>
          </a:p>
          <a:p>
            <a:endParaRPr lang="en-US" sz="2800" dirty="0" smtClean="0"/>
          </a:p>
          <a:p>
            <a:r>
              <a:rPr lang="en-US" sz="2800" dirty="0" smtClean="0"/>
              <a:t>The </a:t>
            </a:r>
            <a:r>
              <a:rPr lang="en-US" sz="2800" b="1" dirty="0" smtClean="0"/>
              <a:t>Web</a:t>
            </a:r>
            <a:r>
              <a:rPr lang="en-US" sz="2800" dirty="0" smtClean="0"/>
              <a:t> module provides basic web-oriented integration features such as multipart file-upload functionality and the initialization of the </a:t>
            </a:r>
            <a:r>
              <a:rPr lang="en-US" sz="2800" dirty="0" err="1" smtClean="0"/>
              <a:t>IoC</a:t>
            </a:r>
            <a:r>
              <a:rPr lang="en-US" sz="2800" dirty="0" smtClean="0"/>
              <a:t> container using </a:t>
            </a:r>
            <a:r>
              <a:rPr lang="en-US" sz="2800" dirty="0" err="1" smtClean="0"/>
              <a:t>servlet</a:t>
            </a:r>
            <a:r>
              <a:rPr lang="en-US" sz="2800" dirty="0" smtClean="0"/>
              <a:t> listeners and a web-oriented application context.</a:t>
            </a:r>
          </a:p>
          <a:p>
            <a:endParaRPr lang="en-US" sz="2800" dirty="0" smtClean="0"/>
          </a:p>
          <a:p>
            <a:r>
              <a:rPr lang="en-US" sz="2800" dirty="0" smtClean="0"/>
              <a:t>The </a:t>
            </a:r>
            <a:r>
              <a:rPr lang="en-US" sz="2800" b="1" dirty="0" smtClean="0"/>
              <a:t>Web-MVC</a:t>
            </a:r>
            <a:r>
              <a:rPr lang="en-US" sz="2800" dirty="0" smtClean="0"/>
              <a:t> module contains Spring's Model-View-Controller (MVC) implementation for web applications.</a:t>
            </a:r>
          </a:p>
          <a:p>
            <a:r>
              <a:rPr lang="en-US" sz="2800" dirty="0" smtClean="0"/>
              <a:t>The </a:t>
            </a:r>
            <a:r>
              <a:rPr lang="en-US" sz="2800" b="1" dirty="0" smtClean="0"/>
              <a:t>Web-Socket</a:t>
            </a:r>
            <a:r>
              <a:rPr lang="en-US" sz="2800" dirty="0" smtClean="0"/>
              <a:t> module provides support for </a:t>
            </a:r>
            <a:r>
              <a:rPr lang="en-US" sz="2800" dirty="0" err="1" smtClean="0"/>
              <a:t>WebSocket</a:t>
            </a:r>
            <a:r>
              <a:rPr lang="en-US" sz="2800" dirty="0" smtClean="0"/>
              <a:t>-based, two-way communication between the client and the server in web applications.</a:t>
            </a:r>
          </a:p>
          <a:p>
            <a:r>
              <a:rPr lang="en-US" sz="2800" dirty="0" smtClean="0"/>
              <a:t>The </a:t>
            </a:r>
            <a:r>
              <a:rPr lang="en-US" sz="2800" b="1" dirty="0" smtClean="0"/>
              <a:t>Web-</a:t>
            </a:r>
            <a:r>
              <a:rPr lang="en-US" sz="2800" b="1" dirty="0" err="1" smtClean="0"/>
              <a:t>Portlet</a:t>
            </a:r>
            <a:r>
              <a:rPr lang="en-US" sz="2800" dirty="0" smtClean="0"/>
              <a:t> module provides the MVC implementation to be used in a </a:t>
            </a:r>
            <a:r>
              <a:rPr lang="en-US" sz="2800" dirty="0" err="1" smtClean="0"/>
              <a:t>portlet</a:t>
            </a:r>
            <a:r>
              <a:rPr lang="en-US" sz="2800" dirty="0" smtClean="0"/>
              <a:t> environment and mirrors the functionality of Web-</a:t>
            </a:r>
            <a:r>
              <a:rPr lang="en-US" sz="2800" dirty="0" err="1" smtClean="0"/>
              <a:t>Servlet</a:t>
            </a:r>
            <a:r>
              <a:rPr lang="en-US" sz="2800" dirty="0" smtClean="0"/>
              <a:t> module.</a:t>
            </a:r>
            <a:endParaRPr 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TotalTime>
  <Words>1571</Words>
  <Application>Microsoft Office PowerPoint</Application>
  <PresentationFormat>Widescreen</PresentationFormat>
  <Paragraphs>195</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Cambria</vt:lpstr>
      <vt:lpstr>Wingdings</vt:lpstr>
      <vt:lpstr>Office Theme</vt:lpstr>
      <vt:lpstr>PowerPoint Presentation</vt:lpstr>
      <vt:lpstr>PowerPoint Presentation</vt:lpstr>
      <vt:lpstr>PowerPoint Presentation</vt:lpstr>
      <vt:lpstr>PowerPoint Presentation</vt:lpstr>
      <vt:lpstr>Advantages of Spring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HP</cp:lastModifiedBy>
  <cp:revision>53</cp:revision>
  <dcterms:created xsi:type="dcterms:W3CDTF">2016-06-23T06:07:51Z</dcterms:created>
  <dcterms:modified xsi:type="dcterms:W3CDTF">2020-11-01T15:16:48Z</dcterms:modified>
</cp:coreProperties>
</file>