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5" r:id="rId10"/>
  </p:sldIdLst>
  <p:sldSz cx="14630400" cy="8229600"/>
  <p:notesSz cx="8229600" cy="14630400"/>
  <p:embeddedFontLst>
    <p:embeddedFont>
      <p:font typeface="Inter"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58" d="100"/>
          <a:sy n="58" d="100"/>
        </p:scale>
        <p:origin x="452" y="2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 Sundar" userId="95b7aa6761a64ec0" providerId="LiveId" clId="{91A59F6B-6243-4842-8A54-E4D40B9BCD88}"/>
    <pc:docChg chg="delSld modSld">
      <pc:chgData name="Priya Sundar" userId="95b7aa6761a64ec0" providerId="LiveId" clId="{91A59F6B-6243-4842-8A54-E4D40B9BCD88}" dt="2025-06-02T06:31:13.553" v="3" actId="2696"/>
      <pc:docMkLst>
        <pc:docMk/>
      </pc:docMkLst>
      <pc:sldChg chg="modSp mod">
        <pc:chgData name="Priya Sundar" userId="95b7aa6761a64ec0" providerId="LiveId" clId="{91A59F6B-6243-4842-8A54-E4D40B9BCD88}" dt="2025-06-02T06:28:30.554" v="2" actId="20577"/>
        <pc:sldMkLst>
          <pc:docMk/>
          <pc:sldMk cId="0" sldId="256"/>
        </pc:sldMkLst>
        <pc:spChg chg="mod">
          <ac:chgData name="Priya Sundar" userId="95b7aa6761a64ec0" providerId="LiveId" clId="{91A59F6B-6243-4842-8A54-E4D40B9BCD88}" dt="2025-06-02T06:28:30.554" v="2" actId="20577"/>
          <ac:spMkLst>
            <pc:docMk/>
            <pc:sldMk cId="0" sldId="256"/>
            <ac:spMk id="5" creationId="{00000000-0000-0000-0000-000000000000}"/>
          </ac:spMkLst>
        </pc:spChg>
      </pc:sldChg>
      <pc:sldChg chg="del">
        <pc:chgData name="Priya Sundar" userId="95b7aa6761a64ec0" providerId="LiveId" clId="{91A59F6B-6243-4842-8A54-E4D40B9BCD88}" dt="2025-06-02T06:31:13.553" v="3" actId="2696"/>
        <pc:sldMkLst>
          <pc:docMk/>
          <pc:sldMk cId="0"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5210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955721"/>
            <a:ext cx="7556421" cy="1488519"/>
          </a:xfrm>
          <a:prstGeom prst="rect">
            <a:avLst/>
          </a:prstGeom>
          <a:noFill/>
          <a:ln/>
        </p:spPr>
        <p:txBody>
          <a:bodyPr wrap="square" lIns="0" tIns="0" rIns="0" bIns="0" rtlCol="0" anchor="t"/>
          <a:lstStyle/>
          <a:p>
            <a:pPr marL="0" indent="0" algn="l">
              <a:lnSpc>
                <a:spcPts val="5850"/>
              </a:lnSpc>
              <a:buNone/>
            </a:pPr>
            <a:r>
              <a:rPr lang="en-US" sz="4650" b="1" dirty="0">
                <a:solidFill>
                  <a:srgbClr val="000000"/>
                </a:solidFill>
                <a:latin typeface="Petrona Bold" pitchFamily="34" charset="0"/>
                <a:ea typeface="Petrona Bold" pitchFamily="34" charset="-122"/>
                <a:cs typeface="Petrona Bold" pitchFamily="34" charset="-120"/>
              </a:rPr>
              <a:t>Smart Disaster Management System</a:t>
            </a:r>
            <a:endParaRPr lang="en-US" sz="4650" dirty="0"/>
          </a:p>
        </p:txBody>
      </p:sp>
      <p:sp>
        <p:nvSpPr>
          <p:cNvPr id="4" name="Text 1"/>
          <p:cNvSpPr/>
          <p:nvPr/>
        </p:nvSpPr>
        <p:spPr>
          <a:xfrm>
            <a:off x="793790" y="3784402"/>
            <a:ext cx="7556421" cy="1786295"/>
          </a:xfrm>
          <a:prstGeom prst="rect">
            <a:avLst/>
          </a:prstGeom>
          <a:noFill/>
          <a:ln/>
        </p:spPr>
        <p:txBody>
          <a:bodyPr wrap="square" lIns="0" tIns="0" rIns="0" bIns="0" rtlCol="0" anchor="t"/>
          <a:lstStyle/>
          <a:p>
            <a:pPr marL="0" indent="0" algn="l">
              <a:lnSpc>
                <a:spcPts val="4650"/>
              </a:lnSpc>
              <a:buNone/>
            </a:pPr>
            <a:r>
              <a:rPr lang="en-US" sz="3750" b="1" dirty="0">
                <a:solidFill>
                  <a:srgbClr val="000000"/>
                </a:solidFill>
                <a:latin typeface="Petrona Bold" pitchFamily="34" charset="0"/>
                <a:ea typeface="Petrona Bold" pitchFamily="34" charset="-122"/>
                <a:cs typeface="Petrona Bold" pitchFamily="34" charset="-120"/>
              </a:rPr>
              <a:t>A Web-Based Platform for Disaster Response and Resource Management</a:t>
            </a:r>
            <a:endParaRPr lang="en-US" sz="3750" dirty="0"/>
          </a:p>
        </p:txBody>
      </p:sp>
      <p:sp>
        <p:nvSpPr>
          <p:cNvPr id="5" name="Text 2"/>
          <p:cNvSpPr/>
          <p:nvPr/>
        </p:nvSpPr>
        <p:spPr>
          <a:xfrm>
            <a:off x="793790" y="5910858"/>
            <a:ext cx="7556421"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Presented by: Mohit Kumar KS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09731"/>
          </a:xfrm>
          <a:prstGeom prst="rect">
            <a:avLst/>
          </a:prstGeom>
        </p:spPr>
      </p:pic>
      <p:sp>
        <p:nvSpPr>
          <p:cNvPr id="3" name="Text 0"/>
          <p:cNvSpPr/>
          <p:nvPr/>
        </p:nvSpPr>
        <p:spPr>
          <a:xfrm>
            <a:off x="730687" y="3183850"/>
            <a:ext cx="11350347" cy="684967"/>
          </a:xfrm>
          <a:prstGeom prst="rect">
            <a:avLst/>
          </a:prstGeom>
          <a:noFill/>
          <a:ln/>
        </p:spPr>
        <p:txBody>
          <a:bodyPr wrap="none" lIns="0" tIns="0" rIns="0" bIns="0" rtlCol="0" anchor="t"/>
          <a:lstStyle/>
          <a:p>
            <a:pPr marL="0" indent="0" algn="l">
              <a:lnSpc>
                <a:spcPts val="5350"/>
              </a:lnSpc>
              <a:buNone/>
            </a:pPr>
            <a:r>
              <a:rPr lang="en-US" sz="4300" b="1" dirty="0">
                <a:solidFill>
                  <a:srgbClr val="000000"/>
                </a:solidFill>
                <a:latin typeface="Petrona Bold" pitchFamily="34" charset="0"/>
                <a:ea typeface="Petrona Bold" pitchFamily="34" charset="-122"/>
                <a:cs typeface="Petrona Bold" pitchFamily="34" charset="-120"/>
              </a:rPr>
              <a:t>Introduction: Empowering Disaster Response</a:t>
            </a:r>
            <a:endParaRPr lang="en-US" sz="4300" dirty="0"/>
          </a:p>
        </p:txBody>
      </p:sp>
      <p:sp>
        <p:nvSpPr>
          <p:cNvPr id="4" name="Text 1"/>
          <p:cNvSpPr/>
          <p:nvPr/>
        </p:nvSpPr>
        <p:spPr>
          <a:xfrm>
            <a:off x="730687" y="4181951"/>
            <a:ext cx="13169027" cy="1002268"/>
          </a:xfrm>
          <a:prstGeom prst="rect">
            <a:avLst/>
          </a:prstGeom>
          <a:noFill/>
          <a:ln/>
        </p:spPr>
        <p:txBody>
          <a:bodyPr wrap="square" lIns="0" tIns="0" rIns="0" bIns="0" rtlCol="0" anchor="t"/>
          <a:lstStyle/>
          <a:p>
            <a:pPr marL="0" indent="0" algn="l">
              <a:lnSpc>
                <a:spcPts val="2600"/>
              </a:lnSpc>
              <a:buNone/>
            </a:pPr>
            <a:r>
              <a:rPr lang="en-US" sz="1600" dirty="0">
                <a:solidFill>
                  <a:srgbClr val="272525"/>
                </a:solidFill>
                <a:latin typeface="Inter" pitchFamily="34" charset="0"/>
                <a:ea typeface="Inter" pitchFamily="34" charset="-122"/>
                <a:cs typeface="Inter" pitchFamily="34" charset="-120"/>
              </a:rPr>
              <a:t>Our Smart Disaster Management System is a web application designed to significantly enhance real-time information access and resource coordination during critical disaster events. It provides a centralized platform for both affected populations and response teams.</a:t>
            </a:r>
            <a:endParaRPr lang="en-US" sz="1600" dirty="0"/>
          </a:p>
        </p:txBody>
      </p:sp>
      <p:sp>
        <p:nvSpPr>
          <p:cNvPr id="5" name="Shape 2"/>
          <p:cNvSpPr/>
          <p:nvPr/>
        </p:nvSpPr>
        <p:spPr>
          <a:xfrm>
            <a:off x="730687" y="5419011"/>
            <a:ext cx="4250531" cy="2236827"/>
          </a:xfrm>
          <a:prstGeom prst="roundRect">
            <a:avLst>
              <a:gd name="adj" fmla="val 3920"/>
            </a:avLst>
          </a:prstGeom>
          <a:solidFill>
            <a:srgbClr val="CCEEFF"/>
          </a:solidFill>
          <a:ln w="7620">
            <a:solidFill>
              <a:srgbClr val="B2D4E5"/>
            </a:solidFill>
            <a:prstDash val="solid"/>
          </a:ln>
        </p:spPr>
        <p:txBody>
          <a:bodyPr/>
          <a:lstStyle/>
          <a:p>
            <a:endParaRPr lang="en-US"/>
          </a:p>
        </p:txBody>
      </p:sp>
      <p:sp>
        <p:nvSpPr>
          <p:cNvPr id="6" name="Text 3"/>
          <p:cNvSpPr/>
          <p:nvPr/>
        </p:nvSpPr>
        <p:spPr>
          <a:xfrm>
            <a:off x="947023" y="5635347"/>
            <a:ext cx="2740223" cy="342543"/>
          </a:xfrm>
          <a:prstGeom prst="rect">
            <a:avLst/>
          </a:prstGeom>
          <a:noFill/>
          <a:ln/>
        </p:spPr>
        <p:txBody>
          <a:bodyPr wrap="none" lIns="0" tIns="0" rIns="0" bIns="0" rtlCol="0" anchor="t"/>
          <a:lstStyle/>
          <a:p>
            <a:pPr marL="0" indent="0" algn="l">
              <a:lnSpc>
                <a:spcPts val="2650"/>
              </a:lnSpc>
              <a:buNone/>
            </a:pPr>
            <a:r>
              <a:rPr lang="en-US" sz="2150" b="1" dirty="0">
                <a:solidFill>
                  <a:srgbClr val="272525"/>
                </a:solidFill>
                <a:latin typeface="Petrona Bold" pitchFamily="34" charset="0"/>
                <a:ea typeface="Petrona Bold" pitchFamily="34" charset="-122"/>
                <a:cs typeface="Petrona Bold" pitchFamily="34" charset="-120"/>
              </a:rPr>
              <a:t>Resource Visibility</a:t>
            </a:r>
            <a:endParaRPr lang="en-US" sz="2150" dirty="0"/>
          </a:p>
        </p:txBody>
      </p:sp>
      <p:sp>
        <p:nvSpPr>
          <p:cNvPr id="7" name="Text 4"/>
          <p:cNvSpPr/>
          <p:nvPr/>
        </p:nvSpPr>
        <p:spPr>
          <a:xfrm>
            <a:off x="947023" y="6103144"/>
            <a:ext cx="3817858" cy="1336358"/>
          </a:xfrm>
          <a:prstGeom prst="rect">
            <a:avLst/>
          </a:prstGeom>
          <a:noFill/>
          <a:ln/>
        </p:spPr>
        <p:txBody>
          <a:bodyPr wrap="square" lIns="0" tIns="0" rIns="0" bIns="0" rtlCol="0" anchor="t"/>
          <a:lstStyle/>
          <a:p>
            <a:pPr marL="0" indent="0" algn="l">
              <a:lnSpc>
                <a:spcPts val="2600"/>
              </a:lnSpc>
              <a:buNone/>
            </a:pPr>
            <a:r>
              <a:rPr lang="en-US" sz="1600" dirty="0">
                <a:solidFill>
                  <a:srgbClr val="272525"/>
                </a:solidFill>
                <a:latin typeface="Inter" pitchFamily="34" charset="0"/>
                <a:ea typeface="Inter" pitchFamily="34" charset="-122"/>
                <a:cs typeface="Inter" pitchFamily="34" charset="-120"/>
              </a:rPr>
              <a:t>The system provides a clear overview of available resources, including food, water, and medical supplies, at various designated locations.</a:t>
            </a:r>
            <a:endParaRPr lang="en-US" sz="1600" dirty="0"/>
          </a:p>
        </p:txBody>
      </p:sp>
      <p:sp>
        <p:nvSpPr>
          <p:cNvPr id="8" name="Shape 5"/>
          <p:cNvSpPr/>
          <p:nvPr/>
        </p:nvSpPr>
        <p:spPr>
          <a:xfrm>
            <a:off x="5189934" y="5419011"/>
            <a:ext cx="4250531" cy="2236827"/>
          </a:xfrm>
          <a:prstGeom prst="roundRect">
            <a:avLst>
              <a:gd name="adj" fmla="val 3920"/>
            </a:avLst>
          </a:prstGeom>
          <a:solidFill>
            <a:srgbClr val="CCEEFF"/>
          </a:solidFill>
          <a:ln w="7620">
            <a:solidFill>
              <a:srgbClr val="B2D4E5"/>
            </a:solidFill>
            <a:prstDash val="solid"/>
          </a:ln>
        </p:spPr>
        <p:txBody>
          <a:bodyPr/>
          <a:lstStyle/>
          <a:p>
            <a:endParaRPr lang="en-US"/>
          </a:p>
        </p:txBody>
      </p:sp>
      <p:sp>
        <p:nvSpPr>
          <p:cNvPr id="9" name="Text 6"/>
          <p:cNvSpPr/>
          <p:nvPr/>
        </p:nvSpPr>
        <p:spPr>
          <a:xfrm>
            <a:off x="5406271" y="5635347"/>
            <a:ext cx="2740223" cy="342543"/>
          </a:xfrm>
          <a:prstGeom prst="rect">
            <a:avLst/>
          </a:prstGeom>
          <a:noFill/>
          <a:ln/>
        </p:spPr>
        <p:txBody>
          <a:bodyPr wrap="none" lIns="0" tIns="0" rIns="0" bIns="0" rtlCol="0" anchor="t"/>
          <a:lstStyle/>
          <a:p>
            <a:pPr marL="0" indent="0" algn="l">
              <a:lnSpc>
                <a:spcPts val="2650"/>
              </a:lnSpc>
              <a:buNone/>
            </a:pPr>
            <a:r>
              <a:rPr lang="en-US" sz="2150" b="1" dirty="0">
                <a:solidFill>
                  <a:srgbClr val="272525"/>
                </a:solidFill>
                <a:latin typeface="Petrona Bold" pitchFamily="34" charset="0"/>
                <a:ea typeface="Petrona Bold" pitchFamily="34" charset="-122"/>
                <a:cs typeface="Petrona Bold" pitchFamily="34" charset="-120"/>
              </a:rPr>
              <a:t>Disaster Reporting</a:t>
            </a:r>
            <a:endParaRPr lang="en-US" sz="2150" dirty="0"/>
          </a:p>
        </p:txBody>
      </p:sp>
      <p:sp>
        <p:nvSpPr>
          <p:cNvPr id="10" name="Text 7"/>
          <p:cNvSpPr/>
          <p:nvPr/>
        </p:nvSpPr>
        <p:spPr>
          <a:xfrm>
            <a:off x="5406271" y="6103144"/>
            <a:ext cx="3817858" cy="1336358"/>
          </a:xfrm>
          <a:prstGeom prst="rect">
            <a:avLst/>
          </a:prstGeom>
          <a:noFill/>
          <a:ln/>
        </p:spPr>
        <p:txBody>
          <a:bodyPr wrap="square" lIns="0" tIns="0" rIns="0" bIns="0" rtlCol="0" anchor="t"/>
          <a:lstStyle/>
          <a:p>
            <a:pPr marL="0" indent="0" algn="l">
              <a:lnSpc>
                <a:spcPts val="2600"/>
              </a:lnSpc>
              <a:buNone/>
            </a:pPr>
            <a:r>
              <a:rPr lang="en-US" sz="1600" dirty="0">
                <a:solidFill>
                  <a:srgbClr val="272525"/>
                </a:solidFill>
                <a:latin typeface="Inter" pitchFamily="34" charset="0"/>
                <a:ea typeface="Inter" pitchFamily="34" charset="-122"/>
                <a:cs typeface="Inter" pitchFamily="34" charset="-120"/>
              </a:rPr>
              <a:t>Users can quickly and easily report disaster incidents directly through the platform, ensuring timely dissemination of critical information.</a:t>
            </a:r>
            <a:endParaRPr lang="en-US" sz="1600" dirty="0"/>
          </a:p>
        </p:txBody>
      </p:sp>
      <p:sp>
        <p:nvSpPr>
          <p:cNvPr id="11" name="Shape 8"/>
          <p:cNvSpPr/>
          <p:nvPr/>
        </p:nvSpPr>
        <p:spPr>
          <a:xfrm>
            <a:off x="9649182" y="5419011"/>
            <a:ext cx="4250531" cy="2236827"/>
          </a:xfrm>
          <a:prstGeom prst="roundRect">
            <a:avLst>
              <a:gd name="adj" fmla="val 3920"/>
            </a:avLst>
          </a:prstGeom>
          <a:solidFill>
            <a:srgbClr val="CCEEFF"/>
          </a:solidFill>
          <a:ln w="7620">
            <a:solidFill>
              <a:srgbClr val="B2D4E5"/>
            </a:solidFill>
            <a:prstDash val="solid"/>
          </a:ln>
        </p:spPr>
        <p:txBody>
          <a:bodyPr/>
          <a:lstStyle/>
          <a:p>
            <a:endParaRPr lang="en-US"/>
          </a:p>
        </p:txBody>
      </p:sp>
      <p:sp>
        <p:nvSpPr>
          <p:cNvPr id="12" name="Text 9"/>
          <p:cNvSpPr/>
          <p:nvPr/>
        </p:nvSpPr>
        <p:spPr>
          <a:xfrm>
            <a:off x="9865519" y="5635347"/>
            <a:ext cx="2740223" cy="342543"/>
          </a:xfrm>
          <a:prstGeom prst="rect">
            <a:avLst/>
          </a:prstGeom>
          <a:noFill/>
          <a:ln/>
        </p:spPr>
        <p:txBody>
          <a:bodyPr wrap="none" lIns="0" tIns="0" rIns="0" bIns="0" rtlCol="0" anchor="t"/>
          <a:lstStyle/>
          <a:p>
            <a:pPr marL="0" indent="0" algn="l">
              <a:lnSpc>
                <a:spcPts val="2650"/>
              </a:lnSpc>
              <a:buNone/>
            </a:pPr>
            <a:r>
              <a:rPr lang="en-US" sz="2150" b="1" dirty="0">
                <a:solidFill>
                  <a:srgbClr val="272525"/>
                </a:solidFill>
                <a:latin typeface="Petrona Bold" pitchFamily="34" charset="0"/>
                <a:ea typeface="Petrona Bold" pitchFamily="34" charset="-122"/>
                <a:cs typeface="Petrona Bold" pitchFamily="34" charset="-120"/>
              </a:rPr>
              <a:t>Admin Control</a:t>
            </a:r>
            <a:endParaRPr lang="en-US" sz="2150" dirty="0"/>
          </a:p>
        </p:txBody>
      </p:sp>
      <p:sp>
        <p:nvSpPr>
          <p:cNvPr id="13" name="Text 10"/>
          <p:cNvSpPr/>
          <p:nvPr/>
        </p:nvSpPr>
        <p:spPr>
          <a:xfrm>
            <a:off x="9865519" y="6103144"/>
            <a:ext cx="3817858" cy="1336358"/>
          </a:xfrm>
          <a:prstGeom prst="rect">
            <a:avLst/>
          </a:prstGeom>
          <a:noFill/>
          <a:ln/>
        </p:spPr>
        <p:txBody>
          <a:bodyPr wrap="square" lIns="0" tIns="0" rIns="0" bIns="0" rtlCol="0" anchor="t"/>
          <a:lstStyle/>
          <a:p>
            <a:pPr marL="0" indent="0" algn="l">
              <a:lnSpc>
                <a:spcPts val="2600"/>
              </a:lnSpc>
              <a:buNone/>
            </a:pPr>
            <a:r>
              <a:rPr lang="en-US" sz="1600" dirty="0">
                <a:solidFill>
                  <a:srgbClr val="272525"/>
                </a:solidFill>
                <a:latin typeface="Inter" pitchFamily="34" charset="0"/>
                <a:ea typeface="Inter" pitchFamily="34" charset="-122"/>
                <a:cs typeface="Inter" pitchFamily="34" charset="-120"/>
              </a:rPr>
              <a:t>Authorized administrators can efficiently manage and update supply data and disseminate crucial disaster alerts to all users.</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942380"/>
            <a:ext cx="11860411" cy="744260"/>
          </a:xfrm>
          <a:prstGeom prst="rect">
            <a:avLst/>
          </a:prstGeom>
          <a:noFill/>
          <a:ln/>
        </p:spPr>
        <p:txBody>
          <a:bodyPr wrap="none" lIns="0" tIns="0" rIns="0" bIns="0" rtlCol="0" anchor="t"/>
          <a:lstStyle/>
          <a:p>
            <a:pPr marL="0" indent="0" algn="l">
              <a:lnSpc>
                <a:spcPts val="5850"/>
              </a:lnSpc>
              <a:buNone/>
            </a:pPr>
            <a:r>
              <a:rPr lang="en-US" sz="4650" b="1" dirty="0">
                <a:solidFill>
                  <a:srgbClr val="000000"/>
                </a:solidFill>
                <a:latin typeface="Petrona Bold" pitchFamily="34" charset="0"/>
                <a:ea typeface="Petrona Bold" pitchFamily="34" charset="-122"/>
                <a:cs typeface="Petrona Bold" pitchFamily="34" charset="-120"/>
              </a:rPr>
              <a:t>Core Objectives: Bridging Information Gaps</a:t>
            </a:r>
            <a:endParaRPr lang="en-US" sz="4650" dirty="0"/>
          </a:p>
        </p:txBody>
      </p:sp>
      <p:sp>
        <p:nvSpPr>
          <p:cNvPr id="3" name="Text 1"/>
          <p:cNvSpPr/>
          <p:nvPr/>
        </p:nvSpPr>
        <p:spPr>
          <a:xfrm>
            <a:off x="793790" y="2140267"/>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The primary objectives of this system are to provide immediate and critical information to those affected by disasters and to empower administrators with effective management tools. By focusing on these key areas, we aim to streamline the disaster response process.</a:t>
            </a:r>
            <a:endParaRPr lang="en-US" sz="1750" dirty="0"/>
          </a:p>
        </p:txBody>
      </p:sp>
      <p:sp>
        <p:nvSpPr>
          <p:cNvPr id="4" name="Shape 2"/>
          <p:cNvSpPr/>
          <p:nvPr/>
        </p:nvSpPr>
        <p:spPr>
          <a:xfrm>
            <a:off x="793790" y="3484126"/>
            <a:ext cx="510302" cy="510302"/>
          </a:xfrm>
          <a:prstGeom prst="roundRect">
            <a:avLst>
              <a:gd name="adj" fmla="val 18669"/>
            </a:avLst>
          </a:prstGeom>
          <a:solidFill>
            <a:srgbClr val="CCEEFF"/>
          </a:solidFill>
          <a:ln w="7620">
            <a:solidFill>
              <a:srgbClr val="B2D4E5"/>
            </a:solidFill>
            <a:prstDash val="solid"/>
          </a:ln>
        </p:spPr>
        <p:txBody>
          <a:bodyPr/>
          <a:lstStyle/>
          <a:p>
            <a:endParaRPr lang="en-US"/>
          </a:p>
        </p:txBody>
      </p:sp>
      <p:sp>
        <p:nvSpPr>
          <p:cNvPr id="5" name="Text 3"/>
          <p:cNvSpPr/>
          <p:nvPr/>
        </p:nvSpPr>
        <p:spPr>
          <a:xfrm>
            <a:off x="870347" y="3516035"/>
            <a:ext cx="357188" cy="446484"/>
          </a:xfrm>
          <a:prstGeom prst="rect">
            <a:avLst/>
          </a:prstGeom>
          <a:noFill/>
          <a:ln/>
        </p:spPr>
        <p:txBody>
          <a:bodyPr wrap="none" lIns="0" tIns="0" rIns="0" bIns="0" rtlCol="0" anchor="t"/>
          <a:lstStyle/>
          <a:p>
            <a:pPr marL="0" indent="0" algn="ctr">
              <a:lnSpc>
                <a:spcPts val="2800"/>
              </a:lnSpc>
              <a:buNone/>
            </a:pPr>
            <a:r>
              <a:rPr lang="en-US" sz="2800" b="1" dirty="0">
                <a:solidFill>
                  <a:srgbClr val="272525"/>
                </a:solidFill>
                <a:latin typeface="Petrona Bold" pitchFamily="34" charset="0"/>
                <a:ea typeface="Petrona Bold" pitchFamily="34" charset="-122"/>
                <a:cs typeface="Petrona Bold" pitchFamily="34" charset="-120"/>
              </a:rPr>
              <a:t>1</a:t>
            </a:r>
            <a:endParaRPr lang="en-US" sz="2800" dirty="0"/>
          </a:p>
        </p:txBody>
      </p:sp>
      <p:sp>
        <p:nvSpPr>
          <p:cNvPr id="6" name="Text 4"/>
          <p:cNvSpPr/>
          <p:nvPr/>
        </p:nvSpPr>
        <p:spPr>
          <a:xfrm>
            <a:off x="1530906" y="3561993"/>
            <a:ext cx="4654748" cy="372070"/>
          </a:xfrm>
          <a:prstGeom prst="rect">
            <a:avLst/>
          </a:prstGeom>
          <a:noFill/>
          <a:ln/>
        </p:spPr>
        <p:txBody>
          <a:bodyPr wrap="none" lIns="0" tIns="0" rIns="0" bIns="0" rtlCol="0" anchor="t"/>
          <a:lstStyle/>
          <a:p>
            <a:pPr marL="0" indent="0" algn="l">
              <a:lnSpc>
                <a:spcPts val="2900"/>
              </a:lnSpc>
              <a:buNone/>
            </a:pPr>
            <a:r>
              <a:rPr lang="en-US" sz="2300" b="1" dirty="0">
                <a:solidFill>
                  <a:srgbClr val="272525"/>
                </a:solidFill>
                <a:latin typeface="Petrona Bold" pitchFamily="34" charset="0"/>
                <a:ea typeface="Petrona Bold" pitchFamily="34" charset="-122"/>
                <a:cs typeface="Petrona Bold" pitchFamily="34" charset="-120"/>
              </a:rPr>
              <a:t>Supply Visibility Across Locations</a:t>
            </a:r>
            <a:endParaRPr lang="en-US" sz="2300" dirty="0"/>
          </a:p>
        </p:txBody>
      </p:sp>
      <p:sp>
        <p:nvSpPr>
          <p:cNvPr id="7" name="Text 5"/>
          <p:cNvSpPr/>
          <p:nvPr/>
        </p:nvSpPr>
        <p:spPr>
          <a:xfrm>
            <a:off x="1530906" y="4070152"/>
            <a:ext cx="5642610"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Display real-time availability of essential provisions such as food, water, and medical supplies for 10 pre-defined disaster-prone locations.</a:t>
            </a:r>
            <a:endParaRPr lang="en-US" sz="1750" dirty="0"/>
          </a:p>
        </p:txBody>
      </p:sp>
      <p:sp>
        <p:nvSpPr>
          <p:cNvPr id="8" name="Shape 6"/>
          <p:cNvSpPr/>
          <p:nvPr/>
        </p:nvSpPr>
        <p:spPr>
          <a:xfrm>
            <a:off x="7457003" y="3484126"/>
            <a:ext cx="510302" cy="510302"/>
          </a:xfrm>
          <a:prstGeom prst="roundRect">
            <a:avLst>
              <a:gd name="adj" fmla="val 18669"/>
            </a:avLst>
          </a:prstGeom>
          <a:solidFill>
            <a:srgbClr val="CCEEFF"/>
          </a:solidFill>
          <a:ln w="7620">
            <a:solidFill>
              <a:srgbClr val="B2D4E5"/>
            </a:solidFill>
            <a:prstDash val="solid"/>
          </a:ln>
        </p:spPr>
        <p:txBody>
          <a:bodyPr/>
          <a:lstStyle/>
          <a:p>
            <a:endParaRPr lang="en-US"/>
          </a:p>
        </p:txBody>
      </p:sp>
      <p:sp>
        <p:nvSpPr>
          <p:cNvPr id="9" name="Text 7"/>
          <p:cNvSpPr/>
          <p:nvPr/>
        </p:nvSpPr>
        <p:spPr>
          <a:xfrm>
            <a:off x="7533561" y="3516035"/>
            <a:ext cx="357188" cy="446484"/>
          </a:xfrm>
          <a:prstGeom prst="rect">
            <a:avLst/>
          </a:prstGeom>
          <a:noFill/>
          <a:ln/>
        </p:spPr>
        <p:txBody>
          <a:bodyPr wrap="none" lIns="0" tIns="0" rIns="0" bIns="0" rtlCol="0" anchor="t"/>
          <a:lstStyle/>
          <a:p>
            <a:pPr marL="0" indent="0" algn="ctr">
              <a:lnSpc>
                <a:spcPts val="2800"/>
              </a:lnSpc>
              <a:buNone/>
            </a:pPr>
            <a:r>
              <a:rPr lang="en-US" sz="2800" b="1" dirty="0">
                <a:solidFill>
                  <a:srgbClr val="272525"/>
                </a:solidFill>
                <a:latin typeface="Petrona Bold" pitchFamily="34" charset="0"/>
                <a:ea typeface="Petrona Bold" pitchFamily="34" charset="-122"/>
                <a:cs typeface="Petrona Bold" pitchFamily="34" charset="-120"/>
              </a:rPr>
              <a:t>2</a:t>
            </a:r>
            <a:endParaRPr lang="en-US" sz="2800" dirty="0"/>
          </a:p>
        </p:txBody>
      </p:sp>
      <p:sp>
        <p:nvSpPr>
          <p:cNvPr id="10" name="Text 8"/>
          <p:cNvSpPr/>
          <p:nvPr/>
        </p:nvSpPr>
        <p:spPr>
          <a:xfrm>
            <a:off x="8194119" y="3561993"/>
            <a:ext cx="4511635" cy="372070"/>
          </a:xfrm>
          <a:prstGeom prst="rect">
            <a:avLst/>
          </a:prstGeom>
          <a:noFill/>
          <a:ln/>
        </p:spPr>
        <p:txBody>
          <a:bodyPr wrap="none" lIns="0" tIns="0" rIns="0" bIns="0" rtlCol="0" anchor="t"/>
          <a:lstStyle/>
          <a:p>
            <a:pPr marL="0" indent="0" algn="l">
              <a:lnSpc>
                <a:spcPts val="2900"/>
              </a:lnSpc>
              <a:buNone/>
            </a:pPr>
            <a:r>
              <a:rPr lang="en-US" sz="2300" b="1" dirty="0">
                <a:solidFill>
                  <a:srgbClr val="272525"/>
                </a:solidFill>
                <a:latin typeface="Petrona Bold" pitchFamily="34" charset="0"/>
                <a:ea typeface="Petrona Bold" pitchFamily="34" charset="-122"/>
                <a:cs typeface="Petrona Bold" pitchFamily="34" charset="-120"/>
              </a:rPr>
              <a:t>User-Friendly Disaster Reporting</a:t>
            </a:r>
            <a:endParaRPr lang="en-US" sz="2300" dirty="0"/>
          </a:p>
        </p:txBody>
      </p:sp>
      <p:sp>
        <p:nvSpPr>
          <p:cNvPr id="11" name="Text 9"/>
          <p:cNvSpPr/>
          <p:nvPr/>
        </p:nvSpPr>
        <p:spPr>
          <a:xfrm>
            <a:off x="8194119" y="4070152"/>
            <a:ext cx="5642610"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Enable affected individuals to submit incident reports detailing their specific needs and the nature of the disaster in their respective areas.</a:t>
            </a:r>
            <a:endParaRPr lang="en-US" sz="1750" dirty="0"/>
          </a:p>
        </p:txBody>
      </p:sp>
      <p:sp>
        <p:nvSpPr>
          <p:cNvPr id="12" name="Shape 10"/>
          <p:cNvSpPr/>
          <p:nvPr/>
        </p:nvSpPr>
        <p:spPr>
          <a:xfrm>
            <a:off x="793790" y="5612487"/>
            <a:ext cx="510302" cy="510302"/>
          </a:xfrm>
          <a:prstGeom prst="roundRect">
            <a:avLst>
              <a:gd name="adj" fmla="val 18669"/>
            </a:avLst>
          </a:prstGeom>
          <a:solidFill>
            <a:srgbClr val="CCEEFF"/>
          </a:solidFill>
          <a:ln w="7620">
            <a:solidFill>
              <a:srgbClr val="B2D4E5"/>
            </a:solidFill>
            <a:prstDash val="solid"/>
          </a:ln>
        </p:spPr>
        <p:txBody>
          <a:bodyPr/>
          <a:lstStyle/>
          <a:p>
            <a:endParaRPr lang="en-US"/>
          </a:p>
        </p:txBody>
      </p:sp>
      <p:sp>
        <p:nvSpPr>
          <p:cNvPr id="13" name="Text 11"/>
          <p:cNvSpPr/>
          <p:nvPr/>
        </p:nvSpPr>
        <p:spPr>
          <a:xfrm>
            <a:off x="870347" y="5644396"/>
            <a:ext cx="357188" cy="446484"/>
          </a:xfrm>
          <a:prstGeom prst="rect">
            <a:avLst/>
          </a:prstGeom>
          <a:noFill/>
          <a:ln/>
        </p:spPr>
        <p:txBody>
          <a:bodyPr wrap="none" lIns="0" tIns="0" rIns="0" bIns="0" rtlCol="0" anchor="t"/>
          <a:lstStyle/>
          <a:p>
            <a:pPr marL="0" indent="0" algn="ctr">
              <a:lnSpc>
                <a:spcPts val="2800"/>
              </a:lnSpc>
              <a:buNone/>
            </a:pPr>
            <a:r>
              <a:rPr lang="en-US" sz="2800" b="1" dirty="0">
                <a:solidFill>
                  <a:srgbClr val="272525"/>
                </a:solidFill>
                <a:latin typeface="Petrona Bold" pitchFamily="34" charset="0"/>
                <a:ea typeface="Petrona Bold" pitchFamily="34" charset="-122"/>
                <a:cs typeface="Petrona Bold" pitchFamily="34" charset="-120"/>
              </a:rPr>
              <a:t>3</a:t>
            </a:r>
            <a:endParaRPr lang="en-US" sz="2800" dirty="0"/>
          </a:p>
        </p:txBody>
      </p:sp>
      <p:sp>
        <p:nvSpPr>
          <p:cNvPr id="14" name="Text 12"/>
          <p:cNvSpPr/>
          <p:nvPr/>
        </p:nvSpPr>
        <p:spPr>
          <a:xfrm>
            <a:off x="1530906" y="5690354"/>
            <a:ext cx="4423172" cy="372070"/>
          </a:xfrm>
          <a:prstGeom prst="rect">
            <a:avLst/>
          </a:prstGeom>
          <a:noFill/>
          <a:ln/>
        </p:spPr>
        <p:txBody>
          <a:bodyPr wrap="none" lIns="0" tIns="0" rIns="0" bIns="0" rtlCol="0" anchor="t"/>
          <a:lstStyle/>
          <a:p>
            <a:pPr marL="0" indent="0" algn="l">
              <a:lnSpc>
                <a:spcPts val="2900"/>
              </a:lnSpc>
              <a:buNone/>
            </a:pPr>
            <a:r>
              <a:rPr lang="en-US" sz="2300" b="1" dirty="0">
                <a:solidFill>
                  <a:srgbClr val="272525"/>
                </a:solidFill>
                <a:latin typeface="Petrona Bold" pitchFamily="34" charset="0"/>
                <a:ea typeface="Petrona Bold" pitchFamily="34" charset="-122"/>
                <a:cs typeface="Petrona Bold" pitchFamily="34" charset="-120"/>
              </a:rPr>
              <a:t>Centralized Admin Management</a:t>
            </a:r>
            <a:endParaRPr lang="en-US" sz="2300" dirty="0"/>
          </a:p>
        </p:txBody>
      </p:sp>
      <p:sp>
        <p:nvSpPr>
          <p:cNvPr id="15" name="Text 13"/>
          <p:cNvSpPr/>
          <p:nvPr/>
        </p:nvSpPr>
        <p:spPr>
          <a:xfrm>
            <a:off x="1530906" y="6198513"/>
            <a:ext cx="5642610"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Allow administrators to securely update supply inventories, add new resources, and issue urgent disaster alerts across the system.</a:t>
            </a:r>
            <a:endParaRPr lang="en-US" sz="1750" dirty="0"/>
          </a:p>
        </p:txBody>
      </p:sp>
      <p:sp>
        <p:nvSpPr>
          <p:cNvPr id="16" name="Shape 14"/>
          <p:cNvSpPr/>
          <p:nvPr/>
        </p:nvSpPr>
        <p:spPr>
          <a:xfrm>
            <a:off x="7457003" y="5612487"/>
            <a:ext cx="510302" cy="510302"/>
          </a:xfrm>
          <a:prstGeom prst="roundRect">
            <a:avLst>
              <a:gd name="adj" fmla="val 18669"/>
            </a:avLst>
          </a:prstGeom>
          <a:solidFill>
            <a:srgbClr val="CCEEFF"/>
          </a:solidFill>
          <a:ln w="7620">
            <a:solidFill>
              <a:srgbClr val="B2D4E5"/>
            </a:solidFill>
            <a:prstDash val="solid"/>
          </a:ln>
        </p:spPr>
        <p:txBody>
          <a:bodyPr/>
          <a:lstStyle/>
          <a:p>
            <a:endParaRPr lang="en-US"/>
          </a:p>
        </p:txBody>
      </p:sp>
      <p:sp>
        <p:nvSpPr>
          <p:cNvPr id="17" name="Text 15"/>
          <p:cNvSpPr/>
          <p:nvPr/>
        </p:nvSpPr>
        <p:spPr>
          <a:xfrm>
            <a:off x="7533561" y="5644396"/>
            <a:ext cx="357188" cy="446484"/>
          </a:xfrm>
          <a:prstGeom prst="rect">
            <a:avLst/>
          </a:prstGeom>
          <a:noFill/>
          <a:ln/>
        </p:spPr>
        <p:txBody>
          <a:bodyPr wrap="none" lIns="0" tIns="0" rIns="0" bIns="0" rtlCol="0" anchor="t"/>
          <a:lstStyle/>
          <a:p>
            <a:pPr marL="0" indent="0" algn="ctr">
              <a:lnSpc>
                <a:spcPts val="2800"/>
              </a:lnSpc>
              <a:buNone/>
            </a:pPr>
            <a:r>
              <a:rPr lang="en-US" sz="2800" b="1" dirty="0">
                <a:solidFill>
                  <a:srgbClr val="272525"/>
                </a:solidFill>
                <a:latin typeface="Petrona Bold" pitchFamily="34" charset="0"/>
                <a:ea typeface="Petrona Bold" pitchFamily="34" charset="-122"/>
                <a:cs typeface="Petrona Bold" pitchFamily="34" charset="-120"/>
              </a:rPr>
              <a:t>4</a:t>
            </a:r>
            <a:endParaRPr lang="en-US" sz="2800" dirty="0"/>
          </a:p>
        </p:txBody>
      </p:sp>
      <p:sp>
        <p:nvSpPr>
          <p:cNvPr id="18" name="Text 16"/>
          <p:cNvSpPr/>
          <p:nvPr/>
        </p:nvSpPr>
        <p:spPr>
          <a:xfrm>
            <a:off x="8194119" y="5690354"/>
            <a:ext cx="3014424" cy="372070"/>
          </a:xfrm>
          <a:prstGeom prst="rect">
            <a:avLst/>
          </a:prstGeom>
          <a:noFill/>
          <a:ln/>
        </p:spPr>
        <p:txBody>
          <a:bodyPr wrap="none" lIns="0" tIns="0" rIns="0" bIns="0" rtlCol="0" anchor="t"/>
          <a:lstStyle/>
          <a:p>
            <a:pPr marL="0" indent="0" algn="l">
              <a:lnSpc>
                <a:spcPts val="2900"/>
              </a:lnSpc>
              <a:buNone/>
            </a:pPr>
            <a:r>
              <a:rPr lang="en-US" sz="2300" b="1" dirty="0">
                <a:solidFill>
                  <a:srgbClr val="272525"/>
                </a:solidFill>
                <a:latin typeface="Petrona Bold" pitchFamily="34" charset="0"/>
                <a:ea typeface="Petrona Bold" pitchFamily="34" charset="-122"/>
                <a:cs typeface="Petrona Bold" pitchFamily="34" charset="-120"/>
              </a:rPr>
              <a:t>Secure Access Control</a:t>
            </a:r>
            <a:endParaRPr lang="en-US" sz="2300" dirty="0"/>
          </a:p>
        </p:txBody>
      </p:sp>
      <p:sp>
        <p:nvSpPr>
          <p:cNvPr id="19" name="Text 17"/>
          <p:cNvSpPr/>
          <p:nvPr/>
        </p:nvSpPr>
        <p:spPr>
          <a:xfrm>
            <a:off x="8194119" y="6198513"/>
            <a:ext cx="5642610"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Implement a robust login system to ensure that only authorized users and administrators can access their respective functionalities.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95325" y="553998"/>
            <a:ext cx="11138654" cy="651867"/>
          </a:xfrm>
          <a:prstGeom prst="rect">
            <a:avLst/>
          </a:prstGeom>
          <a:noFill/>
          <a:ln/>
        </p:spPr>
        <p:txBody>
          <a:bodyPr wrap="none" lIns="0" tIns="0" rIns="0" bIns="0" rtlCol="0" anchor="t"/>
          <a:lstStyle/>
          <a:p>
            <a:pPr marL="0" indent="0" algn="l">
              <a:lnSpc>
                <a:spcPts val="5100"/>
              </a:lnSpc>
              <a:buNone/>
            </a:pPr>
            <a:r>
              <a:rPr lang="en-US" sz="4100" b="1" dirty="0">
                <a:solidFill>
                  <a:srgbClr val="000000"/>
                </a:solidFill>
                <a:latin typeface="Petrona Bold" pitchFamily="34" charset="0"/>
                <a:ea typeface="Petrona Bold" pitchFamily="34" charset="-122"/>
                <a:cs typeface="Petrona Bold" pitchFamily="34" charset="-120"/>
              </a:rPr>
              <a:t>Defined Scope: Focused and Secure Operations</a:t>
            </a:r>
            <a:endParaRPr lang="en-US" sz="4100" dirty="0"/>
          </a:p>
        </p:txBody>
      </p:sp>
      <p:sp>
        <p:nvSpPr>
          <p:cNvPr id="3" name="Text 1"/>
          <p:cNvSpPr/>
          <p:nvPr/>
        </p:nvSpPr>
        <p:spPr>
          <a:xfrm>
            <a:off x="695325" y="1603177"/>
            <a:ext cx="13239750" cy="635794"/>
          </a:xfrm>
          <a:prstGeom prst="rect">
            <a:avLst/>
          </a:prstGeom>
          <a:noFill/>
          <a:ln/>
        </p:spPr>
        <p:txBody>
          <a:bodyPr wrap="square" lIns="0" tIns="0" rIns="0" bIns="0" rtlCol="0" anchor="t"/>
          <a:lstStyle/>
          <a:p>
            <a:pPr marL="0" indent="0" algn="l">
              <a:lnSpc>
                <a:spcPts val="2500"/>
              </a:lnSpc>
              <a:buNone/>
            </a:pPr>
            <a:r>
              <a:rPr lang="en-US" sz="1550" dirty="0">
                <a:solidFill>
                  <a:srgbClr val="272525"/>
                </a:solidFill>
                <a:latin typeface="Inter" pitchFamily="34" charset="0"/>
                <a:ea typeface="Inter" pitchFamily="34" charset="-122"/>
                <a:cs typeface="Inter" pitchFamily="34" charset="-120"/>
              </a:rPr>
              <a:t>The system's scope is meticulously defined to ensure a focused and efficient implementation. We have established clear boundaries regarding the operational areas, data management, and user interactions to deliver a reliable platform.</a:t>
            </a:r>
            <a:endParaRPr lang="en-US" sz="1550" dirty="0"/>
          </a:p>
        </p:txBody>
      </p:sp>
      <p:sp>
        <p:nvSpPr>
          <p:cNvPr id="4" name="Text 2"/>
          <p:cNvSpPr/>
          <p:nvPr/>
        </p:nvSpPr>
        <p:spPr>
          <a:xfrm>
            <a:off x="695325" y="2661047"/>
            <a:ext cx="2790111" cy="325874"/>
          </a:xfrm>
          <a:prstGeom prst="rect">
            <a:avLst/>
          </a:prstGeom>
          <a:noFill/>
          <a:ln/>
        </p:spPr>
        <p:txBody>
          <a:bodyPr wrap="none" lIns="0" tIns="0" rIns="0" bIns="0" rtlCol="0" anchor="t"/>
          <a:lstStyle/>
          <a:p>
            <a:pPr marL="0" indent="0" algn="l">
              <a:lnSpc>
                <a:spcPts val="2550"/>
              </a:lnSpc>
              <a:buNone/>
            </a:pPr>
            <a:r>
              <a:rPr lang="en-US" sz="2050" b="1" dirty="0">
                <a:solidFill>
                  <a:srgbClr val="000000"/>
                </a:solidFill>
                <a:latin typeface="Petrona Bold" pitchFamily="34" charset="0"/>
                <a:ea typeface="Petrona Bold" pitchFamily="34" charset="-122"/>
                <a:cs typeface="Petrona Bold" pitchFamily="34" charset="-120"/>
              </a:rPr>
              <a:t>Fixed Location Support</a:t>
            </a:r>
            <a:endParaRPr lang="en-US" sz="2050" dirty="0"/>
          </a:p>
        </p:txBody>
      </p:sp>
      <p:sp>
        <p:nvSpPr>
          <p:cNvPr id="5" name="Text 3"/>
          <p:cNvSpPr/>
          <p:nvPr/>
        </p:nvSpPr>
        <p:spPr>
          <a:xfrm>
            <a:off x="695325" y="3185517"/>
            <a:ext cx="2946440" cy="2225278"/>
          </a:xfrm>
          <a:prstGeom prst="rect">
            <a:avLst/>
          </a:prstGeom>
          <a:noFill/>
          <a:ln/>
        </p:spPr>
        <p:txBody>
          <a:bodyPr wrap="square" lIns="0" tIns="0" rIns="0" bIns="0" rtlCol="0" anchor="t"/>
          <a:lstStyle/>
          <a:p>
            <a:pPr marL="0" indent="0" algn="l">
              <a:lnSpc>
                <a:spcPts val="2500"/>
              </a:lnSpc>
              <a:buNone/>
            </a:pPr>
            <a:r>
              <a:rPr lang="en-US" sz="1550" dirty="0">
                <a:solidFill>
                  <a:srgbClr val="272525"/>
                </a:solidFill>
                <a:latin typeface="Inter" pitchFamily="34" charset="0"/>
                <a:ea typeface="Inter" pitchFamily="34" charset="-122"/>
                <a:cs typeface="Inter" pitchFamily="34" charset="-120"/>
              </a:rPr>
              <a:t>The system is currently designed to operate within 10 pre-selected, fixed geographical locations, allowing for concentrated resource allocation and management.</a:t>
            </a:r>
            <a:endParaRPr lang="en-US" sz="1550" dirty="0"/>
          </a:p>
        </p:txBody>
      </p:sp>
      <p:sp>
        <p:nvSpPr>
          <p:cNvPr id="6" name="Text 4"/>
          <p:cNvSpPr/>
          <p:nvPr/>
        </p:nvSpPr>
        <p:spPr>
          <a:xfrm>
            <a:off x="695325" y="5589508"/>
            <a:ext cx="2946440" cy="1907381"/>
          </a:xfrm>
          <a:prstGeom prst="rect">
            <a:avLst/>
          </a:prstGeom>
          <a:noFill/>
          <a:ln/>
        </p:spPr>
        <p:txBody>
          <a:bodyPr wrap="square" lIns="0" tIns="0" rIns="0" bIns="0" rtlCol="0" anchor="t"/>
          <a:lstStyle/>
          <a:p>
            <a:pPr marL="0" indent="0" algn="l">
              <a:lnSpc>
                <a:spcPts val="2500"/>
              </a:lnSpc>
              <a:buNone/>
            </a:pPr>
            <a:r>
              <a:rPr lang="en-US" sz="1550" dirty="0">
                <a:solidFill>
                  <a:srgbClr val="272525"/>
                </a:solidFill>
                <a:latin typeface="Inter" pitchFamily="34" charset="0"/>
                <a:ea typeface="Inter" pitchFamily="34" charset="-122"/>
                <a:cs typeface="Inter" pitchFamily="34" charset="-120"/>
              </a:rPr>
              <a:t>This targeted approach ensures that the initial deployment is robust and efficient, focusing resources where they are most critically needed.</a:t>
            </a:r>
            <a:endParaRPr lang="en-US" sz="1550" dirty="0"/>
          </a:p>
        </p:txBody>
      </p:sp>
      <p:sp>
        <p:nvSpPr>
          <p:cNvPr id="7" name="Text 5"/>
          <p:cNvSpPr/>
          <p:nvPr/>
        </p:nvSpPr>
        <p:spPr>
          <a:xfrm>
            <a:off x="4133969" y="2661047"/>
            <a:ext cx="2906316" cy="325874"/>
          </a:xfrm>
          <a:prstGeom prst="rect">
            <a:avLst/>
          </a:prstGeom>
          <a:noFill/>
          <a:ln/>
        </p:spPr>
        <p:txBody>
          <a:bodyPr wrap="none" lIns="0" tIns="0" rIns="0" bIns="0" rtlCol="0" anchor="t"/>
          <a:lstStyle/>
          <a:p>
            <a:pPr marL="0" indent="0" algn="l">
              <a:lnSpc>
                <a:spcPts val="2550"/>
              </a:lnSpc>
              <a:buNone/>
            </a:pPr>
            <a:r>
              <a:rPr lang="en-US" sz="2050" b="1" dirty="0">
                <a:solidFill>
                  <a:srgbClr val="000000"/>
                </a:solidFill>
                <a:latin typeface="Petrona Bold" pitchFamily="34" charset="0"/>
                <a:ea typeface="Petrona Bold" pitchFamily="34" charset="-122"/>
                <a:cs typeface="Petrona Bold" pitchFamily="34" charset="-120"/>
              </a:rPr>
              <a:t>Web-Based Accessibility</a:t>
            </a:r>
            <a:endParaRPr lang="en-US" sz="2050" dirty="0"/>
          </a:p>
        </p:txBody>
      </p:sp>
      <p:sp>
        <p:nvSpPr>
          <p:cNvPr id="8" name="Text 6"/>
          <p:cNvSpPr/>
          <p:nvPr/>
        </p:nvSpPr>
        <p:spPr>
          <a:xfrm>
            <a:off x="4133969" y="3185517"/>
            <a:ext cx="2946440" cy="2225278"/>
          </a:xfrm>
          <a:prstGeom prst="rect">
            <a:avLst/>
          </a:prstGeom>
          <a:noFill/>
          <a:ln/>
        </p:spPr>
        <p:txBody>
          <a:bodyPr wrap="square" lIns="0" tIns="0" rIns="0" bIns="0" rtlCol="0" anchor="t"/>
          <a:lstStyle/>
          <a:p>
            <a:pPr marL="0" indent="0" algn="l">
              <a:lnSpc>
                <a:spcPts val="2500"/>
              </a:lnSpc>
              <a:buNone/>
            </a:pPr>
            <a:r>
              <a:rPr lang="en-US" sz="1550" dirty="0">
                <a:solidFill>
                  <a:srgbClr val="272525"/>
                </a:solidFill>
                <a:latin typeface="Inter" pitchFamily="34" charset="0"/>
                <a:ea typeface="Inter" pitchFamily="34" charset="-122"/>
                <a:cs typeface="Inter" pitchFamily="34" charset="-120"/>
              </a:rPr>
              <a:t>As a web-based application, the system is accessible to both general users and administrators through any standard web browser, ensuring broad reach and ease of use.</a:t>
            </a:r>
            <a:endParaRPr lang="en-US" sz="1550" dirty="0"/>
          </a:p>
        </p:txBody>
      </p:sp>
      <p:sp>
        <p:nvSpPr>
          <p:cNvPr id="9" name="Text 7"/>
          <p:cNvSpPr/>
          <p:nvPr/>
        </p:nvSpPr>
        <p:spPr>
          <a:xfrm>
            <a:off x="4133969" y="5589508"/>
            <a:ext cx="2946440" cy="953691"/>
          </a:xfrm>
          <a:prstGeom prst="rect">
            <a:avLst/>
          </a:prstGeom>
          <a:noFill/>
          <a:ln/>
        </p:spPr>
        <p:txBody>
          <a:bodyPr wrap="square" lIns="0" tIns="0" rIns="0" bIns="0" rtlCol="0" anchor="t"/>
          <a:lstStyle/>
          <a:p>
            <a:pPr marL="0" indent="0" algn="l">
              <a:lnSpc>
                <a:spcPts val="2500"/>
              </a:lnSpc>
              <a:buNone/>
            </a:pPr>
            <a:r>
              <a:rPr lang="en-US" sz="1550" dirty="0">
                <a:solidFill>
                  <a:srgbClr val="272525"/>
                </a:solidFill>
                <a:latin typeface="Inter" pitchFamily="34" charset="0"/>
                <a:ea typeface="Inter" pitchFamily="34" charset="-122"/>
                <a:cs typeface="Inter" pitchFamily="34" charset="-120"/>
              </a:rPr>
              <a:t>This platform independence minimizes technical barriers for users during emergencies.</a:t>
            </a:r>
            <a:endParaRPr lang="en-US" sz="1550" dirty="0"/>
          </a:p>
        </p:txBody>
      </p:sp>
      <p:sp>
        <p:nvSpPr>
          <p:cNvPr id="10" name="Text 8"/>
          <p:cNvSpPr/>
          <p:nvPr/>
        </p:nvSpPr>
        <p:spPr>
          <a:xfrm>
            <a:off x="7572613" y="2661047"/>
            <a:ext cx="2946440" cy="651748"/>
          </a:xfrm>
          <a:prstGeom prst="rect">
            <a:avLst/>
          </a:prstGeom>
          <a:noFill/>
          <a:ln/>
        </p:spPr>
        <p:txBody>
          <a:bodyPr wrap="square" lIns="0" tIns="0" rIns="0" bIns="0" rtlCol="0" anchor="t"/>
          <a:lstStyle/>
          <a:p>
            <a:pPr marL="0" indent="0" algn="l">
              <a:lnSpc>
                <a:spcPts val="2550"/>
              </a:lnSpc>
              <a:buNone/>
            </a:pPr>
            <a:r>
              <a:rPr lang="en-US" sz="2050" b="1" dirty="0">
                <a:solidFill>
                  <a:srgbClr val="000000"/>
                </a:solidFill>
                <a:latin typeface="Petrona Bold" pitchFamily="34" charset="0"/>
                <a:ea typeface="Petrona Bold" pitchFamily="34" charset="-122"/>
                <a:cs typeface="Petrona Bold" pitchFamily="34" charset="-120"/>
              </a:rPr>
              <a:t>MongoDB for Data Management</a:t>
            </a:r>
            <a:endParaRPr lang="en-US" sz="2050" dirty="0"/>
          </a:p>
        </p:txBody>
      </p:sp>
      <p:sp>
        <p:nvSpPr>
          <p:cNvPr id="11" name="Text 9"/>
          <p:cNvSpPr/>
          <p:nvPr/>
        </p:nvSpPr>
        <p:spPr>
          <a:xfrm>
            <a:off x="7572613" y="3511391"/>
            <a:ext cx="2946440" cy="1907381"/>
          </a:xfrm>
          <a:prstGeom prst="rect">
            <a:avLst/>
          </a:prstGeom>
          <a:noFill/>
          <a:ln/>
        </p:spPr>
        <p:txBody>
          <a:bodyPr wrap="square" lIns="0" tIns="0" rIns="0" bIns="0" rtlCol="0" anchor="t"/>
          <a:lstStyle/>
          <a:p>
            <a:pPr marL="0" indent="0" algn="l">
              <a:lnSpc>
                <a:spcPts val="2500"/>
              </a:lnSpc>
              <a:buNone/>
            </a:pPr>
            <a:r>
              <a:rPr lang="en-US" sz="1550" dirty="0">
                <a:solidFill>
                  <a:srgbClr val="272525"/>
                </a:solidFill>
                <a:latin typeface="Inter" pitchFamily="34" charset="0"/>
                <a:ea typeface="Inter" pitchFamily="34" charset="-122"/>
                <a:cs typeface="Inter" pitchFamily="34" charset="-120"/>
              </a:rPr>
              <a:t>All critical data, including supply inventories, disaster reports, and user credentials, are securely stored and managed using a MongoDB database.</a:t>
            </a:r>
            <a:endParaRPr lang="en-US" sz="1550" dirty="0"/>
          </a:p>
        </p:txBody>
      </p:sp>
      <p:sp>
        <p:nvSpPr>
          <p:cNvPr id="12" name="Text 10"/>
          <p:cNvSpPr/>
          <p:nvPr/>
        </p:nvSpPr>
        <p:spPr>
          <a:xfrm>
            <a:off x="7572613" y="5597485"/>
            <a:ext cx="2946440" cy="953691"/>
          </a:xfrm>
          <a:prstGeom prst="rect">
            <a:avLst/>
          </a:prstGeom>
          <a:noFill/>
          <a:ln/>
        </p:spPr>
        <p:txBody>
          <a:bodyPr wrap="square" lIns="0" tIns="0" rIns="0" bIns="0" rtlCol="0" anchor="t"/>
          <a:lstStyle/>
          <a:p>
            <a:pPr marL="0" indent="0" algn="l">
              <a:lnSpc>
                <a:spcPts val="2500"/>
              </a:lnSpc>
              <a:buNone/>
            </a:pPr>
            <a:r>
              <a:rPr lang="en-US" sz="1550" dirty="0">
                <a:solidFill>
                  <a:srgbClr val="272525"/>
                </a:solidFill>
                <a:latin typeface="Inter" pitchFamily="34" charset="0"/>
                <a:ea typeface="Inter" pitchFamily="34" charset="-122"/>
                <a:cs typeface="Inter" pitchFamily="34" charset="-120"/>
              </a:rPr>
              <a:t>MongoDB's flexibility allows for efficient handling of diverse data types and rapid scaling.</a:t>
            </a:r>
            <a:endParaRPr lang="en-US" sz="1550" dirty="0"/>
          </a:p>
        </p:txBody>
      </p:sp>
      <p:sp>
        <p:nvSpPr>
          <p:cNvPr id="13" name="Text 11"/>
          <p:cNvSpPr/>
          <p:nvPr/>
        </p:nvSpPr>
        <p:spPr>
          <a:xfrm>
            <a:off x="11011257" y="2661047"/>
            <a:ext cx="2946440" cy="651748"/>
          </a:xfrm>
          <a:prstGeom prst="rect">
            <a:avLst/>
          </a:prstGeom>
          <a:noFill/>
          <a:ln/>
        </p:spPr>
        <p:txBody>
          <a:bodyPr wrap="square" lIns="0" tIns="0" rIns="0" bIns="0" rtlCol="0" anchor="t"/>
          <a:lstStyle/>
          <a:p>
            <a:pPr marL="0" indent="0" algn="l">
              <a:lnSpc>
                <a:spcPts val="2550"/>
              </a:lnSpc>
              <a:buNone/>
            </a:pPr>
            <a:r>
              <a:rPr lang="en-US" sz="2050" b="1" dirty="0">
                <a:solidFill>
                  <a:srgbClr val="000000"/>
                </a:solidFill>
                <a:latin typeface="Petrona Bold" pitchFamily="34" charset="0"/>
                <a:ea typeface="Petrona Bold" pitchFamily="34" charset="-122"/>
                <a:cs typeface="Petrona Bold" pitchFamily="34" charset="-120"/>
              </a:rPr>
              <a:t>Role-Based Functionality</a:t>
            </a:r>
            <a:endParaRPr lang="en-US" sz="2050" dirty="0"/>
          </a:p>
        </p:txBody>
      </p:sp>
      <p:sp>
        <p:nvSpPr>
          <p:cNvPr id="14" name="Text 12"/>
          <p:cNvSpPr/>
          <p:nvPr/>
        </p:nvSpPr>
        <p:spPr>
          <a:xfrm>
            <a:off x="11011257" y="3511391"/>
            <a:ext cx="2946440" cy="2225278"/>
          </a:xfrm>
          <a:prstGeom prst="rect">
            <a:avLst/>
          </a:prstGeom>
          <a:noFill/>
          <a:ln/>
        </p:spPr>
        <p:txBody>
          <a:bodyPr wrap="square" lIns="0" tIns="0" rIns="0" bIns="0" rtlCol="0" anchor="t"/>
          <a:lstStyle/>
          <a:p>
            <a:pPr marL="0" indent="0" algn="l">
              <a:lnSpc>
                <a:spcPts val="2500"/>
              </a:lnSpc>
              <a:buNone/>
            </a:pPr>
            <a:r>
              <a:rPr lang="en-US" sz="1550" dirty="0">
                <a:solidFill>
                  <a:srgbClr val="272525"/>
                </a:solidFill>
                <a:latin typeface="Inter" pitchFamily="34" charset="0"/>
                <a:ea typeface="Inter" pitchFamily="34" charset="-122"/>
                <a:cs typeface="Inter" pitchFamily="34" charset="-120"/>
              </a:rPr>
              <a:t>The system implements clear distinctions between user and administrator functionalities: admins control supply updates and alerts, while users can view current supplies and submit incident reports.</a:t>
            </a:r>
            <a:endParaRPr lang="en-US" sz="1550" dirty="0"/>
          </a:p>
        </p:txBody>
      </p:sp>
      <p:sp>
        <p:nvSpPr>
          <p:cNvPr id="15" name="Text 13"/>
          <p:cNvSpPr/>
          <p:nvPr/>
        </p:nvSpPr>
        <p:spPr>
          <a:xfrm>
            <a:off x="11011257" y="5915382"/>
            <a:ext cx="2946440" cy="953691"/>
          </a:xfrm>
          <a:prstGeom prst="rect">
            <a:avLst/>
          </a:prstGeom>
          <a:noFill/>
          <a:ln/>
        </p:spPr>
        <p:txBody>
          <a:bodyPr wrap="square" lIns="0" tIns="0" rIns="0" bIns="0" rtlCol="0" anchor="t"/>
          <a:lstStyle/>
          <a:p>
            <a:pPr marL="0" indent="0" algn="l">
              <a:lnSpc>
                <a:spcPts val="2500"/>
              </a:lnSpc>
              <a:buNone/>
            </a:pPr>
            <a:r>
              <a:rPr lang="en-US" sz="1550" dirty="0">
                <a:solidFill>
                  <a:srgbClr val="272525"/>
                </a:solidFill>
                <a:latin typeface="Inter" pitchFamily="34" charset="0"/>
                <a:ea typeface="Inter" pitchFamily="34" charset="-122"/>
                <a:cs typeface="Inter" pitchFamily="34" charset="-120"/>
              </a:rPr>
              <a:t>This separation of duties ensures data integrity and operational security.</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63178" y="522446"/>
            <a:ext cx="8300442" cy="621744"/>
          </a:xfrm>
          <a:prstGeom prst="rect">
            <a:avLst/>
          </a:prstGeom>
          <a:noFill/>
          <a:ln/>
        </p:spPr>
        <p:txBody>
          <a:bodyPr wrap="none" lIns="0" tIns="0" rIns="0" bIns="0" rtlCol="0" anchor="t"/>
          <a:lstStyle/>
          <a:p>
            <a:pPr marL="0" indent="0" algn="l">
              <a:lnSpc>
                <a:spcPts val="4850"/>
              </a:lnSpc>
              <a:buNone/>
            </a:pPr>
            <a:r>
              <a:rPr lang="en-US" sz="3900" b="1" dirty="0">
                <a:solidFill>
                  <a:srgbClr val="000000"/>
                </a:solidFill>
                <a:latin typeface="Petrona Bold" pitchFamily="34" charset="0"/>
                <a:ea typeface="Petrona Bold" pitchFamily="34" charset="-122"/>
                <a:cs typeface="Petrona Bold" pitchFamily="34" charset="-120"/>
              </a:rPr>
              <a:t>System Overview: Architectural Flow</a:t>
            </a:r>
            <a:endParaRPr lang="en-US" sz="3900" dirty="0"/>
          </a:p>
        </p:txBody>
      </p:sp>
      <p:sp>
        <p:nvSpPr>
          <p:cNvPr id="3" name="Text 1"/>
          <p:cNvSpPr/>
          <p:nvPr/>
        </p:nvSpPr>
        <p:spPr>
          <a:xfrm>
            <a:off x="663178" y="1523047"/>
            <a:ext cx="13304044" cy="606028"/>
          </a:xfrm>
          <a:prstGeom prst="rect">
            <a:avLst/>
          </a:prstGeom>
          <a:noFill/>
          <a:ln/>
        </p:spPr>
        <p:txBody>
          <a:bodyPr wrap="squar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The Smart Disaster Management System is structured logically to facilitate intuitive navigation and efficient data management. Each primary page serves a distinct purpose, ensuring a streamlined user experience from login to data interaction.</a:t>
            </a:r>
            <a:endParaRPr lang="en-US" sz="1450" dirty="0"/>
          </a:p>
        </p:txBody>
      </p:sp>
      <p:pic>
        <p:nvPicPr>
          <p:cNvPr id="4" name="Image 0" descr="preencoded.png"/>
          <p:cNvPicPr>
            <a:picLocks noChangeAspect="1"/>
          </p:cNvPicPr>
          <p:nvPr/>
        </p:nvPicPr>
        <p:blipFill>
          <a:blip r:embed="rId3"/>
          <a:stretch>
            <a:fillRect/>
          </a:stretch>
        </p:blipFill>
        <p:spPr>
          <a:xfrm>
            <a:off x="663178" y="2342198"/>
            <a:ext cx="947380" cy="1409343"/>
          </a:xfrm>
          <a:prstGeom prst="rect">
            <a:avLst/>
          </a:prstGeom>
        </p:spPr>
      </p:pic>
      <p:sp>
        <p:nvSpPr>
          <p:cNvPr id="5" name="Text 2"/>
          <p:cNvSpPr/>
          <p:nvPr/>
        </p:nvSpPr>
        <p:spPr>
          <a:xfrm>
            <a:off x="1894761" y="2531626"/>
            <a:ext cx="2486978" cy="310872"/>
          </a:xfrm>
          <a:prstGeom prst="rect">
            <a:avLst/>
          </a:prstGeom>
          <a:noFill/>
          <a:ln/>
        </p:spPr>
        <p:txBody>
          <a:bodyPr wrap="none" lIns="0" tIns="0" rIns="0" bIns="0" rtlCol="0" anchor="t"/>
          <a:lstStyle/>
          <a:p>
            <a:pPr marL="0" indent="0" algn="l">
              <a:lnSpc>
                <a:spcPts val="2400"/>
              </a:lnSpc>
              <a:buNone/>
            </a:pPr>
            <a:r>
              <a:rPr lang="en-US" sz="1950" b="1" dirty="0">
                <a:solidFill>
                  <a:srgbClr val="272525"/>
                </a:solidFill>
                <a:latin typeface="Petrona Bold" pitchFamily="34" charset="0"/>
                <a:ea typeface="Petrona Bold" pitchFamily="34" charset="-122"/>
                <a:cs typeface="Petrona Bold" pitchFamily="34" charset="-120"/>
              </a:rPr>
              <a:t>Login Page</a:t>
            </a:r>
            <a:endParaRPr lang="en-US" sz="1950" dirty="0"/>
          </a:p>
        </p:txBody>
      </p:sp>
      <p:sp>
        <p:nvSpPr>
          <p:cNvPr id="6" name="Text 3"/>
          <p:cNvSpPr/>
          <p:nvPr/>
        </p:nvSpPr>
        <p:spPr>
          <a:xfrm>
            <a:off x="1894761" y="2956084"/>
            <a:ext cx="12072461" cy="606028"/>
          </a:xfrm>
          <a:prstGeom prst="rect">
            <a:avLst/>
          </a:prstGeom>
          <a:noFill/>
          <a:ln/>
        </p:spPr>
        <p:txBody>
          <a:bodyPr wrap="squar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The initial entry point for all users, enabling both general users and administrators to securely access the system with their respective credentials.</a:t>
            </a:r>
            <a:endParaRPr lang="en-US" sz="1450" dirty="0"/>
          </a:p>
        </p:txBody>
      </p:sp>
      <p:pic>
        <p:nvPicPr>
          <p:cNvPr id="7" name="Image 1" descr="preencoded.png"/>
          <p:cNvPicPr>
            <a:picLocks noChangeAspect="1"/>
          </p:cNvPicPr>
          <p:nvPr/>
        </p:nvPicPr>
        <p:blipFill>
          <a:blip r:embed="rId4"/>
          <a:stretch>
            <a:fillRect/>
          </a:stretch>
        </p:blipFill>
        <p:spPr>
          <a:xfrm>
            <a:off x="663178" y="3751540"/>
            <a:ext cx="947380" cy="1409343"/>
          </a:xfrm>
          <a:prstGeom prst="rect">
            <a:avLst/>
          </a:prstGeom>
        </p:spPr>
      </p:pic>
      <p:sp>
        <p:nvSpPr>
          <p:cNvPr id="8" name="Text 4"/>
          <p:cNvSpPr/>
          <p:nvPr/>
        </p:nvSpPr>
        <p:spPr>
          <a:xfrm>
            <a:off x="1894761" y="3940969"/>
            <a:ext cx="2486978" cy="310872"/>
          </a:xfrm>
          <a:prstGeom prst="rect">
            <a:avLst/>
          </a:prstGeom>
          <a:noFill/>
          <a:ln/>
        </p:spPr>
        <p:txBody>
          <a:bodyPr wrap="none" lIns="0" tIns="0" rIns="0" bIns="0" rtlCol="0" anchor="t"/>
          <a:lstStyle/>
          <a:p>
            <a:pPr marL="0" indent="0" algn="l">
              <a:lnSpc>
                <a:spcPts val="2400"/>
              </a:lnSpc>
              <a:buNone/>
            </a:pPr>
            <a:r>
              <a:rPr lang="en-US" sz="1950" b="1" dirty="0">
                <a:solidFill>
                  <a:srgbClr val="272525"/>
                </a:solidFill>
                <a:latin typeface="Petrona Bold" pitchFamily="34" charset="0"/>
                <a:ea typeface="Petrona Bold" pitchFamily="34" charset="-122"/>
                <a:cs typeface="Petrona Bold" pitchFamily="34" charset="-120"/>
              </a:rPr>
              <a:t>Admin Page</a:t>
            </a:r>
            <a:endParaRPr lang="en-US" sz="1950" dirty="0"/>
          </a:p>
        </p:txBody>
      </p:sp>
      <p:sp>
        <p:nvSpPr>
          <p:cNvPr id="9" name="Text 5"/>
          <p:cNvSpPr/>
          <p:nvPr/>
        </p:nvSpPr>
        <p:spPr>
          <a:xfrm>
            <a:off x="1894761" y="4365427"/>
            <a:ext cx="12072461" cy="606028"/>
          </a:xfrm>
          <a:prstGeom prst="rect">
            <a:avLst/>
          </a:prstGeom>
          <a:noFill/>
          <a:ln/>
        </p:spPr>
        <p:txBody>
          <a:bodyPr wrap="squar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Exclusive access for authorized personnel, allowing them to manage and update critical data related to supplies and disaster alerts in real-time.</a:t>
            </a:r>
            <a:endParaRPr lang="en-US" sz="1450" dirty="0"/>
          </a:p>
        </p:txBody>
      </p:sp>
      <p:pic>
        <p:nvPicPr>
          <p:cNvPr id="10" name="Image 2" descr="preencoded.png"/>
          <p:cNvPicPr>
            <a:picLocks noChangeAspect="1"/>
          </p:cNvPicPr>
          <p:nvPr/>
        </p:nvPicPr>
        <p:blipFill>
          <a:blip r:embed="rId5"/>
          <a:stretch>
            <a:fillRect/>
          </a:stretch>
        </p:blipFill>
        <p:spPr>
          <a:xfrm>
            <a:off x="663178" y="5160883"/>
            <a:ext cx="947380" cy="1136809"/>
          </a:xfrm>
          <a:prstGeom prst="rect">
            <a:avLst/>
          </a:prstGeom>
        </p:spPr>
      </p:pic>
      <p:sp>
        <p:nvSpPr>
          <p:cNvPr id="11" name="Text 6"/>
          <p:cNvSpPr/>
          <p:nvPr/>
        </p:nvSpPr>
        <p:spPr>
          <a:xfrm>
            <a:off x="1894761" y="5350312"/>
            <a:ext cx="2486978" cy="310872"/>
          </a:xfrm>
          <a:prstGeom prst="rect">
            <a:avLst/>
          </a:prstGeom>
          <a:noFill/>
          <a:ln/>
        </p:spPr>
        <p:txBody>
          <a:bodyPr wrap="none" lIns="0" tIns="0" rIns="0" bIns="0" rtlCol="0" anchor="t"/>
          <a:lstStyle/>
          <a:p>
            <a:pPr marL="0" indent="0" algn="l">
              <a:lnSpc>
                <a:spcPts val="2400"/>
              </a:lnSpc>
              <a:buNone/>
            </a:pPr>
            <a:r>
              <a:rPr lang="en-US" sz="1950" b="1" dirty="0">
                <a:solidFill>
                  <a:srgbClr val="272525"/>
                </a:solidFill>
                <a:latin typeface="Petrona Bold" pitchFamily="34" charset="0"/>
                <a:ea typeface="Petrona Bold" pitchFamily="34" charset="-122"/>
                <a:cs typeface="Petrona Bold" pitchFamily="34" charset="-120"/>
              </a:rPr>
              <a:t>User Page</a:t>
            </a:r>
            <a:endParaRPr lang="en-US" sz="1950" dirty="0"/>
          </a:p>
        </p:txBody>
      </p:sp>
      <p:sp>
        <p:nvSpPr>
          <p:cNvPr id="12" name="Text 7"/>
          <p:cNvSpPr/>
          <p:nvPr/>
        </p:nvSpPr>
        <p:spPr>
          <a:xfrm>
            <a:off x="1894761" y="5774769"/>
            <a:ext cx="12072461" cy="303014"/>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Provides general users with the ability to view available supplies at various locations and submit new disaster reports as needed.</a:t>
            </a:r>
            <a:endParaRPr lang="en-US" sz="1450" dirty="0"/>
          </a:p>
        </p:txBody>
      </p:sp>
      <p:pic>
        <p:nvPicPr>
          <p:cNvPr id="13" name="Image 3" descr="preencoded.png"/>
          <p:cNvPicPr>
            <a:picLocks noChangeAspect="1"/>
          </p:cNvPicPr>
          <p:nvPr/>
        </p:nvPicPr>
        <p:blipFill>
          <a:blip r:embed="rId6"/>
          <a:stretch>
            <a:fillRect/>
          </a:stretch>
        </p:blipFill>
        <p:spPr>
          <a:xfrm>
            <a:off x="663178" y="6297692"/>
            <a:ext cx="947380" cy="1409343"/>
          </a:xfrm>
          <a:prstGeom prst="rect">
            <a:avLst/>
          </a:prstGeom>
        </p:spPr>
      </p:pic>
      <p:sp>
        <p:nvSpPr>
          <p:cNvPr id="14" name="Text 8"/>
          <p:cNvSpPr/>
          <p:nvPr/>
        </p:nvSpPr>
        <p:spPr>
          <a:xfrm>
            <a:off x="1894761" y="6487120"/>
            <a:ext cx="2486978" cy="310872"/>
          </a:xfrm>
          <a:prstGeom prst="rect">
            <a:avLst/>
          </a:prstGeom>
          <a:noFill/>
          <a:ln/>
        </p:spPr>
        <p:txBody>
          <a:bodyPr wrap="none" lIns="0" tIns="0" rIns="0" bIns="0" rtlCol="0" anchor="t"/>
          <a:lstStyle/>
          <a:p>
            <a:pPr marL="0" indent="0" algn="l">
              <a:lnSpc>
                <a:spcPts val="2400"/>
              </a:lnSpc>
              <a:buNone/>
            </a:pPr>
            <a:r>
              <a:rPr lang="en-US" sz="1950" b="1" dirty="0">
                <a:solidFill>
                  <a:srgbClr val="272525"/>
                </a:solidFill>
                <a:latin typeface="Petrona Bold" pitchFamily="34" charset="0"/>
                <a:ea typeface="Petrona Bold" pitchFamily="34" charset="-122"/>
                <a:cs typeface="Petrona Bold" pitchFamily="34" charset="-120"/>
              </a:rPr>
              <a:t>MongoDB Integration</a:t>
            </a:r>
            <a:endParaRPr lang="en-US" sz="1950" dirty="0"/>
          </a:p>
        </p:txBody>
      </p:sp>
      <p:sp>
        <p:nvSpPr>
          <p:cNvPr id="15" name="Text 9"/>
          <p:cNvSpPr/>
          <p:nvPr/>
        </p:nvSpPr>
        <p:spPr>
          <a:xfrm>
            <a:off x="1894761" y="6911578"/>
            <a:ext cx="12072461" cy="606028"/>
          </a:xfrm>
          <a:prstGeom prst="rect">
            <a:avLst/>
          </a:prstGeom>
          <a:noFill/>
          <a:ln/>
        </p:spPr>
        <p:txBody>
          <a:bodyPr wrap="squar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Serves as the central data repository, ensuring all information is stored persistently and can be retrieved dynamically for system operations.</a:t>
            </a:r>
            <a:endParaRPr lang="en-US" sz="14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70798" y="575905"/>
            <a:ext cx="10359628" cy="628888"/>
          </a:xfrm>
          <a:prstGeom prst="rect">
            <a:avLst/>
          </a:prstGeom>
          <a:noFill/>
          <a:ln/>
        </p:spPr>
        <p:txBody>
          <a:bodyPr wrap="none" lIns="0" tIns="0" rIns="0" bIns="0" rtlCol="0" anchor="t"/>
          <a:lstStyle/>
          <a:p>
            <a:pPr marL="0" indent="0" algn="l">
              <a:lnSpc>
                <a:spcPts val="4950"/>
              </a:lnSpc>
              <a:buNone/>
            </a:pPr>
            <a:r>
              <a:rPr lang="en-US" sz="3950" b="1" dirty="0">
                <a:solidFill>
                  <a:srgbClr val="000000"/>
                </a:solidFill>
                <a:latin typeface="Petrona Bold" pitchFamily="34" charset="0"/>
                <a:ea typeface="Petrona Bold" pitchFamily="34" charset="-122"/>
                <a:cs typeface="Petrona Bold" pitchFamily="34" charset="-120"/>
              </a:rPr>
              <a:t>Key Features: Empowering Users and Admins</a:t>
            </a:r>
            <a:endParaRPr lang="en-US" sz="3950" dirty="0"/>
          </a:p>
        </p:txBody>
      </p:sp>
      <p:sp>
        <p:nvSpPr>
          <p:cNvPr id="3" name="Text 1"/>
          <p:cNvSpPr/>
          <p:nvPr/>
        </p:nvSpPr>
        <p:spPr>
          <a:xfrm>
            <a:off x="670798" y="1588056"/>
            <a:ext cx="13288804" cy="613410"/>
          </a:xfrm>
          <a:prstGeom prst="rect">
            <a:avLst/>
          </a:prstGeom>
          <a:noFill/>
          <a:ln/>
        </p:spPr>
        <p:txBody>
          <a:bodyPr wrap="square" lIns="0" tIns="0" rIns="0" bIns="0" rtlCol="0" anchor="t"/>
          <a:lstStyle/>
          <a:p>
            <a:pPr marL="0" indent="0" algn="l">
              <a:lnSpc>
                <a:spcPts val="2400"/>
              </a:lnSpc>
              <a:buNone/>
            </a:pPr>
            <a:r>
              <a:rPr lang="en-US" sz="1500" dirty="0">
                <a:solidFill>
                  <a:srgbClr val="272525"/>
                </a:solidFill>
                <a:latin typeface="Inter" pitchFamily="34" charset="0"/>
                <a:ea typeface="Inter" pitchFamily="34" charset="-122"/>
                <a:cs typeface="Inter" pitchFamily="34" charset="-120"/>
              </a:rPr>
              <a:t>The system is equipped with robust features tailored to the specific needs of both administrators and general users, ensuring comprehensive management and efficient information dissemination during disaster scenarios.</a:t>
            </a:r>
            <a:endParaRPr lang="en-US" sz="1500" dirty="0"/>
          </a:p>
        </p:txBody>
      </p:sp>
      <p:sp>
        <p:nvSpPr>
          <p:cNvPr id="4" name="Text 2"/>
          <p:cNvSpPr/>
          <p:nvPr/>
        </p:nvSpPr>
        <p:spPr>
          <a:xfrm>
            <a:off x="2186464" y="2826306"/>
            <a:ext cx="2515791" cy="314444"/>
          </a:xfrm>
          <a:prstGeom prst="rect">
            <a:avLst/>
          </a:prstGeom>
          <a:noFill/>
          <a:ln/>
        </p:spPr>
        <p:txBody>
          <a:bodyPr wrap="none" lIns="0" tIns="0" rIns="0" bIns="0" rtlCol="0" anchor="t"/>
          <a:lstStyle/>
          <a:p>
            <a:pPr marL="0" indent="0" algn="r">
              <a:lnSpc>
                <a:spcPts val="2450"/>
              </a:lnSpc>
              <a:buNone/>
            </a:pPr>
            <a:r>
              <a:rPr lang="en-US" sz="1950" b="1" dirty="0">
                <a:solidFill>
                  <a:srgbClr val="272525"/>
                </a:solidFill>
                <a:latin typeface="Petrona Bold" pitchFamily="34" charset="0"/>
                <a:ea typeface="Petrona Bold" pitchFamily="34" charset="-122"/>
                <a:cs typeface="Petrona Bold" pitchFamily="34" charset="-120"/>
              </a:rPr>
              <a:t>Secure Login System</a:t>
            </a:r>
            <a:endParaRPr lang="en-US" sz="1950" dirty="0"/>
          </a:p>
        </p:txBody>
      </p:sp>
      <p:sp>
        <p:nvSpPr>
          <p:cNvPr id="5" name="Text 3"/>
          <p:cNvSpPr/>
          <p:nvPr/>
        </p:nvSpPr>
        <p:spPr>
          <a:xfrm>
            <a:off x="670798" y="3255645"/>
            <a:ext cx="4031456" cy="1226820"/>
          </a:xfrm>
          <a:prstGeom prst="rect">
            <a:avLst/>
          </a:prstGeom>
          <a:noFill/>
          <a:ln/>
        </p:spPr>
        <p:txBody>
          <a:bodyPr wrap="square" lIns="0" tIns="0" rIns="0" bIns="0" rtlCol="0" anchor="t"/>
          <a:lstStyle/>
          <a:p>
            <a:pPr marL="0" indent="0" algn="r">
              <a:lnSpc>
                <a:spcPts val="2400"/>
              </a:lnSpc>
              <a:buNone/>
            </a:pPr>
            <a:r>
              <a:rPr lang="en-US" sz="1500" dirty="0">
                <a:solidFill>
                  <a:srgbClr val="272525"/>
                </a:solidFill>
                <a:latin typeface="Inter" pitchFamily="34" charset="0"/>
                <a:ea typeface="Inter" pitchFamily="34" charset="-122"/>
                <a:cs typeface="Inter" pitchFamily="34" charset="-120"/>
              </a:rPr>
              <a:t>A secure authentication process that validates user credentials, ensuring only authorized individuals can access administrator or general user functionalities.</a:t>
            </a:r>
            <a:endParaRPr lang="en-US" sz="1500" dirty="0"/>
          </a:p>
        </p:txBody>
      </p:sp>
      <p:pic>
        <p:nvPicPr>
          <p:cNvPr id="6" name="Image 0" descr="preencoded.png"/>
          <p:cNvPicPr>
            <a:picLocks noChangeAspect="1"/>
          </p:cNvPicPr>
          <p:nvPr/>
        </p:nvPicPr>
        <p:blipFill>
          <a:blip r:embed="rId3"/>
          <a:stretch>
            <a:fillRect/>
          </a:stretch>
        </p:blipFill>
        <p:spPr>
          <a:xfrm>
            <a:off x="4989671" y="2709863"/>
            <a:ext cx="4651058" cy="4651058"/>
          </a:xfrm>
          <a:prstGeom prst="rect">
            <a:avLst/>
          </a:prstGeom>
        </p:spPr>
      </p:pic>
      <p:pic>
        <p:nvPicPr>
          <p:cNvPr id="7" name="Image 1" descr="preencoded.png"/>
          <p:cNvPicPr>
            <a:picLocks noChangeAspect="1"/>
          </p:cNvPicPr>
          <p:nvPr/>
        </p:nvPicPr>
        <p:blipFill>
          <a:blip r:embed="rId4"/>
          <a:stretch>
            <a:fillRect/>
          </a:stretch>
        </p:blipFill>
        <p:spPr>
          <a:xfrm>
            <a:off x="5854779" y="3899178"/>
            <a:ext cx="286703" cy="358497"/>
          </a:xfrm>
          <a:prstGeom prst="rect">
            <a:avLst/>
          </a:prstGeom>
        </p:spPr>
      </p:pic>
      <p:sp>
        <p:nvSpPr>
          <p:cNvPr id="8" name="Text 4"/>
          <p:cNvSpPr/>
          <p:nvPr/>
        </p:nvSpPr>
        <p:spPr>
          <a:xfrm>
            <a:off x="9928146" y="2417088"/>
            <a:ext cx="2782491" cy="314444"/>
          </a:xfrm>
          <a:prstGeom prst="rect">
            <a:avLst/>
          </a:prstGeom>
          <a:noFill/>
          <a:ln/>
        </p:spPr>
        <p:txBody>
          <a:bodyPr wrap="none" lIns="0" tIns="0" rIns="0" bIns="0" rtlCol="0" anchor="t"/>
          <a:lstStyle/>
          <a:p>
            <a:pPr marL="0" indent="0" algn="l">
              <a:lnSpc>
                <a:spcPts val="2450"/>
              </a:lnSpc>
              <a:buNone/>
            </a:pPr>
            <a:r>
              <a:rPr lang="en-US" sz="1950" b="1" dirty="0">
                <a:solidFill>
                  <a:srgbClr val="272525"/>
                </a:solidFill>
                <a:latin typeface="Petrona Bold" pitchFamily="34" charset="0"/>
                <a:ea typeface="Petrona Bold" pitchFamily="34" charset="-122"/>
                <a:cs typeface="Petrona Bold" pitchFamily="34" charset="-120"/>
              </a:rPr>
              <a:t>Admin: Update Supplies</a:t>
            </a:r>
            <a:endParaRPr lang="en-US" sz="1950" dirty="0"/>
          </a:p>
        </p:txBody>
      </p:sp>
      <p:sp>
        <p:nvSpPr>
          <p:cNvPr id="9" name="Text 5"/>
          <p:cNvSpPr/>
          <p:nvPr/>
        </p:nvSpPr>
        <p:spPr>
          <a:xfrm>
            <a:off x="9928146" y="2846427"/>
            <a:ext cx="4031456" cy="1226820"/>
          </a:xfrm>
          <a:prstGeom prst="rect">
            <a:avLst/>
          </a:prstGeom>
          <a:noFill/>
          <a:ln/>
        </p:spPr>
        <p:txBody>
          <a:bodyPr wrap="square" lIns="0" tIns="0" rIns="0" bIns="0" rtlCol="0" anchor="t"/>
          <a:lstStyle/>
          <a:p>
            <a:pPr marL="0" indent="0" algn="l">
              <a:lnSpc>
                <a:spcPts val="2400"/>
              </a:lnSpc>
              <a:buNone/>
            </a:pPr>
            <a:r>
              <a:rPr lang="en-US" sz="1500" dirty="0">
                <a:solidFill>
                  <a:srgbClr val="272525"/>
                </a:solidFill>
                <a:latin typeface="Inter" pitchFamily="34" charset="0"/>
                <a:ea typeface="Inter" pitchFamily="34" charset="-122"/>
                <a:cs typeface="Inter" pitchFamily="34" charset="-120"/>
              </a:rPr>
              <a:t>Administrators can easily modify and update the inventory levels of food, water, and medical supplies across all specified locations.</a:t>
            </a:r>
            <a:endParaRPr lang="en-US" sz="1500" dirty="0"/>
          </a:p>
        </p:txBody>
      </p:sp>
      <p:pic>
        <p:nvPicPr>
          <p:cNvPr id="10" name="Image 2" descr="preencoded.png"/>
          <p:cNvPicPr>
            <a:picLocks noChangeAspect="1"/>
          </p:cNvPicPr>
          <p:nvPr/>
        </p:nvPicPr>
        <p:blipFill>
          <a:blip r:embed="rId5"/>
          <a:stretch>
            <a:fillRect/>
          </a:stretch>
        </p:blipFill>
        <p:spPr>
          <a:xfrm>
            <a:off x="4989671" y="2709863"/>
            <a:ext cx="4651058" cy="4651058"/>
          </a:xfrm>
          <a:prstGeom prst="rect">
            <a:avLst/>
          </a:prstGeom>
        </p:spPr>
      </p:pic>
      <p:pic>
        <p:nvPicPr>
          <p:cNvPr id="11" name="Image 3" descr="preencoded.png"/>
          <p:cNvPicPr>
            <a:picLocks noChangeAspect="1"/>
          </p:cNvPicPr>
          <p:nvPr/>
        </p:nvPicPr>
        <p:blipFill>
          <a:blip r:embed="rId6"/>
          <a:stretch>
            <a:fillRect/>
          </a:stretch>
        </p:blipFill>
        <p:spPr>
          <a:xfrm>
            <a:off x="7674888" y="3307794"/>
            <a:ext cx="286703" cy="358497"/>
          </a:xfrm>
          <a:prstGeom prst="rect">
            <a:avLst/>
          </a:prstGeom>
        </p:spPr>
      </p:pic>
      <p:sp>
        <p:nvSpPr>
          <p:cNvPr id="12" name="Text 6"/>
          <p:cNvSpPr/>
          <p:nvPr/>
        </p:nvSpPr>
        <p:spPr>
          <a:xfrm>
            <a:off x="10023991" y="4360664"/>
            <a:ext cx="3562231" cy="314444"/>
          </a:xfrm>
          <a:prstGeom prst="rect">
            <a:avLst/>
          </a:prstGeom>
          <a:noFill/>
          <a:ln/>
        </p:spPr>
        <p:txBody>
          <a:bodyPr wrap="none" lIns="0" tIns="0" rIns="0" bIns="0" rtlCol="0" anchor="t"/>
          <a:lstStyle/>
          <a:p>
            <a:pPr marL="0" indent="0" algn="l">
              <a:lnSpc>
                <a:spcPts val="2450"/>
              </a:lnSpc>
              <a:buNone/>
            </a:pPr>
            <a:r>
              <a:rPr lang="en-US" sz="1950" b="1" dirty="0">
                <a:solidFill>
                  <a:srgbClr val="272525"/>
                </a:solidFill>
                <a:latin typeface="Petrona Bold" pitchFamily="34" charset="0"/>
                <a:ea typeface="Petrona Bold" pitchFamily="34" charset="-122"/>
                <a:cs typeface="Petrona Bold" pitchFamily="34" charset="-120"/>
              </a:rPr>
              <a:t>Admin: Manage Disaster Alerts</a:t>
            </a:r>
            <a:endParaRPr lang="en-US" sz="1950" dirty="0"/>
          </a:p>
        </p:txBody>
      </p:sp>
      <p:sp>
        <p:nvSpPr>
          <p:cNvPr id="13" name="Text 7"/>
          <p:cNvSpPr/>
          <p:nvPr/>
        </p:nvSpPr>
        <p:spPr>
          <a:xfrm>
            <a:off x="10023991" y="4790003"/>
            <a:ext cx="3935611" cy="920115"/>
          </a:xfrm>
          <a:prstGeom prst="rect">
            <a:avLst/>
          </a:prstGeom>
          <a:noFill/>
          <a:ln/>
        </p:spPr>
        <p:txBody>
          <a:bodyPr wrap="square" lIns="0" tIns="0" rIns="0" bIns="0" rtlCol="0" anchor="t"/>
          <a:lstStyle/>
          <a:p>
            <a:pPr marL="0" indent="0" algn="l">
              <a:lnSpc>
                <a:spcPts val="2400"/>
              </a:lnSpc>
              <a:buNone/>
            </a:pPr>
            <a:r>
              <a:rPr lang="en-US" sz="1500" dirty="0">
                <a:solidFill>
                  <a:srgbClr val="272525"/>
                </a:solidFill>
                <a:latin typeface="Inter" pitchFamily="34" charset="0"/>
                <a:ea typeface="Inter" pitchFamily="34" charset="-122"/>
                <a:cs typeface="Inter" pitchFamily="34" charset="-120"/>
              </a:rPr>
              <a:t>Admins have the capability to create, edit, or remove disaster alerts, providing timely notifications to all system users.</a:t>
            </a:r>
            <a:endParaRPr lang="en-US" sz="1500" dirty="0"/>
          </a:p>
        </p:txBody>
      </p:sp>
      <p:pic>
        <p:nvPicPr>
          <p:cNvPr id="14" name="Image 4" descr="preencoded.png"/>
          <p:cNvPicPr>
            <a:picLocks noChangeAspect="1"/>
          </p:cNvPicPr>
          <p:nvPr/>
        </p:nvPicPr>
        <p:blipFill>
          <a:blip r:embed="rId7"/>
          <a:stretch>
            <a:fillRect/>
          </a:stretch>
        </p:blipFill>
        <p:spPr>
          <a:xfrm>
            <a:off x="4989671" y="2709863"/>
            <a:ext cx="4651058" cy="4651058"/>
          </a:xfrm>
          <a:prstGeom prst="rect">
            <a:avLst/>
          </a:prstGeom>
        </p:spPr>
      </p:pic>
      <p:pic>
        <p:nvPicPr>
          <p:cNvPr id="15" name="Image 5" descr="preencoded.png"/>
          <p:cNvPicPr>
            <a:picLocks noChangeAspect="1"/>
          </p:cNvPicPr>
          <p:nvPr/>
        </p:nvPicPr>
        <p:blipFill>
          <a:blip r:embed="rId8"/>
          <a:stretch>
            <a:fillRect/>
          </a:stretch>
        </p:blipFill>
        <p:spPr>
          <a:xfrm>
            <a:off x="8799671" y="4856083"/>
            <a:ext cx="286703" cy="358497"/>
          </a:xfrm>
          <a:prstGeom prst="rect">
            <a:avLst/>
          </a:prstGeom>
        </p:spPr>
      </p:pic>
      <p:sp>
        <p:nvSpPr>
          <p:cNvPr id="16" name="Text 8"/>
          <p:cNvSpPr/>
          <p:nvPr/>
        </p:nvSpPr>
        <p:spPr>
          <a:xfrm>
            <a:off x="9928146" y="5997535"/>
            <a:ext cx="2515791" cy="314444"/>
          </a:xfrm>
          <a:prstGeom prst="rect">
            <a:avLst/>
          </a:prstGeom>
          <a:noFill/>
          <a:ln/>
        </p:spPr>
        <p:txBody>
          <a:bodyPr wrap="none" lIns="0" tIns="0" rIns="0" bIns="0" rtlCol="0" anchor="t"/>
          <a:lstStyle/>
          <a:p>
            <a:pPr marL="0" indent="0" algn="l">
              <a:lnSpc>
                <a:spcPts val="2450"/>
              </a:lnSpc>
              <a:buNone/>
            </a:pPr>
            <a:r>
              <a:rPr lang="en-US" sz="1950" b="1" dirty="0">
                <a:solidFill>
                  <a:srgbClr val="272525"/>
                </a:solidFill>
                <a:latin typeface="Petrona Bold" pitchFamily="34" charset="0"/>
                <a:ea typeface="Petrona Bold" pitchFamily="34" charset="-122"/>
                <a:cs typeface="Petrona Bold" pitchFamily="34" charset="-120"/>
              </a:rPr>
              <a:t>User: View Supplies</a:t>
            </a:r>
            <a:endParaRPr lang="en-US" sz="1950" dirty="0"/>
          </a:p>
        </p:txBody>
      </p:sp>
      <p:sp>
        <p:nvSpPr>
          <p:cNvPr id="17" name="Text 9"/>
          <p:cNvSpPr/>
          <p:nvPr/>
        </p:nvSpPr>
        <p:spPr>
          <a:xfrm>
            <a:off x="9928146" y="6426875"/>
            <a:ext cx="4031456" cy="1226820"/>
          </a:xfrm>
          <a:prstGeom prst="rect">
            <a:avLst/>
          </a:prstGeom>
          <a:noFill/>
          <a:ln/>
        </p:spPr>
        <p:txBody>
          <a:bodyPr wrap="square" lIns="0" tIns="0" rIns="0" bIns="0" rtlCol="0" anchor="t"/>
          <a:lstStyle/>
          <a:p>
            <a:pPr marL="0" indent="0" algn="l">
              <a:lnSpc>
                <a:spcPts val="2400"/>
              </a:lnSpc>
              <a:buNone/>
            </a:pPr>
            <a:r>
              <a:rPr lang="en-US" sz="1500" dirty="0">
                <a:solidFill>
                  <a:srgbClr val="272525"/>
                </a:solidFill>
                <a:latin typeface="Inter" pitchFamily="34" charset="0"/>
                <a:ea typeface="Inter" pitchFamily="34" charset="-122"/>
                <a:cs typeface="Inter" pitchFamily="34" charset="-120"/>
              </a:rPr>
              <a:t>General users can access up-to-date information on available resources at different disaster zones, aiding in their decision-making during crises.</a:t>
            </a:r>
            <a:endParaRPr lang="en-US" sz="1500" dirty="0"/>
          </a:p>
        </p:txBody>
      </p:sp>
      <p:pic>
        <p:nvPicPr>
          <p:cNvPr id="18" name="Image 6" descr="preencoded.png"/>
          <p:cNvPicPr>
            <a:picLocks noChangeAspect="1"/>
          </p:cNvPicPr>
          <p:nvPr/>
        </p:nvPicPr>
        <p:blipFill>
          <a:blip r:embed="rId9"/>
          <a:stretch>
            <a:fillRect/>
          </a:stretch>
        </p:blipFill>
        <p:spPr>
          <a:xfrm>
            <a:off x="4989671" y="2709863"/>
            <a:ext cx="4651058" cy="4651058"/>
          </a:xfrm>
          <a:prstGeom prst="rect">
            <a:avLst/>
          </a:prstGeom>
        </p:spPr>
      </p:pic>
      <p:pic>
        <p:nvPicPr>
          <p:cNvPr id="19" name="Image 7" descr="preencoded.png"/>
          <p:cNvPicPr>
            <a:picLocks noChangeAspect="1"/>
          </p:cNvPicPr>
          <p:nvPr/>
        </p:nvPicPr>
        <p:blipFill>
          <a:blip r:embed="rId10"/>
          <a:stretch>
            <a:fillRect/>
          </a:stretch>
        </p:blipFill>
        <p:spPr>
          <a:xfrm>
            <a:off x="7674888" y="6404253"/>
            <a:ext cx="286703" cy="358497"/>
          </a:xfrm>
          <a:prstGeom prst="rect">
            <a:avLst/>
          </a:prstGeom>
        </p:spPr>
      </p:pic>
      <p:sp>
        <p:nvSpPr>
          <p:cNvPr id="20" name="Text 10"/>
          <p:cNvSpPr/>
          <p:nvPr/>
        </p:nvSpPr>
        <p:spPr>
          <a:xfrm>
            <a:off x="1448276" y="5588318"/>
            <a:ext cx="3253978" cy="314444"/>
          </a:xfrm>
          <a:prstGeom prst="rect">
            <a:avLst/>
          </a:prstGeom>
          <a:noFill/>
          <a:ln/>
        </p:spPr>
        <p:txBody>
          <a:bodyPr wrap="none" lIns="0" tIns="0" rIns="0" bIns="0" rtlCol="0" anchor="t"/>
          <a:lstStyle/>
          <a:p>
            <a:pPr marL="0" indent="0" algn="r">
              <a:lnSpc>
                <a:spcPts val="2450"/>
              </a:lnSpc>
              <a:buNone/>
            </a:pPr>
            <a:r>
              <a:rPr lang="en-US" sz="1950" b="1" dirty="0">
                <a:solidFill>
                  <a:srgbClr val="272525"/>
                </a:solidFill>
                <a:latin typeface="Petrona Bold" pitchFamily="34" charset="0"/>
                <a:ea typeface="Petrona Bold" pitchFamily="34" charset="-122"/>
                <a:cs typeface="Petrona Bold" pitchFamily="34" charset="-120"/>
              </a:rPr>
              <a:t>User: Report Disaster Events</a:t>
            </a:r>
            <a:endParaRPr lang="en-US" sz="1950" dirty="0"/>
          </a:p>
        </p:txBody>
      </p:sp>
      <p:sp>
        <p:nvSpPr>
          <p:cNvPr id="21" name="Text 11"/>
          <p:cNvSpPr/>
          <p:nvPr/>
        </p:nvSpPr>
        <p:spPr>
          <a:xfrm>
            <a:off x="670798" y="6017657"/>
            <a:ext cx="4031456" cy="1226820"/>
          </a:xfrm>
          <a:prstGeom prst="rect">
            <a:avLst/>
          </a:prstGeom>
          <a:noFill/>
          <a:ln/>
        </p:spPr>
        <p:txBody>
          <a:bodyPr wrap="square" lIns="0" tIns="0" rIns="0" bIns="0" rtlCol="0" anchor="t"/>
          <a:lstStyle/>
          <a:p>
            <a:pPr marL="0" indent="0" algn="r">
              <a:lnSpc>
                <a:spcPts val="2400"/>
              </a:lnSpc>
              <a:buNone/>
            </a:pPr>
            <a:r>
              <a:rPr lang="en-US" sz="1500" dirty="0">
                <a:solidFill>
                  <a:srgbClr val="272525"/>
                </a:solidFill>
                <a:latin typeface="Inter" pitchFamily="34" charset="0"/>
                <a:ea typeface="Inter" pitchFamily="34" charset="-122"/>
                <a:cs typeface="Inter" pitchFamily="34" charset="-120"/>
              </a:rPr>
              <a:t>Allows users to submit detailed reports of disaster incidents, including location and specific needs, facilitating rapid response coordination.</a:t>
            </a:r>
            <a:endParaRPr lang="en-US" sz="1500" dirty="0"/>
          </a:p>
        </p:txBody>
      </p:sp>
      <p:pic>
        <p:nvPicPr>
          <p:cNvPr id="22" name="Image 8" descr="preencoded.png"/>
          <p:cNvPicPr>
            <a:picLocks noChangeAspect="1"/>
          </p:cNvPicPr>
          <p:nvPr/>
        </p:nvPicPr>
        <p:blipFill>
          <a:blip r:embed="rId11"/>
          <a:stretch>
            <a:fillRect/>
          </a:stretch>
        </p:blipFill>
        <p:spPr>
          <a:xfrm>
            <a:off x="4989671" y="2709863"/>
            <a:ext cx="4651058" cy="4651058"/>
          </a:xfrm>
          <a:prstGeom prst="rect">
            <a:avLst/>
          </a:prstGeom>
        </p:spPr>
      </p:pic>
      <p:pic>
        <p:nvPicPr>
          <p:cNvPr id="23" name="Image 9" descr="preencoded.png"/>
          <p:cNvPicPr>
            <a:picLocks noChangeAspect="1"/>
          </p:cNvPicPr>
          <p:nvPr/>
        </p:nvPicPr>
        <p:blipFill>
          <a:blip r:embed="rId12"/>
          <a:stretch>
            <a:fillRect/>
          </a:stretch>
        </p:blipFill>
        <p:spPr>
          <a:xfrm>
            <a:off x="5854779" y="5812869"/>
            <a:ext cx="286703" cy="3584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736759"/>
            <a:ext cx="10213777" cy="744260"/>
          </a:xfrm>
          <a:prstGeom prst="rect">
            <a:avLst/>
          </a:prstGeom>
          <a:noFill/>
          <a:ln/>
        </p:spPr>
        <p:txBody>
          <a:bodyPr wrap="none" lIns="0" tIns="0" rIns="0" bIns="0" rtlCol="0" anchor="t"/>
          <a:lstStyle/>
          <a:p>
            <a:pPr marL="0" indent="0" algn="l">
              <a:lnSpc>
                <a:spcPts val="5850"/>
              </a:lnSpc>
              <a:buNone/>
            </a:pPr>
            <a:r>
              <a:rPr lang="en-US" sz="4650" b="1" dirty="0">
                <a:solidFill>
                  <a:srgbClr val="000000"/>
                </a:solidFill>
                <a:latin typeface="Petrona Bold" pitchFamily="34" charset="0"/>
                <a:ea typeface="Petrona Bold" pitchFamily="34" charset="-122"/>
                <a:cs typeface="Petrona Bold" pitchFamily="34" charset="-120"/>
              </a:rPr>
              <a:t>Technologies Utilized: A Robust Stack</a:t>
            </a:r>
            <a:endParaRPr lang="en-US" sz="4650" dirty="0"/>
          </a:p>
        </p:txBody>
      </p:sp>
      <p:sp>
        <p:nvSpPr>
          <p:cNvPr id="3" name="Text 1"/>
          <p:cNvSpPr/>
          <p:nvPr/>
        </p:nvSpPr>
        <p:spPr>
          <a:xfrm>
            <a:off x="793790" y="1934647"/>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The Smart Disaster Management System is built upon a modern and efficient technology stack, leveraging industry-standard tools to ensure high performance, scalability, and maintainability. This combination provides a solid foundation for the application's functionality.</a:t>
            </a:r>
            <a:endParaRPr lang="en-US" sz="1750" dirty="0"/>
          </a:p>
        </p:txBody>
      </p:sp>
      <p:pic>
        <p:nvPicPr>
          <p:cNvPr id="4" name="Image 0" descr="preencoded.png"/>
          <p:cNvPicPr>
            <a:picLocks noChangeAspect="1"/>
          </p:cNvPicPr>
          <p:nvPr/>
        </p:nvPicPr>
        <p:blipFill>
          <a:blip r:embed="rId3"/>
          <a:stretch>
            <a:fillRect/>
          </a:stretch>
        </p:blipFill>
        <p:spPr>
          <a:xfrm>
            <a:off x="793790" y="3278505"/>
            <a:ext cx="566976" cy="566976"/>
          </a:xfrm>
          <a:prstGeom prst="rect">
            <a:avLst/>
          </a:prstGeom>
        </p:spPr>
      </p:pic>
      <p:sp>
        <p:nvSpPr>
          <p:cNvPr id="5" name="Text 2"/>
          <p:cNvSpPr/>
          <p:nvPr/>
        </p:nvSpPr>
        <p:spPr>
          <a:xfrm>
            <a:off x="793790" y="4072295"/>
            <a:ext cx="3048000" cy="744141"/>
          </a:xfrm>
          <a:prstGeom prst="rect">
            <a:avLst/>
          </a:prstGeom>
          <a:noFill/>
          <a:ln/>
        </p:spPr>
        <p:txBody>
          <a:bodyPr wrap="square" lIns="0" tIns="0" rIns="0" bIns="0" rtlCol="0" anchor="t"/>
          <a:lstStyle/>
          <a:p>
            <a:pPr marL="0" indent="0" algn="l">
              <a:lnSpc>
                <a:spcPts val="2900"/>
              </a:lnSpc>
              <a:buNone/>
            </a:pPr>
            <a:r>
              <a:rPr lang="en-US" sz="2300" b="1" dirty="0">
                <a:solidFill>
                  <a:srgbClr val="272525"/>
                </a:solidFill>
                <a:latin typeface="Petrona Bold" pitchFamily="34" charset="0"/>
                <a:ea typeface="Petrona Bold" pitchFamily="34" charset="-122"/>
                <a:cs typeface="Petrona Bold" pitchFamily="34" charset="-120"/>
              </a:rPr>
              <a:t>Frontend: HTML, CSS, Bootstrap</a:t>
            </a:r>
            <a:endParaRPr lang="en-US" sz="2300" dirty="0"/>
          </a:p>
        </p:txBody>
      </p:sp>
      <p:sp>
        <p:nvSpPr>
          <p:cNvPr id="6" name="Text 3"/>
          <p:cNvSpPr/>
          <p:nvPr/>
        </p:nvSpPr>
        <p:spPr>
          <a:xfrm>
            <a:off x="793790" y="4952524"/>
            <a:ext cx="3048000" cy="217741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Utilizes HTML for structure, CSS for styling, and Bootstrap for a responsive and mobile-first design, ensuring a consistent user experience across devices.</a:t>
            </a:r>
            <a:endParaRPr lang="en-US" sz="1750" dirty="0"/>
          </a:p>
        </p:txBody>
      </p:sp>
      <p:pic>
        <p:nvPicPr>
          <p:cNvPr id="7" name="Image 1" descr="preencoded.png"/>
          <p:cNvPicPr>
            <a:picLocks noChangeAspect="1"/>
          </p:cNvPicPr>
          <p:nvPr/>
        </p:nvPicPr>
        <p:blipFill>
          <a:blip r:embed="rId4"/>
          <a:stretch>
            <a:fillRect/>
          </a:stretch>
        </p:blipFill>
        <p:spPr>
          <a:xfrm>
            <a:off x="4125278" y="3278505"/>
            <a:ext cx="566976" cy="566976"/>
          </a:xfrm>
          <a:prstGeom prst="rect">
            <a:avLst/>
          </a:prstGeom>
        </p:spPr>
      </p:pic>
      <p:sp>
        <p:nvSpPr>
          <p:cNvPr id="8" name="Text 4"/>
          <p:cNvSpPr/>
          <p:nvPr/>
        </p:nvSpPr>
        <p:spPr>
          <a:xfrm>
            <a:off x="4125278" y="4072295"/>
            <a:ext cx="3048119" cy="744141"/>
          </a:xfrm>
          <a:prstGeom prst="rect">
            <a:avLst/>
          </a:prstGeom>
          <a:noFill/>
          <a:ln/>
        </p:spPr>
        <p:txBody>
          <a:bodyPr wrap="square" lIns="0" tIns="0" rIns="0" bIns="0" rtlCol="0" anchor="t"/>
          <a:lstStyle/>
          <a:p>
            <a:pPr marL="0" indent="0" algn="l">
              <a:lnSpc>
                <a:spcPts val="2900"/>
              </a:lnSpc>
              <a:buNone/>
            </a:pPr>
            <a:r>
              <a:rPr lang="en-US" sz="2300" b="1" dirty="0">
                <a:solidFill>
                  <a:srgbClr val="272525"/>
                </a:solidFill>
                <a:latin typeface="Petrona Bold" pitchFamily="34" charset="0"/>
                <a:ea typeface="Petrona Bold" pitchFamily="34" charset="-122"/>
                <a:cs typeface="Petrona Bold" pitchFamily="34" charset="-120"/>
              </a:rPr>
              <a:t>Backend: Django (Python)</a:t>
            </a:r>
            <a:endParaRPr lang="en-US" sz="2300" dirty="0"/>
          </a:p>
        </p:txBody>
      </p:sp>
      <p:sp>
        <p:nvSpPr>
          <p:cNvPr id="9" name="Text 5"/>
          <p:cNvSpPr/>
          <p:nvPr/>
        </p:nvSpPr>
        <p:spPr>
          <a:xfrm>
            <a:off x="4125278" y="4952524"/>
            <a:ext cx="3048119" cy="254031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Powered by Django, a high-level Python web framework that encourages rapid development and clean, pragmatic design, providing a secure and scalable backend.</a:t>
            </a:r>
            <a:endParaRPr lang="en-US" sz="1750" dirty="0"/>
          </a:p>
        </p:txBody>
      </p:sp>
      <p:pic>
        <p:nvPicPr>
          <p:cNvPr id="10" name="Image 2" descr="preencoded.png"/>
          <p:cNvPicPr>
            <a:picLocks noChangeAspect="1"/>
          </p:cNvPicPr>
          <p:nvPr/>
        </p:nvPicPr>
        <p:blipFill>
          <a:blip r:embed="rId5"/>
          <a:stretch>
            <a:fillRect/>
          </a:stretch>
        </p:blipFill>
        <p:spPr>
          <a:xfrm>
            <a:off x="7456884" y="3278505"/>
            <a:ext cx="566976" cy="566976"/>
          </a:xfrm>
          <a:prstGeom prst="rect">
            <a:avLst/>
          </a:prstGeom>
        </p:spPr>
      </p:pic>
      <p:sp>
        <p:nvSpPr>
          <p:cNvPr id="11" name="Text 6"/>
          <p:cNvSpPr/>
          <p:nvPr/>
        </p:nvSpPr>
        <p:spPr>
          <a:xfrm>
            <a:off x="7456884" y="4072295"/>
            <a:ext cx="2977039" cy="372070"/>
          </a:xfrm>
          <a:prstGeom prst="rect">
            <a:avLst/>
          </a:prstGeom>
          <a:noFill/>
          <a:ln/>
        </p:spPr>
        <p:txBody>
          <a:bodyPr wrap="none" lIns="0" tIns="0" rIns="0" bIns="0" rtlCol="0" anchor="t"/>
          <a:lstStyle/>
          <a:p>
            <a:pPr marL="0" indent="0" algn="l">
              <a:lnSpc>
                <a:spcPts val="2900"/>
              </a:lnSpc>
              <a:buNone/>
            </a:pPr>
            <a:r>
              <a:rPr lang="en-US" sz="2300" b="1" dirty="0">
                <a:solidFill>
                  <a:srgbClr val="272525"/>
                </a:solidFill>
                <a:latin typeface="Petrona Bold" pitchFamily="34" charset="0"/>
                <a:ea typeface="Petrona Bold" pitchFamily="34" charset="-122"/>
                <a:cs typeface="Petrona Bold" pitchFamily="34" charset="-120"/>
              </a:rPr>
              <a:t>Database: MongoDB</a:t>
            </a:r>
            <a:endParaRPr lang="en-US" sz="2300" dirty="0"/>
          </a:p>
        </p:txBody>
      </p:sp>
      <p:sp>
        <p:nvSpPr>
          <p:cNvPr id="12" name="Text 7"/>
          <p:cNvSpPr/>
          <p:nvPr/>
        </p:nvSpPr>
        <p:spPr>
          <a:xfrm>
            <a:off x="7456884" y="4580453"/>
            <a:ext cx="3048119" cy="254031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Employs MongoDB, a NoSQL database, for flexible data storage and retrieval, capable of handling large volumes of unstructured and semi-structured data efficiently.</a:t>
            </a:r>
            <a:endParaRPr lang="en-US" sz="1750" dirty="0"/>
          </a:p>
        </p:txBody>
      </p:sp>
      <p:pic>
        <p:nvPicPr>
          <p:cNvPr id="13" name="Image 3" descr="preencoded.png"/>
          <p:cNvPicPr>
            <a:picLocks noChangeAspect="1"/>
          </p:cNvPicPr>
          <p:nvPr/>
        </p:nvPicPr>
        <p:blipFill>
          <a:blip r:embed="rId6"/>
          <a:stretch>
            <a:fillRect/>
          </a:stretch>
        </p:blipFill>
        <p:spPr>
          <a:xfrm>
            <a:off x="10788491" y="3278505"/>
            <a:ext cx="566976" cy="566976"/>
          </a:xfrm>
          <a:prstGeom prst="rect">
            <a:avLst/>
          </a:prstGeom>
        </p:spPr>
      </p:pic>
      <p:sp>
        <p:nvSpPr>
          <p:cNvPr id="14" name="Text 8"/>
          <p:cNvSpPr/>
          <p:nvPr/>
        </p:nvSpPr>
        <p:spPr>
          <a:xfrm>
            <a:off x="10788491" y="4072295"/>
            <a:ext cx="2977039" cy="372070"/>
          </a:xfrm>
          <a:prstGeom prst="rect">
            <a:avLst/>
          </a:prstGeom>
          <a:noFill/>
          <a:ln/>
        </p:spPr>
        <p:txBody>
          <a:bodyPr wrap="none" lIns="0" tIns="0" rIns="0" bIns="0" rtlCol="0" anchor="t"/>
          <a:lstStyle/>
          <a:p>
            <a:pPr marL="0" indent="0" algn="l">
              <a:lnSpc>
                <a:spcPts val="2900"/>
              </a:lnSpc>
              <a:buNone/>
            </a:pPr>
            <a:r>
              <a:rPr lang="en-US" sz="2300" b="1" dirty="0">
                <a:solidFill>
                  <a:srgbClr val="272525"/>
                </a:solidFill>
                <a:latin typeface="Petrona Bold" pitchFamily="34" charset="0"/>
                <a:ea typeface="Petrona Bold" pitchFamily="34" charset="-122"/>
                <a:cs typeface="Petrona Bold" pitchFamily="34" charset="-120"/>
              </a:rPr>
              <a:t>MVT Architecture</a:t>
            </a:r>
            <a:endParaRPr lang="en-US" sz="2300" dirty="0"/>
          </a:p>
        </p:txBody>
      </p:sp>
      <p:sp>
        <p:nvSpPr>
          <p:cNvPr id="15" name="Text 9"/>
          <p:cNvSpPr/>
          <p:nvPr/>
        </p:nvSpPr>
        <p:spPr>
          <a:xfrm>
            <a:off x="10788491" y="4580453"/>
            <a:ext cx="3048119" cy="254031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Organized using the Model-View-Template (MVT) architectural pattern, enhancing code organization, separation of concerns, and ease of development.</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05790" y="559118"/>
            <a:ext cx="7026950" cy="568047"/>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Petrona Bold" pitchFamily="34" charset="0"/>
                <a:ea typeface="Petrona Bold" pitchFamily="34" charset="-122"/>
                <a:cs typeface="Petrona Bold" pitchFamily="34" charset="-120"/>
              </a:rPr>
              <a:t>Sample Pages: Intuitive Interfaces</a:t>
            </a:r>
            <a:endParaRPr lang="en-US" sz="3550" dirty="0"/>
          </a:p>
        </p:txBody>
      </p:sp>
      <p:sp>
        <p:nvSpPr>
          <p:cNvPr id="4" name="Text 1"/>
          <p:cNvSpPr/>
          <p:nvPr/>
        </p:nvSpPr>
        <p:spPr>
          <a:xfrm>
            <a:off x="605790" y="1386721"/>
            <a:ext cx="7932420" cy="830818"/>
          </a:xfrm>
          <a:prstGeom prst="rect">
            <a:avLst/>
          </a:prstGeom>
          <a:noFill/>
          <a:ln/>
        </p:spPr>
        <p:txBody>
          <a:bodyPr wrap="squar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The design philosophy behind each page prioritizes clarity, ease of use, and quick access to critical information. The interfaces are clean and intuitive, ensuring that users can navigate the system effectively, even under stressful conditions.</a:t>
            </a:r>
            <a:endParaRPr lang="en-US" sz="1350" dirty="0"/>
          </a:p>
        </p:txBody>
      </p:sp>
      <p:sp>
        <p:nvSpPr>
          <p:cNvPr id="5" name="Text 2"/>
          <p:cNvSpPr/>
          <p:nvPr/>
        </p:nvSpPr>
        <p:spPr>
          <a:xfrm>
            <a:off x="605790" y="2498646"/>
            <a:ext cx="3836432" cy="571262"/>
          </a:xfrm>
          <a:prstGeom prst="rect">
            <a:avLst/>
          </a:prstGeom>
          <a:noFill/>
          <a:ln/>
        </p:spPr>
        <p:txBody>
          <a:bodyPr wrap="none" lIns="0" tIns="0" rIns="0" bIns="0" rtlCol="0" anchor="t"/>
          <a:lstStyle/>
          <a:p>
            <a:pPr marL="0" indent="0" algn="ctr">
              <a:lnSpc>
                <a:spcPts val="4450"/>
              </a:lnSpc>
              <a:buNone/>
            </a:pPr>
            <a:r>
              <a:rPr lang="en-US" sz="4450" b="1" dirty="0">
                <a:solidFill>
                  <a:srgbClr val="272525"/>
                </a:solidFill>
                <a:latin typeface="Petrona Bold" pitchFamily="34" charset="0"/>
                <a:ea typeface="Petrona Bold" pitchFamily="34" charset="-122"/>
                <a:cs typeface="Petrona Bold" pitchFamily="34" charset="-120"/>
              </a:rPr>
              <a:t>1</a:t>
            </a:r>
            <a:endParaRPr lang="en-US" sz="4450" dirty="0"/>
          </a:p>
        </p:txBody>
      </p:sp>
      <p:sp>
        <p:nvSpPr>
          <p:cNvPr id="6" name="Text 3"/>
          <p:cNvSpPr/>
          <p:nvPr/>
        </p:nvSpPr>
        <p:spPr>
          <a:xfrm>
            <a:off x="1387912" y="3286125"/>
            <a:ext cx="2272070" cy="283964"/>
          </a:xfrm>
          <a:prstGeom prst="rect">
            <a:avLst/>
          </a:prstGeom>
          <a:noFill/>
          <a:ln/>
        </p:spPr>
        <p:txBody>
          <a:bodyPr wrap="none" lIns="0" tIns="0" rIns="0" bIns="0" rtlCol="0" anchor="t"/>
          <a:lstStyle/>
          <a:p>
            <a:pPr marL="0" indent="0" algn="ctr">
              <a:lnSpc>
                <a:spcPts val="2200"/>
              </a:lnSpc>
              <a:buNone/>
            </a:pPr>
            <a:r>
              <a:rPr lang="en-US" sz="1750" b="1" dirty="0">
                <a:solidFill>
                  <a:srgbClr val="272525"/>
                </a:solidFill>
                <a:latin typeface="Petrona Bold" pitchFamily="34" charset="0"/>
                <a:ea typeface="Petrona Bold" pitchFamily="34" charset="-122"/>
                <a:cs typeface="Petrona Bold" pitchFamily="34" charset="-120"/>
              </a:rPr>
              <a:t>Login Page</a:t>
            </a:r>
            <a:endParaRPr lang="en-US" sz="1750" dirty="0"/>
          </a:p>
        </p:txBody>
      </p:sp>
      <p:sp>
        <p:nvSpPr>
          <p:cNvPr id="7" name="Text 4"/>
          <p:cNvSpPr/>
          <p:nvPr/>
        </p:nvSpPr>
        <p:spPr>
          <a:xfrm>
            <a:off x="605790" y="3673912"/>
            <a:ext cx="3836432" cy="830818"/>
          </a:xfrm>
          <a:prstGeom prst="rect">
            <a:avLst/>
          </a:prstGeom>
          <a:noFill/>
          <a:ln/>
        </p:spPr>
        <p:txBody>
          <a:bodyPr wrap="square" lIns="0" tIns="0" rIns="0" bIns="0" rtlCol="0" anchor="t"/>
          <a:lstStyle/>
          <a:p>
            <a:pPr marL="0" indent="0" algn="ctr">
              <a:lnSpc>
                <a:spcPts val="2150"/>
              </a:lnSpc>
              <a:buNone/>
            </a:pPr>
            <a:r>
              <a:rPr lang="en-US" sz="1350" dirty="0">
                <a:solidFill>
                  <a:srgbClr val="272525"/>
                </a:solidFill>
                <a:latin typeface="Inter" pitchFamily="34" charset="0"/>
                <a:ea typeface="Inter" pitchFamily="34" charset="-122"/>
                <a:cs typeface="Inter" pitchFamily="34" charset="-120"/>
              </a:rPr>
              <a:t>A straightforward interface for users to enter their username and password, designed for quick and secure access.</a:t>
            </a:r>
            <a:endParaRPr lang="en-US" sz="1350" dirty="0"/>
          </a:p>
        </p:txBody>
      </p:sp>
      <p:sp>
        <p:nvSpPr>
          <p:cNvPr id="8" name="Text 5"/>
          <p:cNvSpPr/>
          <p:nvPr/>
        </p:nvSpPr>
        <p:spPr>
          <a:xfrm>
            <a:off x="4701778" y="2498646"/>
            <a:ext cx="3836432" cy="571262"/>
          </a:xfrm>
          <a:prstGeom prst="rect">
            <a:avLst/>
          </a:prstGeom>
          <a:noFill/>
          <a:ln/>
        </p:spPr>
        <p:txBody>
          <a:bodyPr wrap="none" lIns="0" tIns="0" rIns="0" bIns="0" rtlCol="0" anchor="t"/>
          <a:lstStyle/>
          <a:p>
            <a:pPr marL="0" indent="0" algn="ctr">
              <a:lnSpc>
                <a:spcPts val="4450"/>
              </a:lnSpc>
              <a:buNone/>
            </a:pPr>
            <a:r>
              <a:rPr lang="en-US" sz="4450" b="1" dirty="0">
                <a:solidFill>
                  <a:srgbClr val="272525"/>
                </a:solidFill>
                <a:latin typeface="Petrona Bold" pitchFamily="34" charset="0"/>
                <a:ea typeface="Petrona Bold" pitchFamily="34" charset="-122"/>
                <a:cs typeface="Petrona Bold" pitchFamily="34" charset="-120"/>
              </a:rPr>
              <a:t>2</a:t>
            </a:r>
            <a:endParaRPr lang="en-US" sz="4450" dirty="0"/>
          </a:p>
        </p:txBody>
      </p:sp>
      <p:sp>
        <p:nvSpPr>
          <p:cNvPr id="9" name="Text 6"/>
          <p:cNvSpPr/>
          <p:nvPr/>
        </p:nvSpPr>
        <p:spPr>
          <a:xfrm>
            <a:off x="5483900" y="3286125"/>
            <a:ext cx="2272070" cy="283964"/>
          </a:xfrm>
          <a:prstGeom prst="rect">
            <a:avLst/>
          </a:prstGeom>
          <a:noFill/>
          <a:ln/>
        </p:spPr>
        <p:txBody>
          <a:bodyPr wrap="none" lIns="0" tIns="0" rIns="0" bIns="0" rtlCol="0" anchor="t"/>
          <a:lstStyle/>
          <a:p>
            <a:pPr marL="0" indent="0" algn="ctr">
              <a:lnSpc>
                <a:spcPts val="2200"/>
              </a:lnSpc>
              <a:buNone/>
            </a:pPr>
            <a:r>
              <a:rPr lang="en-US" sz="1750" b="1" dirty="0">
                <a:solidFill>
                  <a:srgbClr val="272525"/>
                </a:solidFill>
                <a:latin typeface="Petrona Bold" pitchFamily="34" charset="0"/>
                <a:ea typeface="Petrona Bold" pitchFamily="34" charset="-122"/>
                <a:cs typeface="Petrona Bold" pitchFamily="34" charset="-120"/>
              </a:rPr>
              <a:t>Admin Dashboard</a:t>
            </a:r>
            <a:endParaRPr lang="en-US" sz="1750" dirty="0"/>
          </a:p>
        </p:txBody>
      </p:sp>
      <p:sp>
        <p:nvSpPr>
          <p:cNvPr id="10" name="Text 7"/>
          <p:cNvSpPr/>
          <p:nvPr/>
        </p:nvSpPr>
        <p:spPr>
          <a:xfrm>
            <a:off x="4701778" y="3673912"/>
            <a:ext cx="3836432" cy="1107758"/>
          </a:xfrm>
          <a:prstGeom prst="rect">
            <a:avLst/>
          </a:prstGeom>
          <a:noFill/>
          <a:ln/>
        </p:spPr>
        <p:txBody>
          <a:bodyPr wrap="square" lIns="0" tIns="0" rIns="0" bIns="0" rtlCol="0" anchor="t"/>
          <a:lstStyle/>
          <a:p>
            <a:pPr marL="0" indent="0" algn="ctr">
              <a:lnSpc>
                <a:spcPts val="2150"/>
              </a:lnSpc>
              <a:buNone/>
            </a:pPr>
            <a:r>
              <a:rPr lang="en-US" sz="1350" dirty="0">
                <a:solidFill>
                  <a:srgbClr val="272525"/>
                </a:solidFill>
                <a:latin typeface="Inter" pitchFamily="34" charset="0"/>
                <a:ea typeface="Inter" pitchFamily="34" charset="-122"/>
                <a:cs typeface="Inter" pitchFamily="34" charset="-120"/>
              </a:rPr>
              <a:t>A comprehensive control panel allowing administrators to effortlessly update food, water, and medicine supplies with simple input fields.</a:t>
            </a:r>
            <a:endParaRPr lang="en-US" sz="1350" dirty="0"/>
          </a:p>
        </p:txBody>
      </p:sp>
      <p:sp>
        <p:nvSpPr>
          <p:cNvPr id="11" name="Text 8"/>
          <p:cNvSpPr/>
          <p:nvPr/>
        </p:nvSpPr>
        <p:spPr>
          <a:xfrm>
            <a:off x="2653784" y="5387340"/>
            <a:ext cx="3836432" cy="571262"/>
          </a:xfrm>
          <a:prstGeom prst="rect">
            <a:avLst/>
          </a:prstGeom>
          <a:noFill/>
          <a:ln/>
        </p:spPr>
        <p:txBody>
          <a:bodyPr wrap="none" lIns="0" tIns="0" rIns="0" bIns="0" rtlCol="0" anchor="t"/>
          <a:lstStyle/>
          <a:p>
            <a:pPr marL="0" indent="0" algn="ctr">
              <a:lnSpc>
                <a:spcPts val="4450"/>
              </a:lnSpc>
              <a:buNone/>
            </a:pPr>
            <a:r>
              <a:rPr lang="en-US" sz="4450" b="1" dirty="0">
                <a:solidFill>
                  <a:srgbClr val="272525"/>
                </a:solidFill>
                <a:latin typeface="Petrona Bold" pitchFamily="34" charset="0"/>
                <a:ea typeface="Petrona Bold" pitchFamily="34" charset="-122"/>
                <a:cs typeface="Petrona Bold" pitchFamily="34" charset="-120"/>
              </a:rPr>
              <a:t>3</a:t>
            </a:r>
            <a:endParaRPr lang="en-US" sz="4450" dirty="0"/>
          </a:p>
        </p:txBody>
      </p:sp>
      <p:sp>
        <p:nvSpPr>
          <p:cNvPr id="12" name="Text 9"/>
          <p:cNvSpPr/>
          <p:nvPr/>
        </p:nvSpPr>
        <p:spPr>
          <a:xfrm>
            <a:off x="3435906" y="6174819"/>
            <a:ext cx="2272070" cy="283964"/>
          </a:xfrm>
          <a:prstGeom prst="rect">
            <a:avLst/>
          </a:prstGeom>
          <a:noFill/>
          <a:ln/>
        </p:spPr>
        <p:txBody>
          <a:bodyPr wrap="none" lIns="0" tIns="0" rIns="0" bIns="0" rtlCol="0" anchor="t"/>
          <a:lstStyle/>
          <a:p>
            <a:pPr marL="0" indent="0" algn="ctr">
              <a:lnSpc>
                <a:spcPts val="2200"/>
              </a:lnSpc>
              <a:buNone/>
            </a:pPr>
            <a:r>
              <a:rPr lang="en-US" sz="1750" b="1" dirty="0">
                <a:solidFill>
                  <a:srgbClr val="272525"/>
                </a:solidFill>
                <a:latin typeface="Petrona Bold" pitchFamily="34" charset="0"/>
                <a:ea typeface="Petrona Bold" pitchFamily="34" charset="-122"/>
                <a:cs typeface="Petrona Bold" pitchFamily="34" charset="-120"/>
              </a:rPr>
              <a:t>User Dashboard</a:t>
            </a:r>
            <a:endParaRPr lang="en-US" sz="1750" dirty="0"/>
          </a:p>
        </p:txBody>
      </p:sp>
      <p:sp>
        <p:nvSpPr>
          <p:cNvPr id="13" name="Text 10"/>
          <p:cNvSpPr/>
          <p:nvPr/>
        </p:nvSpPr>
        <p:spPr>
          <a:xfrm>
            <a:off x="2653784" y="6562606"/>
            <a:ext cx="3836432" cy="1107758"/>
          </a:xfrm>
          <a:prstGeom prst="rect">
            <a:avLst/>
          </a:prstGeom>
          <a:noFill/>
          <a:ln/>
        </p:spPr>
        <p:txBody>
          <a:bodyPr wrap="square" lIns="0" tIns="0" rIns="0" bIns="0" rtlCol="0" anchor="t"/>
          <a:lstStyle/>
          <a:p>
            <a:pPr marL="0" indent="0" algn="ctr">
              <a:lnSpc>
                <a:spcPts val="2150"/>
              </a:lnSpc>
              <a:buNone/>
            </a:pPr>
            <a:r>
              <a:rPr lang="en-US" sz="1350" dirty="0">
                <a:solidFill>
                  <a:srgbClr val="272525"/>
                </a:solidFill>
                <a:latin typeface="Inter" pitchFamily="34" charset="0"/>
                <a:ea typeface="Inter" pitchFamily="34" charset="-122"/>
                <a:cs typeface="Inter" pitchFamily="34" charset="-120"/>
              </a:rPr>
              <a:t>Provides a clear overview of available supplies and an intuitive form for users to submit disaster reports, ensuring critical information is easily accessible and submittable.</a:t>
            </a:r>
            <a:endParaRPr lang="en-US" sz="13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08660" y="619482"/>
            <a:ext cx="10807541" cy="664488"/>
          </a:xfrm>
          <a:prstGeom prst="rect">
            <a:avLst/>
          </a:prstGeom>
          <a:noFill/>
          <a:ln/>
        </p:spPr>
        <p:txBody>
          <a:bodyPr wrap="none" lIns="0" tIns="0" rIns="0" bIns="0" rtlCol="0" anchor="t"/>
          <a:lstStyle/>
          <a:p>
            <a:pPr marL="0" indent="0" algn="l">
              <a:lnSpc>
                <a:spcPts val="5200"/>
              </a:lnSpc>
              <a:buNone/>
            </a:pPr>
            <a:r>
              <a:rPr lang="en-US" sz="4150" b="1" dirty="0">
                <a:solidFill>
                  <a:srgbClr val="000000"/>
                </a:solidFill>
                <a:latin typeface="Petrona Bold" pitchFamily="34" charset="0"/>
                <a:ea typeface="Petrona Bold" pitchFamily="34" charset="-122"/>
                <a:cs typeface="Petrona Bold" pitchFamily="34" charset="-120"/>
              </a:rPr>
              <a:t>Conclusion: A Foundation for Future Growth</a:t>
            </a:r>
            <a:endParaRPr lang="en-US" sz="4150" dirty="0"/>
          </a:p>
        </p:txBody>
      </p:sp>
      <p:sp>
        <p:nvSpPr>
          <p:cNvPr id="3" name="Text 1"/>
          <p:cNvSpPr/>
          <p:nvPr/>
        </p:nvSpPr>
        <p:spPr>
          <a:xfrm>
            <a:off x="708660" y="1688902"/>
            <a:ext cx="13213080" cy="971907"/>
          </a:xfrm>
          <a:prstGeom prst="rect">
            <a:avLst/>
          </a:prstGeom>
          <a:noFill/>
          <a:ln/>
        </p:spPr>
        <p:txBody>
          <a:bodyPr wrap="square" lIns="0" tIns="0" rIns="0" bIns="0" rtlCol="0" anchor="t"/>
          <a:lstStyle/>
          <a:p>
            <a:pPr marL="0" indent="0" algn="l">
              <a:lnSpc>
                <a:spcPts val="2550"/>
              </a:lnSpc>
              <a:buNone/>
            </a:pPr>
            <a:r>
              <a:rPr lang="en-US" sz="1550" dirty="0">
                <a:solidFill>
                  <a:srgbClr val="272525"/>
                </a:solidFill>
                <a:latin typeface="Inter" pitchFamily="34" charset="0"/>
                <a:ea typeface="Inter" pitchFamily="34" charset="-122"/>
                <a:cs typeface="Inter" pitchFamily="34" charset="-120"/>
              </a:rPr>
              <a:t>The Smart Disaster Management System represents a significant step forward in leveraging technology for humanitarian aid. It provides a valuable tool for organizing and disseminating critical information during times of crisis. The current implementation serves as a strong foundation, with clear avenues for future enhancements to broaden its impact and utility.</a:t>
            </a:r>
            <a:endParaRPr lang="en-US" sz="1550" dirty="0"/>
          </a:p>
        </p:txBody>
      </p:sp>
      <p:sp>
        <p:nvSpPr>
          <p:cNvPr id="4" name="Shape 2"/>
          <p:cNvSpPr/>
          <p:nvPr/>
        </p:nvSpPr>
        <p:spPr>
          <a:xfrm>
            <a:off x="708660" y="2888575"/>
            <a:ext cx="2202061" cy="1182410"/>
          </a:xfrm>
          <a:prstGeom prst="roundRect">
            <a:avLst>
              <a:gd name="adj" fmla="val 7193"/>
            </a:avLst>
          </a:prstGeom>
          <a:solidFill>
            <a:srgbClr val="CCEEFF"/>
          </a:solidFill>
          <a:ln w="7620">
            <a:solidFill>
              <a:srgbClr val="B2D4E5"/>
            </a:solidFill>
            <a:prstDash val="solid"/>
          </a:ln>
        </p:spPr>
        <p:txBody>
          <a:bodyPr/>
          <a:lstStyle/>
          <a:p>
            <a:endParaRPr lang="en-US"/>
          </a:p>
        </p:txBody>
      </p:sp>
      <p:pic>
        <p:nvPicPr>
          <p:cNvPr id="5" name="Image 0" descr="preencoded.png"/>
          <p:cNvPicPr>
            <a:picLocks noChangeAspect="1"/>
          </p:cNvPicPr>
          <p:nvPr/>
        </p:nvPicPr>
        <p:blipFill>
          <a:blip r:embed="rId3"/>
          <a:stretch>
            <a:fillRect/>
          </a:stretch>
        </p:blipFill>
        <p:spPr>
          <a:xfrm>
            <a:off x="1667351" y="3301841"/>
            <a:ext cx="284678" cy="355878"/>
          </a:xfrm>
          <a:prstGeom prst="rect">
            <a:avLst/>
          </a:prstGeom>
        </p:spPr>
      </p:pic>
      <p:sp>
        <p:nvSpPr>
          <p:cNvPr id="6" name="Text 3"/>
          <p:cNvSpPr/>
          <p:nvPr/>
        </p:nvSpPr>
        <p:spPr>
          <a:xfrm>
            <a:off x="3113127" y="3090982"/>
            <a:ext cx="3298508" cy="332184"/>
          </a:xfrm>
          <a:prstGeom prst="rect">
            <a:avLst/>
          </a:prstGeom>
          <a:noFill/>
          <a:ln/>
        </p:spPr>
        <p:txBody>
          <a:bodyPr wrap="none" lIns="0" tIns="0" rIns="0" bIns="0" rtlCol="0" anchor="t"/>
          <a:lstStyle/>
          <a:p>
            <a:pPr marL="0" indent="0" algn="l">
              <a:lnSpc>
                <a:spcPts val="2600"/>
              </a:lnSpc>
              <a:buNone/>
            </a:pPr>
            <a:r>
              <a:rPr lang="en-US" sz="2050" b="1" dirty="0">
                <a:solidFill>
                  <a:srgbClr val="272525"/>
                </a:solidFill>
                <a:latin typeface="Petrona Bold" pitchFamily="34" charset="0"/>
                <a:ea typeface="Petrona Bold" pitchFamily="34" charset="-122"/>
                <a:cs typeface="Petrona Bold" pitchFamily="34" charset="-120"/>
              </a:rPr>
              <a:t>Valuable Management Tool</a:t>
            </a:r>
            <a:endParaRPr lang="en-US" sz="2050" dirty="0"/>
          </a:p>
        </p:txBody>
      </p:sp>
      <p:sp>
        <p:nvSpPr>
          <p:cNvPr id="7" name="Text 4"/>
          <p:cNvSpPr/>
          <p:nvPr/>
        </p:nvSpPr>
        <p:spPr>
          <a:xfrm>
            <a:off x="3113127" y="3544610"/>
            <a:ext cx="8518684" cy="323969"/>
          </a:xfrm>
          <a:prstGeom prst="rect">
            <a:avLst/>
          </a:prstGeom>
          <a:noFill/>
          <a:ln/>
        </p:spPr>
        <p:txBody>
          <a:bodyPr wrap="none" lIns="0" tIns="0" rIns="0" bIns="0" rtlCol="0" anchor="t"/>
          <a:lstStyle/>
          <a:p>
            <a:pPr marL="0" indent="0" algn="l">
              <a:lnSpc>
                <a:spcPts val="2550"/>
              </a:lnSpc>
              <a:buNone/>
            </a:pPr>
            <a:r>
              <a:rPr lang="en-US" sz="1550" dirty="0">
                <a:solidFill>
                  <a:srgbClr val="272525"/>
                </a:solidFill>
                <a:latin typeface="Inter" pitchFamily="34" charset="0"/>
                <a:ea typeface="Inter" pitchFamily="34" charset="-122"/>
                <a:cs typeface="Inter" pitchFamily="34" charset="-120"/>
              </a:rPr>
              <a:t>Effectively manages disaster information, streamlining coordination and response efforts.</a:t>
            </a:r>
            <a:endParaRPr lang="en-US" sz="1550" dirty="0"/>
          </a:p>
        </p:txBody>
      </p:sp>
      <p:sp>
        <p:nvSpPr>
          <p:cNvPr id="8" name="Shape 5"/>
          <p:cNvSpPr/>
          <p:nvPr/>
        </p:nvSpPr>
        <p:spPr>
          <a:xfrm>
            <a:off x="3011924" y="4061460"/>
            <a:ext cx="10808613" cy="11430"/>
          </a:xfrm>
          <a:prstGeom prst="roundRect">
            <a:avLst>
              <a:gd name="adj" fmla="val 744117"/>
            </a:avLst>
          </a:prstGeom>
          <a:solidFill>
            <a:srgbClr val="B2D4E5"/>
          </a:solidFill>
          <a:ln/>
        </p:spPr>
        <p:txBody>
          <a:bodyPr/>
          <a:lstStyle/>
          <a:p>
            <a:endParaRPr lang="en-US"/>
          </a:p>
        </p:txBody>
      </p:sp>
      <p:sp>
        <p:nvSpPr>
          <p:cNvPr id="9" name="Shape 6"/>
          <p:cNvSpPr/>
          <p:nvPr/>
        </p:nvSpPr>
        <p:spPr>
          <a:xfrm>
            <a:off x="708660" y="4172188"/>
            <a:ext cx="4404241" cy="1506379"/>
          </a:xfrm>
          <a:prstGeom prst="roundRect">
            <a:avLst>
              <a:gd name="adj" fmla="val 5646"/>
            </a:avLst>
          </a:prstGeom>
          <a:solidFill>
            <a:srgbClr val="CCEEFF"/>
          </a:solidFill>
          <a:ln w="7620">
            <a:solidFill>
              <a:srgbClr val="B2D4E5"/>
            </a:solidFill>
            <a:prstDash val="solid"/>
          </a:ln>
        </p:spPr>
        <p:txBody>
          <a:bodyPr/>
          <a:lstStyle/>
          <a:p>
            <a:endParaRPr lang="en-US"/>
          </a:p>
        </p:txBody>
      </p:sp>
      <p:pic>
        <p:nvPicPr>
          <p:cNvPr id="10" name="Image 1" descr="preencoded.png"/>
          <p:cNvPicPr>
            <a:picLocks noChangeAspect="1"/>
          </p:cNvPicPr>
          <p:nvPr/>
        </p:nvPicPr>
        <p:blipFill>
          <a:blip r:embed="rId4"/>
          <a:stretch>
            <a:fillRect/>
          </a:stretch>
        </p:blipFill>
        <p:spPr>
          <a:xfrm>
            <a:off x="2768441" y="4747379"/>
            <a:ext cx="284678" cy="355878"/>
          </a:xfrm>
          <a:prstGeom prst="rect">
            <a:avLst/>
          </a:prstGeom>
        </p:spPr>
      </p:pic>
      <p:sp>
        <p:nvSpPr>
          <p:cNvPr id="11" name="Text 7"/>
          <p:cNvSpPr/>
          <p:nvPr/>
        </p:nvSpPr>
        <p:spPr>
          <a:xfrm>
            <a:off x="5315307" y="4374594"/>
            <a:ext cx="3780353" cy="332184"/>
          </a:xfrm>
          <a:prstGeom prst="rect">
            <a:avLst/>
          </a:prstGeom>
          <a:noFill/>
          <a:ln/>
        </p:spPr>
        <p:txBody>
          <a:bodyPr wrap="none" lIns="0" tIns="0" rIns="0" bIns="0" rtlCol="0" anchor="t"/>
          <a:lstStyle/>
          <a:p>
            <a:pPr marL="0" indent="0" algn="l">
              <a:lnSpc>
                <a:spcPts val="2600"/>
              </a:lnSpc>
              <a:buNone/>
            </a:pPr>
            <a:r>
              <a:rPr lang="en-US" sz="2050" b="1" dirty="0">
                <a:solidFill>
                  <a:srgbClr val="272525"/>
                </a:solidFill>
                <a:latin typeface="Petrona Bold" pitchFamily="34" charset="0"/>
                <a:ea typeface="Petrona Bold" pitchFamily="34" charset="-122"/>
                <a:cs typeface="Petrona Bold" pitchFamily="34" charset="-120"/>
              </a:rPr>
              <a:t>Optimized Resource Allocation</a:t>
            </a:r>
            <a:endParaRPr lang="en-US" sz="2050" dirty="0"/>
          </a:p>
        </p:txBody>
      </p:sp>
      <p:sp>
        <p:nvSpPr>
          <p:cNvPr id="12" name="Text 8"/>
          <p:cNvSpPr/>
          <p:nvPr/>
        </p:nvSpPr>
        <p:spPr>
          <a:xfrm>
            <a:off x="5315307" y="4828223"/>
            <a:ext cx="8404027" cy="647938"/>
          </a:xfrm>
          <a:prstGeom prst="rect">
            <a:avLst/>
          </a:prstGeom>
          <a:noFill/>
          <a:ln/>
        </p:spPr>
        <p:txBody>
          <a:bodyPr wrap="square" lIns="0" tIns="0" rIns="0" bIns="0" rtlCol="0" anchor="t"/>
          <a:lstStyle/>
          <a:p>
            <a:pPr marL="0" indent="0" algn="l">
              <a:lnSpc>
                <a:spcPts val="2550"/>
              </a:lnSpc>
              <a:buNone/>
            </a:pPr>
            <a:r>
              <a:rPr lang="en-US" sz="1550" dirty="0">
                <a:solidFill>
                  <a:srgbClr val="272525"/>
                </a:solidFill>
                <a:latin typeface="Inter" pitchFamily="34" charset="0"/>
                <a:ea typeface="Inter" pitchFamily="34" charset="-122"/>
                <a:cs typeface="Inter" pitchFamily="34" charset="-120"/>
              </a:rPr>
              <a:t>Helps users quickly identify locations with the most abundant supplies, ensuring resources reach those in need efficiently.</a:t>
            </a:r>
            <a:endParaRPr lang="en-US" sz="1550" dirty="0"/>
          </a:p>
        </p:txBody>
      </p:sp>
      <p:sp>
        <p:nvSpPr>
          <p:cNvPr id="13" name="Shape 9"/>
          <p:cNvSpPr/>
          <p:nvPr/>
        </p:nvSpPr>
        <p:spPr>
          <a:xfrm>
            <a:off x="5214104" y="5669042"/>
            <a:ext cx="8606433" cy="11430"/>
          </a:xfrm>
          <a:prstGeom prst="roundRect">
            <a:avLst>
              <a:gd name="adj" fmla="val 744117"/>
            </a:avLst>
          </a:prstGeom>
          <a:solidFill>
            <a:srgbClr val="B2D4E5"/>
          </a:solidFill>
          <a:ln/>
        </p:spPr>
        <p:txBody>
          <a:bodyPr/>
          <a:lstStyle/>
          <a:p>
            <a:endParaRPr lang="en-US"/>
          </a:p>
        </p:txBody>
      </p:sp>
      <p:sp>
        <p:nvSpPr>
          <p:cNvPr id="14" name="Shape 10"/>
          <p:cNvSpPr/>
          <p:nvPr/>
        </p:nvSpPr>
        <p:spPr>
          <a:xfrm>
            <a:off x="708660" y="5779770"/>
            <a:ext cx="6606540" cy="1830348"/>
          </a:xfrm>
          <a:prstGeom prst="roundRect">
            <a:avLst>
              <a:gd name="adj" fmla="val 4647"/>
            </a:avLst>
          </a:prstGeom>
          <a:solidFill>
            <a:srgbClr val="CCEEFF"/>
          </a:solidFill>
          <a:ln w="7620">
            <a:solidFill>
              <a:srgbClr val="B2D4E5"/>
            </a:solidFill>
            <a:prstDash val="solid"/>
          </a:ln>
        </p:spPr>
        <p:txBody>
          <a:bodyPr/>
          <a:lstStyle/>
          <a:p>
            <a:endParaRPr lang="en-US"/>
          </a:p>
        </p:txBody>
      </p:sp>
      <p:pic>
        <p:nvPicPr>
          <p:cNvPr id="15" name="Image 2" descr="preencoded.png"/>
          <p:cNvPicPr>
            <a:picLocks noChangeAspect="1"/>
          </p:cNvPicPr>
          <p:nvPr/>
        </p:nvPicPr>
        <p:blipFill>
          <a:blip r:embed="rId5"/>
          <a:stretch>
            <a:fillRect/>
          </a:stretch>
        </p:blipFill>
        <p:spPr>
          <a:xfrm>
            <a:off x="3869531" y="6517005"/>
            <a:ext cx="284678" cy="355878"/>
          </a:xfrm>
          <a:prstGeom prst="rect">
            <a:avLst/>
          </a:prstGeom>
        </p:spPr>
      </p:pic>
      <p:sp>
        <p:nvSpPr>
          <p:cNvPr id="16" name="Text 11"/>
          <p:cNvSpPr/>
          <p:nvPr/>
        </p:nvSpPr>
        <p:spPr>
          <a:xfrm>
            <a:off x="7517606" y="5982176"/>
            <a:ext cx="4469130" cy="332184"/>
          </a:xfrm>
          <a:prstGeom prst="rect">
            <a:avLst/>
          </a:prstGeom>
          <a:noFill/>
          <a:ln/>
        </p:spPr>
        <p:txBody>
          <a:bodyPr wrap="none" lIns="0" tIns="0" rIns="0" bIns="0" rtlCol="0" anchor="t"/>
          <a:lstStyle/>
          <a:p>
            <a:pPr marL="0" indent="0" algn="l">
              <a:lnSpc>
                <a:spcPts val="2600"/>
              </a:lnSpc>
              <a:buNone/>
            </a:pPr>
            <a:r>
              <a:rPr lang="en-US" sz="2050" b="1" dirty="0">
                <a:solidFill>
                  <a:srgbClr val="272525"/>
                </a:solidFill>
                <a:latin typeface="Petrona Bold" pitchFamily="34" charset="0"/>
                <a:ea typeface="Petrona Bold" pitchFamily="34" charset="-122"/>
                <a:cs typeface="Petrona Bold" pitchFamily="34" charset="-120"/>
              </a:rPr>
              <a:t>Future Enhancements: Mobile &amp; GPS</a:t>
            </a:r>
            <a:endParaRPr lang="en-US" sz="2050" dirty="0"/>
          </a:p>
        </p:txBody>
      </p:sp>
      <p:sp>
        <p:nvSpPr>
          <p:cNvPr id="17" name="Text 12"/>
          <p:cNvSpPr/>
          <p:nvPr/>
        </p:nvSpPr>
        <p:spPr>
          <a:xfrm>
            <a:off x="7517606" y="6435804"/>
            <a:ext cx="6201728" cy="971907"/>
          </a:xfrm>
          <a:prstGeom prst="rect">
            <a:avLst/>
          </a:prstGeom>
          <a:noFill/>
          <a:ln/>
        </p:spPr>
        <p:txBody>
          <a:bodyPr wrap="square" lIns="0" tIns="0" rIns="0" bIns="0" rtlCol="0" anchor="t"/>
          <a:lstStyle/>
          <a:p>
            <a:pPr marL="0" indent="0" algn="l">
              <a:lnSpc>
                <a:spcPts val="2550"/>
              </a:lnSpc>
              <a:buNone/>
            </a:pPr>
            <a:r>
              <a:rPr lang="en-US" sz="1550" dirty="0">
                <a:solidFill>
                  <a:srgbClr val="272525"/>
                </a:solidFill>
                <a:latin typeface="Inter" pitchFamily="34" charset="0"/>
                <a:ea typeface="Inter" pitchFamily="34" charset="-122"/>
                <a:cs typeface="Inter" pitchFamily="34" charset="-120"/>
              </a:rPr>
              <a:t>Future iterations can integrate GPS capabilities for dynamic location tracking and dedicated mobile application support for wider accessibility and real-time updates on the go.</a:t>
            </a:r>
            <a:endParaRPr lang="en-US" sz="15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TotalTime>
  <Words>1224</Words>
  <Application>Microsoft Office PowerPoint</Application>
  <PresentationFormat>Custom</PresentationFormat>
  <Paragraphs>99</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Petrona Bold</vt:lpstr>
      <vt:lpstr>Arial</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Priya Sundar</cp:lastModifiedBy>
  <cp:revision>1</cp:revision>
  <dcterms:created xsi:type="dcterms:W3CDTF">2025-06-02T02:19:16Z</dcterms:created>
  <dcterms:modified xsi:type="dcterms:W3CDTF">2025-06-02T06:31:24Z</dcterms:modified>
</cp:coreProperties>
</file>