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0" r:id="rId7"/>
    <p:sldId id="281" r:id="rId8"/>
    <p:sldId id="282" r:id="rId9"/>
    <p:sldId id="283" r:id="rId10"/>
    <p:sldId id="285" r:id="rId11"/>
    <p:sldId id="286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5" y="1578957"/>
            <a:ext cx="3089188" cy="185004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Use Case for Window Function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832412"/>
            <a:ext cx="3485072" cy="1352065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Running &amp; Rolling Total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What is Window Function 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2063012"/>
            <a:ext cx="4403596" cy="4579835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400" dirty="0"/>
              <a:t>"Window functions add analytical power to SQL by computing values across rows while keeping individual rows visible."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623D-66E4-B6A7-5A35-46EE6C44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Difference b/w Group by and Window Function</a:t>
            </a:r>
          </a:p>
        </p:txBody>
      </p:sp>
      <p:pic>
        <p:nvPicPr>
          <p:cNvPr id="12" name="Content Placeholder 11" descr="A screenshot of a white sheet&#10;&#10;AI-generated content may be incorrect.">
            <a:extLst>
              <a:ext uri="{FF2B5EF4-FFF2-40B4-BE49-F238E27FC236}">
                <a16:creationId xmlns:a16="http://schemas.microsoft.com/office/drawing/2014/main" id="{DCEEFDB4-9433-4CF5-5413-94580681E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853" y="2187525"/>
            <a:ext cx="8694294" cy="3426575"/>
          </a:xfrm>
        </p:spPr>
      </p:pic>
    </p:spTree>
    <p:extLst>
      <p:ext uri="{BB962C8B-B14F-4D97-AF65-F5344CB8AC3E}">
        <p14:creationId xmlns:p14="http://schemas.microsoft.com/office/powerpoint/2010/main" val="401505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8513D-C998-7867-7931-1DC0CBFA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Structure of Window Function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artoon of people cleaning windows&#10;&#10;AI-generated content may be incorrect.">
            <a:extLst>
              <a:ext uri="{FF2B5EF4-FFF2-40B4-BE49-F238E27FC236}">
                <a16:creationId xmlns:a16="http://schemas.microsoft.com/office/drawing/2014/main" id="{18A1FA4C-A886-3F41-2259-3E185641B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5001" y="425724"/>
            <a:ext cx="6197668" cy="3548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479D4-E9F0-B192-6C6E-F97A4635D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001" y="4399612"/>
            <a:ext cx="6197668" cy="23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4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E6D8-EE3F-3C52-9CF5-CD8264CA5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666882"/>
            <a:ext cx="9440034" cy="852636"/>
          </a:xfrm>
        </p:spPr>
        <p:txBody>
          <a:bodyPr/>
          <a:lstStyle/>
          <a:p>
            <a:r>
              <a:rPr lang="en-IN" dirty="0"/>
              <a:t>To Specify Window Frame: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4A421-0A5D-6FE5-8BC8-A6EAC0BD0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669" y="2027938"/>
            <a:ext cx="9440034" cy="4163180"/>
          </a:xfrm>
        </p:spPr>
        <p:txBody>
          <a:bodyPr>
            <a:normAutofit/>
          </a:bodyPr>
          <a:lstStyle/>
          <a:p>
            <a:r>
              <a:rPr lang="en-US" dirty="0"/>
              <a:t>The bounds can be any of these five options:</a:t>
            </a:r>
          </a:p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UNBOUNDED PRECEDING – All rows before the current row.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 PRECEDING – n rows before the current row.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CURRENT ROW – Just the current row.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 FOLLOWING – n rows after the current row.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UNBOUNDED FOLLOWING – All rows after the current row.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99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4022B49F-289D-C767-2555-93057A0B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414" y="1024217"/>
            <a:ext cx="8197172" cy="4809565"/>
          </a:xfrm>
        </p:spPr>
      </p:pic>
    </p:spTree>
    <p:extLst>
      <p:ext uri="{BB962C8B-B14F-4D97-AF65-F5344CB8AC3E}">
        <p14:creationId xmlns:p14="http://schemas.microsoft.com/office/powerpoint/2010/main" val="312739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20CF-A84D-4465-E6A2-D9C9989F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Running &amp; Rolling Total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B7A43-36FD-6C1F-272F-68260E3996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Running </a:t>
            </a:r>
          </a:p>
          <a:p>
            <a:pPr marL="36900" indent="0">
              <a:buNone/>
            </a:pPr>
            <a:r>
              <a:rPr lang="en-US" b="0" i="0" dirty="0">
                <a:solidFill>
                  <a:srgbClr val="C7C7CC"/>
                </a:solidFill>
                <a:effectLst/>
                <a:latin typeface="Inter"/>
              </a:rPr>
              <a:t>A running total, also known as a </a:t>
            </a:r>
            <a:r>
              <a:rPr lang="en-US" b="1" i="0" dirty="0">
                <a:solidFill>
                  <a:srgbClr val="C7C7CC"/>
                </a:solidFill>
                <a:effectLst/>
                <a:latin typeface="Inter"/>
              </a:rPr>
              <a:t>cumulative sum</a:t>
            </a:r>
            <a:r>
              <a:rPr lang="en-US" b="0" i="0" dirty="0">
                <a:solidFill>
                  <a:srgbClr val="C7C7CC"/>
                </a:solidFill>
                <a:effectLst/>
                <a:latin typeface="Inter"/>
              </a:rPr>
              <a:t>, is the summation of a sequence of numbers which is updated each time a new number is added to the sequence, by adding the value of the new number to the previous running total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E9457-E9AC-033A-C88D-BF87BE30C8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Rolling</a:t>
            </a:r>
          </a:p>
          <a:p>
            <a:pPr marL="36900" indent="0">
              <a:buNone/>
            </a:pPr>
            <a:r>
              <a:rPr lang="en-US" dirty="0">
                <a:solidFill>
                  <a:srgbClr val="C7C7CC"/>
                </a:solidFill>
                <a:effectLst/>
                <a:latin typeface="Inter"/>
              </a:rPr>
              <a:t>C</a:t>
            </a:r>
            <a:r>
              <a:rPr lang="en-US" b="0" i="0" dirty="0">
                <a:solidFill>
                  <a:srgbClr val="C7C7CC"/>
                </a:solidFill>
                <a:effectLst/>
                <a:latin typeface="Inter"/>
              </a:rPr>
              <a:t>alculates a sum over a "window" or subset of rows that moves through the result set. It is used to see how trends change over time, giving a clear picture of your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26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6BD8-EA29-0CD3-9EBD-8A756FE4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37" y="458178"/>
            <a:ext cx="5376563" cy="2123658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Running Total Example</a:t>
            </a:r>
            <a:br>
              <a:rPr lang="en-IN" sz="4400" dirty="0"/>
            </a:br>
            <a:br>
              <a:rPr lang="en-IN" sz="4400" dirty="0">
                <a:solidFill>
                  <a:schemeClr val="tx1"/>
                </a:solidFill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oxygen" panose="02000503000000000000" pitchFamily="2" charset="0"/>
              </a:rPr>
              <a:t>we want to add another column that shows the total revenue from the first date up to the current row’s date (i.e. running total). </a:t>
            </a:r>
            <a:endParaRPr lang="en-IN" sz="44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A blue and black table with numbers&#10;&#10;AI-generated content may be incorrect.">
            <a:extLst>
              <a:ext uri="{FF2B5EF4-FFF2-40B4-BE49-F238E27FC236}">
                <a16:creationId xmlns:a16="http://schemas.microsoft.com/office/drawing/2014/main" id="{A75725D5-1AED-3206-1E67-AC7437CF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8604" y="2688391"/>
            <a:ext cx="4495565" cy="3226993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CDDAF5B-B94E-CA01-3C4F-B19139806F4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19437" y="3791726"/>
            <a:ext cx="5567082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revenue,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    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(revenue) OVER (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      ORDER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BY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running_sum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sales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ORDER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BY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20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D8F9-46BC-EAB7-A396-DEAC7A7E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09599"/>
            <a:ext cx="4163484" cy="2063751"/>
          </a:xfrm>
        </p:spPr>
        <p:txBody>
          <a:bodyPr>
            <a:normAutofit/>
          </a:bodyPr>
          <a:lstStyle/>
          <a:p>
            <a:r>
              <a:rPr lang="en-IN" sz="3100" dirty="0"/>
              <a:t>Rolling Total Example</a:t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r>
              <a:rPr lang="en-US" sz="1800" b="0" i="0" dirty="0">
                <a:solidFill>
                  <a:schemeClr val="tx1"/>
                </a:solidFill>
                <a:effectLst/>
                <a:latin typeface="oxygen" panose="02000503000000000000" pitchFamily="2" charset="0"/>
              </a:rPr>
              <a:t>calculate the total precipitation for the last three days (i.e. a three-day running total) separately for two cities</a:t>
            </a:r>
            <a:r>
              <a:rPr lang="en-US" b="0" i="0" dirty="0">
                <a:solidFill>
                  <a:srgbClr val="2D2D2D"/>
                </a:solidFill>
                <a:effectLst/>
                <a:latin typeface="oxygen" panose="02000503000000000000" pitchFamily="2" charset="0"/>
              </a:rPr>
              <a:t>.</a:t>
            </a:r>
            <a:endParaRPr lang="en-IN" dirty="0"/>
          </a:p>
        </p:txBody>
      </p:sp>
      <p:pic>
        <p:nvPicPr>
          <p:cNvPr id="7" name="Content Placeholder 6" descr="A blue rectangular table with numbers and text&#10;&#10;AI-generated content may be incorrect.">
            <a:extLst>
              <a:ext uri="{FF2B5EF4-FFF2-40B4-BE49-F238E27FC236}">
                <a16:creationId xmlns:a16="http://schemas.microsoft.com/office/drawing/2014/main" id="{05C2BD45-A769-691C-504B-8A507A4C0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2137" y="1186355"/>
            <a:ext cx="5797136" cy="4809711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3EB9ECF-889A-7027-9CF5-319EDDDA4FC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57201" y="4026296"/>
            <a:ext cx="5163671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city,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precipitation,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    SUM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(precipitation) OVER (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  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PARTITION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      ORDER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date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      ROWS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2 PRECEDING) running_total_3d_city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weather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ORDER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city,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6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{508B38C1-32B1-4B8F-A475-93DA75A7C088}tf55705232_win32</Template>
  <TotalTime>98</TotalTime>
  <Words>332</Words>
  <Application>Microsoft Office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fira code</vt:lpstr>
      <vt:lpstr>Goudy Old Style</vt:lpstr>
      <vt:lpstr>Inter</vt:lpstr>
      <vt:lpstr>oxygen</vt:lpstr>
      <vt:lpstr>Wingdings 2</vt:lpstr>
      <vt:lpstr>SlateVTI</vt:lpstr>
      <vt:lpstr>Use Case for Window Function  </vt:lpstr>
      <vt:lpstr>What is Window Function ?</vt:lpstr>
      <vt:lpstr>Difference b/w Group by and Window Function</vt:lpstr>
      <vt:lpstr>Structure of Window Function</vt:lpstr>
      <vt:lpstr>To Specify Window Frame:</vt:lpstr>
      <vt:lpstr>PowerPoint Presentation</vt:lpstr>
      <vt:lpstr>Running &amp; Rolling Total</vt:lpstr>
      <vt:lpstr>Running Total Example  we want to add another column that shows the total revenue from the first date up to the current row’s date (i.e. running total). </vt:lpstr>
      <vt:lpstr>Rolling Total Example   calculate the total precipitation for the last three days (i.e. a three-day running total) separately for two cities.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Kushwah</dc:creator>
  <cp:lastModifiedBy>Mohit Kushwah</cp:lastModifiedBy>
  <cp:revision>1</cp:revision>
  <dcterms:created xsi:type="dcterms:W3CDTF">2025-05-11T18:13:49Z</dcterms:created>
  <dcterms:modified xsi:type="dcterms:W3CDTF">2025-05-11T19:52:35Z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