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73" r:id="rId4"/>
    <p:sldId id="258" r:id="rId5"/>
    <p:sldId id="259" r:id="rId6"/>
    <p:sldId id="260" r:id="rId7"/>
    <p:sldId id="261" r:id="rId8"/>
    <p:sldId id="262" r:id="rId9"/>
    <p:sldId id="263" r:id="rId10"/>
    <p:sldId id="264" r:id="rId11"/>
    <p:sldId id="265" r:id="rId12"/>
    <p:sldId id="266" r:id="rId13"/>
    <p:sldId id="267" r:id="rId14"/>
    <p:sldId id="268" r:id="rId15"/>
    <p:sldId id="274"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C006A9-5AFB-43D3-A837-70E9C6D703B8}"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37C5EA-B0D4-4039-9AC0-7FEC2DB8B81B}" type="slidenum">
              <a:rPr lang="en-IN" smtClean="0"/>
              <a:t>‹#›</a:t>
            </a:fld>
            <a:endParaRPr lang="en-IN"/>
          </a:p>
        </p:txBody>
      </p:sp>
    </p:spTree>
    <p:extLst>
      <p:ext uri="{BB962C8B-B14F-4D97-AF65-F5344CB8AC3E}">
        <p14:creationId xmlns:p14="http://schemas.microsoft.com/office/powerpoint/2010/main" val="654891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C006A9-5AFB-43D3-A837-70E9C6D703B8}"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37C5EA-B0D4-4039-9AC0-7FEC2DB8B81B}" type="slidenum">
              <a:rPr lang="en-IN" smtClean="0"/>
              <a:t>‹#›</a:t>
            </a:fld>
            <a:endParaRPr lang="en-IN"/>
          </a:p>
        </p:txBody>
      </p:sp>
    </p:spTree>
    <p:extLst>
      <p:ext uri="{BB962C8B-B14F-4D97-AF65-F5344CB8AC3E}">
        <p14:creationId xmlns:p14="http://schemas.microsoft.com/office/powerpoint/2010/main" val="1827131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C006A9-5AFB-43D3-A837-70E9C6D703B8}"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37C5EA-B0D4-4039-9AC0-7FEC2DB8B81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16589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C006A9-5AFB-43D3-A837-70E9C6D703B8}"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37C5EA-B0D4-4039-9AC0-7FEC2DB8B81B}" type="slidenum">
              <a:rPr lang="en-IN" smtClean="0"/>
              <a:t>‹#›</a:t>
            </a:fld>
            <a:endParaRPr lang="en-IN"/>
          </a:p>
        </p:txBody>
      </p:sp>
    </p:spTree>
    <p:extLst>
      <p:ext uri="{BB962C8B-B14F-4D97-AF65-F5344CB8AC3E}">
        <p14:creationId xmlns:p14="http://schemas.microsoft.com/office/powerpoint/2010/main" val="3036077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C006A9-5AFB-43D3-A837-70E9C6D703B8}"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37C5EA-B0D4-4039-9AC0-7FEC2DB8B81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45568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C006A9-5AFB-43D3-A837-70E9C6D703B8}"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37C5EA-B0D4-4039-9AC0-7FEC2DB8B81B}" type="slidenum">
              <a:rPr lang="en-IN" smtClean="0"/>
              <a:t>‹#›</a:t>
            </a:fld>
            <a:endParaRPr lang="en-IN"/>
          </a:p>
        </p:txBody>
      </p:sp>
    </p:spTree>
    <p:extLst>
      <p:ext uri="{BB962C8B-B14F-4D97-AF65-F5344CB8AC3E}">
        <p14:creationId xmlns:p14="http://schemas.microsoft.com/office/powerpoint/2010/main" val="2354918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C006A9-5AFB-43D3-A837-70E9C6D703B8}"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37C5EA-B0D4-4039-9AC0-7FEC2DB8B81B}" type="slidenum">
              <a:rPr lang="en-IN" smtClean="0"/>
              <a:t>‹#›</a:t>
            </a:fld>
            <a:endParaRPr lang="en-IN"/>
          </a:p>
        </p:txBody>
      </p:sp>
    </p:spTree>
    <p:extLst>
      <p:ext uri="{BB962C8B-B14F-4D97-AF65-F5344CB8AC3E}">
        <p14:creationId xmlns:p14="http://schemas.microsoft.com/office/powerpoint/2010/main" val="425989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C006A9-5AFB-43D3-A837-70E9C6D703B8}"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37C5EA-B0D4-4039-9AC0-7FEC2DB8B81B}" type="slidenum">
              <a:rPr lang="en-IN" smtClean="0"/>
              <a:t>‹#›</a:t>
            </a:fld>
            <a:endParaRPr lang="en-IN"/>
          </a:p>
        </p:txBody>
      </p:sp>
    </p:spTree>
    <p:extLst>
      <p:ext uri="{BB962C8B-B14F-4D97-AF65-F5344CB8AC3E}">
        <p14:creationId xmlns:p14="http://schemas.microsoft.com/office/powerpoint/2010/main" val="3518078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C006A9-5AFB-43D3-A837-70E9C6D703B8}"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37C5EA-B0D4-4039-9AC0-7FEC2DB8B81B}" type="slidenum">
              <a:rPr lang="en-IN" smtClean="0"/>
              <a:t>‹#›</a:t>
            </a:fld>
            <a:endParaRPr lang="en-IN"/>
          </a:p>
        </p:txBody>
      </p:sp>
    </p:spTree>
    <p:extLst>
      <p:ext uri="{BB962C8B-B14F-4D97-AF65-F5344CB8AC3E}">
        <p14:creationId xmlns:p14="http://schemas.microsoft.com/office/powerpoint/2010/main" val="267839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C006A9-5AFB-43D3-A837-70E9C6D703B8}"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37C5EA-B0D4-4039-9AC0-7FEC2DB8B81B}" type="slidenum">
              <a:rPr lang="en-IN" smtClean="0"/>
              <a:t>‹#›</a:t>
            </a:fld>
            <a:endParaRPr lang="en-IN"/>
          </a:p>
        </p:txBody>
      </p:sp>
    </p:spTree>
    <p:extLst>
      <p:ext uri="{BB962C8B-B14F-4D97-AF65-F5344CB8AC3E}">
        <p14:creationId xmlns:p14="http://schemas.microsoft.com/office/powerpoint/2010/main" val="2638262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C006A9-5AFB-43D3-A837-70E9C6D703B8}"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37C5EA-B0D4-4039-9AC0-7FEC2DB8B81B}" type="slidenum">
              <a:rPr lang="en-IN" smtClean="0"/>
              <a:t>‹#›</a:t>
            </a:fld>
            <a:endParaRPr lang="en-IN"/>
          </a:p>
        </p:txBody>
      </p:sp>
    </p:spTree>
    <p:extLst>
      <p:ext uri="{BB962C8B-B14F-4D97-AF65-F5344CB8AC3E}">
        <p14:creationId xmlns:p14="http://schemas.microsoft.com/office/powerpoint/2010/main" val="921648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C006A9-5AFB-43D3-A837-70E9C6D703B8}" type="datetimeFigureOut">
              <a:rPr lang="en-IN" smtClean="0"/>
              <a:t>26-04-2024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37C5EA-B0D4-4039-9AC0-7FEC2DB8B81B}" type="slidenum">
              <a:rPr lang="en-IN" smtClean="0"/>
              <a:t>‹#›</a:t>
            </a:fld>
            <a:endParaRPr lang="en-IN"/>
          </a:p>
        </p:txBody>
      </p:sp>
    </p:spTree>
    <p:extLst>
      <p:ext uri="{BB962C8B-B14F-4D97-AF65-F5344CB8AC3E}">
        <p14:creationId xmlns:p14="http://schemas.microsoft.com/office/powerpoint/2010/main" val="1189447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C006A9-5AFB-43D3-A837-70E9C6D703B8}" type="datetimeFigureOut">
              <a:rPr lang="en-IN" smtClean="0"/>
              <a:t>26-04-2024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37C5EA-B0D4-4039-9AC0-7FEC2DB8B81B}" type="slidenum">
              <a:rPr lang="en-IN" smtClean="0"/>
              <a:t>‹#›</a:t>
            </a:fld>
            <a:endParaRPr lang="en-IN"/>
          </a:p>
        </p:txBody>
      </p:sp>
    </p:spTree>
    <p:extLst>
      <p:ext uri="{BB962C8B-B14F-4D97-AF65-F5344CB8AC3E}">
        <p14:creationId xmlns:p14="http://schemas.microsoft.com/office/powerpoint/2010/main" val="2584373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C006A9-5AFB-43D3-A837-70E9C6D703B8}" type="datetimeFigureOut">
              <a:rPr lang="en-IN" smtClean="0"/>
              <a:t>26-04-2024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37C5EA-B0D4-4039-9AC0-7FEC2DB8B81B}" type="slidenum">
              <a:rPr lang="en-IN" smtClean="0"/>
              <a:t>‹#›</a:t>
            </a:fld>
            <a:endParaRPr lang="en-IN"/>
          </a:p>
        </p:txBody>
      </p:sp>
    </p:spTree>
    <p:extLst>
      <p:ext uri="{BB962C8B-B14F-4D97-AF65-F5344CB8AC3E}">
        <p14:creationId xmlns:p14="http://schemas.microsoft.com/office/powerpoint/2010/main" val="4013828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C006A9-5AFB-43D3-A837-70E9C6D703B8}"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37C5EA-B0D4-4039-9AC0-7FEC2DB8B81B}" type="slidenum">
              <a:rPr lang="en-IN" smtClean="0"/>
              <a:t>‹#›</a:t>
            </a:fld>
            <a:endParaRPr lang="en-IN"/>
          </a:p>
        </p:txBody>
      </p:sp>
    </p:spTree>
    <p:extLst>
      <p:ext uri="{BB962C8B-B14F-4D97-AF65-F5344CB8AC3E}">
        <p14:creationId xmlns:p14="http://schemas.microsoft.com/office/powerpoint/2010/main" val="1054169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C006A9-5AFB-43D3-A837-70E9C6D703B8}"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37C5EA-B0D4-4039-9AC0-7FEC2DB8B81B}" type="slidenum">
              <a:rPr lang="en-IN" smtClean="0"/>
              <a:t>‹#›</a:t>
            </a:fld>
            <a:endParaRPr lang="en-IN"/>
          </a:p>
        </p:txBody>
      </p:sp>
    </p:spTree>
    <p:extLst>
      <p:ext uri="{BB962C8B-B14F-4D97-AF65-F5344CB8AC3E}">
        <p14:creationId xmlns:p14="http://schemas.microsoft.com/office/powerpoint/2010/main" val="2504395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EC006A9-5AFB-43D3-A837-70E9C6D703B8}" type="datetimeFigureOut">
              <a:rPr lang="en-IN" smtClean="0"/>
              <a:t>26-04-2024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937C5EA-B0D4-4039-9AC0-7FEC2DB8B81B}" type="slidenum">
              <a:rPr lang="en-IN" smtClean="0"/>
              <a:t>‹#›</a:t>
            </a:fld>
            <a:endParaRPr lang="en-IN"/>
          </a:p>
        </p:txBody>
      </p:sp>
    </p:spTree>
    <p:extLst>
      <p:ext uri="{BB962C8B-B14F-4D97-AF65-F5344CB8AC3E}">
        <p14:creationId xmlns:p14="http://schemas.microsoft.com/office/powerpoint/2010/main" val="1506763911"/>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AC205-8350-4DA8-A7A0-01D8AA93A25F}"/>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Facial Emotion Detection System</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9A5EA39-B240-4DD9-A8DE-69C3E428749E}"/>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2246128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0019E-B483-4BED-8926-E1981DC20E7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Snapshot :-</a:t>
            </a:r>
            <a:endParaRPr lang="en-IN"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F8A43851-FCBD-4EEB-BB34-1127492BF7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9263" y="2295541"/>
            <a:ext cx="8596312" cy="2266917"/>
          </a:xfrm>
        </p:spPr>
      </p:pic>
      <p:sp>
        <p:nvSpPr>
          <p:cNvPr id="10" name="TextBox 9">
            <a:extLst>
              <a:ext uri="{FF2B5EF4-FFF2-40B4-BE49-F238E27FC236}">
                <a16:creationId xmlns:a16="http://schemas.microsoft.com/office/drawing/2014/main" id="{996DACC8-9DC1-453B-9E1F-61937560CA08}"/>
              </a:ext>
            </a:extLst>
          </p:cNvPr>
          <p:cNvSpPr txBox="1"/>
          <p:nvPr/>
        </p:nvSpPr>
        <p:spPr>
          <a:xfrm>
            <a:off x="1083734" y="4742933"/>
            <a:ext cx="7961841" cy="400110"/>
          </a:xfrm>
          <a:prstGeom prst="rect">
            <a:avLst/>
          </a:prstGeom>
          <a:noFill/>
        </p:spPr>
        <p:txBody>
          <a:bodyPr wrap="square" rtlCol="0">
            <a:spAutoFit/>
          </a:bodyPr>
          <a:lstStyle/>
          <a:p>
            <a:pPr algn="ctr"/>
            <a:r>
              <a:rPr lang="en-US" sz="2000" dirty="0"/>
              <a:t> </a:t>
            </a:r>
            <a:r>
              <a:rPr lang="en-US" sz="1600" dirty="0">
                <a:latin typeface="Times New Roman" panose="02020603050405020304" pitchFamily="18" charset="0"/>
                <a:cs typeface="Times New Roman" panose="02020603050405020304" pitchFamily="18" charset="0"/>
              </a:rPr>
              <a:t>Fig 1: All the required libraries for the Project </a:t>
            </a:r>
            <a:endParaRPr lang="en-IN" sz="2000" dirty="0"/>
          </a:p>
        </p:txBody>
      </p:sp>
    </p:spTree>
    <p:extLst>
      <p:ext uri="{BB962C8B-B14F-4D97-AF65-F5344CB8AC3E}">
        <p14:creationId xmlns:p14="http://schemas.microsoft.com/office/powerpoint/2010/main" val="8149413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4D7E1-5B9F-4B9B-8D79-445A12CDF3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Snapshot :-</a:t>
            </a:r>
            <a:endParaRPr lang="en-IN" dirty="0">
              <a:latin typeface="Times New Roman" panose="02020603050405020304" pitchFamily="18" charset="0"/>
              <a:cs typeface="Times New Roman" panose="02020603050405020304" pitchFamily="18" charset="0"/>
            </a:endParaRPr>
          </a:p>
        </p:txBody>
      </p:sp>
      <p:pic>
        <p:nvPicPr>
          <p:cNvPr id="20" name="Content Placeholder 19">
            <a:extLst>
              <a:ext uri="{FF2B5EF4-FFF2-40B4-BE49-F238E27FC236}">
                <a16:creationId xmlns:a16="http://schemas.microsoft.com/office/drawing/2014/main" id="{EB7BC103-A949-4D15-B003-5534F42794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799" y="1449799"/>
            <a:ext cx="9214201" cy="3630201"/>
          </a:xfrm>
        </p:spPr>
      </p:pic>
      <p:sp>
        <p:nvSpPr>
          <p:cNvPr id="21" name="TextBox 20">
            <a:extLst>
              <a:ext uri="{FF2B5EF4-FFF2-40B4-BE49-F238E27FC236}">
                <a16:creationId xmlns:a16="http://schemas.microsoft.com/office/drawing/2014/main" id="{4ECC6445-3322-422F-8005-FDF52BD96046}"/>
              </a:ext>
            </a:extLst>
          </p:cNvPr>
          <p:cNvSpPr txBox="1"/>
          <p:nvPr/>
        </p:nvSpPr>
        <p:spPr>
          <a:xfrm>
            <a:off x="677334" y="5238924"/>
            <a:ext cx="8720666"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Fig 2: Method to make </a:t>
            </a:r>
            <a:r>
              <a:rPr lang="en-US" sz="1600" dirty="0" err="1">
                <a:latin typeface="Times New Roman" panose="02020603050405020304" pitchFamily="18" charset="0"/>
                <a:cs typeface="Times New Roman" panose="02020603050405020304" pitchFamily="18" charset="0"/>
              </a:rPr>
              <a:t>DataFrame</a:t>
            </a:r>
            <a:r>
              <a:rPr lang="en-US" sz="1600" dirty="0">
                <a:latin typeface="Times New Roman" panose="02020603050405020304" pitchFamily="18" charset="0"/>
                <a:cs typeface="Times New Roman" panose="02020603050405020304" pitchFamily="18" charset="0"/>
              </a:rPr>
              <a:t> from Directory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74725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64DD2-9990-4C9C-9504-77DE9DEDA2A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Snapshot :- </a:t>
            </a:r>
            <a:endParaRPr lang="en-IN"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D18EF7BD-EB76-4EA0-943F-3032327835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6196" y="1384167"/>
            <a:ext cx="9050338" cy="3814365"/>
          </a:xfrm>
        </p:spPr>
      </p:pic>
      <p:sp>
        <p:nvSpPr>
          <p:cNvPr id="9" name="TextBox 8">
            <a:extLst>
              <a:ext uri="{FF2B5EF4-FFF2-40B4-BE49-F238E27FC236}">
                <a16:creationId xmlns:a16="http://schemas.microsoft.com/office/drawing/2014/main" id="{A3CA9675-BE4F-45D9-81E5-C4F9FA8C2B41}"/>
              </a:ext>
            </a:extLst>
          </p:cNvPr>
          <p:cNvSpPr txBox="1"/>
          <p:nvPr/>
        </p:nvSpPr>
        <p:spPr>
          <a:xfrm>
            <a:off x="990600" y="5603767"/>
            <a:ext cx="8085667"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Fig 3: Features Extraction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27821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0DC4C-DFEE-49A3-927B-D60CBC077E1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Snapshot :-</a:t>
            </a:r>
            <a:endParaRPr lang="en-IN"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3BFF2248-56D4-472D-90F9-589F55C177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995" y="1270000"/>
            <a:ext cx="9012672" cy="4699000"/>
          </a:xfrm>
        </p:spPr>
      </p:pic>
      <p:sp>
        <p:nvSpPr>
          <p:cNvPr id="9" name="TextBox 8">
            <a:extLst>
              <a:ext uri="{FF2B5EF4-FFF2-40B4-BE49-F238E27FC236}">
                <a16:creationId xmlns:a16="http://schemas.microsoft.com/office/drawing/2014/main" id="{AFAB008E-13A9-433B-8B41-C2245FFE01FF}"/>
              </a:ext>
            </a:extLst>
          </p:cNvPr>
          <p:cNvSpPr txBox="1"/>
          <p:nvPr/>
        </p:nvSpPr>
        <p:spPr>
          <a:xfrm>
            <a:off x="897468" y="6053667"/>
            <a:ext cx="8376534"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Fig 4: Convolutional Neural Network</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60187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6CC65-7799-44C5-A73D-93F1336C34D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Snapshot :-</a:t>
            </a:r>
            <a:endParaRPr lang="en-IN"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0071D5E6-5589-4807-A94A-7D4CD640C0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0063" y="1380569"/>
            <a:ext cx="9109604" cy="3970363"/>
          </a:xfrm>
        </p:spPr>
      </p:pic>
      <p:sp>
        <p:nvSpPr>
          <p:cNvPr id="8" name="TextBox 7">
            <a:extLst>
              <a:ext uri="{FF2B5EF4-FFF2-40B4-BE49-F238E27FC236}">
                <a16:creationId xmlns:a16="http://schemas.microsoft.com/office/drawing/2014/main" id="{8E478AFC-4673-4154-8F49-086FF0F2B1FC}"/>
              </a:ext>
            </a:extLst>
          </p:cNvPr>
          <p:cNvSpPr txBox="1"/>
          <p:nvPr/>
        </p:nvSpPr>
        <p:spPr>
          <a:xfrm>
            <a:off x="601133" y="5554133"/>
            <a:ext cx="91694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Fig 5: Training Model and Accuracy score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77153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6CC65-7799-44C5-A73D-93F1336C34DD}"/>
              </a:ext>
            </a:extLst>
          </p:cNvPr>
          <p:cNvSpPr>
            <a:spLocks noGrp="1"/>
          </p:cNvSpPr>
          <p:nvPr>
            <p:ph type="title"/>
          </p:nvPr>
        </p:nvSpPr>
        <p:spPr>
          <a:xfrm>
            <a:off x="584201" y="254000"/>
            <a:ext cx="8596668" cy="1320800"/>
          </a:xfrm>
        </p:spPr>
        <p:txBody>
          <a:bodyPr/>
          <a:lstStyle/>
          <a:p>
            <a:r>
              <a:rPr lang="en-US">
                <a:latin typeface="Times New Roman" panose="02020603050405020304" pitchFamily="18" charset="0"/>
                <a:cs typeface="Times New Roman" panose="02020603050405020304" pitchFamily="18" charset="0"/>
              </a:rPr>
              <a:t>Snapshot :-</a:t>
            </a:r>
            <a:endParaRPr lang="en-IN"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0B3C1C3E-02A8-4115-9E0D-017A53E9D6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4295" y="914400"/>
            <a:ext cx="3290305" cy="2634629"/>
          </a:xfrm>
        </p:spPr>
      </p:pic>
      <p:pic>
        <p:nvPicPr>
          <p:cNvPr id="10" name="Picture 9">
            <a:extLst>
              <a:ext uri="{FF2B5EF4-FFF2-40B4-BE49-F238E27FC236}">
                <a16:creationId xmlns:a16="http://schemas.microsoft.com/office/drawing/2014/main" id="{8EB135BD-2805-423A-99F6-2E49263B64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4506" y="914400"/>
            <a:ext cx="3317238" cy="2634629"/>
          </a:xfrm>
          <a:prstGeom prst="rect">
            <a:avLst/>
          </a:prstGeom>
        </p:spPr>
      </p:pic>
      <p:pic>
        <p:nvPicPr>
          <p:cNvPr id="12" name="Picture 11">
            <a:extLst>
              <a:ext uri="{FF2B5EF4-FFF2-40B4-BE49-F238E27FC236}">
                <a16:creationId xmlns:a16="http://schemas.microsoft.com/office/drawing/2014/main" id="{B4E6E701-354A-49A0-8FB1-5E43F625E4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295" y="3615267"/>
            <a:ext cx="3290305" cy="2621495"/>
          </a:xfrm>
          <a:prstGeom prst="rect">
            <a:avLst/>
          </a:prstGeom>
        </p:spPr>
      </p:pic>
      <p:pic>
        <p:nvPicPr>
          <p:cNvPr id="14" name="Picture 13">
            <a:extLst>
              <a:ext uri="{FF2B5EF4-FFF2-40B4-BE49-F238E27FC236}">
                <a16:creationId xmlns:a16="http://schemas.microsoft.com/office/drawing/2014/main" id="{3C542ACD-B1B2-439E-8542-4597A1529B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9907" y="3615267"/>
            <a:ext cx="3290306" cy="2639411"/>
          </a:xfrm>
          <a:prstGeom prst="rect">
            <a:avLst/>
          </a:prstGeom>
        </p:spPr>
      </p:pic>
      <p:pic>
        <p:nvPicPr>
          <p:cNvPr id="16" name="Picture 15">
            <a:extLst>
              <a:ext uri="{FF2B5EF4-FFF2-40B4-BE49-F238E27FC236}">
                <a16:creationId xmlns:a16="http://schemas.microsoft.com/office/drawing/2014/main" id="{83CB9F20-3BE8-4FD8-B278-DC4AFCCC8B8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81650" y="910914"/>
            <a:ext cx="3296266" cy="2634629"/>
          </a:xfrm>
          <a:prstGeom prst="rect">
            <a:avLst/>
          </a:prstGeom>
        </p:spPr>
      </p:pic>
      <p:pic>
        <p:nvPicPr>
          <p:cNvPr id="18" name="Picture 17">
            <a:extLst>
              <a:ext uri="{FF2B5EF4-FFF2-40B4-BE49-F238E27FC236}">
                <a16:creationId xmlns:a16="http://schemas.microsoft.com/office/drawing/2014/main" id="{402B9589-AE80-4E7E-B72F-AD8D5E2E079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81650" y="3615267"/>
            <a:ext cx="3293216" cy="2621495"/>
          </a:xfrm>
          <a:prstGeom prst="rect">
            <a:avLst/>
          </a:prstGeom>
        </p:spPr>
      </p:pic>
      <p:sp>
        <p:nvSpPr>
          <p:cNvPr id="19" name="TextBox 18">
            <a:extLst>
              <a:ext uri="{FF2B5EF4-FFF2-40B4-BE49-F238E27FC236}">
                <a16:creationId xmlns:a16="http://schemas.microsoft.com/office/drawing/2014/main" id="{7D4C87F0-C7DF-42BC-8CAF-E15B8B6079FA}"/>
              </a:ext>
            </a:extLst>
          </p:cNvPr>
          <p:cNvSpPr txBox="1"/>
          <p:nvPr/>
        </p:nvSpPr>
        <p:spPr>
          <a:xfrm>
            <a:off x="494295" y="6303000"/>
            <a:ext cx="8344905"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Fig 6: Output of Facial Emotion Detection System</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20114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31CAE-5ABF-4260-8766-DA5240C7233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DD205F8-C769-46E1-BC5B-AC91A4278D70}"/>
              </a:ext>
            </a:extLst>
          </p:cNvPr>
          <p:cNvSpPr>
            <a:spLocks noGrp="1"/>
          </p:cNvSpPr>
          <p:nvPr>
            <p:ph idx="1"/>
          </p:nvPr>
        </p:nvSpPr>
        <p:spPr>
          <a:xfrm>
            <a:off x="550334" y="1488613"/>
            <a:ext cx="8596668" cy="3880773"/>
          </a:xfrm>
        </p:spPr>
        <p:txBody>
          <a:bodyPr>
            <a:normAutofit/>
          </a:bodyPr>
          <a:lstStyle/>
          <a:p>
            <a:pPr algn="just"/>
            <a:r>
              <a:rPr lang="en-US" sz="1400" dirty="0">
                <a:latin typeface="Times New Roman" panose="02020603050405020304" pitchFamily="18" charset="0"/>
                <a:cs typeface="Times New Roman" panose="02020603050405020304" pitchFamily="18" charset="0"/>
              </a:rPr>
              <a:t>Facial emotion detection systems represent a significant advancement in human computer interaction, with far-reaching implications across various domains. While these systems have demonstrated remarkable accuracy and utility in recognizing and interpreting human emotions from facial expressions, they also come with ethical considerations and societal implications that must be carefully addressed. As we continue to innovate and refine facial emotion detection technology, it is imperative to prioritize ethical considerations such as privacy, fairness, transparency, and accountability. Proactive measures to mitigate biases, protect user privacy, and ensure responsible deployment are essential for fostering trust and acceptance among users.</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95050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67F44-07BC-4AED-A90B-6EFB6FBE327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Presented By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693D1D-8B84-4723-91CB-9ABED9E92E42}"/>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Mohit Mahajan (0176CD211070)</a:t>
            </a:r>
          </a:p>
          <a:p>
            <a:r>
              <a:rPr lang="en-US" sz="1800" dirty="0">
                <a:latin typeface="Times New Roman" panose="02020603050405020304" pitchFamily="18" charset="0"/>
                <a:cs typeface="Times New Roman" panose="02020603050405020304" pitchFamily="18" charset="0"/>
              </a:rPr>
              <a:t>Virat Raghuvanshi (0176CD211133)</a:t>
            </a:r>
          </a:p>
          <a:p>
            <a:r>
              <a:rPr lang="en-US" sz="1800" dirty="0" err="1">
                <a:latin typeface="Times New Roman" panose="02020603050405020304" pitchFamily="18" charset="0"/>
                <a:cs typeface="Times New Roman" panose="02020603050405020304" pitchFamily="18" charset="0"/>
              </a:rPr>
              <a:t>Gourav</a:t>
            </a:r>
            <a:r>
              <a:rPr lang="en-US" sz="1800" dirty="0">
                <a:latin typeface="Times New Roman" panose="02020603050405020304" pitchFamily="18" charset="0"/>
                <a:cs typeface="Times New Roman" panose="02020603050405020304" pitchFamily="18" charset="0"/>
              </a:rPr>
              <a:t> Chouhan (0176CD211048)</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00551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3D9A-9A1B-498C-B8AC-6F1B99C1A0D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Acknowledgement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7800E8-E91C-44C6-A0B1-D7CEA23DBB64}"/>
              </a:ext>
            </a:extLst>
          </p:cNvPr>
          <p:cNvSpPr>
            <a:spLocks noGrp="1"/>
          </p:cNvSpPr>
          <p:nvPr>
            <p:ph idx="1"/>
          </p:nvPr>
        </p:nvSpPr>
        <p:spPr>
          <a:xfrm>
            <a:off x="618067" y="1930400"/>
            <a:ext cx="8847666" cy="3880773"/>
          </a:xfrm>
        </p:spPr>
        <p:txBody>
          <a:bodyPr>
            <a:normAutofit/>
          </a:bodyPr>
          <a:lstStyle/>
          <a:p>
            <a:pPr marL="0" indent="0" algn="just">
              <a:lnSpc>
                <a:spcPct val="115000"/>
              </a:lnSpc>
              <a:spcAft>
                <a:spcPts val="1000"/>
              </a:spcAft>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 express a deep sense of gratitude to my Supervisor </a:t>
            </a:r>
            <a:r>
              <a:rPr lang="en-US" sz="14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“Mrs. </a:t>
            </a:r>
            <a:r>
              <a:rPr lang="en-US" sz="1400" b="1" dirty="0" err="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Reeta</a:t>
            </a:r>
            <a:r>
              <a:rPr lang="en-US" sz="14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Boursai</a:t>
            </a:r>
            <a:r>
              <a:rPr lang="en-US" sz="14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for the valuable and inspirational guidance from the initial to the final level that enabled me to develop an understanding of this Project work.</a:t>
            </a:r>
            <a:r>
              <a:rPr lang="en-IN" sz="1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  would  like  to  give  my  sincere  thanks  to  </a:t>
            </a: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Prof.(Dr.) </a:t>
            </a:r>
            <a:r>
              <a:rPr lang="en-US" sz="1400" b="1" dirty="0" err="1">
                <a:effectLst/>
                <a:latin typeface="Times New Roman" panose="02020603050405020304" pitchFamily="18" charset="0"/>
                <a:ea typeface="Times New Roman" panose="02020603050405020304" pitchFamily="18" charset="0"/>
                <a:cs typeface="Times New Roman" panose="02020603050405020304" pitchFamily="18" charset="0"/>
              </a:rPr>
              <a:t>Neetesh</a:t>
            </a: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  Kumar Gupta, Head, Dept. of CSE-Data Science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for their kind help, encouragement</a:t>
            </a: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and co-operation throughout my Project period and I owe my special thanks to our Principal </a:t>
            </a: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Prof. (Dr.) V.N. </a:t>
            </a:r>
            <a:r>
              <a:rPr lang="en-US" sz="1400" b="1" dirty="0" err="1">
                <a:effectLst/>
                <a:latin typeface="Times New Roman" panose="02020603050405020304" pitchFamily="18" charset="0"/>
                <a:ea typeface="Times New Roman" panose="02020603050405020304" pitchFamily="18" charset="0"/>
                <a:cs typeface="Times New Roman" panose="02020603050405020304" pitchFamily="18" charset="0"/>
              </a:rPr>
              <a:t>Bartaria</a:t>
            </a: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for their guidance and suggestions during the Project work.</a:t>
            </a:r>
            <a:r>
              <a:rPr lang="en-IN" sz="1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Lastly, I want to thank my parents, friends and to all those people who had contributed to my project directly or indirectly </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 their moral and psychological support.</a:t>
            </a:r>
            <a:r>
              <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algn="just">
              <a:lnSpc>
                <a:spcPct val="115000"/>
              </a:lnSpc>
              <a:spcAft>
                <a:spcPts val="1000"/>
              </a:spcAft>
              <a:buNone/>
            </a:pP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solidFill>
                  <a:schemeClr val="accent3">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MOHIT MAHAJAN (0176CD211070</a:t>
            </a:r>
            <a:r>
              <a:rPr lang="en-US" sz="1400" b="1" dirty="0">
                <a:solidFill>
                  <a:schemeClr val="accent3">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a:t>
            </a:r>
          </a:p>
          <a:p>
            <a:pPr marL="0" indent="0" algn="just">
              <a:lnSpc>
                <a:spcPct val="115000"/>
              </a:lnSpc>
              <a:spcAft>
                <a:spcPts val="1000"/>
              </a:spcAft>
              <a:buNone/>
            </a:pPr>
            <a:r>
              <a:rPr lang="en-US" sz="1400" b="1" dirty="0">
                <a:solidFill>
                  <a:schemeClr val="accent3">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GOURAV CHOUHAN (0176CD211048)</a:t>
            </a:r>
            <a:endParaRPr lang="en-IN" sz="1400" dirty="0">
              <a:solidFill>
                <a:schemeClr val="accent3">
                  <a:lumMod val="7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IN" sz="1400" b="1" dirty="0">
                <a:solidFill>
                  <a:schemeClr val="accent3">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solidFill>
                  <a:schemeClr val="accent3">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VIRAT RAGHUWANSHI (0176CD211133)</a:t>
            </a:r>
            <a:endParaRPr lang="en-IN" sz="1400" dirty="0">
              <a:solidFill>
                <a:schemeClr val="accent3">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9575870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B4FC9-0F64-4005-A8CD-5D61A86DB4C0}"/>
              </a:ext>
            </a:extLst>
          </p:cNvPr>
          <p:cNvSpPr>
            <a:spLocks noGrp="1"/>
          </p:cNvSpPr>
          <p:nvPr>
            <p:ph type="title"/>
          </p:nvPr>
        </p:nvSpPr>
        <p:spPr>
          <a:xfrm>
            <a:off x="465831" y="518840"/>
            <a:ext cx="9019674" cy="1293028"/>
          </a:xfrm>
        </p:spPr>
        <p:txBody>
          <a:bodyPr/>
          <a:lstStyle/>
          <a:p>
            <a:r>
              <a:rPr lang="en-US" dirty="0">
                <a:latin typeface="Times New Roman" panose="02020603050405020304" pitchFamily="18" charset="0"/>
                <a:cs typeface="Times New Roman" panose="02020603050405020304" pitchFamily="18" charset="0"/>
              </a:rPr>
              <a:t>Introduction and Motivation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041FF2-2CA7-468E-8950-8D0A93543B59}"/>
              </a:ext>
            </a:extLst>
          </p:cNvPr>
          <p:cNvSpPr>
            <a:spLocks noGrp="1"/>
          </p:cNvSpPr>
          <p:nvPr>
            <p:ph idx="1"/>
          </p:nvPr>
        </p:nvSpPr>
        <p:spPr>
          <a:xfrm>
            <a:off x="677334" y="1694922"/>
            <a:ext cx="8596668" cy="4485744"/>
          </a:xfrm>
        </p:spPr>
        <p:txBody>
          <a:bodyPr>
            <a:normAutofit/>
          </a:bodyPr>
          <a:lstStyle/>
          <a:p>
            <a:pPr algn="just"/>
            <a:r>
              <a:rPr lang="en-US" sz="1600" b="1" dirty="0">
                <a:latin typeface="Times New Roman" panose="02020603050405020304" pitchFamily="18" charset="0"/>
                <a:cs typeface="Times New Roman" panose="02020603050405020304" pitchFamily="18" charset="0"/>
              </a:rPr>
              <a:t>Introduction :-</a:t>
            </a:r>
          </a:p>
          <a:p>
            <a:pPr algn="just">
              <a:buFont typeface="Arial" panose="020B0604020202020204" pitchFamily="34" charset="0"/>
              <a:buChar char="•"/>
            </a:pPr>
            <a:r>
              <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rPr>
              <a:t>Facial emotion recognition systems are advanced technologies designed to detect and interpret human emotions through  analyzing facial expressions. Leveraging techniques from computer vision, machine </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l</a:t>
            </a:r>
            <a:r>
              <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rPr>
              <a:t>earning, and artificial intelligence, these systems can identify key facial features and map them to specific emotional states such as happiness, sadness,  anger, surprise, and more.</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1600" b="1" dirty="0">
                <a:latin typeface="Times New Roman" panose="02020603050405020304" pitchFamily="18" charset="0"/>
                <a:cs typeface="Times New Roman" panose="02020603050405020304" pitchFamily="18" charset="0"/>
              </a:rPr>
              <a:t>Motivation :-</a:t>
            </a:r>
          </a:p>
          <a:p>
            <a:pPr algn="just">
              <a:buFont typeface="Arial" panose="020B0604020202020204" pitchFamily="34" charset="0"/>
              <a:buChar char="•"/>
            </a:pPr>
            <a:r>
              <a:rPr lang="en-US" sz="1400" u="sng" dirty="0">
                <a:latin typeface="Times New Roman" panose="02020603050405020304" pitchFamily="18" charset="0"/>
                <a:cs typeface="Times New Roman" panose="02020603050405020304" pitchFamily="18" charset="0"/>
              </a:rPr>
              <a:t>Enhanced Human-Computer Interaction</a:t>
            </a:r>
            <a:r>
              <a:rPr lang="en-US" sz="1400" dirty="0">
                <a:latin typeface="Times New Roman" panose="02020603050405020304" pitchFamily="18" charset="0"/>
                <a:cs typeface="Times New Roman" panose="02020603050405020304" pitchFamily="18" charset="0"/>
              </a:rPr>
              <a:t>: One of the primary motivations is to create more natural and intuitive interactions between humans and computers. By enabling machines to 	understand and respond to human emotions, facial emotion recognition systems can enhance user experiences in various applications, including virtual assistants, gaming, and customer service  chatbots.</a:t>
            </a:r>
            <a:endParaRPr lang="en-IN" sz="1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400" u="sng" dirty="0">
                <a:latin typeface="Times New Roman" panose="02020603050405020304" pitchFamily="18" charset="0"/>
                <a:cs typeface="Times New Roman" panose="02020603050405020304" pitchFamily="18" charset="0"/>
              </a:rPr>
              <a:t>Advancing Behavioral Analysis and Research</a:t>
            </a:r>
            <a:r>
              <a:rPr lang="en-US" sz="1400" dirty="0">
                <a:latin typeface="Times New Roman" panose="02020603050405020304" pitchFamily="18" charset="0"/>
                <a:cs typeface="Times New Roman" panose="02020603050405020304" pitchFamily="18" charset="0"/>
              </a:rPr>
              <a:t>: Researchers and psychologists are interested in understanding human behavior and emotions better. Facial emotion recognition systems provide a non-intrusive means of capturing and analyzing emotional responses in various contexts, 	enabling researchers to study human behavior more comprehensively and gain insights into 	emotional patterns and reactions.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56475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A3E7-6541-4C6E-9C1F-3A7E3899781B}"/>
              </a:ext>
            </a:extLst>
          </p:cNvPr>
          <p:cNvSpPr>
            <a:spLocks noGrp="1"/>
          </p:cNvSpPr>
          <p:nvPr>
            <p:ph type="title"/>
          </p:nvPr>
        </p:nvSpPr>
        <p:spPr>
          <a:xfrm>
            <a:off x="677334" y="245533"/>
            <a:ext cx="8596668" cy="1320800"/>
          </a:xfrm>
        </p:spPr>
        <p:txBody>
          <a:bodyPr/>
          <a:lstStyle/>
          <a:p>
            <a:r>
              <a:rPr lang="en-US" dirty="0">
                <a:latin typeface="Times New Roman" panose="02020603050405020304" pitchFamily="18" charset="0"/>
                <a:cs typeface="Times New Roman" panose="02020603050405020304" pitchFamily="18" charset="0"/>
              </a:rPr>
              <a:t>Scope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BBD143E-2E05-4F48-AA35-E95919999C50}"/>
              </a:ext>
            </a:extLst>
          </p:cNvPr>
          <p:cNvSpPr>
            <a:spLocks noGrp="1"/>
          </p:cNvSpPr>
          <p:nvPr>
            <p:ph idx="1"/>
          </p:nvPr>
        </p:nvSpPr>
        <p:spPr>
          <a:xfrm>
            <a:off x="677334" y="1007533"/>
            <a:ext cx="8596668" cy="4842933"/>
          </a:xfrm>
        </p:spPr>
        <p:txBody>
          <a:bodyPr>
            <a:noAutofit/>
          </a:bodyPr>
          <a:lstStyle/>
          <a:p>
            <a:pPr algn="just"/>
            <a:r>
              <a:rPr lang="en-US" sz="1600" b="1" dirty="0">
                <a:latin typeface="Times New Roman" panose="02020603050405020304" pitchFamily="18" charset="0"/>
                <a:cs typeface="Times New Roman" panose="02020603050405020304" pitchFamily="18" charset="0"/>
              </a:rPr>
              <a:t>Human-Computer Interaction (HCI):</a:t>
            </a:r>
          </a:p>
          <a:p>
            <a:pPr lvl="1"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Facial emotion recognition systems play a crucial role in HCI by enabling more natural and intuitive interactions between humans and computers.</a:t>
            </a:r>
          </a:p>
          <a:p>
            <a:pPr lvl="1"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Applications include virtual assistants, chatbots, and interactive systems in gaming and entertainment.</a:t>
            </a:r>
          </a:p>
          <a:p>
            <a:pPr algn="just"/>
            <a:r>
              <a:rPr lang="en-US" sz="1600" b="1" dirty="0">
                <a:latin typeface="Times New Roman" panose="02020603050405020304" pitchFamily="18" charset="0"/>
                <a:cs typeface="Times New Roman" panose="02020603050405020304" pitchFamily="18" charset="0"/>
              </a:rPr>
              <a:t>Healthcare and Mental Health:</a:t>
            </a:r>
          </a:p>
          <a:p>
            <a:pPr lvl="1"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These systems have significant potential in healthcare for diagnosing and monitoring mental health conditions such as depression, anxiety, and autism spectrum disorders.</a:t>
            </a:r>
          </a:p>
          <a:p>
            <a:pPr lvl="1"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They can assist therapists and healthcare professionals in assessing patients' emotional states and progress during therapy sessions.</a:t>
            </a:r>
          </a:p>
          <a:p>
            <a:pPr algn="just"/>
            <a:r>
              <a:rPr lang="en-US" sz="1600" b="1" dirty="0">
                <a:latin typeface="Times New Roman" panose="02020603050405020304" pitchFamily="18" charset="0"/>
                <a:cs typeface="Times New Roman" panose="02020603050405020304" pitchFamily="18" charset="0"/>
              </a:rPr>
              <a:t>Market Research and Consumer Behavior:</a:t>
            </a:r>
          </a:p>
          <a:p>
            <a:pPr lvl="1"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 marketing and consumer research, facial emotion recognition systems are used to analyze consumer reactions to products, advertisements, and user interfaces.</a:t>
            </a:r>
          </a:p>
          <a:p>
            <a:pPr lvl="1"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They help companies understand consumer preferences, improve product design, and tailor marketing strategies.</a:t>
            </a:r>
          </a:p>
          <a:p>
            <a:pPr algn="just"/>
            <a:r>
              <a:rPr lang="en-US" sz="1600" b="1" dirty="0">
                <a:latin typeface="Times New Roman" panose="02020603050405020304" pitchFamily="18" charset="0"/>
                <a:cs typeface="Times New Roman" panose="02020603050405020304" pitchFamily="18" charset="0"/>
              </a:rPr>
              <a:t>Security and Surveillance:</a:t>
            </a:r>
          </a:p>
          <a:p>
            <a:pPr lvl="1"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Facial emotion recognition systems contribute to security and surveillance efforts by identifying individuals displaying suspicious behavior or signs of distress in public spaces, airports, and other high-security areas.</a:t>
            </a:r>
          </a:p>
        </p:txBody>
      </p:sp>
    </p:spTree>
    <p:extLst>
      <p:ext uri="{BB962C8B-B14F-4D97-AF65-F5344CB8AC3E}">
        <p14:creationId xmlns:p14="http://schemas.microsoft.com/office/powerpoint/2010/main" val="10167562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D943F-A09A-44B9-8322-2DDB50AF53B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3B8696D-6AE5-4EC2-A072-274ADD781238}"/>
              </a:ext>
            </a:extLst>
          </p:cNvPr>
          <p:cNvSpPr>
            <a:spLocks noGrp="1"/>
          </p:cNvSpPr>
          <p:nvPr>
            <p:ph idx="1"/>
          </p:nvPr>
        </p:nvSpPr>
        <p:spPr>
          <a:xfrm>
            <a:off x="474134" y="1559456"/>
            <a:ext cx="8596668" cy="3880773"/>
          </a:xfrm>
        </p:spPr>
        <p:txBody>
          <a:bodyPr>
            <a:normAutofit/>
          </a:bodyPr>
          <a:lstStyle/>
          <a:p>
            <a:r>
              <a:rPr lang="en-US" sz="1400" dirty="0">
                <a:latin typeface="Times New Roman" panose="02020603050405020304" pitchFamily="18" charset="0"/>
                <a:cs typeface="Times New Roman" panose="02020603050405020304" pitchFamily="18" charset="0"/>
              </a:rPr>
              <a:t>The primary objective of a facial emotion detection system is to accurately recognize and classify human emotions based on facial expressions, enabling real-time analysis, cross-cultural adaptation, user experience enhancement, healthcare applications, and addressing privacy and ethical considerations.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23304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11846-5550-4FAF-907D-E49249167D6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Features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85211C-50FC-4AB8-AE51-298C8FDA6CDE}"/>
              </a:ext>
            </a:extLst>
          </p:cNvPr>
          <p:cNvSpPr>
            <a:spLocks noGrp="1"/>
          </p:cNvSpPr>
          <p:nvPr>
            <p:ph idx="1"/>
          </p:nvPr>
        </p:nvSpPr>
        <p:spPr>
          <a:xfrm>
            <a:off x="677334" y="1388533"/>
            <a:ext cx="8596668" cy="5122334"/>
          </a:xfrm>
        </p:spPr>
        <p:txBody>
          <a:bodyPr>
            <a:normAutofit lnSpcReduction="10000"/>
          </a:bodyPr>
          <a:lstStyle/>
          <a:p>
            <a:pPr algn="just"/>
            <a:r>
              <a:rPr lang="en-US" sz="1600" b="1" dirty="0">
                <a:latin typeface="Times New Roman" panose="02020603050405020304" pitchFamily="18" charset="0"/>
                <a:cs typeface="Times New Roman" panose="02020603050405020304" pitchFamily="18" charset="0"/>
              </a:rPr>
              <a:t>Facial Landmark Detection: </a:t>
            </a:r>
          </a:p>
          <a:p>
            <a:pPr marL="0" indent="0" algn="just">
              <a:buNone/>
            </a:pPr>
            <a:r>
              <a:rPr lang="en-US" sz="1400" dirty="0">
                <a:latin typeface="Times New Roman" panose="02020603050405020304" pitchFamily="18" charset="0"/>
                <a:cs typeface="Times New Roman" panose="02020603050405020304" pitchFamily="18" charset="0"/>
              </a:rPr>
              <a:t>	Facial emotion recognition systems often begin by detecting and localizing facial landmarks such as the eyes, 	nose, mouth, and eyebrows. This feature extraction step helps identify regions of interest for further analysis.</a:t>
            </a:r>
          </a:p>
          <a:p>
            <a:pPr algn="just"/>
            <a:r>
              <a:rPr lang="en-US" sz="1600" b="1" dirty="0">
                <a:latin typeface="Times New Roman" panose="02020603050405020304" pitchFamily="18" charset="0"/>
                <a:cs typeface="Times New Roman" panose="02020603050405020304" pitchFamily="18" charset="0"/>
              </a:rPr>
              <a:t>Feature Extraction: </a:t>
            </a:r>
          </a:p>
          <a:p>
            <a:pPr marL="0" indent="0" algn="just">
              <a:buNone/>
            </a:pPr>
            <a:r>
              <a:rPr lang="en-US" sz="1400" dirty="0">
                <a:latin typeface="Times New Roman" panose="02020603050405020304" pitchFamily="18" charset="0"/>
                <a:cs typeface="Times New Roman" panose="02020603050405020304" pitchFamily="18" charset="0"/>
              </a:rPr>
              <a:t>	After detecting facial landmarks, these systems extract features from the face that are indicative of different 	emotions. Features may include the shape of the mouth, the position of the eyebrows, wrinkles around the eyes, 	and overall facial expressions.</a:t>
            </a:r>
          </a:p>
          <a:p>
            <a:pPr algn="just"/>
            <a:r>
              <a:rPr lang="en-US" sz="1600" b="1" dirty="0">
                <a:latin typeface="Times New Roman" panose="02020603050405020304" pitchFamily="18" charset="0"/>
                <a:cs typeface="Times New Roman" panose="02020603050405020304" pitchFamily="18" charset="0"/>
              </a:rPr>
              <a:t>Machine Learning Algorithms: </a:t>
            </a:r>
          </a:p>
          <a:p>
            <a:pPr marL="0" indent="0" algn="just">
              <a:buNone/>
            </a:pPr>
            <a:r>
              <a:rPr lang="en-US" sz="1400" dirty="0">
                <a:latin typeface="Times New Roman" panose="02020603050405020304" pitchFamily="18" charset="0"/>
                <a:cs typeface="Times New Roman" panose="02020603050405020304" pitchFamily="18" charset="0"/>
              </a:rPr>
              <a:t>	Facial emotion recognition systems employ machine learning algorithms to analyze extracted facial features 	and classify them into different emotional states. Commonly used algorithms include neural networks, and 	deep learning models such as convolutional neural networks (CNNs).</a:t>
            </a:r>
          </a:p>
          <a:p>
            <a:pPr algn="just"/>
            <a:r>
              <a:rPr lang="en-US" sz="1600" b="1" dirty="0">
                <a:latin typeface="Times New Roman" panose="02020603050405020304" pitchFamily="18" charset="0"/>
                <a:cs typeface="Times New Roman" panose="02020603050405020304" pitchFamily="18" charset="0"/>
              </a:rPr>
              <a:t>Emotion Classification: </a:t>
            </a:r>
          </a:p>
          <a:p>
            <a:pPr marL="0" indent="0" algn="just">
              <a:buNone/>
            </a:pPr>
            <a:r>
              <a:rPr lang="en-US" sz="1400" dirty="0">
                <a:latin typeface="Times New Roman" panose="02020603050405020304" pitchFamily="18" charset="0"/>
                <a:cs typeface="Times New Roman" panose="02020603050405020304" pitchFamily="18" charset="0"/>
              </a:rPr>
              <a:t>	The core feature of these systems is their ability to classify facial expressions into discrete emotional categories 	such as happiness, sadness, anger, surprise, fear, disgust, and neutrality. Each emotional state is assigned a 	probability score indicating the likelihood of the detected emotion.</a:t>
            </a:r>
          </a:p>
          <a:p>
            <a:pPr algn="just"/>
            <a:r>
              <a:rPr lang="en-US" sz="1600" b="1" dirty="0">
                <a:latin typeface="Times New Roman" panose="02020603050405020304" pitchFamily="18" charset="0"/>
                <a:cs typeface="Times New Roman" panose="02020603050405020304" pitchFamily="18" charset="0"/>
              </a:rPr>
              <a:t>Real-time Processing: </a:t>
            </a:r>
          </a:p>
          <a:p>
            <a:pPr marL="0" indent="0" algn="just">
              <a:buNone/>
            </a:pPr>
            <a:r>
              <a:rPr lang="en-US" sz="1400" dirty="0">
                <a:latin typeface="Times New Roman" panose="02020603050405020304" pitchFamily="18" charset="0"/>
                <a:cs typeface="Times New Roman" panose="02020603050405020304" pitchFamily="18" charset="0"/>
              </a:rPr>
              <a:t>	Many facial emotion recognition systems are designed to process facial expressions in real-time, enabling 	immediate responses or interventions based on detected emotions. Real-time processing is essential for 	applications such as interactive interfaces, virtual reality environments, and surveillance systems.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10955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60AE-A97D-48E1-AEC7-55D3663C3418}"/>
              </a:ext>
            </a:extLst>
          </p:cNvPr>
          <p:cNvSpPr>
            <a:spLocks noGrp="1"/>
          </p:cNvSpPr>
          <p:nvPr>
            <p:ph type="title"/>
          </p:nvPr>
        </p:nvSpPr>
        <p:spPr>
          <a:xfrm>
            <a:off x="535065" y="247906"/>
            <a:ext cx="8738937" cy="1293028"/>
          </a:xfrm>
        </p:spPr>
        <p:txBody>
          <a:bodyPr/>
          <a:lstStyle/>
          <a:p>
            <a:pPr algn="just"/>
            <a:r>
              <a:rPr lang="en-US" dirty="0">
                <a:latin typeface="Times New Roman" panose="02020603050405020304" pitchFamily="18" charset="0"/>
                <a:cs typeface="Times New Roman" panose="02020603050405020304" pitchFamily="18" charset="0"/>
              </a:rPr>
              <a:t>Minimum System Requirements </a:t>
            </a:r>
            <a:r>
              <a:rPr lang="en-US" dirty="0"/>
              <a:t>:-</a:t>
            </a:r>
            <a:endParaRPr lang="en-IN" dirty="0"/>
          </a:p>
        </p:txBody>
      </p:sp>
      <p:sp>
        <p:nvSpPr>
          <p:cNvPr id="3" name="Content Placeholder 2">
            <a:extLst>
              <a:ext uri="{FF2B5EF4-FFF2-40B4-BE49-F238E27FC236}">
                <a16:creationId xmlns:a16="http://schemas.microsoft.com/office/drawing/2014/main" id="{A106F69C-2FBE-4AAA-8157-1445E33024A5}"/>
              </a:ext>
            </a:extLst>
          </p:cNvPr>
          <p:cNvSpPr>
            <a:spLocks noGrp="1"/>
          </p:cNvSpPr>
          <p:nvPr>
            <p:ph idx="1"/>
          </p:nvPr>
        </p:nvSpPr>
        <p:spPr>
          <a:xfrm>
            <a:off x="606199" y="1229255"/>
            <a:ext cx="8596668" cy="3880773"/>
          </a:xfrm>
        </p:spPr>
        <p:txBody>
          <a:bodyPr>
            <a:normAutofit fontScale="92500" lnSpcReduction="10000"/>
          </a:bodyPr>
          <a:lstStyle/>
          <a:p>
            <a:pPr algn="just">
              <a:tabLst>
                <a:tab pos="6043930" algn="r"/>
              </a:tabLst>
            </a:pPr>
            <a:r>
              <a:rPr lang="en-US" sz="1600" b="1" dirty="0">
                <a:effectLst/>
                <a:latin typeface="Times New Roman" panose="02020603050405020304" pitchFamily="18" charset="0"/>
                <a:ea typeface="Times New Roman" panose="02020603050405020304" pitchFamily="18" charset="0"/>
              </a:rPr>
              <a:t>Processor:</a:t>
            </a:r>
          </a:p>
          <a:p>
            <a:pPr lvl="1" algn="just">
              <a:buFont typeface="Arial" panose="020B0604020202020204" pitchFamily="34" charset="0"/>
              <a:buChar char="•"/>
              <a:tabLst>
                <a:tab pos="6043930" algn="r"/>
              </a:tabLst>
            </a:pPr>
            <a:r>
              <a:rPr lang="en-US" sz="1500" dirty="0">
                <a:effectLst/>
                <a:latin typeface="Times New Roman" panose="02020603050405020304" pitchFamily="18" charset="0"/>
                <a:ea typeface="Times New Roman" panose="02020603050405020304" pitchFamily="18" charset="0"/>
              </a:rPr>
              <a:t>Any modern processor capable of running Java applications should suffice. A basic processor like Intel Core i3 or equivalent is recommended. </a:t>
            </a:r>
            <a:endParaRPr lang="en-IN" sz="1500" dirty="0">
              <a:effectLst/>
              <a:latin typeface="Times New Roman" panose="02020603050405020304" pitchFamily="18" charset="0"/>
              <a:ea typeface="Times New Roman" panose="02020603050405020304" pitchFamily="18" charset="0"/>
            </a:endParaRPr>
          </a:p>
          <a:p>
            <a:pPr algn="just">
              <a:tabLst>
                <a:tab pos="6043930" algn="r"/>
              </a:tabLst>
            </a:pPr>
            <a:r>
              <a:rPr lang="en-US" sz="1600" b="1" dirty="0">
                <a:effectLst/>
                <a:latin typeface="Times New Roman" panose="02020603050405020304" pitchFamily="18" charset="0"/>
                <a:ea typeface="Times New Roman" panose="02020603050405020304" pitchFamily="18" charset="0"/>
              </a:rPr>
              <a:t>RAM (Memory):</a:t>
            </a:r>
          </a:p>
          <a:p>
            <a:pPr lvl="1" algn="just">
              <a:buFont typeface="Arial" panose="020B0604020202020204" pitchFamily="34" charset="0"/>
              <a:buChar char="•"/>
              <a:tabLst>
                <a:tab pos="6043930" algn="r"/>
              </a:tabLst>
            </a:pPr>
            <a:r>
              <a:rPr lang="en-US" sz="1500" dirty="0">
                <a:effectLst/>
                <a:latin typeface="Times New Roman" panose="02020603050405020304" pitchFamily="18" charset="0"/>
                <a:ea typeface="Times New Roman" panose="02020603050405020304" pitchFamily="18" charset="0"/>
              </a:rPr>
              <a:t>At least 2GB of RAM is sufficient for running the Java application smoothly. However, more RAM (4GB or higher) would enhance performance, especially if dealing with larger datasets. </a:t>
            </a:r>
            <a:endParaRPr lang="en-IN" sz="1500" dirty="0">
              <a:effectLst/>
              <a:latin typeface="Times New Roman" panose="02020603050405020304" pitchFamily="18" charset="0"/>
              <a:ea typeface="Times New Roman" panose="02020603050405020304" pitchFamily="18" charset="0"/>
            </a:endParaRPr>
          </a:p>
          <a:p>
            <a:pPr algn="just">
              <a:tabLst>
                <a:tab pos="6043930" algn="r"/>
              </a:tabLst>
            </a:pPr>
            <a:r>
              <a:rPr lang="en-US" sz="1600" b="1" dirty="0">
                <a:effectLst/>
                <a:latin typeface="Times New Roman" panose="02020603050405020304" pitchFamily="18" charset="0"/>
                <a:ea typeface="Times New Roman" panose="02020603050405020304" pitchFamily="18" charset="0"/>
              </a:rPr>
              <a:t>Storage:</a:t>
            </a:r>
            <a:endParaRPr lang="en-IN" sz="1600" b="1" dirty="0">
              <a:latin typeface="Times New Roman" panose="02020603050405020304" pitchFamily="18" charset="0"/>
              <a:ea typeface="Times New Roman" panose="02020603050405020304" pitchFamily="18" charset="0"/>
            </a:endParaRPr>
          </a:p>
          <a:p>
            <a:pPr lvl="1" algn="just">
              <a:buFont typeface="Arial" panose="020B0604020202020204" pitchFamily="34" charset="0"/>
              <a:buChar char="•"/>
              <a:tabLst>
                <a:tab pos="6043930" algn="r"/>
              </a:tabLst>
            </a:pPr>
            <a:r>
              <a:rPr lang="en-US" sz="1500" dirty="0">
                <a:effectLst/>
                <a:latin typeface="Times New Roman" panose="02020603050405020304" pitchFamily="18" charset="0"/>
                <a:ea typeface="Times New Roman" panose="02020603050405020304" pitchFamily="18" charset="0"/>
              </a:rPr>
              <a:t>A minimum of 100MB of free storage space for the application and data storage.</a:t>
            </a:r>
            <a:r>
              <a:rPr lang="en-IN" sz="1400" dirty="0">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algn="just">
              <a:tabLst>
                <a:tab pos="6043930" algn="r"/>
              </a:tabLst>
            </a:pPr>
            <a:r>
              <a:rPr lang="en-US" sz="1600" b="1" dirty="0">
                <a:effectLst/>
                <a:latin typeface="Times New Roman" panose="02020603050405020304" pitchFamily="18" charset="0"/>
                <a:ea typeface="Times New Roman" panose="02020603050405020304" pitchFamily="18" charset="0"/>
              </a:rPr>
              <a:t>Display:</a:t>
            </a:r>
            <a:endParaRPr lang="en-IN" sz="1600" b="1" dirty="0">
              <a:latin typeface="Times New Roman" panose="02020603050405020304" pitchFamily="18" charset="0"/>
              <a:ea typeface="Times New Roman" panose="02020603050405020304" pitchFamily="18" charset="0"/>
            </a:endParaRPr>
          </a:p>
          <a:p>
            <a:pPr lvl="1" algn="just">
              <a:buFont typeface="Arial" panose="020B0604020202020204" pitchFamily="34" charset="0"/>
              <a:buChar char="•"/>
              <a:tabLst>
                <a:tab pos="6043930" algn="r"/>
              </a:tabLst>
            </a:pPr>
            <a:r>
              <a:rPr lang="en-US" sz="1500" dirty="0">
                <a:effectLst/>
                <a:latin typeface="Times New Roman" panose="02020603050405020304" pitchFamily="18" charset="0"/>
                <a:ea typeface="Times New Roman" panose="02020603050405020304" pitchFamily="18" charset="0"/>
              </a:rPr>
              <a:t>Any standard display with a resolution of 1024x768 or higher would suffice for running the application's user interface.</a:t>
            </a:r>
            <a:endParaRPr lang="en-IN" sz="1500" dirty="0">
              <a:effectLst/>
              <a:latin typeface="Times New Roman" panose="02020603050405020304" pitchFamily="18" charset="0"/>
              <a:ea typeface="Times New Roman" panose="02020603050405020304" pitchFamily="18" charset="0"/>
            </a:endParaRPr>
          </a:p>
          <a:p>
            <a:pPr algn="just"/>
            <a:r>
              <a:rPr lang="en-IN" sz="1600" b="1" dirty="0">
                <a:latin typeface="Times New Roman" panose="02020603050405020304" pitchFamily="18" charset="0"/>
                <a:cs typeface="Times New Roman" panose="02020603050405020304" pitchFamily="18" charset="0"/>
              </a:rPr>
              <a:t>Camera:</a:t>
            </a:r>
          </a:p>
          <a:p>
            <a:pPr lvl="1" algn="just">
              <a:buFont typeface="Arial" panose="020B0604020202020204" pitchFamily="34" charset="0"/>
              <a:buChar char="•"/>
            </a:pPr>
            <a:r>
              <a:rPr lang="en-IN" sz="1500" dirty="0">
                <a:latin typeface="Times New Roman" panose="02020603050405020304" pitchFamily="18" charset="0"/>
                <a:cs typeface="Times New Roman" panose="02020603050405020304" pitchFamily="18" charset="0"/>
              </a:rPr>
              <a:t>Any camera of 720p can be used.</a:t>
            </a:r>
          </a:p>
          <a:p>
            <a:pPr algn="just"/>
            <a:endParaRPr lang="en-IN" dirty="0"/>
          </a:p>
        </p:txBody>
      </p:sp>
    </p:spTree>
    <p:extLst>
      <p:ext uri="{BB962C8B-B14F-4D97-AF65-F5344CB8AC3E}">
        <p14:creationId xmlns:p14="http://schemas.microsoft.com/office/powerpoint/2010/main" val="36132536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A0F83-EBEE-47B6-909F-B6901C39685D}"/>
              </a:ext>
            </a:extLst>
          </p:cNvPr>
          <p:cNvSpPr>
            <a:spLocks noGrp="1"/>
          </p:cNvSpPr>
          <p:nvPr>
            <p:ph type="title"/>
          </p:nvPr>
        </p:nvSpPr>
        <p:spPr>
          <a:xfrm>
            <a:off x="677334" y="287866"/>
            <a:ext cx="8596668" cy="1320800"/>
          </a:xfrm>
        </p:spPr>
        <p:txBody>
          <a:bodyPr/>
          <a:lstStyle/>
          <a:p>
            <a:r>
              <a:rPr lang="en-US" dirty="0">
                <a:latin typeface="Times New Roman" panose="02020603050405020304" pitchFamily="18" charset="0"/>
                <a:cs typeface="Times New Roman" panose="02020603050405020304" pitchFamily="18" charset="0"/>
              </a:rPr>
              <a:t>Methodology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92E7B67-6929-4462-B349-823FEFAE7EC9}"/>
              </a:ext>
            </a:extLst>
          </p:cNvPr>
          <p:cNvSpPr>
            <a:spLocks noGrp="1"/>
          </p:cNvSpPr>
          <p:nvPr>
            <p:ph idx="1"/>
          </p:nvPr>
        </p:nvSpPr>
        <p:spPr>
          <a:xfrm>
            <a:off x="677334" y="1166879"/>
            <a:ext cx="8596668" cy="5276254"/>
          </a:xfrm>
        </p:spPr>
        <p:txBody>
          <a:bodyPr>
            <a:normAutofit fontScale="92500" lnSpcReduction="20000"/>
          </a:bodyPr>
          <a:lstStyle/>
          <a:p>
            <a:pPr algn="just">
              <a:lnSpc>
                <a:spcPct val="115000"/>
              </a:lnSpc>
              <a:spcAft>
                <a:spcPts val="1000"/>
              </a:spcAft>
            </a:pPr>
            <a:r>
              <a:rPr lang="en-US" sz="1600" b="1" dirty="0">
                <a:effectLst/>
                <a:latin typeface="Times New Roman" panose="02020603050405020304" pitchFamily="18" charset="0"/>
                <a:ea typeface="Times New Roman" panose="02020603050405020304" pitchFamily="18" charset="0"/>
              </a:rPr>
              <a:t>Project Planning and Requirements Gathering :</a:t>
            </a:r>
            <a:endParaRPr lang="en-IN" sz="1600" b="1" dirty="0">
              <a:latin typeface="Times New Roman" panose="02020603050405020304" pitchFamily="18" charset="0"/>
              <a:ea typeface="Times New Roman" panose="02020603050405020304" pitchFamily="18" charset="0"/>
            </a:endParaRPr>
          </a:p>
          <a:p>
            <a:pPr lvl="1" algn="just">
              <a:lnSpc>
                <a:spcPct val="115000"/>
              </a:lnSpc>
              <a:spcAft>
                <a:spcPts val="1000"/>
              </a:spcAft>
              <a:buFont typeface="Arial" panose="020B0604020202020204" pitchFamily="34" charset="0"/>
              <a:buChar char="•"/>
            </a:pPr>
            <a:r>
              <a:rPr lang="en-US" sz="1500" dirty="0">
                <a:effectLst/>
                <a:latin typeface="Times New Roman" panose="02020603050405020304" pitchFamily="18" charset="0"/>
                <a:ea typeface="Times New Roman" panose="02020603050405020304" pitchFamily="18" charset="0"/>
              </a:rPr>
              <a:t>Define Objectives: Clearly outline what functionalities the Facial emotion Detector should have.</a:t>
            </a:r>
            <a:endParaRPr lang="en-IN" sz="1500" dirty="0">
              <a:latin typeface="Times New Roman" panose="02020603050405020304" pitchFamily="18" charset="0"/>
              <a:ea typeface="Times New Roman" panose="02020603050405020304" pitchFamily="18" charset="0"/>
            </a:endParaRPr>
          </a:p>
          <a:p>
            <a:pPr lvl="1" algn="just">
              <a:lnSpc>
                <a:spcPct val="115000"/>
              </a:lnSpc>
              <a:spcAft>
                <a:spcPts val="1000"/>
              </a:spcAft>
              <a:buFont typeface="Arial" panose="020B0604020202020204" pitchFamily="34" charset="0"/>
              <a:buChar char="•"/>
            </a:pPr>
            <a:r>
              <a:rPr lang="en-US" sz="1500" dirty="0">
                <a:effectLst/>
                <a:latin typeface="Times New Roman" panose="02020603050405020304" pitchFamily="18" charset="0"/>
                <a:ea typeface="Times New Roman" panose="02020603050405020304" pitchFamily="18" charset="0"/>
              </a:rPr>
              <a:t>Gather Requirements: List down all the required features, user interactions, and data handling functionalities.</a:t>
            </a:r>
            <a:endParaRPr lang="en-IN" sz="1500" dirty="0">
              <a:effectLst/>
              <a:latin typeface="Times New Roman" panose="02020603050405020304" pitchFamily="18" charset="0"/>
              <a:ea typeface="Times New Roman" panose="02020603050405020304" pitchFamily="18" charset="0"/>
            </a:endParaRPr>
          </a:p>
          <a:p>
            <a:pPr algn="just">
              <a:lnSpc>
                <a:spcPct val="115000"/>
              </a:lnSpc>
              <a:spcAft>
                <a:spcPts val="1000"/>
              </a:spcAft>
            </a:pPr>
            <a:r>
              <a:rPr lang="en-US" sz="1600" b="1" dirty="0">
                <a:effectLst/>
                <a:latin typeface="Times New Roman" panose="02020603050405020304" pitchFamily="18" charset="0"/>
                <a:ea typeface="Times New Roman" panose="02020603050405020304" pitchFamily="18" charset="0"/>
              </a:rPr>
              <a:t>Convolutional Neural Networks (CNNs): </a:t>
            </a:r>
          </a:p>
          <a:p>
            <a:pPr lvl="1" algn="just">
              <a:lnSpc>
                <a:spcPct val="115000"/>
              </a:lnSpc>
              <a:spcAft>
                <a:spcPts val="1000"/>
              </a:spcAft>
              <a:buFont typeface="Arial" panose="020B0604020202020204" pitchFamily="34" charset="0"/>
              <a:buChar char="•"/>
            </a:pPr>
            <a:r>
              <a:rPr lang="en-US" sz="1500" dirty="0">
                <a:effectLst/>
                <a:latin typeface="Times New Roman" panose="02020603050405020304" pitchFamily="18" charset="0"/>
                <a:ea typeface="Times New Roman" panose="02020603050405020304" pitchFamily="18" charset="0"/>
              </a:rPr>
              <a:t>CNNs are widely used in facial emotion recognition due to their ability to automatically learn hierarchical features from raw pixel data. They consist of multiple convolutional layers followed by pooling layers and fully connected layers for feature extraction and classification. </a:t>
            </a:r>
            <a:endParaRPr lang="en-US" sz="1500" dirty="0">
              <a:latin typeface="Times New Roman" panose="02020603050405020304" pitchFamily="18" charset="0"/>
              <a:ea typeface="Times New Roman" panose="02020603050405020304" pitchFamily="18" charset="0"/>
            </a:endParaRPr>
          </a:p>
          <a:p>
            <a:pPr algn="just">
              <a:lnSpc>
                <a:spcPct val="115000"/>
              </a:lnSpc>
              <a:spcAft>
                <a:spcPts val="1000"/>
              </a:spcAft>
            </a:pPr>
            <a:r>
              <a:rPr lang="en-US" sz="1600" b="1" dirty="0">
                <a:effectLst/>
                <a:latin typeface="Times New Roman" panose="02020603050405020304" pitchFamily="18" charset="0"/>
                <a:ea typeface="Times New Roman" panose="02020603050405020304" pitchFamily="18" charset="0"/>
              </a:rPr>
              <a:t>Facial landmark detection algorithms</a:t>
            </a:r>
            <a:r>
              <a:rPr lang="en-US" sz="1600" dirty="0">
                <a:effectLst/>
                <a:latin typeface="Times New Roman" panose="02020603050405020304" pitchFamily="18" charset="0"/>
                <a:ea typeface="Times New Roman" panose="02020603050405020304" pitchFamily="18" charset="0"/>
              </a:rPr>
              <a:t>:</a:t>
            </a:r>
            <a:endParaRPr lang="en-US" sz="1600" b="1" dirty="0">
              <a:effectLst/>
              <a:latin typeface="Times New Roman" panose="02020603050405020304" pitchFamily="18" charset="0"/>
              <a:ea typeface="Times New Roman" panose="02020603050405020304" pitchFamily="18" charset="0"/>
            </a:endParaRPr>
          </a:p>
          <a:p>
            <a:pPr lvl="1" algn="just">
              <a:lnSpc>
                <a:spcPct val="115000"/>
              </a:lnSpc>
              <a:spcAft>
                <a:spcPts val="1000"/>
              </a:spcAft>
              <a:buFont typeface="Arial" panose="020B0604020202020204" pitchFamily="34" charset="0"/>
              <a:buChar char="•"/>
            </a:pPr>
            <a:r>
              <a:rPr lang="en-US" sz="1500" dirty="0">
                <a:effectLst/>
                <a:latin typeface="Times New Roman" panose="02020603050405020304" pitchFamily="18" charset="0"/>
                <a:ea typeface="Times New Roman" panose="02020603050405020304" pitchFamily="18" charset="0"/>
              </a:rPr>
              <a:t> Facial landmark detection algorithms localize key points on the face, such as the eyes, nose, mouth, and eyebrows. These landmarks serve as input for subsequent emotion recognition algorithms.</a:t>
            </a:r>
          </a:p>
          <a:p>
            <a:pPr algn="just">
              <a:lnSpc>
                <a:spcPct val="115000"/>
              </a:lnSpc>
              <a:spcAft>
                <a:spcPts val="1000"/>
              </a:spcAft>
            </a:pPr>
            <a:r>
              <a:rPr lang="en-US" sz="1700" b="1" dirty="0">
                <a:effectLst/>
                <a:latin typeface="Times New Roman" panose="02020603050405020304" pitchFamily="18" charset="0"/>
                <a:ea typeface="Times New Roman" panose="02020603050405020304" pitchFamily="18" charset="0"/>
              </a:rPr>
              <a:t>Real-time and Streaming Processing:</a:t>
            </a:r>
          </a:p>
          <a:p>
            <a:pPr lvl="1" algn="just">
              <a:lnSpc>
                <a:spcPct val="115000"/>
              </a:lnSpc>
              <a:spcAft>
                <a:spcPts val="1000"/>
              </a:spcAft>
              <a:buFont typeface="Arial" panose="020B0604020202020204" pitchFamily="34" charset="0"/>
              <a:buChar char="•"/>
            </a:pPr>
            <a:r>
              <a:rPr lang="en-US" sz="1500" dirty="0">
                <a:effectLst/>
                <a:latin typeface="Times New Roman" panose="02020603050405020304" pitchFamily="18" charset="0"/>
                <a:ea typeface="Times New Roman" panose="02020603050405020304" pitchFamily="18" charset="0"/>
              </a:rPr>
              <a:t>Efficient algorithms and optimization techniques are employed to enable real-time processing of facial expressions, allowing systems to analyze and respond to emotions in streaming video feeds or interactive applications with minimal latency.</a:t>
            </a:r>
          </a:p>
        </p:txBody>
      </p:sp>
    </p:spTree>
    <p:extLst>
      <p:ext uri="{BB962C8B-B14F-4D97-AF65-F5344CB8AC3E}">
        <p14:creationId xmlns:p14="http://schemas.microsoft.com/office/powerpoint/2010/main" val="23844938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670</TotalTime>
  <Words>1323</Words>
  <Application>Microsoft Office PowerPoint</Application>
  <PresentationFormat>Widescreen</PresentationFormat>
  <Paragraphs>76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Times New Roman</vt:lpstr>
      <vt:lpstr>Trebuchet MS</vt:lpstr>
      <vt:lpstr>Wingdings 3</vt:lpstr>
      <vt:lpstr>Facet</vt:lpstr>
      <vt:lpstr>Facial Emotion Detection System</vt:lpstr>
      <vt:lpstr>Presented By :-</vt:lpstr>
      <vt:lpstr>Acknowledgement :-</vt:lpstr>
      <vt:lpstr>Introduction and Motivation :-</vt:lpstr>
      <vt:lpstr>Scope :-</vt:lpstr>
      <vt:lpstr>Objective :-</vt:lpstr>
      <vt:lpstr>Features :-</vt:lpstr>
      <vt:lpstr>Minimum System Requirements :-</vt:lpstr>
      <vt:lpstr>Methodology :-</vt:lpstr>
      <vt:lpstr>Snapshot :-</vt:lpstr>
      <vt:lpstr>Snapshot :-</vt:lpstr>
      <vt:lpstr>Snapshot :- </vt:lpstr>
      <vt:lpstr>Snapshot :-</vt:lpstr>
      <vt:lpstr>Snapshot :-</vt:lpstr>
      <vt:lpstr>Snapshot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Contact Managing Application</dc:title>
  <dc:creator>Mohit Mahajan</dc:creator>
  <cp:lastModifiedBy>Mohit Mahajan</cp:lastModifiedBy>
  <cp:revision>27</cp:revision>
  <dcterms:created xsi:type="dcterms:W3CDTF">2023-11-28T06:39:27Z</dcterms:created>
  <dcterms:modified xsi:type="dcterms:W3CDTF">2024-04-26T07:36:37Z</dcterms:modified>
</cp:coreProperties>
</file>