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0E9D-BAEF-48FB-987C-07A456A7F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3F3C70-25F5-4F40-899F-28D507474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A624B-ABA3-4B35-BEBA-9E6036519A92}"/>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5" name="Footer Placeholder 4">
            <a:extLst>
              <a:ext uri="{FF2B5EF4-FFF2-40B4-BE49-F238E27FC236}">
                <a16:creationId xmlns:a16="http://schemas.microsoft.com/office/drawing/2014/main" id="{00D4F613-E068-4AAC-A4F2-20111222E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D9E10-D214-473D-88E4-5D0F0EB38595}"/>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45679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9E99-967C-4B5D-8BD1-FA00D645BD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A59E6E-D162-47A3-B3D9-B437A09CEC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E4483-E187-4188-8572-6018931966D9}"/>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5" name="Footer Placeholder 4">
            <a:extLst>
              <a:ext uri="{FF2B5EF4-FFF2-40B4-BE49-F238E27FC236}">
                <a16:creationId xmlns:a16="http://schemas.microsoft.com/office/drawing/2014/main" id="{9DE7FEED-736A-4DD9-9008-99B96AC4F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BC32B-B2A5-4673-9D57-4349F24DD97E}"/>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385888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CAC569-E7CA-4846-BB4D-7D17A8E83F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5C27F1-41F5-43AC-A863-3D65872477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05527-6205-44AB-9AF7-C66E493AC350}"/>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5" name="Footer Placeholder 4">
            <a:extLst>
              <a:ext uri="{FF2B5EF4-FFF2-40B4-BE49-F238E27FC236}">
                <a16:creationId xmlns:a16="http://schemas.microsoft.com/office/drawing/2014/main" id="{40EC6208-E43D-4B61-8695-655AEDAED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2AB10-E565-474C-9F0C-E4C58D1387C9}"/>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345149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450B-FB3B-48CD-A2B2-E8BD0F785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C674C-BDEC-45AE-8EE5-BA0EE7DF68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45F68-882E-4995-91E0-55C680DE3415}"/>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5" name="Footer Placeholder 4">
            <a:extLst>
              <a:ext uri="{FF2B5EF4-FFF2-40B4-BE49-F238E27FC236}">
                <a16:creationId xmlns:a16="http://schemas.microsoft.com/office/drawing/2014/main" id="{CFEB4FB3-C1B4-4DE6-8B4E-35C5221DA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0A60A-106B-4A95-A7BF-23390F134347}"/>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172224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80B-243C-42AC-9B04-4D05AAD7CE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9FB400-8E52-4507-B207-B06C800B6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A56618-D7B3-4CAC-9C0D-8C8919C0BCF1}"/>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5" name="Footer Placeholder 4">
            <a:extLst>
              <a:ext uri="{FF2B5EF4-FFF2-40B4-BE49-F238E27FC236}">
                <a16:creationId xmlns:a16="http://schemas.microsoft.com/office/drawing/2014/main" id="{687BBA23-BF25-4731-A514-BAB817523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E6CFD-499A-44A6-8EE8-F7428DFC1E27}"/>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230446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8320-AFBF-4AC6-8CCA-874F1CC508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6AFC6-38A3-4744-BBED-A6C50CC547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F0697E-BD5D-4D81-A51B-623B14C609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B0CA34-17EC-4C72-845D-955E4A39385B}"/>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6" name="Footer Placeholder 5">
            <a:extLst>
              <a:ext uri="{FF2B5EF4-FFF2-40B4-BE49-F238E27FC236}">
                <a16:creationId xmlns:a16="http://schemas.microsoft.com/office/drawing/2014/main" id="{A38F7454-8527-4475-918E-9864536C2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FAD8F-A9DB-423B-952E-60D928899DC4}"/>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363165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670B-EE37-4EB0-854E-3F83EE5ADF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905BE8-6A50-432B-ABF0-7B2E389EF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3EED00-545F-4F1E-A8FD-C98639C331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31C6D7-91A1-4372-8417-C98F8DB4E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650D14-AD1E-48FE-A932-F2685BD8A1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D04C05-6F21-47E1-85DF-06AF0337497E}"/>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8" name="Footer Placeholder 7">
            <a:extLst>
              <a:ext uri="{FF2B5EF4-FFF2-40B4-BE49-F238E27FC236}">
                <a16:creationId xmlns:a16="http://schemas.microsoft.com/office/drawing/2014/main" id="{466D3E00-A8A3-4955-8708-2F7D4B3812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C66DC2-7BDE-4B98-B437-4C769F8A826F}"/>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62469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3A62-F441-4ECC-A078-F3ECF3A333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E03289-A24F-49EC-972F-AE8B52303629}"/>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4" name="Footer Placeholder 3">
            <a:extLst>
              <a:ext uri="{FF2B5EF4-FFF2-40B4-BE49-F238E27FC236}">
                <a16:creationId xmlns:a16="http://schemas.microsoft.com/office/drawing/2014/main" id="{A960DC08-9860-463D-AB1B-D0E2F0DFDE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154AA9-7512-4C9C-A715-9DDE59DFAF1A}"/>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99483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6C3E8E-03B9-44B2-8273-78BF3D192786}"/>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3" name="Footer Placeholder 2">
            <a:extLst>
              <a:ext uri="{FF2B5EF4-FFF2-40B4-BE49-F238E27FC236}">
                <a16:creationId xmlns:a16="http://schemas.microsoft.com/office/drawing/2014/main" id="{461A8F88-76ED-4065-A0D7-66097ACDAB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1426D6-B616-48CC-B4C5-29E58C808D75}"/>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54017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C131-AD35-45F7-A493-D6F2EF2C2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D574F5-59FA-48BC-9F91-DBC117B7A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087B9F-5A79-4503-95F5-0F90D2785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56A55A-B4C4-4002-8DE7-DBD146A06196}"/>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6" name="Footer Placeholder 5">
            <a:extLst>
              <a:ext uri="{FF2B5EF4-FFF2-40B4-BE49-F238E27FC236}">
                <a16:creationId xmlns:a16="http://schemas.microsoft.com/office/drawing/2014/main" id="{B5AF22F4-8A46-4B6F-B8A0-6840D5CFE2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BCA27-A299-4778-8FE5-A11FC74EF905}"/>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349964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AF40-C7DB-4833-BDA0-DA89D5BDC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A381AF-9186-4D6B-B669-59BE58497C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9FA603-A156-488E-876A-7AE0D5B61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C717D-8B6E-46D5-B459-D4FCFA84353F}"/>
              </a:ext>
            </a:extLst>
          </p:cNvPr>
          <p:cNvSpPr>
            <a:spLocks noGrp="1"/>
          </p:cNvSpPr>
          <p:nvPr>
            <p:ph type="dt" sz="half" idx="10"/>
          </p:nvPr>
        </p:nvSpPr>
        <p:spPr/>
        <p:txBody>
          <a:bodyPr/>
          <a:lstStyle/>
          <a:p>
            <a:fld id="{2733AE85-065D-42FF-8651-4A561B2E320F}" type="datetimeFigureOut">
              <a:rPr lang="en-US" smtClean="0"/>
              <a:t>4/27/2018</a:t>
            </a:fld>
            <a:endParaRPr lang="en-US"/>
          </a:p>
        </p:txBody>
      </p:sp>
      <p:sp>
        <p:nvSpPr>
          <p:cNvPr id="6" name="Footer Placeholder 5">
            <a:extLst>
              <a:ext uri="{FF2B5EF4-FFF2-40B4-BE49-F238E27FC236}">
                <a16:creationId xmlns:a16="http://schemas.microsoft.com/office/drawing/2014/main" id="{58040B45-2F93-4C93-BA65-25D3DEE1F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FDC62-88A2-4798-A8B6-CD5370B11E5B}"/>
              </a:ext>
            </a:extLst>
          </p:cNvPr>
          <p:cNvSpPr>
            <a:spLocks noGrp="1"/>
          </p:cNvSpPr>
          <p:nvPr>
            <p:ph type="sldNum" sz="quarter" idx="12"/>
          </p:nvPr>
        </p:nvSpPr>
        <p:spPr/>
        <p:txBody>
          <a:bodyPr/>
          <a:lstStyle/>
          <a:p>
            <a:fld id="{A171B9F2-CF6E-4404-86FA-27A6996D2068}" type="slidenum">
              <a:rPr lang="en-US" smtClean="0"/>
              <a:t>‹#›</a:t>
            </a:fld>
            <a:endParaRPr lang="en-US"/>
          </a:p>
        </p:txBody>
      </p:sp>
    </p:spTree>
    <p:extLst>
      <p:ext uri="{BB962C8B-B14F-4D97-AF65-F5344CB8AC3E}">
        <p14:creationId xmlns:p14="http://schemas.microsoft.com/office/powerpoint/2010/main" val="331740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48CF7-4A8D-4D64-A4E0-3B60D35209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7A77A-165B-499D-BB53-DF8BE1808B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F36B2-2FED-4DDE-99D6-139A76AEA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3AE85-065D-42FF-8651-4A561B2E320F}" type="datetimeFigureOut">
              <a:rPr lang="en-US" smtClean="0"/>
              <a:t>4/27/2018</a:t>
            </a:fld>
            <a:endParaRPr lang="en-US"/>
          </a:p>
        </p:txBody>
      </p:sp>
      <p:sp>
        <p:nvSpPr>
          <p:cNvPr id="5" name="Footer Placeholder 4">
            <a:extLst>
              <a:ext uri="{FF2B5EF4-FFF2-40B4-BE49-F238E27FC236}">
                <a16:creationId xmlns:a16="http://schemas.microsoft.com/office/drawing/2014/main" id="{56EB8CDA-18A3-48AF-929B-18751ECB9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1106B6-00C1-4E85-B06A-F6C60071E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1B9F2-CF6E-4404-86FA-27A6996D2068}" type="slidenum">
              <a:rPr lang="en-US" smtClean="0"/>
              <a:t>‹#›</a:t>
            </a:fld>
            <a:endParaRPr lang="en-US"/>
          </a:p>
        </p:txBody>
      </p:sp>
    </p:spTree>
    <p:extLst>
      <p:ext uri="{BB962C8B-B14F-4D97-AF65-F5344CB8AC3E}">
        <p14:creationId xmlns:p14="http://schemas.microsoft.com/office/powerpoint/2010/main" val="385763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id="{A9A2A7B2-E134-4859-96A4-A18570643402}"/>
              </a:ext>
            </a:extLst>
          </p:cNvPr>
          <p:cNvSpPr txBox="1">
            <a:spLocks/>
          </p:cNvSpPr>
          <p:nvPr/>
        </p:nvSpPr>
        <p:spPr>
          <a:xfrm>
            <a:off x="389963" y="1011901"/>
            <a:ext cx="8431307" cy="12364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200" b="1">
                <a:ea typeface="Times New Roman" panose="02020603050405020304" pitchFamily="18" charset="0"/>
              </a:rPr>
              <a:t>Why is it required?</a:t>
            </a:r>
            <a:endParaRPr lang="en-US" sz="1200">
              <a:ea typeface="Times New Roman" panose="02020603050405020304" pitchFamily="18" charset="0"/>
            </a:endParaRPr>
          </a:p>
          <a:p>
            <a:pPr algn="just">
              <a:lnSpc>
                <a:spcPct val="115000"/>
              </a:lnSpc>
              <a:spcBef>
                <a:spcPts val="0"/>
              </a:spcBef>
              <a:buFont typeface="Symbol" panose="05050102010706020507" pitchFamily="18" charset="2"/>
              <a:buChar char=""/>
            </a:pPr>
            <a:r>
              <a:rPr lang="en-US" sz="1200">
                <a:latin typeface="Calibri" panose="020F0502020204030204" pitchFamily="34" charset="0"/>
                <a:ea typeface="Calibri" panose="020F0502020204030204" pitchFamily="34" charset="0"/>
                <a:cs typeface="Times New Roman" panose="02020603050405020304" pitchFamily="18" charset="0"/>
              </a:rPr>
              <a:t>Easy understanding of the code- Following best practices makes the maintenance of the code easier.</a:t>
            </a:r>
          </a:p>
          <a:p>
            <a:pPr algn="just">
              <a:lnSpc>
                <a:spcPct val="115000"/>
              </a:lnSpc>
              <a:spcBef>
                <a:spcPts val="0"/>
              </a:spcBef>
              <a:buFont typeface="Symbol" panose="05050102010706020507" pitchFamily="18" charset="2"/>
              <a:buChar char=""/>
            </a:pPr>
            <a:r>
              <a:rPr lang="en-US" sz="1200">
                <a:latin typeface="Calibri" panose="020F0502020204030204" pitchFamily="34" charset="0"/>
                <a:ea typeface="Calibri" panose="020F0502020204030204" pitchFamily="34" charset="0"/>
                <a:cs typeface="Times New Roman" panose="02020603050405020304" pitchFamily="18" charset="0"/>
              </a:rPr>
              <a:t>Helps build fast, secure and reliable code.</a:t>
            </a:r>
          </a:p>
          <a:p>
            <a:pPr algn="just">
              <a:lnSpc>
                <a:spcPct val="115000"/>
              </a:lnSpc>
              <a:spcBef>
                <a:spcPts val="0"/>
              </a:spcBef>
              <a:buFont typeface="Symbol" panose="05050102010706020507" pitchFamily="18" charset="2"/>
              <a:buChar char=""/>
            </a:pPr>
            <a:r>
              <a:rPr lang="en-US" sz="1200">
                <a:latin typeface="Calibri" panose="020F0502020204030204" pitchFamily="34" charset="0"/>
                <a:ea typeface="Calibri" panose="020F0502020204030204" pitchFamily="34" charset="0"/>
                <a:cs typeface="Times New Roman" panose="02020603050405020304" pitchFamily="18" charset="0"/>
              </a:rPr>
              <a:t>Improves readability by ensuring a “common look and feel” to the code regardless of how many people have worked on it.</a:t>
            </a:r>
          </a:p>
          <a:p>
            <a:pPr algn="just">
              <a:lnSpc>
                <a:spcPct val="115000"/>
              </a:lnSpc>
              <a:spcBef>
                <a:spcPts val="0"/>
              </a:spcBef>
              <a:buFont typeface="Symbol" panose="05050102010706020507" pitchFamily="18" charset="2"/>
              <a:buChar char=""/>
            </a:pPr>
            <a:r>
              <a:rPr lang="en-US" sz="1200">
                <a:latin typeface="Calibri" panose="020F0502020204030204" pitchFamily="34" charset="0"/>
                <a:ea typeface="Calibri" panose="020F0502020204030204" pitchFamily="34" charset="0"/>
                <a:cs typeface="Times New Roman" panose="02020603050405020304" pitchFamily="18" charset="0"/>
              </a:rPr>
              <a:t>Maintain uniformity across all the scripts.</a:t>
            </a:r>
          </a:p>
          <a:p>
            <a:pPr algn="just">
              <a:lnSpc>
                <a:spcPct val="115000"/>
              </a:lnSpc>
              <a:spcBef>
                <a:spcPts val="0"/>
              </a:spcBef>
            </a:pPr>
            <a:r>
              <a:rPr lang="en-US" sz="1200">
                <a:latin typeface="Calibri" panose="020F0502020204030204" pitchFamily="34" charset="0"/>
                <a:ea typeface="Calibri" panose="020F0502020204030204" pitchFamily="34" charset="0"/>
                <a:cs typeface="Times New Roman" panose="02020603050405020304" pitchFamily="18" charset="0"/>
              </a:rPr>
              <a:t>It is must to do peer review of the automation artifacts/code to adhere to standard.</a:t>
            </a:r>
          </a:p>
          <a:p>
            <a:endParaRPr lang="en-US" sz="1200" u="sng" dirty="0"/>
          </a:p>
        </p:txBody>
      </p:sp>
      <p:sp>
        <p:nvSpPr>
          <p:cNvPr id="8" name="Title 3">
            <a:extLst>
              <a:ext uri="{FF2B5EF4-FFF2-40B4-BE49-F238E27FC236}">
                <a16:creationId xmlns:a16="http://schemas.microsoft.com/office/drawing/2014/main" id="{01E6F093-D87F-413C-8975-E09AB4256378}"/>
              </a:ext>
            </a:extLst>
          </p:cNvPr>
          <p:cNvSpPr txBox="1">
            <a:spLocks/>
          </p:cNvSpPr>
          <p:nvPr/>
        </p:nvSpPr>
        <p:spPr>
          <a:xfrm>
            <a:off x="457200" y="274638"/>
            <a:ext cx="8229600" cy="6312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t>Automation – Coding Standards</a:t>
            </a:r>
            <a:endParaRPr lang="en-US" sz="2800" dirty="0"/>
          </a:p>
        </p:txBody>
      </p:sp>
      <p:graphicFrame>
        <p:nvGraphicFramePr>
          <p:cNvPr id="9" name="Table 8">
            <a:extLst>
              <a:ext uri="{FF2B5EF4-FFF2-40B4-BE49-F238E27FC236}">
                <a16:creationId xmlns:a16="http://schemas.microsoft.com/office/drawing/2014/main" id="{B77377EA-2BCB-4625-AF83-20214177B37D}"/>
              </a:ext>
            </a:extLst>
          </p:cNvPr>
          <p:cNvGraphicFramePr>
            <a:graphicFrameLocks noGrp="1"/>
          </p:cNvGraphicFramePr>
          <p:nvPr>
            <p:extLst>
              <p:ext uri="{D42A27DB-BD31-4B8C-83A1-F6EECF244321}">
                <p14:modId xmlns:p14="http://schemas.microsoft.com/office/powerpoint/2010/main" val="1506683058"/>
              </p:ext>
            </p:extLst>
          </p:nvPr>
        </p:nvGraphicFramePr>
        <p:xfrm>
          <a:off x="457199" y="2364884"/>
          <a:ext cx="8364071" cy="4030980"/>
        </p:xfrm>
        <a:graphic>
          <a:graphicData uri="http://schemas.openxmlformats.org/drawingml/2006/table">
            <a:tbl>
              <a:tblPr firstRow="1" firstCol="1" bandRow="1">
                <a:tableStyleId>{5C22544A-7EE6-4342-B048-85BDC9FD1C3A}</a:tableStyleId>
              </a:tblPr>
              <a:tblGrid>
                <a:gridCol w="3069384">
                  <a:extLst>
                    <a:ext uri="{9D8B030D-6E8A-4147-A177-3AD203B41FA5}">
                      <a16:colId xmlns:a16="http://schemas.microsoft.com/office/drawing/2014/main" val="20000"/>
                    </a:ext>
                  </a:extLst>
                </a:gridCol>
                <a:gridCol w="2935525">
                  <a:extLst>
                    <a:ext uri="{9D8B030D-6E8A-4147-A177-3AD203B41FA5}">
                      <a16:colId xmlns:a16="http://schemas.microsoft.com/office/drawing/2014/main" val="20001"/>
                    </a:ext>
                  </a:extLst>
                </a:gridCol>
                <a:gridCol w="2359162">
                  <a:extLst>
                    <a:ext uri="{9D8B030D-6E8A-4147-A177-3AD203B41FA5}">
                      <a16:colId xmlns:a16="http://schemas.microsoft.com/office/drawing/2014/main" val="20002"/>
                    </a:ext>
                  </a:extLst>
                </a:gridCol>
              </a:tblGrid>
              <a:tr h="39378">
                <a:tc>
                  <a:txBody>
                    <a:bodyPr/>
                    <a:lstStyle/>
                    <a:p>
                      <a:pPr marL="0" marR="0" algn="just">
                        <a:lnSpc>
                          <a:spcPct val="115000"/>
                        </a:lnSpc>
                        <a:spcBef>
                          <a:spcPts val="0"/>
                        </a:spcBef>
                        <a:spcAft>
                          <a:spcPts val="0"/>
                        </a:spcAft>
                      </a:pPr>
                      <a:r>
                        <a:rPr lang="en-US" sz="1000" dirty="0">
                          <a:effectLst/>
                        </a:rPr>
                        <a:t>Practice</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Do’s</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Don’ts</a:t>
                      </a:r>
                      <a:endParaRPr lang="en-US" sz="100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0"/>
                  </a:ext>
                </a:extLst>
              </a:tr>
              <a:tr h="196181">
                <a:tc>
                  <a:txBody>
                    <a:bodyPr/>
                    <a:lstStyle/>
                    <a:p>
                      <a:pPr marL="0" marR="0" algn="just">
                        <a:lnSpc>
                          <a:spcPct val="115000"/>
                        </a:lnSpc>
                        <a:spcBef>
                          <a:spcPts val="0"/>
                        </a:spcBef>
                        <a:spcAft>
                          <a:spcPts val="0"/>
                        </a:spcAft>
                      </a:pPr>
                      <a:r>
                        <a:rPr lang="en-US" sz="1000" u="sng" dirty="0">
                          <a:effectLst/>
                        </a:rPr>
                        <a:t>Naming the variables: </a:t>
                      </a:r>
                      <a:endParaRPr lang="en-US" sz="1000" dirty="0">
                        <a:effectLst/>
                      </a:endParaRPr>
                    </a:p>
                    <a:p>
                      <a:pPr marL="0" marR="0" algn="just">
                        <a:lnSpc>
                          <a:spcPct val="115000"/>
                        </a:lnSpc>
                        <a:spcBef>
                          <a:spcPts val="0"/>
                        </a:spcBef>
                        <a:spcAft>
                          <a:spcPts val="0"/>
                        </a:spcAft>
                      </a:pPr>
                      <a:r>
                        <a:rPr lang="en-US" sz="1000" dirty="0">
                          <a:effectLst/>
                        </a:rPr>
                        <a:t>Always use Camel Case(First word begins with lowercase, First character of subsequent words in uppercase) to name  variables and methods</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String  </a:t>
                      </a:r>
                      <a:r>
                        <a:rPr lang="en-US" sz="1000" dirty="0" err="1">
                          <a:effectLst/>
                        </a:rPr>
                        <a:t>getResult</a:t>
                      </a:r>
                      <a:endParaRPr lang="en-US" sz="1000" dirty="0">
                        <a:effectLst/>
                      </a:endParaRPr>
                    </a:p>
                    <a:p>
                      <a:pPr marL="0" marR="0" algn="just">
                        <a:lnSpc>
                          <a:spcPct val="115000"/>
                        </a:lnSpc>
                        <a:spcBef>
                          <a:spcPts val="0"/>
                        </a:spcBef>
                        <a:spcAft>
                          <a:spcPts val="0"/>
                        </a:spcAft>
                      </a:pPr>
                      <a:r>
                        <a:rPr lang="en-US" sz="1000" dirty="0" err="1">
                          <a:effectLst/>
                        </a:rPr>
                        <a:t>connectToDB</a:t>
                      </a:r>
                      <a:r>
                        <a:rPr lang="en-US" sz="1000" dirty="0">
                          <a:effectLst/>
                        </a:rPr>
                        <a:t>()</a:t>
                      </a:r>
                    </a:p>
                    <a:p>
                      <a:pPr marL="0" marR="0" algn="just">
                        <a:lnSpc>
                          <a:spcPct val="115000"/>
                        </a:lnSpc>
                        <a:spcBef>
                          <a:spcPts val="0"/>
                        </a:spcBef>
                        <a:spcAft>
                          <a:spcPts val="0"/>
                        </a:spcAft>
                      </a:pPr>
                      <a:r>
                        <a:rPr lang="en-US" sz="1000" dirty="0" err="1">
                          <a:effectLst/>
                        </a:rPr>
                        <a:t>int</a:t>
                      </a:r>
                      <a:r>
                        <a:rPr lang="en-US" sz="1000" dirty="0">
                          <a:effectLst/>
                        </a:rPr>
                        <a:t>  </a:t>
                      </a:r>
                      <a:r>
                        <a:rPr lang="en-US" sz="1000" dirty="0" err="1">
                          <a:effectLst/>
                        </a:rPr>
                        <a:t>numOfColumns</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int  MYCount</a:t>
                      </a:r>
                    </a:p>
                    <a:p>
                      <a:pPr marL="0" marR="0" algn="just">
                        <a:lnSpc>
                          <a:spcPct val="115000"/>
                        </a:lnSpc>
                        <a:spcBef>
                          <a:spcPts val="0"/>
                        </a:spcBef>
                        <a:spcAft>
                          <a:spcPts val="0"/>
                        </a:spcAft>
                      </a:pPr>
                      <a:r>
                        <a:rPr lang="en-US" sz="1000">
                          <a:effectLst/>
                        </a:rPr>
                        <a:t>GetScreenText()</a:t>
                      </a:r>
                      <a:endParaRPr lang="en-US" sz="100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1"/>
                  </a:ext>
                </a:extLst>
              </a:tr>
              <a:tr h="117709">
                <a:tc>
                  <a:txBody>
                    <a:bodyPr/>
                    <a:lstStyle/>
                    <a:p>
                      <a:pPr marL="0" marR="0" algn="just">
                        <a:lnSpc>
                          <a:spcPct val="115000"/>
                        </a:lnSpc>
                        <a:spcBef>
                          <a:spcPts val="0"/>
                        </a:spcBef>
                        <a:spcAft>
                          <a:spcPts val="0"/>
                        </a:spcAft>
                      </a:pPr>
                      <a:r>
                        <a:rPr lang="en-US" sz="1000" u="sng" dirty="0">
                          <a:effectLst/>
                        </a:rPr>
                        <a:t>Naming Class:</a:t>
                      </a:r>
                      <a:endParaRPr lang="en-US" sz="1000" dirty="0">
                        <a:effectLst/>
                      </a:endParaRPr>
                    </a:p>
                    <a:p>
                      <a:pPr marL="0" marR="0" algn="just">
                        <a:lnSpc>
                          <a:spcPct val="115000"/>
                        </a:lnSpc>
                        <a:spcBef>
                          <a:spcPts val="0"/>
                        </a:spcBef>
                        <a:spcAft>
                          <a:spcPts val="0"/>
                        </a:spcAft>
                      </a:pPr>
                      <a:r>
                        <a:rPr lang="en-US" sz="1000" dirty="0">
                          <a:effectLst/>
                        </a:rPr>
                        <a:t>Use Pascal case for classes</a:t>
                      </a:r>
                    </a:p>
                    <a:p>
                      <a:pPr marL="0" marR="0" algn="just">
                        <a:lnSpc>
                          <a:spcPct val="115000"/>
                        </a:lnSpc>
                        <a:spcBef>
                          <a:spcPts val="0"/>
                        </a:spcBef>
                        <a:spcAft>
                          <a:spcPts val="0"/>
                        </a:spcAft>
                      </a:pPr>
                      <a:r>
                        <a:rPr lang="en-US" sz="1000" dirty="0">
                          <a:effectLst/>
                        </a:rPr>
                        <a:t>(All words begins with Upper case)</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Class CreateTestResult</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Class  createtestresult</a:t>
                      </a:r>
                      <a:endParaRPr lang="en-US" sz="100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2"/>
                  </a:ext>
                </a:extLst>
              </a:tr>
              <a:tr h="235418">
                <a:tc>
                  <a:txBody>
                    <a:bodyPr/>
                    <a:lstStyle/>
                    <a:p>
                      <a:pPr marL="0" marR="0" algn="just">
                        <a:lnSpc>
                          <a:spcPct val="115000"/>
                        </a:lnSpc>
                        <a:spcBef>
                          <a:spcPts val="0"/>
                        </a:spcBef>
                        <a:spcAft>
                          <a:spcPts val="0"/>
                        </a:spcAft>
                      </a:pPr>
                      <a:r>
                        <a:rPr lang="en-US" sz="1000" u="sng" dirty="0">
                          <a:effectLst/>
                        </a:rPr>
                        <a:t>Use meaningful Names</a:t>
                      </a:r>
                      <a:r>
                        <a:rPr lang="en-US" sz="1000" dirty="0">
                          <a:effectLst/>
                        </a:rPr>
                        <a:t> when declaring variable, methods no matter how lengthy it becomes. It makes it easier to understand the code.</a:t>
                      </a:r>
                    </a:p>
                    <a:p>
                      <a:pPr marL="0" marR="0" algn="just">
                        <a:lnSpc>
                          <a:spcPct val="115000"/>
                        </a:lnSpc>
                        <a:spcBef>
                          <a:spcPts val="0"/>
                        </a:spcBef>
                        <a:spcAft>
                          <a:spcPts val="0"/>
                        </a:spcAft>
                      </a:pPr>
                      <a:r>
                        <a:rPr lang="en-US" sz="1000" dirty="0">
                          <a:effectLst/>
                        </a:rPr>
                        <a:t>Do not use Magic numbers</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int  getNumberOfColumns;</a:t>
                      </a:r>
                    </a:p>
                    <a:p>
                      <a:pPr marL="0" marR="0" algn="just">
                        <a:lnSpc>
                          <a:spcPct val="115000"/>
                        </a:lnSpc>
                        <a:spcBef>
                          <a:spcPts val="0"/>
                        </a:spcBef>
                        <a:spcAft>
                          <a:spcPts val="0"/>
                        </a:spcAft>
                      </a:pPr>
                      <a:r>
                        <a:rPr lang="en-US" sz="1000">
                          <a:effectLst/>
                        </a:rPr>
                        <a:t>String  confirmationNumber;</a:t>
                      </a:r>
                    </a:p>
                    <a:p>
                      <a:pPr marL="0" marR="0" algn="just">
                        <a:lnSpc>
                          <a:spcPct val="115000"/>
                        </a:lnSpc>
                        <a:spcBef>
                          <a:spcPts val="0"/>
                        </a:spcBef>
                        <a:spcAft>
                          <a:spcPts val="0"/>
                        </a:spcAft>
                      </a:pPr>
                      <a:r>
                        <a:rPr lang="en-US" sz="1000">
                          <a:effectLst/>
                        </a:rPr>
                        <a:t>getSystemDate()</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int  a;</a:t>
                      </a:r>
                    </a:p>
                    <a:p>
                      <a:pPr marL="0" marR="0" algn="just">
                        <a:lnSpc>
                          <a:spcPct val="115000"/>
                        </a:lnSpc>
                        <a:spcBef>
                          <a:spcPts val="0"/>
                        </a:spcBef>
                        <a:spcAft>
                          <a:spcPts val="0"/>
                        </a:spcAft>
                      </a:pPr>
                      <a:r>
                        <a:rPr lang="en-US" sz="1000">
                          <a:effectLst/>
                        </a:rPr>
                        <a:t>String  s;</a:t>
                      </a:r>
                    </a:p>
                    <a:p>
                      <a:pPr marL="0" marR="0" algn="just">
                        <a:lnSpc>
                          <a:spcPct val="115000"/>
                        </a:lnSpc>
                        <a:spcBef>
                          <a:spcPts val="0"/>
                        </a:spcBef>
                        <a:spcAft>
                          <a:spcPts val="0"/>
                        </a:spcAft>
                      </a:pPr>
                      <a:r>
                        <a:rPr lang="en-US" sz="1000">
                          <a:effectLst/>
                        </a:rPr>
                        <a:t>Method1()</a:t>
                      </a:r>
                    </a:p>
                    <a:p>
                      <a:pPr marL="0" marR="0" algn="just">
                        <a:lnSpc>
                          <a:spcPct val="115000"/>
                        </a:lnSpc>
                        <a:spcBef>
                          <a:spcPts val="0"/>
                        </a:spcBef>
                        <a:spcAft>
                          <a:spcPts val="0"/>
                        </a:spcAft>
                      </a:pPr>
                      <a:r>
                        <a:rPr lang="en-US" sz="1000">
                          <a:effectLst/>
                        </a:rPr>
                        <a:t>int abc = 58;  (58 is magic number)</a:t>
                      </a:r>
                      <a:endParaRPr lang="en-US" sz="100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3"/>
                  </a:ext>
                </a:extLst>
              </a:tr>
              <a:tr h="156945">
                <a:tc>
                  <a:txBody>
                    <a:bodyPr/>
                    <a:lstStyle/>
                    <a:p>
                      <a:pPr marL="0" marR="0" algn="just">
                        <a:lnSpc>
                          <a:spcPct val="115000"/>
                        </a:lnSpc>
                        <a:spcBef>
                          <a:spcPts val="0"/>
                        </a:spcBef>
                        <a:spcAft>
                          <a:spcPts val="0"/>
                        </a:spcAft>
                      </a:pPr>
                      <a:r>
                        <a:rPr lang="en-US" sz="1000" u="sng" dirty="0">
                          <a:effectLst/>
                        </a:rPr>
                        <a:t>Use variable markers:</a:t>
                      </a:r>
                      <a:endParaRPr lang="en-US" sz="1000" dirty="0">
                        <a:effectLst/>
                      </a:endParaRPr>
                    </a:p>
                    <a:p>
                      <a:pPr marL="0" marR="0" algn="just">
                        <a:lnSpc>
                          <a:spcPct val="115000"/>
                        </a:lnSpc>
                        <a:spcBef>
                          <a:spcPts val="0"/>
                        </a:spcBef>
                        <a:spcAft>
                          <a:spcPts val="0"/>
                        </a:spcAft>
                      </a:pPr>
                      <a:r>
                        <a:rPr lang="en-US" sz="1000" dirty="0">
                          <a:effectLst/>
                        </a:rPr>
                        <a:t>Prefix the variable name with the type of variable for easy identification in code</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Integer </a:t>
                      </a:r>
                      <a:r>
                        <a:rPr lang="en-US" sz="1000" dirty="0" err="1">
                          <a:effectLst/>
                        </a:rPr>
                        <a:t>iRowCount</a:t>
                      </a:r>
                      <a:r>
                        <a:rPr lang="en-US" sz="1000" dirty="0">
                          <a:effectLst/>
                        </a:rPr>
                        <a:t>;</a:t>
                      </a:r>
                    </a:p>
                    <a:p>
                      <a:pPr marL="0" marR="0" algn="just">
                        <a:lnSpc>
                          <a:spcPct val="115000"/>
                        </a:lnSpc>
                        <a:spcBef>
                          <a:spcPts val="0"/>
                        </a:spcBef>
                        <a:spcAft>
                          <a:spcPts val="0"/>
                        </a:spcAft>
                      </a:pPr>
                      <a:r>
                        <a:rPr lang="en-US" sz="1000" dirty="0">
                          <a:effectLst/>
                        </a:rPr>
                        <a:t>String </a:t>
                      </a:r>
                      <a:r>
                        <a:rPr lang="en-US" sz="1000" dirty="0" err="1">
                          <a:effectLst/>
                        </a:rPr>
                        <a:t>sNameOfProduct</a:t>
                      </a:r>
                      <a:r>
                        <a:rPr lang="en-US" sz="1000" dirty="0">
                          <a:effectLst/>
                        </a:rPr>
                        <a:t>;</a:t>
                      </a:r>
                    </a:p>
                    <a:p>
                      <a:pPr marL="0" marR="0" algn="just">
                        <a:lnSpc>
                          <a:spcPct val="115000"/>
                        </a:lnSpc>
                        <a:spcBef>
                          <a:spcPts val="0"/>
                        </a:spcBef>
                        <a:spcAft>
                          <a:spcPts val="0"/>
                        </a:spcAft>
                      </a:pPr>
                      <a:r>
                        <a:rPr lang="en-US" sz="1000" dirty="0">
                          <a:effectLst/>
                        </a:rPr>
                        <a:t>Boolean </a:t>
                      </a:r>
                      <a:r>
                        <a:rPr lang="en-US" sz="1000" dirty="0" err="1">
                          <a:effectLst/>
                        </a:rPr>
                        <a:t>bIsProductFound</a:t>
                      </a:r>
                      <a:r>
                        <a:rPr lang="en-US" sz="1000" dirty="0">
                          <a:effectLst/>
                        </a:rPr>
                        <a:t>;</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4"/>
                  </a:ext>
                </a:extLst>
              </a:tr>
              <a:tr h="313890">
                <a:tc>
                  <a:txBody>
                    <a:bodyPr/>
                    <a:lstStyle/>
                    <a:p>
                      <a:pPr marL="0" marR="0" algn="just">
                        <a:lnSpc>
                          <a:spcPct val="115000"/>
                        </a:lnSpc>
                        <a:spcBef>
                          <a:spcPts val="0"/>
                        </a:spcBef>
                        <a:spcAft>
                          <a:spcPts val="0"/>
                        </a:spcAft>
                      </a:pPr>
                      <a:r>
                        <a:rPr lang="en-US" sz="1000" u="sng" dirty="0">
                          <a:effectLst/>
                        </a:rPr>
                        <a:t>Include comments in the code:</a:t>
                      </a:r>
                      <a:endParaRPr lang="en-US" sz="1000" dirty="0">
                        <a:effectLst/>
                      </a:endParaRPr>
                    </a:p>
                    <a:p>
                      <a:pPr marL="0" marR="0" algn="just">
                        <a:lnSpc>
                          <a:spcPct val="115000"/>
                        </a:lnSpc>
                        <a:spcBef>
                          <a:spcPts val="0"/>
                        </a:spcBef>
                        <a:spcAft>
                          <a:spcPts val="0"/>
                        </a:spcAft>
                      </a:pPr>
                      <a:r>
                        <a:rPr lang="en-US" sz="1000" dirty="0">
                          <a:effectLst/>
                        </a:rPr>
                        <a:t>Providing comments where ever necessary in the code makes the code easy to understand for self and others working on the code. Comment should brief what you intend to do instead of how to do.</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//Give the required date format</a:t>
                      </a:r>
                    </a:p>
                    <a:p>
                      <a:pPr marL="0" marR="0" algn="just">
                        <a:lnSpc>
                          <a:spcPct val="115000"/>
                        </a:lnSpc>
                        <a:spcBef>
                          <a:spcPts val="0"/>
                        </a:spcBef>
                        <a:spcAft>
                          <a:spcPts val="0"/>
                        </a:spcAft>
                      </a:pPr>
                      <a:r>
                        <a:rPr lang="en-US" sz="1000" dirty="0">
                          <a:effectLst/>
                        </a:rPr>
                        <a:t>String </a:t>
                      </a:r>
                      <a:r>
                        <a:rPr lang="en-US" sz="1000" dirty="0" err="1">
                          <a:effectLst/>
                        </a:rPr>
                        <a:t>dateFormat</a:t>
                      </a:r>
                      <a:r>
                        <a:rPr lang="en-US" sz="1000" dirty="0">
                          <a:effectLst/>
                        </a:rPr>
                        <a:t> = "MM/</a:t>
                      </a:r>
                      <a:r>
                        <a:rPr lang="en-US" sz="1000" dirty="0" err="1">
                          <a:effectLst/>
                        </a:rPr>
                        <a:t>dd</a:t>
                      </a:r>
                      <a:r>
                        <a:rPr lang="en-US" sz="1000" dirty="0">
                          <a:effectLst/>
                        </a:rPr>
                        <a:t>/</a:t>
                      </a:r>
                      <a:r>
                        <a:rPr lang="en-US" sz="1000" dirty="0" err="1">
                          <a:effectLst/>
                        </a:rPr>
                        <a:t>yyyy</a:t>
                      </a:r>
                      <a:r>
                        <a:rPr lang="en-US" sz="1000" dirty="0">
                          <a:effectLst/>
                        </a:rPr>
                        <a:t>";</a:t>
                      </a:r>
                    </a:p>
                    <a:p>
                      <a:pPr marL="0" marR="0" algn="just">
                        <a:lnSpc>
                          <a:spcPct val="115000"/>
                        </a:lnSpc>
                        <a:spcBef>
                          <a:spcPts val="0"/>
                        </a:spcBef>
                        <a:spcAft>
                          <a:spcPts val="0"/>
                        </a:spcAft>
                      </a:pPr>
                      <a:r>
                        <a:rPr lang="en-US" sz="1000" dirty="0" err="1">
                          <a:effectLst/>
                        </a:rPr>
                        <a:t>SimpleDateFormat</a:t>
                      </a:r>
                      <a:r>
                        <a:rPr lang="en-US" sz="1000" dirty="0">
                          <a:effectLst/>
                        </a:rPr>
                        <a:t> </a:t>
                      </a:r>
                      <a:r>
                        <a:rPr lang="en-US" sz="1000" dirty="0" err="1">
                          <a:effectLst/>
                        </a:rPr>
                        <a:t>sdf</a:t>
                      </a:r>
                      <a:r>
                        <a:rPr lang="en-US" sz="1000" dirty="0">
                          <a:effectLst/>
                        </a:rPr>
                        <a:t> = new </a:t>
                      </a:r>
                      <a:r>
                        <a:rPr lang="en-US" sz="1000" dirty="0" err="1">
                          <a:effectLst/>
                        </a:rPr>
                        <a:t>SimpleDateFormat</a:t>
                      </a:r>
                      <a:r>
                        <a:rPr lang="en-US" sz="1000" dirty="0">
                          <a:effectLst/>
                        </a:rPr>
                        <a:t>(</a:t>
                      </a:r>
                      <a:r>
                        <a:rPr lang="en-US" sz="1000" dirty="0" err="1">
                          <a:effectLst/>
                        </a:rPr>
                        <a:t>dateFormat</a:t>
                      </a:r>
                      <a:r>
                        <a:rPr lang="en-US" sz="1000" dirty="0">
                          <a:effectLst/>
                        </a:rPr>
                        <a:t>);</a:t>
                      </a:r>
                    </a:p>
                    <a:p>
                      <a:pPr marL="0" marR="0" algn="just">
                        <a:lnSpc>
                          <a:spcPct val="115000"/>
                        </a:lnSpc>
                        <a:spcBef>
                          <a:spcPts val="0"/>
                        </a:spcBef>
                        <a:spcAft>
                          <a:spcPts val="0"/>
                        </a:spcAft>
                      </a:pPr>
                      <a:r>
                        <a:rPr lang="en-US" sz="1000" dirty="0">
                          <a:effectLst/>
                        </a:rPr>
                        <a:t>//get system date and convert it to //required format</a:t>
                      </a:r>
                    </a:p>
                    <a:p>
                      <a:pPr marL="0" marR="0" algn="just">
                        <a:lnSpc>
                          <a:spcPct val="115000"/>
                        </a:lnSpc>
                        <a:spcBef>
                          <a:spcPts val="0"/>
                        </a:spcBef>
                        <a:spcAft>
                          <a:spcPts val="0"/>
                        </a:spcAft>
                      </a:pPr>
                      <a:r>
                        <a:rPr lang="en-US" sz="1000" dirty="0">
                          <a:effectLst/>
                        </a:rPr>
                        <a:t>String </a:t>
                      </a:r>
                      <a:r>
                        <a:rPr lang="en-US" sz="1000" dirty="0" err="1">
                          <a:effectLst/>
                        </a:rPr>
                        <a:t>sysdate</a:t>
                      </a:r>
                      <a:r>
                        <a:rPr lang="en-US" sz="1000" dirty="0">
                          <a:effectLst/>
                        </a:rPr>
                        <a:t> = </a:t>
                      </a:r>
                      <a:r>
                        <a:rPr lang="en-US" sz="1000" dirty="0" err="1">
                          <a:effectLst/>
                        </a:rPr>
                        <a:t>sdf.format</a:t>
                      </a:r>
                      <a:r>
                        <a:rPr lang="en-US" sz="1000" dirty="0">
                          <a:effectLst/>
                        </a:rPr>
                        <a:t>(</a:t>
                      </a:r>
                      <a:r>
                        <a:rPr lang="en-US" sz="1000" dirty="0" err="1">
                          <a:effectLst/>
                        </a:rPr>
                        <a:t>cal.getTime</a:t>
                      </a:r>
                      <a:r>
                        <a:rPr lang="en-US" sz="1000" dirty="0">
                          <a:effectLst/>
                        </a:rPr>
                        <a:t>());</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String </a:t>
                      </a:r>
                      <a:r>
                        <a:rPr lang="en-US" sz="1000" dirty="0" err="1">
                          <a:effectLst/>
                        </a:rPr>
                        <a:t>dateFormat</a:t>
                      </a:r>
                      <a:r>
                        <a:rPr lang="en-US" sz="1000" dirty="0">
                          <a:effectLst/>
                        </a:rPr>
                        <a:t> = "MM/</a:t>
                      </a:r>
                      <a:r>
                        <a:rPr lang="en-US" sz="1000" dirty="0" err="1">
                          <a:effectLst/>
                        </a:rPr>
                        <a:t>dd</a:t>
                      </a:r>
                      <a:r>
                        <a:rPr lang="en-US" sz="1000" dirty="0">
                          <a:effectLst/>
                        </a:rPr>
                        <a:t>/</a:t>
                      </a:r>
                      <a:r>
                        <a:rPr lang="en-US" sz="1000" dirty="0" err="1">
                          <a:effectLst/>
                        </a:rPr>
                        <a:t>yyyy</a:t>
                      </a:r>
                      <a:r>
                        <a:rPr lang="en-US" sz="1000" dirty="0">
                          <a:effectLst/>
                        </a:rPr>
                        <a:t>";</a:t>
                      </a:r>
                    </a:p>
                    <a:p>
                      <a:pPr marL="0" marR="0" algn="just">
                        <a:lnSpc>
                          <a:spcPct val="115000"/>
                        </a:lnSpc>
                        <a:spcBef>
                          <a:spcPts val="0"/>
                        </a:spcBef>
                        <a:spcAft>
                          <a:spcPts val="0"/>
                        </a:spcAft>
                      </a:pPr>
                      <a:r>
                        <a:rPr lang="en-US" sz="1000" dirty="0" err="1">
                          <a:effectLst/>
                        </a:rPr>
                        <a:t>SimpleDateFormat</a:t>
                      </a:r>
                      <a:r>
                        <a:rPr lang="en-US" sz="1000" dirty="0">
                          <a:effectLst/>
                        </a:rPr>
                        <a:t> </a:t>
                      </a:r>
                      <a:r>
                        <a:rPr lang="en-US" sz="1000" dirty="0" err="1">
                          <a:effectLst/>
                        </a:rPr>
                        <a:t>sdf</a:t>
                      </a:r>
                      <a:r>
                        <a:rPr lang="en-US" sz="1000" dirty="0">
                          <a:effectLst/>
                        </a:rPr>
                        <a:t> = new </a:t>
                      </a:r>
                      <a:r>
                        <a:rPr lang="en-US" sz="1000" dirty="0" err="1">
                          <a:effectLst/>
                        </a:rPr>
                        <a:t>SimpleDateFormat</a:t>
                      </a:r>
                      <a:r>
                        <a:rPr lang="en-US" sz="1000" dirty="0">
                          <a:effectLst/>
                        </a:rPr>
                        <a:t>(</a:t>
                      </a:r>
                      <a:r>
                        <a:rPr lang="en-US" sz="1000" dirty="0" err="1">
                          <a:effectLst/>
                        </a:rPr>
                        <a:t>dateFormat</a:t>
                      </a:r>
                      <a:r>
                        <a:rPr lang="en-US" sz="1000" dirty="0">
                          <a:effectLst/>
                        </a:rPr>
                        <a:t>);</a:t>
                      </a:r>
                    </a:p>
                    <a:p>
                      <a:pPr marL="0" marR="0" algn="just">
                        <a:lnSpc>
                          <a:spcPct val="115000"/>
                        </a:lnSpc>
                        <a:spcBef>
                          <a:spcPts val="0"/>
                        </a:spcBef>
                        <a:spcAft>
                          <a:spcPts val="0"/>
                        </a:spcAft>
                      </a:pPr>
                      <a:r>
                        <a:rPr lang="en-US" sz="1000" dirty="0">
                          <a:effectLst/>
                        </a:rPr>
                        <a:t>String </a:t>
                      </a:r>
                      <a:r>
                        <a:rPr lang="en-US" sz="1000" dirty="0" err="1">
                          <a:effectLst/>
                        </a:rPr>
                        <a:t>sysdate</a:t>
                      </a:r>
                      <a:r>
                        <a:rPr lang="en-US" sz="1000" dirty="0">
                          <a:effectLst/>
                        </a:rPr>
                        <a:t> = </a:t>
                      </a:r>
                      <a:r>
                        <a:rPr lang="en-US" sz="1000" dirty="0" err="1">
                          <a:effectLst/>
                        </a:rPr>
                        <a:t>sdf.format</a:t>
                      </a:r>
                      <a:r>
                        <a:rPr lang="en-US" sz="1000" dirty="0">
                          <a:effectLst/>
                        </a:rPr>
                        <a:t>(</a:t>
                      </a:r>
                      <a:r>
                        <a:rPr lang="en-US" sz="1000" dirty="0" err="1">
                          <a:effectLst/>
                        </a:rPr>
                        <a:t>cal.getTime</a:t>
                      </a:r>
                      <a:r>
                        <a:rPr lang="en-US" sz="1000" dirty="0">
                          <a:effectLst/>
                        </a:rPr>
                        <a:t>());</a:t>
                      </a:r>
                    </a:p>
                    <a:p>
                      <a:pPr marL="0" marR="0" algn="just">
                        <a:lnSpc>
                          <a:spcPct val="115000"/>
                        </a:lnSpc>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4483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D04EF43-CEF2-40C5-9667-316CC4E31B41}"/>
              </a:ext>
            </a:extLst>
          </p:cNvPr>
          <p:cNvGraphicFramePr>
            <a:graphicFrameLocks noGrp="1"/>
          </p:cNvGraphicFramePr>
          <p:nvPr>
            <p:extLst>
              <p:ext uri="{D42A27DB-BD31-4B8C-83A1-F6EECF244321}">
                <p14:modId xmlns:p14="http://schemas.microsoft.com/office/powerpoint/2010/main" val="3674978908"/>
              </p:ext>
            </p:extLst>
          </p:nvPr>
        </p:nvGraphicFramePr>
        <p:xfrm>
          <a:off x="457200" y="1294308"/>
          <a:ext cx="8364071" cy="5257800"/>
        </p:xfrm>
        <a:graphic>
          <a:graphicData uri="http://schemas.openxmlformats.org/drawingml/2006/table">
            <a:tbl>
              <a:tblPr firstRow="1" firstCol="1" bandRow="1">
                <a:tableStyleId>{5C22544A-7EE6-4342-B048-85BDC9FD1C3A}</a:tableStyleId>
              </a:tblPr>
              <a:tblGrid>
                <a:gridCol w="3069384">
                  <a:extLst>
                    <a:ext uri="{9D8B030D-6E8A-4147-A177-3AD203B41FA5}">
                      <a16:colId xmlns:a16="http://schemas.microsoft.com/office/drawing/2014/main" val="20000"/>
                    </a:ext>
                  </a:extLst>
                </a:gridCol>
                <a:gridCol w="2935525">
                  <a:extLst>
                    <a:ext uri="{9D8B030D-6E8A-4147-A177-3AD203B41FA5}">
                      <a16:colId xmlns:a16="http://schemas.microsoft.com/office/drawing/2014/main" val="20001"/>
                    </a:ext>
                  </a:extLst>
                </a:gridCol>
                <a:gridCol w="2359162">
                  <a:extLst>
                    <a:ext uri="{9D8B030D-6E8A-4147-A177-3AD203B41FA5}">
                      <a16:colId xmlns:a16="http://schemas.microsoft.com/office/drawing/2014/main" val="20002"/>
                    </a:ext>
                  </a:extLst>
                </a:gridCol>
              </a:tblGrid>
              <a:tr h="0">
                <a:tc>
                  <a:txBody>
                    <a:bodyPr/>
                    <a:lstStyle/>
                    <a:p>
                      <a:pPr marL="0" marR="0" algn="just">
                        <a:lnSpc>
                          <a:spcPct val="115000"/>
                        </a:lnSpc>
                        <a:spcBef>
                          <a:spcPts val="0"/>
                        </a:spcBef>
                        <a:spcAft>
                          <a:spcPts val="0"/>
                        </a:spcAft>
                      </a:pPr>
                      <a:r>
                        <a:rPr lang="en-US" sz="1000" dirty="0">
                          <a:effectLst/>
                        </a:rPr>
                        <a:t>Practice</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Do’s</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Don’ts</a:t>
                      </a:r>
                      <a:endParaRPr lang="en-US" sz="100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0"/>
                  </a:ext>
                </a:extLst>
              </a:tr>
              <a:tr h="1564803">
                <a:tc>
                  <a:txBody>
                    <a:bodyPr/>
                    <a:lstStyle/>
                    <a:p>
                      <a:pPr marL="0" marR="0" algn="just">
                        <a:lnSpc>
                          <a:spcPct val="115000"/>
                        </a:lnSpc>
                        <a:spcBef>
                          <a:spcPts val="0"/>
                        </a:spcBef>
                        <a:spcAft>
                          <a:spcPts val="0"/>
                        </a:spcAft>
                      </a:pPr>
                      <a:r>
                        <a:rPr lang="en-US" sz="1000" u="sng" dirty="0">
                          <a:effectLst/>
                        </a:rPr>
                        <a:t>Do not leave ‘catch’ block empty:</a:t>
                      </a:r>
                      <a:endParaRPr lang="en-US" sz="1000" dirty="0">
                        <a:effectLst/>
                      </a:endParaRPr>
                    </a:p>
                    <a:p>
                      <a:pPr marL="0" marR="0" algn="just">
                        <a:lnSpc>
                          <a:spcPct val="115000"/>
                        </a:lnSpc>
                        <a:spcBef>
                          <a:spcPts val="0"/>
                        </a:spcBef>
                        <a:spcAft>
                          <a:spcPts val="0"/>
                        </a:spcAft>
                      </a:pPr>
                      <a:r>
                        <a:rPr lang="en-US" sz="1000" dirty="0">
                          <a:effectLst/>
                        </a:rPr>
                        <a:t>If catch block is left empty, there will be no indication that an exception has occurred</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try{</a:t>
                      </a:r>
                    </a:p>
                    <a:p>
                      <a:pPr marL="0" marR="0" algn="just">
                        <a:lnSpc>
                          <a:spcPct val="115000"/>
                        </a:lnSpc>
                        <a:spcBef>
                          <a:spcPts val="0"/>
                        </a:spcBef>
                        <a:spcAft>
                          <a:spcPts val="0"/>
                        </a:spcAft>
                      </a:pPr>
                      <a:r>
                        <a:rPr lang="en-US" sz="1000" dirty="0">
                          <a:effectLst/>
                        </a:rPr>
                        <a:t>       …..</a:t>
                      </a:r>
                    </a:p>
                    <a:p>
                      <a:pPr marL="0" marR="0" algn="just">
                        <a:lnSpc>
                          <a:spcPct val="115000"/>
                        </a:lnSpc>
                        <a:spcBef>
                          <a:spcPts val="0"/>
                        </a:spcBef>
                        <a:spcAft>
                          <a:spcPts val="0"/>
                        </a:spcAft>
                      </a:pPr>
                      <a:r>
                        <a:rPr lang="en-US" sz="1000" dirty="0">
                          <a:effectLst/>
                        </a:rPr>
                        <a:t>      …………</a:t>
                      </a:r>
                    </a:p>
                    <a:p>
                      <a:pPr marL="0" marR="0" algn="just">
                        <a:lnSpc>
                          <a:spcPct val="115000"/>
                        </a:lnSpc>
                        <a:spcBef>
                          <a:spcPts val="0"/>
                        </a:spcBef>
                        <a:spcAft>
                          <a:spcPts val="0"/>
                        </a:spcAft>
                      </a:pPr>
                      <a:r>
                        <a:rPr lang="en-US" sz="1000" dirty="0">
                          <a:effectLst/>
                        </a:rPr>
                        <a:t>      }</a:t>
                      </a:r>
                    </a:p>
                    <a:p>
                      <a:pPr marL="0" marR="0" algn="just">
                        <a:lnSpc>
                          <a:spcPct val="115000"/>
                        </a:lnSpc>
                        <a:spcBef>
                          <a:spcPts val="0"/>
                        </a:spcBef>
                        <a:spcAft>
                          <a:spcPts val="0"/>
                        </a:spcAft>
                      </a:pPr>
                      <a:r>
                        <a:rPr lang="en-US" sz="1000" dirty="0">
                          <a:effectLst/>
                        </a:rPr>
                        <a:t>catch(Exception ex)</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a:effectLst/>
                        </a:rPr>
                        <a:t>    </a:t>
                      </a:r>
                      <a:r>
                        <a:rPr lang="en-US" sz="1000" dirty="0" err="1">
                          <a:effectLst/>
                        </a:rPr>
                        <a:t>logError</a:t>
                      </a:r>
                      <a:r>
                        <a:rPr lang="en-US" sz="1000" dirty="0">
                          <a:effectLst/>
                        </a:rPr>
                        <a:t>(“Error in DB validation “+ex);</a:t>
                      </a:r>
                    </a:p>
                    <a:p>
                      <a:pPr marL="0" marR="0" algn="just">
                        <a:lnSpc>
                          <a:spcPct val="115000"/>
                        </a:lnSpc>
                        <a:spcBef>
                          <a:spcPts val="0"/>
                        </a:spcBef>
                        <a:spcAft>
                          <a:spcPts val="0"/>
                        </a:spcAft>
                      </a:pPr>
                      <a:r>
                        <a:rPr lang="en-US" sz="1000" dirty="0">
                          <a:effectLst/>
                        </a:rPr>
                        <a:t>}</a:t>
                      </a: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try{</a:t>
                      </a:r>
                    </a:p>
                    <a:p>
                      <a:pPr marL="0" marR="0" algn="just">
                        <a:lnSpc>
                          <a:spcPct val="115000"/>
                        </a:lnSpc>
                        <a:spcBef>
                          <a:spcPts val="0"/>
                        </a:spcBef>
                        <a:spcAft>
                          <a:spcPts val="0"/>
                        </a:spcAft>
                      </a:pPr>
                      <a:r>
                        <a:rPr lang="en-US" sz="1000">
                          <a:effectLst/>
                        </a:rPr>
                        <a:t>      …..</a:t>
                      </a:r>
                    </a:p>
                    <a:p>
                      <a:pPr marL="0" marR="0" algn="just">
                        <a:lnSpc>
                          <a:spcPct val="115000"/>
                        </a:lnSpc>
                        <a:spcBef>
                          <a:spcPts val="0"/>
                        </a:spcBef>
                        <a:spcAft>
                          <a:spcPts val="0"/>
                        </a:spcAft>
                      </a:pPr>
                      <a:r>
                        <a:rPr lang="en-US" sz="1000">
                          <a:effectLst/>
                        </a:rPr>
                        <a:t>      …………</a:t>
                      </a:r>
                    </a:p>
                    <a:p>
                      <a:pPr marL="0" marR="0" algn="just">
                        <a:lnSpc>
                          <a:spcPct val="115000"/>
                        </a:lnSpc>
                        <a:spcBef>
                          <a:spcPts val="0"/>
                        </a:spcBef>
                        <a:spcAft>
                          <a:spcPts val="0"/>
                        </a:spcAft>
                      </a:pPr>
                      <a:r>
                        <a:rPr lang="en-US" sz="1000">
                          <a:effectLst/>
                        </a:rPr>
                        <a:t>      }</a:t>
                      </a:r>
                    </a:p>
                    <a:p>
                      <a:pPr marL="0" marR="0" algn="just">
                        <a:lnSpc>
                          <a:spcPct val="115000"/>
                        </a:lnSpc>
                        <a:spcBef>
                          <a:spcPts val="0"/>
                        </a:spcBef>
                        <a:spcAft>
                          <a:spcPts val="0"/>
                        </a:spcAft>
                      </a:pPr>
                      <a:r>
                        <a:rPr lang="en-US" sz="1000">
                          <a:effectLst/>
                        </a:rPr>
                        <a:t>catch(Exception ex)</a:t>
                      </a:r>
                    </a:p>
                    <a:p>
                      <a:pPr marL="0" marR="0" algn="just">
                        <a:lnSpc>
                          <a:spcPct val="115000"/>
                        </a:lnSpc>
                        <a:spcBef>
                          <a:spcPts val="0"/>
                        </a:spcBef>
                        <a:spcAft>
                          <a:spcPts val="0"/>
                        </a:spcAft>
                      </a:pPr>
                      <a:r>
                        <a:rPr lang="en-US" sz="1000">
                          <a:effectLst/>
                        </a:rPr>
                        <a:t>{</a:t>
                      </a:r>
                    </a:p>
                    <a:p>
                      <a:pPr marL="0" marR="0" algn="just">
                        <a:lnSpc>
                          <a:spcPct val="115000"/>
                        </a:lnSpc>
                        <a:spcBef>
                          <a:spcPts val="0"/>
                        </a:spcBef>
                        <a:spcAft>
                          <a:spcPts val="0"/>
                        </a:spcAft>
                      </a:pPr>
                      <a:r>
                        <a:rPr lang="en-US" sz="1000">
                          <a:effectLst/>
                        </a:rPr>
                        <a:t>}</a:t>
                      </a:r>
                      <a:endParaRPr lang="en-US" sz="100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1"/>
                  </a:ext>
                </a:extLst>
              </a:tr>
              <a:tr h="2352196">
                <a:tc>
                  <a:txBody>
                    <a:bodyPr/>
                    <a:lstStyle/>
                    <a:p>
                      <a:pPr marL="0" marR="0" algn="just">
                        <a:lnSpc>
                          <a:spcPct val="115000"/>
                        </a:lnSpc>
                        <a:spcBef>
                          <a:spcPts val="0"/>
                        </a:spcBef>
                        <a:spcAft>
                          <a:spcPts val="0"/>
                        </a:spcAft>
                      </a:pPr>
                      <a:r>
                        <a:rPr lang="en-US" sz="1000" u="sng">
                          <a:effectLst/>
                        </a:rPr>
                        <a:t>Avoid duplicating the code:</a:t>
                      </a:r>
                      <a:r>
                        <a:rPr lang="en-US" sz="1000">
                          <a:effectLst/>
                        </a:rPr>
                        <a:t> Write common methods and call those methods in other methods.</a:t>
                      </a:r>
                    </a:p>
                    <a:p>
                      <a:pPr marL="0" marR="0" algn="just">
                        <a:lnSpc>
                          <a:spcPct val="115000"/>
                        </a:lnSpc>
                        <a:spcBef>
                          <a:spcPts val="0"/>
                        </a:spcBef>
                        <a:spcAft>
                          <a:spcPts val="0"/>
                        </a:spcAft>
                      </a:pPr>
                      <a:r>
                        <a:rPr lang="en-US" sz="1000">
                          <a:effectLst/>
                        </a:rPr>
                        <a:t>If a method contains more number of lines, split the methods using refactor option(to refactor a code, select lines of code, right click, select ‘Refactor’ and then click on extract method)</a:t>
                      </a:r>
                    </a:p>
                    <a:p>
                      <a:pPr marL="0" marR="0" algn="just">
                        <a:lnSpc>
                          <a:spcPct val="115000"/>
                        </a:lnSpc>
                        <a:spcBef>
                          <a:spcPts val="0"/>
                        </a:spcBef>
                        <a:spcAft>
                          <a:spcPts val="0"/>
                        </a:spcAft>
                      </a:pPr>
                      <a:r>
                        <a:rPr lang="en-US" sz="1000">
                          <a:effectLst/>
                        </a:rPr>
                        <a:t>Methods should be limited to 20-30 lines</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if(continueLink().exist())</a:t>
                      </a:r>
                    </a:p>
                    <a:p>
                      <a:pPr marL="0" marR="0" algn="just">
                        <a:lnSpc>
                          <a:spcPct val="115000"/>
                        </a:lnSpc>
                        <a:spcBef>
                          <a:spcPts val="0"/>
                        </a:spcBef>
                        <a:spcAft>
                          <a:spcPts val="0"/>
                        </a:spcAft>
                      </a:pPr>
                      <a:r>
                        <a:rPr lang="en-US" sz="1000">
                          <a:effectLst/>
                        </a:rPr>
                        <a:t>{</a:t>
                      </a:r>
                    </a:p>
                    <a:p>
                      <a:pPr marL="0" marR="0" algn="just">
                        <a:lnSpc>
                          <a:spcPct val="115000"/>
                        </a:lnSpc>
                        <a:spcBef>
                          <a:spcPts val="0"/>
                        </a:spcBef>
                        <a:spcAft>
                          <a:spcPts val="0"/>
                        </a:spcAft>
                      </a:pPr>
                      <a:r>
                        <a:rPr lang="en-US" sz="1000">
                          <a:effectLst/>
                        </a:rPr>
                        <a:t>	continueLink().click();</a:t>
                      </a:r>
                    </a:p>
                    <a:p>
                      <a:pPr marL="0" marR="0" algn="just">
                        <a:lnSpc>
                          <a:spcPct val="115000"/>
                        </a:lnSpc>
                        <a:spcBef>
                          <a:spcPts val="0"/>
                        </a:spcBef>
                        <a:spcAft>
                          <a:spcPts val="0"/>
                        </a:spcAft>
                      </a:pPr>
                      <a:r>
                        <a:rPr lang="en-US" sz="1000">
                          <a:effectLst/>
                        </a:rPr>
                        <a:t>}</a:t>
                      </a:r>
                    </a:p>
                    <a:p>
                      <a:pPr marL="0" marR="0" algn="just">
                        <a:lnSpc>
                          <a:spcPct val="115000"/>
                        </a:lnSpc>
                        <a:spcBef>
                          <a:spcPts val="0"/>
                        </a:spcBef>
                        <a:spcAft>
                          <a:spcPts val="0"/>
                        </a:spcAft>
                      </a:pPr>
                      <a:r>
                        <a:rPr lang="en-US" sz="1000">
                          <a:effectLst/>
                        </a:rPr>
                        <a:t>enterUserCredentials(userID,</a:t>
                      </a:r>
                    </a:p>
                    <a:p>
                      <a:pPr marL="0" marR="0" algn="just">
                        <a:lnSpc>
                          <a:spcPct val="115000"/>
                        </a:lnSpc>
                        <a:spcBef>
                          <a:spcPts val="0"/>
                        </a:spcBef>
                        <a:spcAft>
                          <a:spcPts val="0"/>
                        </a:spcAft>
                      </a:pPr>
                      <a:r>
                        <a:rPr lang="en-US" sz="1000">
                          <a:effectLst/>
                        </a:rPr>
                        <a:t>password);</a:t>
                      </a:r>
                    </a:p>
                    <a:p>
                      <a:pPr marL="0" marR="0" algn="just">
                        <a:lnSpc>
                          <a:spcPct val="115000"/>
                        </a:lnSpc>
                        <a:spcBef>
                          <a:spcPts val="0"/>
                        </a:spcBef>
                        <a:spcAft>
                          <a:spcPts val="0"/>
                        </a:spcAft>
                      </a:pPr>
                      <a:r>
                        <a:rPr lang="en-US" sz="1000">
                          <a:effectLst/>
                        </a:rPr>
                        <a:t> </a:t>
                      </a:r>
                    </a:p>
                    <a:p>
                      <a:pPr marL="0" marR="0" algn="just">
                        <a:lnSpc>
                          <a:spcPct val="115000"/>
                        </a:lnSpc>
                        <a:spcBef>
                          <a:spcPts val="0"/>
                        </a:spcBef>
                        <a:spcAft>
                          <a:spcPts val="0"/>
                        </a:spcAft>
                      </a:pPr>
                      <a:r>
                        <a:rPr lang="en-US" sz="1000">
                          <a:effectLst/>
                        </a:rPr>
                        <a:t>private void enterUserCredentials(String userID, String password)</a:t>
                      </a:r>
                    </a:p>
                    <a:p>
                      <a:pPr marL="0" marR="0" algn="just">
                        <a:lnSpc>
                          <a:spcPct val="115000"/>
                        </a:lnSpc>
                        <a:spcBef>
                          <a:spcPts val="0"/>
                        </a:spcBef>
                        <a:spcAft>
                          <a:spcPts val="0"/>
                        </a:spcAft>
                      </a:pPr>
                      <a:r>
                        <a:rPr lang="en-US" sz="1000">
                          <a:effectLst/>
                        </a:rPr>
                        <a:t>{</a:t>
                      </a:r>
                    </a:p>
                    <a:p>
                      <a:pPr marL="0" marR="0" algn="just">
                        <a:lnSpc>
                          <a:spcPct val="115000"/>
                        </a:lnSpc>
                        <a:spcBef>
                          <a:spcPts val="0"/>
                        </a:spcBef>
                        <a:spcAft>
                          <a:spcPts val="0"/>
                        </a:spcAft>
                      </a:pPr>
                      <a:r>
                        <a:rPr lang="en-US" sz="1000">
                          <a:effectLst/>
                        </a:rPr>
                        <a:t>  userIDField().setText(userID);</a:t>
                      </a:r>
                    </a:p>
                    <a:p>
                      <a:pPr marL="0" marR="0" algn="just">
                        <a:lnSpc>
                          <a:spcPct val="115000"/>
                        </a:lnSpc>
                        <a:spcBef>
                          <a:spcPts val="0"/>
                        </a:spcBef>
                        <a:spcAft>
                          <a:spcPts val="0"/>
                        </a:spcAft>
                      </a:pPr>
                      <a:r>
                        <a:rPr lang="en-US" sz="1000">
                          <a:effectLst/>
                        </a:rPr>
                        <a:t>passwordField().setText(password);</a:t>
                      </a:r>
                    </a:p>
                    <a:p>
                      <a:pPr marL="0" marR="0" algn="just">
                        <a:lnSpc>
                          <a:spcPct val="115000"/>
                        </a:lnSpc>
                        <a:spcBef>
                          <a:spcPts val="0"/>
                        </a:spcBef>
                        <a:spcAft>
                          <a:spcPts val="0"/>
                        </a:spcAft>
                      </a:pPr>
                      <a:r>
                        <a:rPr lang="en-US" sz="1000">
                          <a:effectLst/>
                        </a:rPr>
                        <a:t>	login.click();}</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if(</a:t>
                      </a:r>
                      <a:r>
                        <a:rPr lang="en-US" sz="1000" dirty="0" err="1">
                          <a:effectLst/>
                        </a:rPr>
                        <a:t>continueLink</a:t>
                      </a:r>
                      <a:r>
                        <a:rPr lang="en-US" sz="1000" dirty="0">
                          <a:effectLst/>
                        </a:rPr>
                        <a:t>().exist())</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a:effectLst/>
                        </a:rPr>
                        <a:t>	</a:t>
                      </a:r>
                      <a:r>
                        <a:rPr lang="en-US" sz="1000" dirty="0" err="1">
                          <a:effectLst/>
                        </a:rPr>
                        <a:t>continueLink</a:t>
                      </a:r>
                      <a:r>
                        <a:rPr lang="en-US" sz="1000" dirty="0">
                          <a:effectLst/>
                        </a:rPr>
                        <a:t>().click();</a:t>
                      </a:r>
                    </a:p>
                    <a:p>
                      <a:pPr marL="0" marR="0" algn="just">
                        <a:lnSpc>
                          <a:spcPct val="115000"/>
                        </a:lnSpc>
                        <a:spcBef>
                          <a:spcPts val="0"/>
                        </a:spcBef>
                        <a:spcAft>
                          <a:spcPts val="0"/>
                        </a:spcAft>
                      </a:pPr>
                      <a:r>
                        <a:rPr lang="en-US" sz="1000" dirty="0" err="1">
                          <a:effectLst/>
                        </a:rPr>
                        <a:t>userIDField</a:t>
                      </a:r>
                      <a:r>
                        <a:rPr lang="en-US" sz="1000" dirty="0">
                          <a:effectLst/>
                        </a:rPr>
                        <a:t>().</a:t>
                      </a:r>
                      <a:r>
                        <a:rPr lang="en-US" sz="1000" dirty="0" err="1">
                          <a:effectLst/>
                        </a:rPr>
                        <a:t>setText</a:t>
                      </a:r>
                      <a:r>
                        <a:rPr lang="en-US" sz="1000" dirty="0">
                          <a:effectLst/>
                        </a:rPr>
                        <a:t>(</a:t>
                      </a:r>
                      <a:r>
                        <a:rPr lang="en-US" sz="1000" dirty="0" err="1">
                          <a:effectLst/>
                        </a:rPr>
                        <a:t>userID</a:t>
                      </a:r>
                      <a:r>
                        <a:rPr lang="en-US" sz="1000" dirty="0">
                          <a:effectLst/>
                        </a:rPr>
                        <a:t>);</a:t>
                      </a:r>
                    </a:p>
                    <a:p>
                      <a:pPr marL="0" marR="0" algn="just">
                        <a:lnSpc>
                          <a:spcPct val="115000"/>
                        </a:lnSpc>
                        <a:spcBef>
                          <a:spcPts val="0"/>
                        </a:spcBef>
                        <a:spcAft>
                          <a:spcPts val="0"/>
                        </a:spcAft>
                      </a:pPr>
                      <a:r>
                        <a:rPr lang="en-US" sz="1000" dirty="0" err="1">
                          <a:effectLst/>
                        </a:rPr>
                        <a:t>passwordField</a:t>
                      </a:r>
                      <a:r>
                        <a:rPr lang="en-US" sz="1000" dirty="0">
                          <a:effectLst/>
                        </a:rPr>
                        <a:t>().</a:t>
                      </a:r>
                      <a:r>
                        <a:rPr lang="en-US" sz="1000" dirty="0" err="1">
                          <a:effectLst/>
                        </a:rPr>
                        <a:t>setText</a:t>
                      </a:r>
                      <a:r>
                        <a:rPr lang="en-US" sz="1000" dirty="0">
                          <a:effectLst/>
                        </a:rPr>
                        <a:t>(password);</a:t>
                      </a:r>
                    </a:p>
                    <a:p>
                      <a:pPr marL="0" marR="0" algn="just">
                        <a:lnSpc>
                          <a:spcPct val="115000"/>
                        </a:lnSpc>
                        <a:spcBef>
                          <a:spcPts val="0"/>
                        </a:spcBef>
                        <a:spcAft>
                          <a:spcPts val="0"/>
                        </a:spcAft>
                      </a:pPr>
                      <a:r>
                        <a:rPr lang="en-US" sz="1000" dirty="0">
                          <a:effectLst/>
                        </a:rPr>
                        <a:t>	</a:t>
                      </a:r>
                      <a:r>
                        <a:rPr lang="en-US" sz="1000" dirty="0" err="1">
                          <a:effectLst/>
                        </a:rPr>
                        <a:t>login.click</a:t>
                      </a:r>
                      <a:r>
                        <a:rPr lang="en-US" sz="1000" dirty="0">
                          <a:effectLst/>
                        </a:rPr>
                        <a:t>();</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a:effectLst/>
                        </a:rPr>
                        <a:t>else</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err="1">
                          <a:effectLst/>
                        </a:rPr>
                        <a:t>userIDField</a:t>
                      </a:r>
                      <a:r>
                        <a:rPr lang="en-US" sz="1000" dirty="0">
                          <a:effectLst/>
                        </a:rPr>
                        <a:t>().</a:t>
                      </a:r>
                      <a:r>
                        <a:rPr lang="en-US" sz="1000" dirty="0" err="1">
                          <a:effectLst/>
                        </a:rPr>
                        <a:t>setText</a:t>
                      </a:r>
                      <a:r>
                        <a:rPr lang="en-US" sz="1000" dirty="0">
                          <a:effectLst/>
                        </a:rPr>
                        <a:t>(</a:t>
                      </a:r>
                      <a:r>
                        <a:rPr lang="en-US" sz="1000" dirty="0" err="1">
                          <a:effectLst/>
                        </a:rPr>
                        <a:t>userID</a:t>
                      </a:r>
                      <a:r>
                        <a:rPr lang="en-US" sz="1000" dirty="0">
                          <a:effectLst/>
                        </a:rPr>
                        <a:t>);</a:t>
                      </a:r>
                    </a:p>
                    <a:p>
                      <a:pPr marL="0" marR="0" algn="just">
                        <a:lnSpc>
                          <a:spcPct val="115000"/>
                        </a:lnSpc>
                        <a:spcBef>
                          <a:spcPts val="0"/>
                        </a:spcBef>
                        <a:spcAft>
                          <a:spcPts val="0"/>
                        </a:spcAft>
                      </a:pPr>
                      <a:r>
                        <a:rPr lang="en-US" sz="1000" dirty="0" err="1">
                          <a:effectLst/>
                        </a:rPr>
                        <a:t>passwordField</a:t>
                      </a:r>
                      <a:r>
                        <a:rPr lang="en-US" sz="1000" dirty="0">
                          <a:effectLst/>
                        </a:rPr>
                        <a:t>().</a:t>
                      </a:r>
                      <a:r>
                        <a:rPr lang="en-US" sz="1000" dirty="0" err="1">
                          <a:effectLst/>
                        </a:rPr>
                        <a:t>setText</a:t>
                      </a:r>
                      <a:r>
                        <a:rPr lang="en-US" sz="1000" dirty="0">
                          <a:effectLst/>
                        </a:rPr>
                        <a:t>(password);</a:t>
                      </a:r>
                    </a:p>
                    <a:p>
                      <a:pPr marL="0" marR="0" algn="just">
                        <a:lnSpc>
                          <a:spcPct val="115000"/>
                        </a:lnSpc>
                        <a:spcBef>
                          <a:spcPts val="0"/>
                        </a:spcBef>
                        <a:spcAft>
                          <a:spcPts val="0"/>
                        </a:spcAft>
                      </a:pPr>
                      <a:r>
                        <a:rPr lang="en-US" sz="1000" dirty="0">
                          <a:effectLst/>
                        </a:rPr>
                        <a:t>	</a:t>
                      </a:r>
                      <a:r>
                        <a:rPr lang="en-US" sz="1000" dirty="0" err="1">
                          <a:effectLst/>
                        </a:rPr>
                        <a:t>login.click</a:t>
                      </a:r>
                      <a:r>
                        <a:rPr lang="en-US" sz="1000" dirty="0">
                          <a:effectLst/>
                        </a:rPr>
                        <a:t>();</a:t>
                      </a:r>
                    </a:p>
                    <a:p>
                      <a:pPr marL="0" marR="0" algn="just">
                        <a:lnSpc>
                          <a:spcPct val="115000"/>
                        </a:lnSpc>
                        <a:spcBef>
                          <a:spcPts val="0"/>
                        </a:spcBef>
                        <a:spcAft>
                          <a:spcPts val="0"/>
                        </a:spcAft>
                      </a:pPr>
                      <a:r>
                        <a:rPr lang="en-US" sz="1000" dirty="0">
                          <a:effectLst/>
                        </a:rPr>
                        <a:t>}</a:t>
                      </a:r>
                    </a:p>
                  </a:txBody>
                  <a:tcPr marL="15353" marR="15353" marT="0" marB="0"/>
                </a:tc>
                <a:extLst>
                  <a:ext uri="{0D108BD9-81ED-4DB2-BD59-A6C34878D82A}">
                    <a16:rowId xmlns:a16="http://schemas.microsoft.com/office/drawing/2014/main" val="10002"/>
                  </a:ext>
                </a:extLst>
              </a:tr>
              <a:tr h="934888">
                <a:tc>
                  <a:txBody>
                    <a:bodyPr/>
                    <a:lstStyle/>
                    <a:p>
                      <a:pPr marL="0" marR="0" algn="just">
                        <a:lnSpc>
                          <a:spcPct val="115000"/>
                        </a:lnSpc>
                        <a:spcBef>
                          <a:spcPts val="0"/>
                        </a:spcBef>
                        <a:spcAft>
                          <a:spcPts val="0"/>
                        </a:spcAft>
                      </a:pPr>
                      <a:r>
                        <a:rPr lang="en-US" sz="1000" u="sng" dirty="0">
                          <a:effectLst/>
                        </a:rPr>
                        <a:t>Declare variables just before use:</a:t>
                      </a:r>
                      <a:endParaRPr lang="en-US" sz="1000" dirty="0">
                        <a:effectLst/>
                      </a:endParaRPr>
                    </a:p>
                    <a:p>
                      <a:pPr marL="0" marR="0" algn="just">
                        <a:lnSpc>
                          <a:spcPct val="115000"/>
                        </a:lnSpc>
                        <a:spcBef>
                          <a:spcPts val="0"/>
                        </a:spcBef>
                        <a:spcAft>
                          <a:spcPts val="0"/>
                        </a:spcAft>
                      </a:pPr>
                      <a:r>
                        <a:rPr lang="en-US" sz="1000" dirty="0">
                          <a:effectLst/>
                        </a:rPr>
                        <a:t>Declaring variables close to the code where it is used makes it easier to read and maintain</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String  getUserID=””;</a:t>
                      </a:r>
                    </a:p>
                    <a:p>
                      <a:pPr marL="0" marR="0" algn="just">
                        <a:lnSpc>
                          <a:spcPct val="115000"/>
                        </a:lnSpc>
                        <a:spcBef>
                          <a:spcPts val="0"/>
                        </a:spcBef>
                        <a:spcAft>
                          <a:spcPts val="0"/>
                        </a:spcAft>
                      </a:pPr>
                      <a:r>
                        <a:rPr lang="en-US" sz="1000">
                          <a:effectLst/>
                        </a:rPr>
                        <a:t>getUserID = userIDBox().getText();</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String </a:t>
                      </a:r>
                      <a:r>
                        <a:rPr lang="en-US" sz="1000" dirty="0" err="1">
                          <a:effectLst/>
                        </a:rPr>
                        <a:t>getUserID</a:t>
                      </a:r>
                      <a:r>
                        <a:rPr lang="en-US" sz="1000" dirty="0">
                          <a:effectLst/>
                        </a:rPr>
                        <a:t> = “”;</a:t>
                      </a:r>
                    </a:p>
                    <a:p>
                      <a:pPr marL="0" marR="0" algn="just">
                        <a:lnSpc>
                          <a:spcPct val="115000"/>
                        </a:lnSpc>
                        <a:spcBef>
                          <a:spcPts val="0"/>
                        </a:spcBef>
                        <a:spcAft>
                          <a:spcPts val="0"/>
                        </a:spcAft>
                      </a:pPr>
                      <a:r>
                        <a:rPr lang="en-US" sz="1000" dirty="0">
                          <a:effectLst/>
                        </a:rPr>
                        <a:t>   ……….. lines of code</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err="1">
                          <a:effectLst/>
                        </a:rPr>
                        <a:t>getUserID</a:t>
                      </a:r>
                      <a:r>
                        <a:rPr lang="en-US" sz="1000" dirty="0">
                          <a:effectLst/>
                        </a:rPr>
                        <a:t> = </a:t>
                      </a:r>
                      <a:r>
                        <a:rPr lang="en-US" sz="1000" dirty="0" err="1">
                          <a:effectLst/>
                        </a:rPr>
                        <a:t>userIDBox</a:t>
                      </a:r>
                      <a:r>
                        <a:rPr lang="en-US" sz="1000" dirty="0">
                          <a:effectLst/>
                        </a:rPr>
                        <a:t>().</a:t>
                      </a:r>
                      <a:r>
                        <a:rPr lang="en-US" sz="1000" dirty="0" err="1">
                          <a:effectLst/>
                        </a:rPr>
                        <a:t>getText</a:t>
                      </a:r>
                      <a:r>
                        <a:rPr lang="en-US" sz="1000" dirty="0">
                          <a:effectLst/>
                        </a:rPr>
                        <a:t>();</a:t>
                      </a:r>
                      <a:endParaRPr lang="en-US" sz="1000" dirty="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2718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05AFC76-A6A9-413E-A667-ED1CEABD0D06}"/>
              </a:ext>
            </a:extLst>
          </p:cNvPr>
          <p:cNvGraphicFramePr>
            <a:graphicFrameLocks noGrp="1"/>
          </p:cNvGraphicFramePr>
          <p:nvPr>
            <p:extLst>
              <p:ext uri="{D42A27DB-BD31-4B8C-83A1-F6EECF244321}">
                <p14:modId xmlns:p14="http://schemas.microsoft.com/office/powerpoint/2010/main" val="1457841443"/>
              </p:ext>
            </p:extLst>
          </p:nvPr>
        </p:nvGraphicFramePr>
        <p:xfrm>
          <a:off x="457200" y="1180570"/>
          <a:ext cx="8323729" cy="5257800"/>
        </p:xfrm>
        <a:graphic>
          <a:graphicData uri="http://schemas.openxmlformats.org/drawingml/2006/table">
            <a:tbl>
              <a:tblPr firstRow="1" firstCol="1" bandRow="1">
                <a:tableStyleId>{5C22544A-7EE6-4342-B048-85BDC9FD1C3A}</a:tableStyleId>
              </a:tblPr>
              <a:tblGrid>
                <a:gridCol w="3029042">
                  <a:extLst>
                    <a:ext uri="{9D8B030D-6E8A-4147-A177-3AD203B41FA5}">
                      <a16:colId xmlns:a16="http://schemas.microsoft.com/office/drawing/2014/main" val="20000"/>
                    </a:ext>
                  </a:extLst>
                </a:gridCol>
                <a:gridCol w="2935525">
                  <a:extLst>
                    <a:ext uri="{9D8B030D-6E8A-4147-A177-3AD203B41FA5}">
                      <a16:colId xmlns:a16="http://schemas.microsoft.com/office/drawing/2014/main" val="20001"/>
                    </a:ext>
                  </a:extLst>
                </a:gridCol>
                <a:gridCol w="2359162">
                  <a:extLst>
                    <a:ext uri="{9D8B030D-6E8A-4147-A177-3AD203B41FA5}">
                      <a16:colId xmlns:a16="http://schemas.microsoft.com/office/drawing/2014/main" val="20002"/>
                    </a:ext>
                  </a:extLst>
                </a:gridCol>
              </a:tblGrid>
              <a:tr h="39378">
                <a:tc>
                  <a:txBody>
                    <a:bodyPr/>
                    <a:lstStyle/>
                    <a:p>
                      <a:pPr marL="0" marR="0" algn="just">
                        <a:lnSpc>
                          <a:spcPct val="115000"/>
                        </a:lnSpc>
                        <a:spcBef>
                          <a:spcPts val="0"/>
                        </a:spcBef>
                        <a:spcAft>
                          <a:spcPts val="0"/>
                        </a:spcAft>
                      </a:pPr>
                      <a:r>
                        <a:rPr lang="en-US" sz="1000" dirty="0">
                          <a:effectLst/>
                        </a:rPr>
                        <a:t>Practice</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Do’s</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Don’ts</a:t>
                      </a:r>
                      <a:endParaRPr lang="en-US" sz="100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0"/>
                  </a:ext>
                </a:extLst>
              </a:tr>
              <a:tr h="235418">
                <a:tc>
                  <a:txBody>
                    <a:bodyPr/>
                    <a:lstStyle/>
                    <a:p>
                      <a:pPr marL="0" marR="0" algn="just">
                        <a:lnSpc>
                          <a:spcPct val="115000"/>
                        </a:lnSpc>
                        <a:spcBef>
                          <a:spcPts val="0"/>
                        </a:spcBef>
                        <a:spcAft>
                          <a:spcPts val="0"/>
                        </a:spcAft>
                      </a:pPr>
                      <a:r>
                        <a:rPr lang="en-US" sz="1000" u="sng" dirty="0">
                          <a:effectLst/>
                        </a:rPr>
                        <a:t>Validate your parameters:</a:t>
                      </a:r>
                      <a:endParaRPr lang="en-US" sz="1000" dirty="0">
                        <a:effectLst/>
                      </a:endParaRPr>
                    </a:p>
                    <a:p>
                      <a:pPr marL="0" marR="0" algn="just">
                        <a:lnSpc>
                          <a:spcPct val="115000"/>
                        </a:lnSpc>
                        <a:spcBef>
                          <a:spcPts val="0"/>
                        </a:spcBef>
                        <a:spcAft>
                          <a:spcPts val="0"/>
                        </a:spcAft>
                      </a:pPr>
                      <a:r>
                        <a:rPr lang="en-US" sz="1000" dirty="0">
                          <a:effectLst/>
                        </a:rPr>
                        <a:t>It is always good to validate parameters inside a method. For ex: Is the parameter null or is an array length greater than zero </a:t>
                      </a:r>
                      <a:r>
                        <a:rPr lang="en-US" sz="1000" dirty="0" err="1">
                          <a:effectLst/>
                        </a:rPr>
                        <a:t>etc</a:t>
                      </a:r>
                      <a:r>
                        <a:rPr lang="en-US" sz="1000" dirty="0">
                          <a:effectLst/>
                        </a:rPr>
                        <a:t> to avoid exceptions</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If(</a:t>
                      </a:r>
                      <a:r>
                        <a:rPr lang="en-US" sz="1000" dirty="0" err="1">
                          <a:effectLst/>
                        </a:rPr>
                        <a:t>userID</a:t>
                      </a:r>
                      <a:r>
                        <a:rPr lang="en-US" sz="1000" dirty="0">
                          <a:effectLst/>
                        </a:rPr>
                        <a:t> != null)</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a:effectLst/>
                        </a:rPr>
                        <a:t>     </a:t>
                      </a:r>
                      <a:r>
                        <a:rPr lang="en-US" sz="1000" dirty="0" err="1">
                          <a:effectLst/>
                        </a:rPr>
                        <a:t>userIDTextBox</a:t>
                      </a:r>
                      <a:r>
                        <a:rPr lang="en-US" sz="1000" dirty="0">
                          <a:effectLst/>
                        </a:rPr>
                        <a:t>().</a:t>
                      </a:r>
                      <a:r>
                        <a:rPr lang="en-US" sz="1000" dirty="0" err="1">
                          <a:effectLst/>
                        </a:rPr>
                        <a:t>setText</a:t>
                      </a:r>
                      <a:r>
                        <a:rPr lang="en-US" sz="1000" dirty="0">
                          <a:effectLst/>
                        </a:rPr>
                        <a:t>(“</a:t>
                      </a:r>
                      <a:r>
                        <a:rPr lang="en-US" sz="1000" dirty="0" err="1">
                          <a:effectLst/>
                        </a:rPr>
                        <a:t>userID</a:t>
                      </a:r>
                      <a:r>
                        <a:rPr lang="en-US" sz="1000" dirty="0">
                          <a:effectLst/>
                        </a:rPr>
                        <a:t>”);</a:t>
                      </a:r>
                    </a:p>
                    <a:p>
                      <a:pPr marL="0" marR="0" algn="just">
                        <a:lnSpc>
                          <a:spcPct val="115000"/>
                        </a:lnSpc>
                        <a:spcBef>
                          <a:spcPts val="0"/>
                        </a:spcBef>
                        <a:spcAft>
                          <a:spcPts val="0"/>
                        </a:spcAft>
                      </a:pPr>
                      <a:r>
                        <a:rPr lang="en-US" sz="1000" dirty="0">
                          <a:effectLst/>
                        </a:rPr>
                        <a:t>}</a:t>
                      </a: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     </a:t>
                      </a:r>
                      <a:r>
                        <a:rPr lang="en-US" sz="1000" dirty="0" err="1">
                          <a:effectLst/>
                        </a:rPr>
                        <a:t>userIDTextBox</a:t>
                      </a:r>
                      <a:r>
                        <a:rPr lang="en-US" sz="1000" dirty="0">
                          <a:effectLst/>
                        </a:rPr>
                        <a:t>().</a:t>
                      </a:r>
                      <a:r>
                        <a:rPr lang="en-US" sz="1000" dirty="0" err="1">
                          <a:effectLst/>
                        </a:rPr>
                        <a:t>setText</a:t>
                      </a:r>
                      <a:r>
                        <a:rPr lang="en-US" sz="1000" dirty="0">
                          <a:effectLst/>
                        </a:rPr>
                        <a:t>(“</a:t>
                      </a:r>
                      <a:r>
                        <a:rPr lang="en-US" sz="1000" dirty="0" err="1">
                          <a:effectLst/>
                        </a:rPr>
                        <a:t>userID</a:t>
                      </a:r>
                      <a:r>
                        <a:rPr lang="en-US" sz="1000" dirty="0">
                          <a:effectLst/>
                        </a:rPr>
                        <a:t>”);</a:t>
                      </a:r>
                    </a:p>
                    <a:p>
                      <a:pPr marL="0" marR="0" algn="just">
                        <a:lnSpc>
                          <a:spcPct val="115000"/>
                        </a:lnSpc>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1"/>
                  </a:ext>
                </a:extLst>
              </a:tr>
              <a:tr h="313890">
                <a:tc>
                  <a:txBody>
                    <a:bodyPr/>
                    <a:lstStyle/>
                    <a:p>
                      <a:pPr marL="0" marR="0" algn="just">
                        <a:lnSpc>
                          <a:spcPct val="115000"/>
                        </a:lnSpc>
                        <a:spcBef>
                          <a:spcPts val="0"/>
                        </a:spcBef>
                        <a:spcAft>
                          <a:spcPts val="0"/>
                        </a:spcAft>
                      </a:pPr>
                      <a:r>
                        <a:rPr lang="en-US" sz="1000" u="sng">
                          <a:effectLst/>
                        </a:rPr>
                        <a:t>Close your I/O connections:</a:t>
                      </a:r>
                      <a:endParaRPr lang="en-US" sz="1000">
                        <a:effectLst/>
                      </a:endParaRPr>
                    </a:p>
                    <a:p>
                      <a:pPr marL="0" marR="0" algn="just">
                        <a:lnSpc>
                          <a:spcPct val="115000"/>
                        </a:lnSpc>
                        <a:spcBef>
                          <a:spcPts val="0"/>
                        </a:spcBef>
                        <a:spcAft>
                          <a:spcPts val="0"/>
                        </a:spcAft>
                      </a:pPr>
                      <a:r>
                        <a:rPr lang="en-US" sz="1000">
                          <a:effectLst/>
                        </a:rPr>
                        <a:t>Always close your Input/Output connections to a file after use in the finally block.</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Connection conn;</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a:effectLst/>
                        </a:rPr>
                        <a:t>finally()</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a:effectLst/>
                        </a:rPr>
                        <a:t>   </a:t>
                      </a:r>
                      <a:r>
                        <a:rPr lang="en-US" sz="1000" dirty="0" err="1">
                          <a:effectLst/>
                        </a:rPr>
                        <a:t>conn.close</a:t>
                      </a:r>
                      <a:r>
                        <a:rPr lang="en-US" sz="1000" dirty="0">
                          <a:effectLst/>
                        </a:rPr>
                        <a:t>();</a:t>
                      </a:r>
                    </a:p>
                    <a:p>
                      <a:pPr marL="0" marR="0" algn="just">
                        <a:lnSpc>
                          <a:spcPct val="115000"/>
                        </a:lnSpc>
                        <a:spcBef>
                          <a:spcPts val="0"/>
                        </a:spcBef>
                        <a:spcAft>
                          <a:spcPts val="0"/>
                        </a:spcAft>
                      </a:pPr>
                      <a:r>
                        <a:rPr lang="en-US" sz="1000" dirty="0">
                          <a:effectLst/>
                        </a:rPr>
                        <a:t>}</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2"/>
                  </a:ext>
                </a:extLst>
              </a:tr>
              <a:tr h="510072">
                <a:tc>
                  <a:txBody>
                    <a:bodyPr/>
                    <a:lstStyle/>
                    <a:p>
                      <a:pPr marL="0" marR="0" algn="just">
                        <a:lnSpc>
                          <a:spcPct val="115000"/>
                        </a:lnSpc>
                        <a:spcBef>
                          <a:spcPts val="0"/>
                        </a:spcBef>
                        <a:spcAft>
                          <a:spcPts val="0"/>
                        </a:spcAft>
                      </a:pPr>
                      <a:r>
                        <a:rPr lang="en-US" sz="1000" u="sng">
                          <a:effectLst/>
                        </a:rPr>
                        <a:t>Indent your code:</a:t>
                      </a:r>
                      <a:endParaRPr lang="en-US" sz="1000">
                        <a:effectLst/>
                      </a:endParaRPr>
                    </a:p>
                    <a:p>
                      <a:pPr marL="0" marR="0" algn="just">
                        <a:lnSpc>
                          <a:spcPct val="115000"/>
                        </a:lnSpc>
                        <a:spcBef>
                          <a:spcPts val="0"/>
                        </a:spcBef>
                        <a:spcAft>
                          <a:spcPts val="0"/>
                        </a:spcAft>
                      </a:pPr>
                      <a:r>
                        <a:rPr lang="en-US" sz="1000">
                          <a:effectLst/>
                        </a:rPr>
                        <a:t>To indent the code, select the code(Ctrl+A) and press Ctrl+I</a:t>
                      </a:r>
                    </a:p>
                    <a:p>
                      <a:pPr marL="0" marR="0" algn="just">
                        <a:lnSpc>
                          <a:spcPct val="115000"/>
                        </a:lnSpc>
                        <a:spcBef>
                          <a:spcPts val="0"/>
                        </a:spcBef>
                        <a:spcAft>
                          <a:spcPts val="0"/>
                        </a:spcAft>
                      </a:pPr>
                      <a:r>
                        <a:rPr lang="en-US" sz="1000">
                          <a:effectLst/>
                        </a:rPr>
                        <a:t>Do not leave blank lines or white spaces in the code</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for(int i=0;i&lt;rows.length; i++)</a:t>
                      </a:r>
                    </a:p>
                    <a:p>
                      <a:pPr marL="0" marR="0" algn="just">
                        <a:lnSpc>
                          <a:spcPct val="115000"/>
                        </a:lnSpc>
                        <a:spcBef>
                          <a:spcPts val="0"/>
                        </a:spcBef>
                        <a:spcAft>
                          <a:spcPts val="0"/>
                        </a:spcAft>
                      </a:pPr>
                      <a:r>
                        <a:rPr lang="en-US" sz="1000">
                          <a:effectLst/>
                        </a:rPr>
                        <a:t>{</a:t>
                      </a:r>
                    </a:p>
                    <a:p>
                      <a:pPr marL="0" marR="0" algn="just">
                        <a:lnSpc>
                          <a:spcPct val="115000"/>
                        </a:lnSpc>
                        <a:spcBef>
                          <a:spcPts val="0"/>
                        </a:spcBef>
                        <a:spcAft>
                          <a:spcPts val="0"/>
                        </a:spcAft>
                      </a:pPr>
                      <a:r>
                        <a:rPr lang="en-US" sz="1000">
                          <a:effectLst/>
                        </a:rPr>
                        <a:t>  if(applData.contains(rows[i]))</a:t>
                      </a:r>
                    </a:p>
                    <a:p>
                      <a:pPr marL="0" marR="0" algn="just">
                        <a:lnSpc>
                          <a:spcPct val="115000"/>
                        </a:lnSpc>
                        <a:spcBef>
                          <a:spcPts val="0"/>
                        </a:spcBef>
                        <a:spcAft>
                          <a:spcPts val="0"/>
                        </a:spcAft>
                      </a:pPr>
                      <a:r>
                        <a:rPr lang="en-US" sz="1000">
                          <a:effectLst/>
                        </a:rPr>
                        <a:t>   {</a:t>
                      </a:r>
                    </a:p>
                    <a:p>
                      <a:pPr marL="0" marR="0" algn="just">
                        <a:lnSpc>
                          <a:spcPct val="115000"/>
                        </a:lnSpc>
                        <a:spcBef>
                          <a:spcPts val="0"/>
                        </a:spcBef>
                        <a:spcAft>
                          <a:spcPts val="0"/>
                        </a:spcAft>
                      </a:pPr>
                      <a:r>
                        <a:rPr lang="en-US" sz="1000">
                          <a:effectLst/>
                        </a:rPr>
                        <a:t>      rowData = rows[i];</a:t>
                      </a:r>
                    </a:p>
                    <a:p>
                      <a:pPr marL="0" marR="0" algn="just">
                        <a:lnSpc>
                          <a:spcPct val="115000"/>
                        </a:lnSpc>
                        <a:spcBef>
                          <a:spcPts val="0"/>
                        </a:spcBef>
                        <a:spcAft>
                          <a:spcPts val="0"/>
                        </a:spcAft>
                      </a:pPr>
                      <a:r>
                        <a:rPr lang="en-US" sz="1000">
                          <a:effectLst/>
                        </a:rPr>
                        <a:t>      verifyCount++;</a:t>
                      </a:r>
                    </a:p>
                    <a:p>
                      <a:pPr marL="0" marR="0" algn="just">
                        <a:lnSpc>
                          <a:spcPct val="115000"/>
                        </a:lnSpc>
                        <a:spcBef>
                          <a:spcPts val="0"/>
                        </a:spcBef>
                        <a:spcAft>
                          <a:spcPts val="0"/>
                        </a:spcAft>
                      </a:pPr>
                      <a:r>
                        <a:rPr lang="en-US" sz="1000">
                          <a:effectLst/>
                        </a:rPr>
                        <a:t>   }</a:t>
                      </a:r>
                    </a:p>
                    <a:p>
                      <a:pPr marL="0" marR="0" algn="just">
                        <a:lnSpc>
                          <a:spcPct val="115000"/>
                        </a:lnSpc>
                        <a:spcBef>
                          <a:spcPts val="0"/>
                        </a:spcBef>
                        <a:spcAft>
                          <a:spcPts val="0"/>
                        </a:spcAft>
                      </a:pPr>
                      <a:r>
                        <a:rPr lang="en-US" sz="1000">
                          <a:effectLst/>
                        </a:rPr>
                        <a:t>  else</a:t>
                      </a:r>
                    </a:p>
                    <a:p>
                      <a:pPr marL="0" marR="0" algn="just">
                        <a:lnSpc>
                          <a:spcPct val="115000"/>
                        </a:lnSpc>
                        <a:spcBef>
                          <a:spcPts val="0"/>
                        </a:spcBef>
                        <a:spcAft>
                          <a:spcPts val="0"/>
                        </a:spcAft>
                      </a:pPr>
                      <a:r>
                        <a:rPr lang="en-US" sz="1000">
                          <a:effectLst/>
                        </a:rPr>
                        <a:t>	verifyCount--;</a:t>
                      </a:r>
                    </a:p>
                    <a:p>
                      <a:pPr marL="0" marR="0" algn="just">
                        <a:lnSpc>
                          <a:spcPct val="115000"/>
                        </a:lnSpc>
                        <a:spcBef>
                          <a:spcPts val="0"/>
                        </a:spcBef>
                        <a:spcAft>
                          <a:spcPts val="0"/>
                        </a:spcAft>
                      </a:pPr>
                      <a:r>
                        <a:rPr lang="en-US" sz="1000">
                          <a:effectLst/>
                        </a:rPr>
                        <a:t>}</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for(</a:t>
                      </a:r>
                      <a:r>
                        <a:rPr lang="en-US" sz="1000" dirty="0" err="1">
                          <a:effectLst/>
                        </a:rPr>
                        <a:t>int</a:t>
                      </a:r>
                      <a:r>
                        <a:rPr lang="en-US" sz="1000" dirty="0">
                          <a:effectLst/>
                        </a:rPr>
                        <a:t> </a:t>
                      </a:r>
                      <a:r>
                        <a:rPr lang="en-US" sz="1000" dirty="0" err="1">
                          <a:effectLst/>
                        </a:rPr>
                        <a:t>i</a:t>
                      </a:r>
                      <a:r>
                        <a:rPr lang="en-US" sz="1000" dirty="0">
                          <a:effectLst/>
                        </a:rPr>
                        <a:t>=0;i&lt;</a:t>
                      </a:r>
                      <a:r>
                        <a:rPr lang="en-US" sz="1000" dirty="0" err="1">
                          <a:effectLst/>
                        </a:rPr>
                        <a:t>rows.length</a:t>
                      </a:r>
                      <a:r>
                        <a:rPr lang="en-US" sz="1000" dirty="0">
                          <a:effectLst/>
                        </a:rPr>
                        <a:t>; </a:t>
                      </a:r>
                      <a:r>
                        <a:rPr lang="en-US" sz="1000" dirty="0" err="1">
                          <a:effectLst/>
                        </a:rPr>
                        <a:t>i</a:t>
                      </a:r>
                      <a:r>
                        <a:rPr lang="en-US" sz="1000" dirty="0">
                          <a:effectLst/>
                        </a:rPr>
                        <a:t>++)</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a:effectLst/>
                        </a:rPr>
                        <a:t>if(</a:t>
                      </a:r>
                      <a:r>
                        <a:rPr lang="en-US" sz="1000" dirty="0" err="1">
                          <a:effectLst/>
                        </a:rPr>
                        <a:t>applData.contains</a:t>
                      </a:r>
                      <a:r>
                        <a:rPr lang="en-US" sz="1000" dirty="0">
                          <a:effectLst/>
                        </a:rPr>
                        <a:t>(rows[</a:t>
                      </a:r>
                      <a:r>
                        <a:rPr lang="en-US" sz="1000" dirty="0" err="1">
                          <a:effectLst/>
                        </a:rPr>
                        <a:t>i</a:t>
                      </a:r>
                      <a:r>
                        <a:rPr lang="en-US" sz="1000" dirty="0">
                          <a:effectLst/>
                        </a:rPr>
                        <a:t>]))</a:t>
                      </a:r>
                    </a:p>
                    <a:p>
                      <a:pPr marL="0" marR="0" algn="just">
                        <a:lnSpc>
                          <a:spcPct val="115000"/>
                        </a:lnSpc>
                        <a:spcBef>
                          <a:spcPts val="0"/>
                        </a:spcBef>
                        <a:spcAft>
                          <a:spcPts val="0"/>
                        </a:spcAft>
                      </a:pPr>
                      <a:r>
                        <a:rPr lang="en-US" sz="1000" dirty="0">
                          <a:effectLst/>
                        </a:rPr>
                        <a:t>   {</a:t>
                      </a:r>
                    </a:p>
                    <a:p>
                      <a:pPr marL="0" marR="0" algn="just">
                        <a:lnSpc>
                          <a:spcPct val="115000"/>
                        </a:lnSpc>
                        <a:spcBef>
                          <a:spcPts val="0"/>
                        </a:spcBef>
                        <a:spcAft>
                          <a:spcPts val="0"/>
                        </a:spcAft>
                      </a:pPr>
                      <a:r>
                        <a:rPr lang="en-US" sz="1000" dirty="0">
                          <a:effectLst/>
                        </a:rPr>
                        <a:t>               </a:t>
                      </a:r>
                    </a:p>
                    <a:p>
                      <a:pPr marL="0" marR="0" algn="just">
                        <a:lnSpc>
                          <a:spcPct val="115000"/>
                        </a:lnSpc>
                        <a:spcBef>
                          <a:spcPts val="0"/>
                        </a:spcBef>
                        <a:spcAft>
                          <a:spcPts val="0"/>
                        </a:spcAft>
                      </a:pPr>
                      <a:r>
                        <a:rPr lang="en-US" sz="1000" dirty="0">
                          <a:effectLst/>
                        </a:rPr>
                        <a:t>               </a:t>
                      </a:r>
                      <a:r>
                        <a:rPr lang="en-US" sz="1000" dirty="0" err="1">
                          <a:effectLst/>
                        </a:rPr>
                        <a:t>rowData</a:t>
                      </a:r>
                      <a:r>
                        <a:rPr lang="en-US" sz="1000" dirty="0">
                          <a:effectLst/>
                        </a:rPr>
                        <a:t> = rows[</a:t>
                      </a:r>
                      <a:r>
                        <a:rPr lang="en-US" sz="1000" dirty="0" err="1">
                          <a:effectLst/>
                        </a:rPr>
                        <a:t>i</a:t>
                      </a:r>
                      <a:r>
                        <a:rPr lang="en-US" sz="1000" dirty="0">
                          <a:effectLst/>
                        </a:rPr>
                        <a:t>];</a:t>
                      </a:r>
                    </a:p>
                    <a:p>
                      <a:pPr marL="0" marR="0" algn="just">
                        <a:lnSpc>
                          <a:spcPct val="115000"/>
                        </a:lnSpc>
                        <a:spcBef>
                          <a:spcPts val="0"/>
                        </a:spcBef>
                        <a:spcAft>
                          <a:spcPts val="0"/>
                        </a:spcAft>
                      </a:pPr>
                      <a:r>
                        <a:rPr lang="en-US" sz="1000" dirty="0">
                          <a:effectLst/>
                        </a:rPr>
                        <a:t>       </a:t>
                      </a:r>
                      <a:r>
                        <a:rPr lang="en-US" sz="1000" dirty="0" err="1">
                          <a:effectLst/>
                        </a:rPr>
                        <a:t>verifyCount</a:t>
                      </a:r>
                      <a:r>
                        <a:rPr lang="en-US" sz="1000" dirty="0">
                          <a:effectLst/>
                        </a:rPr>
                        <a:t>++;</a:t>
                      </a:r>
                    </a:p>
                    <a:p>
                      <a:pPr marL="0" marR="0" algn="just">
                        <a:lnSpc>
                          <a:spcPct val="115000"/>
                        </a:lnSpc>
                        <a:spcBef>
                          <a:spcPts val="0"/>
                        </a:spcBef>
                        <a:spcAft>
                          <a:spcPts val="0"/>
                        </a:spcAft>
                      </a:pPr>
                      <a:r>
                        <a:rPr lang="en-US" sz="1000" dirty="0">
                          <a:effectLst/>
                        </a:rPr>
                        <a:t>}</a:t>
                      </a:r>
                    </a:p>
                    <a:p>
                      <a:pPr marL="0" marR="0" algn="just">
                        <a:lnSpc>
                          <a:spcPct val="115000"/>
                        </a:lnSpc>
                        <a:spcBef>
                          <a:spcPts val="0"/>
                        </a:spcBef>
                        <a:spcAft>
                          <a:spcPts val="0"/>
                        </a:spcAft>
                      </a:pPr>
                      <a:r>
                        <a:rPr lang="en-US" sz="1000" dirty="0">
                          <a:effectLst/>
                        </a:rPr>
                        <a:t>  else</a:t>
                      </a:r>
                    </a:p>
                    <a:p>
                      <a:pPr marL="0" marR="0" algn="just">
                        <a:lnSpc>
                          <a:spcPct val="115000"/>
                        </a:lnSpc>
                        <a:spcBef>
                          <a:spcPts val="0"/>
                        </a:spcBef>
                        <a:spcAft>
                          <a:spcPts val="0"/>
                        </a:spcAft>
                      </a:pPr>
                      <a:r>
                        <a:rPr lang="en-US" sz="1000" dirty="0" err="1">
                          <a:effectLst/>
                        </a:rPr>
                        <a:t>verifyCount</a:t>
                      </a:r>
                      <a:r>
                        <a:rPr lang="en-US" sz="1000" dirty="0">
                          <a:effectLst/>
                        </a:rPr>
                        <a:t>--;</a:t>
                      </a:r>
                    </a:p>
                    <a:p>
                      <a:pPr marL="0" marR="0" algn="just">
                        <a:lnSpc>
                          <a:spcPct val="115000"/>
                        </a:lnSpc>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3"/>
                  </a:ext>
                </a:extLst>
              </a:tr>
              <a:tr h="196181">
                <a:tc>
                  <a:txBody>
                    <a:bodyPr/>
                    <a:lstStyle/>
                    <a:p>
                      <a:pPr marL="0" marR="0" algn="just">
                        <a:lnSpc>
                          <a:spcPct val="115000"/>
                        </a:lnSpc>
                        <a:spcBef>
                          <a:spcPts val="0"/>
                        </a:spcBef>
                        <a:spcAft>
                          <a:spcPts val="0"/>
                        </a:spcAft>
                      </a:pPr>
                      <a:r>
                        <a:rPr lang="en-US" sz="1000" u="sng">
                          <a:effectLst/>
                        </a:rPr>
                        <a:t>Use Whitespace in expression and statements:</a:t>
                      </a:r>
                      <a:endParaRPr lang="en-US" sz="1000">
                        <a:effectLst/>
                      </a:endParaRPr>
                    </a:p>
                    <a:p>
                      <a:pPr marL="0" marR="0" algn="just">
                        <a:lnSpc>
                          <a:spcPct val="115000"/>
                        </a:lnSpc>
                        <a:spcBef>
                          <a:spcPts val="0"/>
                        </a:spcBef>
                        <a:spcAft>
                          <a:spcPts val="0"/>
                        </a:spcAft>
                      </a:pPr>
                      <a:r>
                        <a:rPr lang="en-US" sz="1000">
                          <a:effectLst/>
                        </a:rPr>
                        <a:t>Add single whitespace before and after variables  in the expressions and statements</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 Ex:</a:t>
                      </a:r>
                    </a:p>
                    <a:p>
                      <a:pPr marL="0" marR="0" algn="just">
                        <a:lnSpc>
                          <a:spcPct val="115000"/>
                        </a:lnSpc>
                        <a:spcBef>
                          <a:spcPts val="0"/>
                        </a:spcBef>
                        <a:spcAft>
                          <a:spcPts val="0"/>
                        </a:spcAft>
                      </a:pPr>
                      <a:r>
                        <a:rPr lang="en-US" sz="1000" dirty="0" err="1">
                          <a:effectLst/>
                        </a:rPr>
                        <a:t>int</a:t>
                      </a:r>
                      <a:r>
                        <a:rPr lang="en-US" sz="1000" dirty="0">
                          <a:effectLst/>
                        </a:rPr>
                        <a:t> </a:t>
                      </a:r>
                      <a:r>
                        <a:rPr lang="en-US" sz="1000" dirty="0" err="1">
                          <a:effectLst/>
                        </a:rPr>
                        <a:t>verifyCount</a:t>
                      </a:r>
                      <a:r>
                        <a:rPr lang="en-US" sz="1000" dirty="0">
                          <a:effectLst/>
                        </a:rPr>
                        <a:t> = 0;</a:t>
                      </a:r>
                    </a:p>
                    <a:p>
                      <a:pPr marL="0" marR="0" algn="just">
                        <a:lnSpc>
                          <a:spcPct val="115000"/>
                        </a:lnSpc>
                        <a:spcBef>
                          <a:spcPts val="0"/>
                        </a:spcBef>
                        <a:spcAft>
                          <a:spcPts val="0"/>
                        </a:spcAft>
                      </a:pPr>
                      <a:r>
                        <a:rPr lang="en-US" sz="1000" dirty="0">
                          <a:effectLst/>
                        </a:rPr>
                        <a:t>if(</a:t>
                      </a:r>
                      <a:r>
                        <a:rPr lang="en-US" sz="1000" dirty="0" err="1">
                          <a:effectLst/>
                        </a:rPr>
                        <a:t>verifyCount</a:t>
                      </a:r>
                      <a:r>
                        <a:rPr lang="en-US" sz="1000" dirty="0">
                          <a:effectLst/>
                        </a:rPr>
                        <a:t> == 0)</a:t>
                      </a:r>
                    </a:p>
                    <a:p>
                      <a:pPr marL="0" marR="0" algn="just">
                        <a:lnSpc>
                          <a:spcPct val="115000"/>
                        </a:lnSpc>
                        <a:spcBef>
                          <a:spcPts val="0"/>
                        </a:spcBef>
                        <a:spcAft>
                          <a:spcPts val="0"/>
                        </a:spcAft>
                      </a:pPr>
                      <a:r>
                        <a:rPr lang="en-US" sz="1000" dirty="0">
                          <a:effectLst/>
                        </a:rPr>
                        <a:t>   </a:t>
                      </a:r>
                      <a:r>
                        <a:rPr lang="en-US" sz="1000" dirty="0" err="1">
                          <a:effectLst/>
                        </a:rPr>
                        <a:t>verifyCount</a:t>
                      </a:r>
                      <a:r>
                        <a:rPr lang="en-US" sz="1000" dirty="0">
                          <a:effectLst/>
                        </a:rPr>
                        <a:t> = 1;</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 Ex:</a:t>
                      </a:r>
                    </a:p>
                    <a:p>
                      <a:pPr marL="0" marR="0" algn="just">
                        <a:lnSpc>
                          <a:spcPct val="115000"/>
                        </a:lnSpc>
                        <a:spcBef>
                          <a:spcPts val="0"/>
                        </a:spcBef>
                        <a:spcAft>
                          <a:spcPts val="0"/>
                        </a:spcAft>
                      </a:pPr>
                      <a:r>
                        <a:rPr lang="en-US" sz="1000" dirty="0" err="1">
                          <a:effectLst/>
                        </a:rPr>
                        <a:t>int</a:t>
                      </a:r>
                      <a:r>
                        <a:rPr lang="en-US" sz="1000" dirty="0">
                          <a:effectLst/>
                        </a:rPr>
                        <a:t> </a:t>
                      </a:r>
                      <a:r>
                        <a:rPr lang="en-US" sz="1000" dirty="0" err="1">
                          <a:effectLst/>
                        </a:rPr>
                        <a:t>verifyCount</a:t>
                      </a:r>
                      <a:r>
                        <a:rPr lang="en-US" sz="1000" dirty="0">
                          <a:effectLst/>
                        </a:rPr>
                        <a:t>=0;</a:t>
                      </a:r>
                    </a:p>
                    <a:p>
                      <a:pPr marL="0" marR="0" algn="just">
                        <a:lnSpc>
                          <a:spcPct val="115000"/>
                        </a:lnSpc>
                        <a:spcBef>
                          <a:spcPts val="0"/>
                        </a:spcBef>
                        <a:spcAft>
                          <a:spcPts val="0"/>
                        </a:spcAft>
                      </a:pPr>
                      <a:r>
                        <a:rPr lang="en-US" sz="1000" dirty="0">
                          <a:effectLst/>
                        </a:rPr>
                        <a:t>if(</a:t>
                      </a:r>
                      <a:r>
                        <a:rPr lang="en-US" sz="1000" dirty="0" err="1">
                          <a:effectLst/>
                        </a:rPr>
                        <a:t>verifyCount</a:t>
                      </a:r>
                      <a:r>
                        <a:rPr lang="en-US" sz="1000" dirty="0">
                          <a:effectLst/>
                        </a:rPr>
                        <a:t>==0)</a:t>
                      </a:r>
                    </a:p>
                    <a:p>
                      <a:pPr marL="0" marR="0" algn="just">
                        <a:lnSpc>
                          <a:spcPct val="115000"/>
                        </a:lnSpc>
                        <a:spcBef>
                          <a:spcPts val="0"/>
                        </a:spcBef>
                        <a:spcAft>
                          <a:spcPts val="0"/>
                        </a:spcAft>
                      </a:pPr>
                      <a:r>
                        <a:rPr lang="en-US" sz="1000" dirty="0">
                          <a:effectLst/>
                        </a:rPr>
                        <a:t>   </a:t>
                      </a:r>
                      <a:r>
                        <a:rPr lang="en-US" sz="1000" dirty="0" err="1">
                          <a:effectLst/>
                        </a:rPr>
                        <a:t>verifyCount</a:t>
                      </a:r>
                      <a:r>
                        <a:rPr lang="en-US" sz="1000" dirty="0">
                          <a:effectLst/>
                        </a:rPr>
                        <a:t>=1;</a:t>
                      </a:r>
                      <a:endParaRPr lang="en-US" sz="1000" dirty="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223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3FD06A8-2196-4F87-B19F-0D61A9367FEB}"/>
              </a:ext>
            </a:extLst>
          </p:cNvPr>
          <p:cNvGraphicFramePr>
            <a:graphicFrameLocks noGrp="1"/>
          </p:cNvGraphicFramePr>
          <p:nvPr>
            <p:extLst>
              <p:ext uri="{D42A27DB-BD31-4B8C-83A1-F6EECF244321}">
                <p14:modId xmlns:p14="http://schemas.microsoft.com/office/powerpoint/2010/main" val="1864008655"/>
              </p:ext>
            </p:extLst>
          </p:nvPr>
        </p:nvGraphicFramePr>
        <p:xfrm>
          <a:off x="457200" y="1180570"/>
          <a:ext cx="8323729" cy="3215640"/>
        </p:xfrm>
        <a:graphic>
          <a:graphicData uri="http://schemas.openxmlformats.org/drawingml/2006/table">
            <a:tbl>
              <a:tblPr firstRow="1" firstCol="1" bandRow="1">
                <a:tableStyleId>{5C22544A-7EE6-4342-B048-85BDC9FD1C3A}</a:tableStyleId>
              </a:tblPr>
              <a:tblGrid>
                <a:gridCol w="3029042">
                  <a:extLst>
                    <a:ext uri="{9D8B030D-6E8A-4147-A177-3AD203B41FA5}">
                      <a16:colId xmlns:a16="http://schemas.microsoft.com/office/drawing/2014/main" val="20000"/>
                    </a:ext>
                  </a:extLst>
                </a:gridCol>
                <a:gridCol w="2935525">
                  <a:extLst>
                    <a:ext uri="{9D8B030D-6E8A-4147-A177-3AD203B41FA5}">
                      <a16:colId xmlns:a16="http://schemas.microsoft.com/office/drawing/2014/main" val="20001"/>
                    </a:ext>
                  </a:extLst>
                </a:gridCol>
                <a:gridCol w="2359162">
                  <a:extLst>
                    <a:ext uri="{9D8B030D-6E8A-4147-A177-3AD203B41FA5}">
                      <a16:colId xmlns:a16="http://schemas.microsoft.com/office/drawing/2014/main" val="20002"/>
                    </a:ext>
                  </a:extLst>
                </a:gridCol>
              </a:tblGrid>
              <a:tr h="39378">
                <a:tc>
                  <a:txBody>
                    <a:bodyPr/>
                    <a:lstStyle/>
                    <a:p>
                      <a:pPr marL="0" marR="0" algn="just">
                        <a:lnSpc>
                          <a:spcPct val="115000"/>
                        </a:lnSpc>
                        <a:spcBef>
                          <a:spcPts val="0"/>
                        </a:spcBef>
                        <a:spcAft>
                          <a:spcPts val="0"/>
                        </a:spcAft>
                      </a:pPr>
                      <a:r>
                        <a:rPr lang="en-US" sz="1000" dirty="0">
                          <a:effectLst/>
                        </a:rPr>
                        <a:t>Practice</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Do’s</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Don’ts</a:t>
                      </a:r>
                      <a:endParaRPr lang="en-US" sz="100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0"/>
                  </a:ext>
                </a:extLst>
              </a:tr>
              <a:tr h="274654">
                <a:tc>
                  <a:txBody>
                    <a:bodyPr/>
                    <a:lstStyle/>
                    <a:p>
                      <a:pPr marL="0" marR="0" algn="just">
                        <a:lnSpc>
                          <a:spcPct val="115000"/>
                        </a:lnSpc>
                        <a:spcBef>
                          <a:spcPts val="0"/>
                        </a:spcBef>
                        <a:spcAft>
                          <a:spcPts val="0"/>
                        </a:spcAft>
                      </a:pPr>
                      <a:r>
                        <a:rPr lang="en-US" sz="1000" u="sng" dirty="0">
                          <a:effectLst/>
                        </a:rPr>
                        <a:t>Line limitation:</a:t>
                      </a:r>
                      <a:endParaRPr lang="en-US" sz="1000" dirty="0">
                        <a:effectLst/>
                      </a:endParaRPr>
                    </a:p>
                    <a:p>
                      <a:pPr marL="0" marR="0" algn="just">
                        <a:lnSpc>
                          <a:spcPct val="115000"/>
                        </a:lnSpc>
                        <a:spcBef>
                          <a:spcPts val="0"/>
                        </a:spcBef>
                        <a:spcAft>
                          <a:spcPts val="0"/>
                        </a:spcAft>
                      </a:pPr>
                      <a:r>
                        <a:rPr lang="en-US" sz="1000" dirty="0">
                          <a:effectLst/>
                        </a:rPr>
                        <a:t>Do not initialize a variable with long value in one single line. Limit the number of characters in a line to &lt;100.</a:t>
                      </a:r>
                    </a:p>
                    <a:p>
                      <a:pPr marL="0" marR="0" algn="just">
                        <a:lnSpc>
                          <a:spcPct val="115000"/>
                        </a:lnSpc>
                        <a:spcBef>
                          <a:spcPts val="0"/>
                        </a:spcBef>
                        <a:spcAft>
                          <a:spcPts val="0"/>
                        </a:spcAft>
                      </a:pPr>
                      <a:r>
                        <a:rPr lang="en-US" sz="1000" dirty="0">
                          <a:effectLst/>
                        </a:rPr>
                        <a:t>Ex: If you have a lengthy SQL query, wrap it into multiple lines. This increases the readability.</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String query = “select col1,col2”+</a:t>
                      </a:r>
                    </a:p>
                    <a:p>
                      <a:pPr marL="0" marR="0" algn="just">
                        <a:lnSpc>
                          <a:spcPct val="115000"/>
                        </a:lnSpc>
                        <a:spcBef>
                          <a:spcPts val="0"/>
                        </a:spcBef>
                        <a:spcAft>
                          <a:spcPts val="0"/>
                        </a:spcAft>
                      </a:pPr>
                      <a:r>
                        <a:rPr lang="en-US" sz="1000">
                          <a:effectLst/>
                        </a:rPr>
                        <a:t>               “from ID”;</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String query = “select col1, col2 from ID where……”;</a:t>
                      </a:r>
                      <a:endParaRPr lang="en-US" sz="1000" dirty="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1"/>
                  </a:ext>
                </a:extLst>
              </a:tr>
              <a:tr h="196181">
                <a:tc>
                  <a:txBody>
                    <a:bodyPr/>
                    <a:lstStyle/>
                    <a:p>
                      <a:pPr marL="0" marR="0" algn="just">
                        <a:lnSpc>
                          <a:spcPct val="115000"/>
                        </a:lnSpc>
                        <a:spcBef>
                          <a:spcPts val="0"/>
                        </a:spcBef>
                        <a:spcAft>
                          <a:spcPts val="0"/>
                        </a:spcAft>
                      </a:pPr>
                      <a:r>
                        <a:rPr lang="en-US" sz="1000" u="sng" dirty="0">
                          <a:effectLst/>
                        </a:rPr>
                        <a:t>Variables Declarations:</a:t>
                      </a:r>
                      <a:endParaRPr lang="en-US" sz="1000" dirty="0">
                        <a:effectLst/>
                      </a:endParaRPr>
                    </a:p>
                    <a:p>
                      <a:pPr marL="0" marR="0" algn="just">
                        <a:lnSpc>
                          <a:spcPct val="115000"/>
                        </a:lnSpc>
                        <a:spcBef>
                          <a:spcPts val="0"/>
                        </a:spcBef>
                        <a:spcAft>
                          <a:spcPts val="0"/>
                        </a:spcAft>
                      </a:pPr>
                      <a:r>
                        <a:rPr lang="en-US" sz="1000" dirty="0">
                          <a:effectLst/>
                        </a:rPr>
                        <a:t>Do not Declare variables in one single line. If you have say 5 variables, declare it in separate lines</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String dbValue = “”;</a:t>
                      </a:r>
                    </a:p>
                    <a:p>
                      <a:pPr marL="0" marR="0" algn="just">
                        <a:lnSpc>
                          <a:spcPct val="115000"/>
                        </a:lnSpc>
                        <a:spcBef>
                          <a:spcPts val="0"/>
                        </a:spcBef>
                        <a:spcAft>
                          <a:spcPts val="0"/>
                        </a:spcAft>
                      </a:pPr>
                      <a:r>
                        <a:rPr lang="en-US" sz="1000">
                          <a:effectLst/>
                        </a:rPr>
                        <a:t>String appValue = “”;</a:t>
                      </a:r>
                    </a:p>
                    <a:p>
                      <a:pPr marL="0" marR="0" algn="just">
                        <a:lnSpc>
                          <a:spcPct val="115000"/>
                        </a:lnSpc>
                        <a:spcBef>
                          <a:spcPts val="0"/>
                        </a:spcBef>
                        <a:spcAft>
                          <a:spcPts val="0"/>
                        </a:spcAft>
                      </a:pPr>
                      <a:r>
                        <a:rPr lang="en-US" sz="1000">
                          <a:effectLst/>
                        </a:rPr>
                        <a:t>String description = “”;</a:t>
                      </a:r>
                    </a:p>
                    <a:p>
                      <a:pPr marL="0" marR="0" algn="just">
                        <a:lnSpc>
                          <a:spcPct val="115000"/>
                        </a:lnSpc>
                        <a:spcBef>
                          <a:spcPts val="0"/>
                        </a:spcBef>
                        <a:spcAft>
                          <a:spcPts val="0"/>
                        </a:spcAft>
                      </a:pPr>
                      <a:r>
                        <a:rPr lang="en-US" sz="1000">
                          <a:effectLst/>
                        </a:rPr>
                        <a:t>String host = “”;</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String </a:t>
                      </a:r>
                      <a:r>
                        <a:rPr lang="en-US" sz="1000" dirty="0" err="1">
                          <a:effectLst/>
                        </a:rPr>
                        <a:t>dbValue,appValue</a:t>
                      </a:r>
                      <a:r>
                        <a:rPr lang="en-US" sz="1000" dirty="0">
                          <a:effectLst/>
                        </a:rPr>
                        <a:t>;</a:t>
                      </a:r>
                    </a:p>
                    <a:p>
                      <a:pPr marL="0" marR="0" algn="just">
                        <a:lnSpc>
                          <a:spcPct val="115000"/>
                        </a:lnSpc>
                        <a:spcBef>
                          <a:spcPts val="0"/>
                        </a:spcBef>
                        <a:spcAft>
                          <a:spcPts val="0"/>
                        </a:spcAft>
                      </a:pPr>
                      <a:r>
                        <a:rPr lang="en-US" sz="1000" dirty="0">
                          <a:effectLst/>
                        </a:rPr>
                        <a:t>String </a:t>
                      </a:r>
                      <a:r>
                        <a:rPr lang="en-US" sz="1000" dirty="0" err="1">
                          <a:effectLst/>
                        </a:rPr>
                        <a:t>appValue</a:t>
                      </a:r>
                      <a:r>
                        <a:rPr lang="en-US" sz="1000" dirty="0">
                          <a:effectLst/>
                        </a:rPr>
                        <a:t>=“”; String host= “”;</a:t>
                      </a:r>
                      <a:endParaRPr lang="en-US" sz="1000" dirty="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2"/>
                  </a:ext>
                </a:extLst>
              </a:tr>
              <a:tr h="156945">
                <a:tc>
                  <a:txBody>
                    <a:bodyPr/>
                    <a:lstStyle/>
                    <a:p>
                      <a:pPr marL="0" marR="0" algn="just">
                        <a:lnSpc>
                          <a:spcPct val="115000"/>
                        </a:lnSpc>
                        <a:spcBef>
                          <a:spcPts val="0"/>
                        </a:spcBef>
                        <a:spcAft>
                          <a:spcPts val="0"/>
                        </a:spcAft>
                      </a:pPr>
                      <a:r>
                        <a:rPr lang="en-US" sz="1000" u="sng">
                          <a:effectLst/>
                        </a:rPr>
                        <a:t>Naming the TestScripts:</a:t>
                      </a:r>
                      <a:endParaRPr lang="en-US" sz="1000">
                        <a:effectLst/>
                      </a:endParaRPr>
                    </a:p>
                    <a:p>
                      <a:pPr marL="0" marR="0" algn="just">
                        <a:lnSpc>
                          <a:spcPct val="115000"/>
                        </a:lnSpc>
                        <a:spcBef>
                          <a:spcPts val="0"/>
                        </a:spcBef>
                        <a:spcAft>
                          <a:spcPts val="0"/>
                        </a:spcAft>
                      </a:pPr>
                      <a:r>
                        <a:rPr lang="en-US" sz="1000">
                          <a:effectLst/>
                        </a:rPr>
                        <a:t>Name your test scripts in below format</a:t>
                      </a:r>
                    </a:p>
                    <a:p>
                      <a:pPr marL="0" marR="0" algn="just">
                        <a:lnSpc>
                          <a:spcPct val="115000"/>
                        </a:lnSpc>
                        <a:spcBef>
                          <a:spcPts val="0"/>
                        </a:spcBef>
                        <a:spcAft>
                          <a:spcPts val="0"/>
                        </a:spcAft>
                      </a:pPr>
                      <a:r>
                        <a:rPr lang="en-US" sz="1000">
                          <a:effectLst/>
                        </a:rPr>
                        <a:t>&lt;TestCase Numer&gt;&lt;TestCase Description&gt;</a:t>
                      </a:r>
                      <a:r>
                        <a:rPr lang="en-US" sz="1000" u="sng">
                          <a:effectLst/>
                        </a:rPr>
                        <a:t> </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a:effectLst/>
                        </a:rPr>
                        <a:t>Ex:</a:t>
                      </a:r>
                    </a:p>
                    <a:p>
                      <a:pPr marL="0" marR="0" algn="just">
                        <a:lnSpc>
                          <a:spcPct val="115000"/>
                        </a:lnSpc>
                        <a:spcBef>
                          <a:spcPts val="0"/>
                        </a:spcBef>
                        <a:spcAft>
                          <a:spcPts val="0"/>
                        </a:spcAft>
                      </a:pPr>
                      <a:r>
                        <a:rPr lang="en-US" sz="1000">
                          <a:effectLst/>
                        </a:rPr>
                        <a:t>Test_Case_01CreateRatePlan </a:t>
                      </a:r>
                      <a:endParaRPr lang="en-US" sz="100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lnSpc>
                          <a:spcPct val="115000"/>
                        </a:lnSpc>
                        <a:spcBef>
                          <a:spcPts val="0"/>
                        </a:spcBef>
                        <a:spcAft>
                          <a:spcPts val="0"/>
                        </a:spcAft>
                      </a:pPr>
                      <a:r>
                        <a:rPr lang="en-US" sz="1000" dirty="0">
                          <a:effectLst/>
                        </a:rPr>
                        <a:t>EX:</a:t>
                      </a:r>
                    </a:p>
                    <a:p>
                      <a:pPr marL="0" marR="0" algn="just">
                        <a:lnSpc>
                          <a:spcPct val="115000"/>
                        </a:lnSpc>
                        <a:spcBef>
                          <a:spcPts val="0"/>
                        </a:spcBef>
                        <a:spcAft>
                          <a:spcPts val="0"/>
                        </a:spcAft>
                      </a:pPr>
                      <a:r>
                        <a:rPr lang="en-US" sz="1000" dirty="0">
                          <a:effectLst/>
                        </a:rPr>
                        <a:t>Test_Case_01</a:t>
                      </a:r>
                    </a:p>
                    <a:p>
                      <a:pPr marL="0" marR="0" algn="just">
                        <a:lnSpc>
                          <a:spcPct val="115000"/>
                        </a:lnSpc>
                        <a:spcBef>
                          <a:spcPts val="0"/>
                        </a:spcBef>
                        <a:spcAft>
                          <a:spcPts val="0"/>
                        </a:spcAft>
                      </a:pPr>
                      <a:r>
                        <a:rPr lang="en-US" sz="1000" dirty="0" err="1">
                          <a:effectLst/>
                        </a:rPr>
                        <a:t>CreateRatePlan</a:t>
                      </a: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3"/>
                  </a:ext>
                </a:extLst>
              </a:tr>
              <a:tr h="170593">
                <a:tc>
                  <a:txBody>
                    <a:bodyPr/>
                    <a:lstStyle/>
                    <a:p>
                      <a:pPr marL="0" marR="0" algn="just">
                        <a:lnSpc>
                          <a:spcPct val="115000"/>
                        </a:lnSpc>
                        <a:spcBef>
                          <a:spcPts val="0"/>
                        </a:spcBef>
                        <a:spcAft>
                          <a:spcPts val="0"/>
                        </a:spcAft>
                      </a:pPr>
                      <a:r>
                        <a:rPr lang="en-US" sz="1000" u="sng" dirty="0">
                          <a:effectLst/>
                        </a:rPr>
                        <a:t>Hardcoding Paths:</a:t>
                      </a:r>
                      <a:endParaRPr lang="en-US" sz="1000" dirty="0">
                        <a:effectLst/>
                      </a:endParaRPr>
                    </a:p>
                    <a:p>
                      <a:pPr marL="0" marR="0" algn="just">
                        <a:lnSpc>
                          <a:spcPct val="115000"/>
                        </a:lnSpc>
                        <a:spcBef>
                          <a:spcPts val="0"/>
                        </a:spcBef>
                        <a:spcAft>
                          <a:spcPts val="0"/>
                        </a:spcAft>
                      </a:pPr>
                      <a:r>
                        <a:rPr lang="en-US" sz="1000" dirty="0">
                          <a:effectLst/>
                        </a:rPr>
                        <a:t>Never hardcode paths to test data, resource files, output files, drivers, etc. in your code.</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spcBef>
                          <a:spcPts val="0"/>
                        </a:spcBef>
                        <a:spcAft>
                          <a:spcPts val="0"/>
                        </a:spcAft>
                      </a:pPr>
                      <a:r>
                        <a:rPr lang="en-US" sz="1000" dirty="0">
                          <a:effectLst/>
                        </a:rPr>
                        <a:t>Ex.</a:t>
                      </a:r>
                    </a:p>
                    <a:p>
                      <a:pPr marL="0" marR="0" algn="just">
                        <a:spcBef>
                          <a:spcPts val="0"/>
                        </a:spcBef>
                        <a:spcAft>
                          <a:spcPts val="0"/>
                        </a:spcAft>
                      </a:pPr>
                      <a:r>
                        <a:rPr lang="en-US" sz="1000" dirty="0">
                          <a:effectLst/>
                        </a:rPr>
                        <a:t>String </a:t>
                      </a:r>
                      <a:r>
                        <a:rPr lang="en-US" sz="1000" dirty="0" err="1">
                          <a:effectLst/>
                        </a:rPr>
                        <a:t>sTestDataPath</a:t>
                      </a:r>
                      <a:r>
                        <a:rPr lang="en-US" sz="1000" dirty="0">
                          <a:effectLst/>
                        </a:rPr>
                        <a:t> = “.//resources//testdata.xlsx”</a:t>
                      </a:r>
                      <a:endParaRPr lang="en-US" sz="1000" dirty="0">
                        <a:effectLst/>
                        <a:latin typeface="Times New Roman" panose="02020603050405020304" pitchFamily="18" charset="0"/>
                        <a:ea typeface="Times New Roman" panose="02020603050405020304" pitchFamily="18" charset="0"/>
                      </a:endParaRPr>
                    </a:p>
                  </a:txBody>
                  <a:tcPr marL="15353" marR="15353" marT="0" marB="0"/>
                </a:tc>
                <a:tc>
                  <a:txBody>
                    <a:bodyPr/>
                    <a:lstStyle/>
                    <a:p>
                      <a:pPr marL="0" marR="0" algn="just">
                        <a:spcBef>
                          <a:spcPts val="0"/>
                        </a:spcBef>
                        <a:spcAft>
                          <a:spcPts val="0"/>
                        </a:spcAft>
                      </a:pPr>
                      <a:r>
                        <a:rPr lang="en-US" sz="1000" dirty="0">
                          <a:effectLst/>
                        </a:rPr>
                        <a:t>Ex.</a:t>
                      </a:r>
                    </a:p>
                    <a:p>
                      <a:pPr marL="0" marR="0" algn="just">
                        <a:spcBef>
                          <a:spcPts val="0"/>
                        </a:spcBef>
                        <a:spcAft>
                          <a:spcPts val="0"/>
                        </a:spcAft>
                      </a:pPr>
                      <a:r>
                        <a:rPr lang="en-US" sz="1000" dirty="0">
                          <a:effectLst/>
                        </a:rPr>
                        <a:t>String </a:t>
                      </a:r>
                      <a:r>
                        <a:rPr lang="en-US" sz="1000" dirty="0" err="1">
                          <a:effectLst/>
                        </a:rPr>
                        <a:t>sTestDataPath</a:t>
                      </a:r>
                      <a:r>
                        <a:rPr lang="en-US" sz="1000" dirty="0">
                          <a:effectLst/>
                        </a:rPr>
                        <a:t> = “C://Users//user1//My Documents//project1//resources//testdata.xlsx”</a:t>
                      </a:r>
                      <a:endParaRPr lang="en-US" sz="1000" dirty="0">
                        <a:effectLst/>
                        <a:latin typeface="Times New Roman" panose="02020603050405020304" pitchFamily="18" charset="0"/>
                        <a:ea typeface="Times New Roman" panose="02020603050405020304" pitchFamily="18" charset="0"/>
                      </a:endParaRPr>
                    </a:p>
                  </a:txBody>
                  <a:tcPr marL="15353" marR="15353"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46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CBCBE9-B5D6-49BE-8D7E-F80BD4F3E29D}"/>
              </a:ext>
            </a:extLst>
          </p:cNvPr>
          <p:cNvSpPr/>
          <p:nvPr/>
        </p:nvSpPr>
        <p:spPr>
          <a:xfrm>
            <a:off x="3048000" y="114300"/>
            <a:ext cx="7731369" cy="4339650"/>
          </a:xfrm>
          <a:prstGeom prst="rect">
            <a:avLst/>
          </a:prstGeom>
        </p:spPr>
        <p:txBody>
          <a:bodyPr wrap="square">
            <a:spAutoFit/>
          </a:bodyPr>
          <a:lstStyle/>
          <a:p>
            <a:r>
              <a:rPr lang="en-US" sz="1200" b="1" dirty="0"/>
              <a:t>Jenkins</a:t>
            </a:r>
            <a:r>
              <a:rPr lang="en-US" sz="1200" dirty="0"/>
              <a:t> is a cross-platform, </a:t>
            </a:r>
            <a:r>
              <a:rPr lang="en-US" sz="1200" b="1" dirty="0"/>
              <a:t>continuous integration and continuous delivery</a:t>
            </a:r>
            <a:r>
              <a:rPr lang="en-US" sz="1200" dirty="0"/>
              <a:t> application. Jenkins is installed on a server where the central build takes place. Use Jenkins to build and test your automation projects continuously making it easier for testers to integrate changes to the project and makes it easier for users to obtain a fresh take on application stability after changes.</a:t>
            </a:r>
          </a:p>
          <a:p>
            <a:r>
              <a:rPr lang="en-US" sz="1200" dirty="0"/>
              <a:t>Jenkins can be configured to watch for any code changes in places like SVN and Git, automatically do a build with tools like Ant and Maven, initiate tests and then take actions like notify stakeholders and rolling back or rolling forward in production in case a downstream project is configured in Jenkins.</a:t>
            </a:r>
          </a:p>
          <a:p>
            <a:r>
              <a:rPr lang="en-US" sz="1200" dirty="0"/>
              <a:t>To achieve an unsupervised run of the automation scripts, </a:t>
            </a:r>
            <a:r>
              <a:rPr lang="en-US" sz="1200" b="1" dirty="0"/>
              <a:t>make sure that scripts are data independent or steps to create/fetch the required data is included in the scripts</a:t>
            </a:r>
            <a:r>
              <a:rPr lang="en-US" sz="1200" dirty="0"/>
              <a:t>. Once you have developed automation scripts for your project, the following steps needs to be followed.</a:t>
            </a:r>
          </a:p>
          <a:p>
            <a:pPr lvl="1"/>
            <a:r>
              <a:rPr lang="en-US" sz="1200" b="1" dirty="0"/>
              <a:t>Check-in your code to a shared repository like </a:t>
            </a:r>
            <a:r>
              <a:rPr lang="en-US" sz="1200" b="1" dirty="0" err="1"/>
              <a:t>Github</a:t>
            </a:r>
            <a:r>
              <a:rPr lang="en-US" sz="1200" dirty="0"/>
              <a:t> – GitHub is a web-based repository hosting service. It pairs with Git which is a local version control tool. Having a web-based solution allows mobility and that’s quite important in current team models geographically distributed and remotely interacting. GitHub offers all of the distributed revision control and source code management (SCM) functionality of Git as well as adding its own features.</a:t>
            </a:r>
          </a:p>
          <a:p>
            <a:pPr lvl="1"/>
            <a:r>
              <a:rPr lang="en-US" sz="1200" b="1" dirty="0"/>
              <a:t>Setup the machine and environment to execute your automation scripts</a:t>
            </a:r>
            <a:r>
              <a:rPr lang="en-US" sz="1200" dirty="0"/>
              <a:t> – Jenkins supports the "master/slave" mode, where the workload of building projects are delegated to multiple "slave" nodes, allowing a single Jenkins installation to host a large number of projects, or to provide different environments needed for builds/tests. </a:t>
            </a:r>
          </a:p>
          <a:p>
            <a:pPr lvl="1"/>
            <a:r>
              <a:rPr lang="en-US" sz="1200" b="1" dirty="0"/>
              <a:t>Create a build in Jenkins which will execute your automation scripts</a:t>
            </a:r>
            <a:r>
              <a:rPr lang="en-US" sz="1200" dirty="0"/>
              <a:t> – To execute the automation scripts, a Jenkins build needs to be created for your automation project. This Jenkins build can be scheduled to run at a specific time, can be triggered explicitly or can be triggered depending on some changes in </a:t>
            </a:r>
            <a:r>
              <a:rPr lang="en-US" sz="1200" dirty="0" err="1"/>
              <a:t>Github</a:t>
            </a:r>
            <a:r>
              <a:rPr lang="en-US" sz="1200" dirty="0"/>
              <a:t> repository. This is a one-time setup</a:t>
            </a:r>
            <a:r>
              <a:rPr lang="en-US" sz="800" dirty="0"/>
              <a:t>.</a:t>
            </a:r>
          </a:p>
          <a:p>
            <a:pPr lvl="1"/>
            <a:endParaRPr lang="en-US" sz="1200" dirty="0"/>
          </a:p>
        </p:txBody>
      </p:sp>
    </p:spTree>
    <p:extLst>
      <p:ext uri="{BB962C8B-B14F-4D97-AF65-F5344CB8AC3E}">
        <p14:creationId xmlns:p14="http://schemas.microsoft.com/office/powerpoint/2010/main" val="754885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1049</Words>
  <Application>Microsoft Office PowerPoint</Application>
  <PresentationFormat>Widescreen</PresentationFormat>
  <Paragraphs>219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Manchanda, M.</dc:creator>
  <cp:lastModifiedBy>Manchanda, M.</cp:lastModifiedBy>
  <cp:revision>2</cp:revision>
  <dcterms:created xsi:type="dcterms:W3CDTF">2018-04-27T06:36:19Z</dcterms:created>
  <dcterms:modified xsi:type="dcterms:W3CDTF">2018-04-27T06:41:25Z</dcterms:modified>
</cp:coreProperties>
</file>