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red-black-tree-set-2-insert/"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55c60663e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e55c60663e_2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55c60663e_2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e55c60663e_2_1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55c60663e_2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e55c60663e_2_1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55c60663e_2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e55c60663e_2_4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55c60663e_2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e55c60663e_2_8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55c60663e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55c60663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17eb5f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717eb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55c60663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55c6066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RBT</a:t>
            </a:r>
            <a:endParaRPr/>
          </a:p>
          <a:p>
            <a:pPr indent="0" lvl="0" marL="0" rtl="0" algn="l">
              <a:spcBef>
                <a:spcPts val="0"/>
              </a:spcBef>
              <a:spcAft>
                <a:spcPts val="0"/>
              </a:spcAft>
              <a:buNone/>
            </a:pPr>
            <a:r>
              <a:rPr lang="en-AU" u="sng">
                <a:solidFill>
                  <a:schemeClr val="hlink"/>
                </a:solidFill>
                <a:hlinkClick r:id="rId2"/>
              </a:rPr>
              <a:t>Red-Black Tree | Set 2 (Insert) - GeeksforGeeks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55c60663e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55c60663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Why we need self balancing bst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55c60663e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55c60663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55c60663e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55c60663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55c60663e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55c60663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55c60663e_1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55c60663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55c60663e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55c60663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55c60663e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55c60663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55c60663e_1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55c60663e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1.bst</a:t>
            </a:r>
            <a:endParaRPr/>
          </a:p>
          <a:p>
            <a:pPr indent="0" lvl="0" marL="0" rtl="0" algn="l">
              <a:spcBef>
                <a:spcPts val="0"/>
              </a:spcBef>
              <a:spcAft>
                <a:spcPts val="0"/>
              </a:spcAft>
              <a:buNone/>
            </a:pPr>
            <a:r>
              <a:rPr lang="en-AU"/>
              <a:t>2.empty</a:t>
            </a:r>
            <a:endParaRPr/>
          </a:p>
          <a:p>
            <a:pPr indent="0" lvl="0" marL="0" rtl="0" algn="l">
              <a:spcBef>
                <a:spcPts val="0"/>
              </a:spcBef>
              <a:spcAft>
                <a:spcPts val="0"/>
              </a:spcAft>
              <a:buNone/>
            </a:pPr>
            <a:r>
              <a:rPr lang="en-AU"/>
              <a:t>3.black par</a:t>
            </a:r>
            <a:endParaRPr/>
          </a:p>
          <a:p>
            <a:pPr indent="0" lvl="0" marL="0" rtl="0" algn="l">
              <a:spcBef>
                <a:spcPts val="0"/>
              </a:spcBef>
              <a:spcAft>
                <a:spcPts val="0"/>
              </a:spcAft>
              <a:buNone/>
            </a:pPr>
            <a:r>
              <a:rPr lang="en-AU"/>
              <a:t>4.red par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55c60663e_1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55c60663e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55c60663e_1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55c60663e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55c60663e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55c60663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Arial"/>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Arial"/>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Arial"/>
              <a:buNone/>
              <a:defRPr sz="1600">
                <a:solidFill>
                  <a:srgbClr val="7F7F7F"/>
                </a:solidFill>
              </a:defRPr>
            </a:lvl1pPr>
            <a:lvl2pPr indent="-228600" lvl="1" marL="914400" algn="l">
              <a:spcBef>
                <a:spcPts val="1000"/>
              </a:spcBef>
              <a:spcAft>
                <a:spcPts val="0"/>
              </a:spcAft>
              <a:buSzPts val="1600"/>
              <a:buFont typeface="Arial"/>
              <a:buNone/>
              <a:defRPr/>
            </a:lvl2pPr>
            <a:lvl3pPr indent="-228600" lvl="2" marL="1371600" algn="l">
              <a:spcBef>
                <a:spcPts val="1000"/>
              </a:spcBef>
              <a:spcAft>
                <a:spcPts val="0"/>
              </a:spcAft>
              <a:buSzPts val="1400"/>
              <a:buFont typeface="Arial"/>
              <a:buNone/>
              <a:defRPr/>
            </a:lvl3pPr>
            <a:lvl4pPr indent="-228600" lvl="3" marL="1828800" algn="l">
              <a:spcBef>
                <a:spcPts val="1000"/>
              </a:spcBef>
              <a:spcAft>
                <a:spcPts val="0"/>
              </a:spcAft>
              <a:buSzPts val="1200"/>
              <a:buFont typeface="Arial"/>
              <a:buNone/>
              <a:defRPr/>
            </a:lvl4pPr>
            <a:lvl5pPr indent="-228600" lvl="4" marL="2286000" algn="l">
              <a:spcBef>
                <a:spcPts val="1000"/>
              </a:spcBef>
              <a:spcAft>
                <a:spcPts val="0"/>
              </a:spcAft>
              <a:buSzPts val="1200"/>
              <a:buFont typeface="Arial"/>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AU"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AU"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Arial"/>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Arial"/>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Arial"/>
              <a:buNone/>
              <a:defRPr sz="2400">
                <a:solidFill>
                  <a:schemeClr val="accent1"/>
                </a:solidFill>
              </a:defRPr>
            </a:lvl1pPr>
            <a:lvl2pPr indent="-228600" lvl="1" marL="914400" algn="l">
              <a:spcBef>
                <a:spcPts val="1000"/>
              </a:spcBef>
              <a:spcAft>
                <a:spcPts val="0"/>
              </a:spcAft>
              <a:buSzPts val="1600"/>
              <a:buFont typeface="Arial"/>
              <a:buNone/>
              <a:defRPr/>
            </a:lvl2pPr>
            <a:lvl3pPr indent="-228600" lvl="2" marL="1371600" algn="l">
              <a:spcBef>
                <a:spcPts val="1000"/>
              </a:spcBef>
              <a:spcAft>
                <a:spcPts val="0"/>
              </a:spcAft>
              <a:buSzPts val="1400"/>
              <a:buFont typeface="Arial"/>
              <a:buNone/>
              <a:defRPr/>
            </a:lvl3pPr>
            <a:lvl4pPr indent="-228600" lvl="3" marL="1828800" algn="l">
              <a:spcBef>
                <a:spcPts val="1000"/>
              </a:spcBef>
              <a:spcAft>
                <a:spcPts val="0"/>
              </a:spcAft>
              <a:buSzPts val="1200"/>
              <a:buFont typeface="Arial"/>
              <a:buNone/>
              <a:defRPr/>
            </a:lvl4pPr>
            <a:lvl5pPr indent="-228600" lvl="4" marL="2286000" algn="l">
              <a:spcBef>
                <a:spcPts val="1000"/>
              </a:spcBef>
              <a:spcAft>
                <a:spcPts val="0"/>
              </a:spcAft>
              <a:buSzPts val="1200"/>
              <a:buFont typeface="Arial"/>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Arial"/>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Arial"/>
              <a:buNone/>
              <a:defRPr sz="2400">
                <a:solidFill>
                  <a:schemeClr val="accent1"/>
                </a:solidFill>
              </a:defRPr>
            </a:lvl1pPr>
            <a:lvl2pPr indent="-228600" lvl="1" marL="914400" algn="l">
              <a:spcBef>
                <a:spcPts val="1000"/>
              </a:spcBef>
              <a:spcAft>
                <a:spcPts val="0"/>
              </a:spcAft>
              <a:buSzPts val="1600"/>
              <a:buFont typeface="Arial"/>
              <a:buNone/>
              <a:defRPr/>
            </a:lvl2pPr>
            <a:lvl3pPr indent="-228600" lvl="2" marL="1371600" algn="l">
              <a:spcBef>
                <a:spcPts val="1000"/>
              </a:spcBef>
              <a:spcAft>
                <a:spcPts val="0"/>
              </a:spcAft>
              <a:buSzPts val="1400"/>
              <a:buFont typeface="Arial"/>
              <a:buNone/>
              <a:defRPr/>
            </a:lvl3pPr>
            <a:lvl4pPr indent="-228600" lvl="3" marL="1828800" algn="l">
              <a:spcBef>
                <a:spcPts val="1000"/>
              </a:spcBef>
              <a:spcAft>
                <a:spcPts val="0"/>
              </a:spcAft>
              <a:buSzPts val="1200"/>
              <a:buFont typeface="Arial"/>
              <a:buNone/>
              <a:defRPr/>
            </a:lvl4pPr>
            <a:lvl5pPr indent="-228600" lvl="4" marL="2286000" algn="l">
              <a:spcBef>
                <a:spcPts val="1000"/>
              </a:spcBef>
              <a:spcAft>
                <a:spcPts val="0"/>
              </a:spcAft>
              <a:buSzPts val="1200"/>
              <a:buFont typeface="Arial"/>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Arial"/>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Aria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Arial"/>
                <a:ea typeface="Arial"/>
                <a:cs typeface="Arial"/>
                <a:sym typeface="Arial"/>
              </a:defRPr>
            </a:lvl9pPr>
          </a:lstStyle>
          <a:p/>
        </p:txBody>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E6E4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2" y="-32"/>
            <a:ext cx="2356674" cy="6853285"/>
            <a:chOff x="6627813" y="195454"/>
            <a:chExt cx="1952625" cy="5678297"/>
          </a:xfrm>
        </p:grpSpPr>
        <p:sp>
          <p:nvSpPr>
            <p:cNvPr id="20" name="Google Shape;20;p1"/>
            <p:cNvSpPr/>
            <p:nvPr/>
          </p:nvSpPr>
          <p:spPr>
            <a:xfrm>
              <a:off x="6627813" y="195454"/>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Arial"/>
              <a:buNone/>
              <a:defRPr b="0" i="0" sz="36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Arial"/>
                <a:ea typeface="Arial"/>
                <a:cs typeface="Arial"/>
                <a:sym typeface="Arial"/>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Arial"/>
                <a:ea typeface="Arial"/>
                <a:cs typeface="Arial"/>
                <a:sym typeface="Arial"/>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Arial"/>
                <a:ea typeface="Arial"/>
                <a:cs typeface="Arial"/>
                <a:sym typeface="Arial"/>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Arial"/>
                <a:ea typeface="Arial"/>
                <a:cs typeface="Arial"/>
                <a:sym typeface="Arial"/>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Arial"/>
                <a:ea typeface="Arial"/>
                <a:cs typeface="Arial"/>
                <a:sym typeface="Arial"/>
              </a:defRPr>
            </a:lvl1pPr>
            <a:lvl2pPr indent="0" lvl="1" marL="0" marR="0" rtl="0" algn="r">
              <a:spcBef>
                <a:spcPts val="0"/>
              </a:spcBef>
              <a:buNone/>
              <a:defRPr b="0" i="0" sz="2000" u="none" cap="none" strike="noStrike">
                <a:solidFill>
                  <a:srgbClr val="FEFFFF"/>
                </a:solidFill>
                <a:latin typeface="Arial"/>
                <a:ea typeface="Arial"/>
                <a:cs typeface="Arial"/>
                <a:sym typeface="Arial"/>
              </a:defRPr>
            </a:lvl2pPr>
            <a:lvl3pPr indent="0" lvl="2" marL="0" marR="0" rtl="0" algn="r">
              <a:spcBef>
                <a:spcPts val="0"/>
              </a:spcBef>
              <a:buNone/>
              <a:defRPr b="0" i="0" sz="2000" u="none" cap="none" strike="noStrike">
                <a:solidFill>
                  <a:srgbClr val="FEFFFF"/>
                </a:solidFill>
                <a:latin typeface="Arial"/>
                <a:ea typeface="Arial"/>
                <a:cs typeface="Arial"/>
                <a:sym typeface="Arial"/>
              </a:defRPr>
            </a:lvl3pPr>
            <a:lvl4pPr indent="0" lvl="3" marL="0" marR="0" rtl="0" algn="r">
              <a:spcBef>
                <a:spcPts val="0"/>
              </a:spcBef>
              <a:buNone/>
              <a:defRPr b="0" i="0" sz="2000" u="none" cap="none" strike="noStrike">
                <a:solidFill>
                  <a:srgbClr val="FEFFFF"/>
                </a:solidFill>
                <a:latin typeface="Arial"/>
                <a:ea typeface="Arial"/>
                <a:cs typeface="Arial"/>
                <a:sym typeface="Arial"/>
              </a:defRPr>
            </a:lvl4pPr>
            <a:lvl5pPr indent="0" lvl="4" marL="0" marR="0" rtl="0" algn="r">
              <a:spcBef>
                <a:spcPts val="0"/>
              </a:spcBef>
              <a:buNone/>
              <a:defRPr b="0" i="0" sz="2000" u="none" cap="none" strike="noStrike">
                <a:solidFill>
                  <a:srgbClr val="FEFFFF"/>
                </a:solidFill>
                <a:latin typeface="Arial"/>
                <a:ea typeface="Arial"/>
                <a:cs typeface="Arial"/>
                <a:sym typeface="Arial"/>
              </a:defRPr>
            </a:lvl5pPr>
            <a:lvl6pPr indent="0" lvl="5" marL="0" marR="0" rtl="0" algn="r">
              <a:spcBef>
                <a:spcPts val="0"/>
              </a:spcBef>
              <a:buNone/>
              <a:defRPr b="0" i="0" sz="2000" u="none" cap="none" strike="noStrike">
                <a:solidFill>
                  <a:srgbClr val="FEFFFF"/>
                </a:solidFill>
                <a:latin typeface="Arial"/>
                <a:ea typeface="Arial"/>
                <a:cs typeface="Arial"/>
                <a:sym typeface="Arial"/>
              </a:defRPr>
            </a:lvl6pPr>
            <a:lvl7pPr indent="0" lvl="6" marL="0" marR="0" rtl="0" algn="r">
              <a:spcBef>
                <a:spcPts val="0"/>
              </a:spcBef>
              <a:buNone/>
              <a:defRPr b="0" i="0" sz="2000" u="none" cap="none" strike="noStrike">
                <a:solidFill>
                  <a:srgbClr val="FEFFFF"/>
                </a:solidFill>
                <a:latin typeface="Arial"/>
                <a:ea typeface="Arial"/>
                <a:cs typeface="Arial"/>
                <a:sym typeface="Arial"/>
              </a:defRPr>
            </a:lvl7pPr>
            <a:lvl8pPr indent="0" lvl="7" marL="0" marR="0" rtl="0" algn="r">
              <a:spcBef>
                <a:spcPts val="0"/>
              </a:spcBef>
              <a:buNone/>
              <a:defRPr b="0" i="0" sz="2000" u="none" cap="none" strike="noStrike">
                <a:solidFill>
                  <a:srgbClr val="FEFFFF"/>
                </a:solidFill>
                <a:latin typeface="Arial"/>
                <a:ea typeface="Arial"/>
                <a:cs typeface="Arial"/>
                <a:sym typeface="Arial"/>
              </a:defRPr>
            </a:lvl8pPr>
            <a:lvl9pPr indent="0" lvl="8" marL="0" marR="0" rtl="0" algn="r">
              <a:spcBef>
                <a:spcPts val="0"/>
              </a:spcBef>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hyperlink" Target="https://www.cs.usfca.edu/~galles/visualization/AVLtree.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geeksquiz.com/binary-search-tree-set-1-search-and-insertion/" TargetMode="External"/><Relationship Id="rId4" Type="http://schemas.openxmlformats.org/officeDocument/2006/relationships/hyperlink" Target="https://www.geeksforgeeks.org/red-black-tree-set-1-introduction-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cs.usfca.edu/~galles/visualization/RedBlack.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589213" y="1647825"/>
            <a:ext cx="8915399" cy="157162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7200"/>
              <a:buFont typeface="Times New Roman"/>
              <a:buNone/>
            </a:pPr>
            <a:r>
              <a:rPr b="1" lang="en-AU" sz="7200">
                <a:latin typeface="Times New Roman"/>
                <a:ea typeface="Times New Roman"/>
                <a:cs typeface="Times New Roman"/>
                <a:sym typeface="Times New Roman"/>
              </a:rPr>
              <a:t>Binary Tree</a:t>
            </a:r>
            <a:endParaRPr/>
          </a:p>
        </p:txBody>
      </p:sp>
      <p:sp>
        <p:nvSpPr>
          <p:cNvPr id="165" name="Google Shape;165;p18"/>
          <p:cNvSpPr txBox="1"/>
          <p:nvPr>
            <p:ph idx="1" type="subTitle"/>
          </p:nvPr>
        </p:nvSpPr>
        <p:spPr>
          <a:xfrm>
            <a:off x="2589213" y="3638551"/>
            <a:ext cx="8915399" cy="226511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100000"/>
              <a:buNone/>
            </a:pPr>
            <a:r>
              <a:rPr lang="en-AU" sz="2800"/>
              <a:t>By: Neha Gaud </a:t>
            </a:r>
            <a:endParaRPr/>
          </a:p>
          <a:p>
            <a:pPr indent="0" lvl="0" marL="0" rtl="0" algn="l">
              <a:spcBef>
                <a:spcPts val="1000"/>
              </a:spcBef>
              <a:spcAft>
                <a:spcPts val="0"/>
              </a:spcAft>
              <a:buSzPct val="100000"/>
              <a:buNone/>
            </a:pPr>
            <a:r>
              <a:rPr lang="en-AU" sz="2800"/>
              <a:t>      Chirag Shetty</a:t>
            </a:r>
            <a:endParaRPr/>
          </a:p>
          <a:p>
            <a:pPr indent="0" lvl="0" marL="0" rtl="0" algn="l">
              <a:spcBef>
                <a:spcPts val="1000"/>
              </a:spcBef>
              <a:spcAft>
                <a:spcPts val="0"/>
              </a:spcAft>
              <a:buSzPct val="100000"/>
              <a:buNone/>
            </a:pPr>
            <a:r>
              <a:rPr lang="en-AU" sz="2800"/>
              <a:t>      Rohith Reddy</a:t>
            </a:r>
            <a:endParaRPr/>
          </a:p>
          <a:p>
            <a:pPr indent="0" lvl="0" marL="0" rtl="0" algn="l">
              <a:spcBef>
                <a:spcPts val="1000"/>
              </a:spcBef>
              <a:spcAft>
                <a:spcPts val="0"/>
              </a:spcAft>
              <a:buSzPct val="100000"/>
              <a:buNone/>
            </a:pPr>
            <a:r>
              <a:rPr lang="en-AU" sz="2800"/>
              <a:t>      Mohit Motiani</a:t>
            </a:r>
            <a:endParaRPr sz="2800"/>
          </a:p>
          <a:p>
            <a:pPr indent="0" lvl="0" marL="0" rtl="0" algn="l">
              <a:spcBef>
                <a:spcPts val="1000"/>
              </a:spcBef>
              <a:spcAft>
                <a:spcPts val="0"/>
              </a:spcAft>
              <a:buSzPct val="100000"/>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Node Class of Binary Tree</a:t>
            </a:r>
            <a:endParaRPr/>
          </a:p>
        </p:txBody>
      </p:sp>
      <p:sp>
        <p:nvSpPr>
          <p:cNvPr id="219" name="Google Shape;219;p2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6699"/>
              </a:buClr>
              <a:buSzPts val="1800"/>
              <a:buNone/>
            </a:pPr>
            <a:r>
              <a:rPr b="1" lang="en-AU">
                <a:solidFill>
                  <a:srgbClr val="006699"/>
                </a:solidFill>
                <a:latin typeface="Arial"/>
                <a:ea typeface="Arial"/>
                <a:cs typeface="Arial"/>
                <a:sym typeface="Arial"/>
              </a:rPr>
              <a:t>class</a:t>
            </a:r>
            <a:r>
              <a:rPr lang="en-AU" sz="1100">
                <a:solidFill>
                  <a:srgbClr val="273239"/>
                </a:solidFill>
                <a:latin typeface="Arial"/>
                <a:ea typeface="Arial"/>
                <a:cs typeface="Arial"/>
                <a:sym typeface="Arial"/>
              </a:rPr>
              <a:t> </a:t>
            </a:r>
            <a:r>
              <a:rPr lang="en-AU">
                <a:solidFill>
                  <a:srgbClr val="000000"/>
                </a:solidFill>
                <a:latin typeface="Arial"/>
                <a:ea typeface="Arial"/>
                <a:cs typeface="Arial"/>
                <a:sym typeface="Arial"/>
              </a:rPr>
              <a:t>Node</a:t>
            </a:r>
            <a:endParaRPr sz="1100">
              <a:solidFill>
                <a:schemeClr val="dk1"/>
              </a:solidFill>
            </a:endParaRPr>
          </a:p>
          <a:p>
            <a:pPr indent="0" lvl="0" marL="0" rtl="0" algn="l">
              <a:spcBef>
                <a:spcPts val="0"/>
              </a:spcBef>
              <a:spcAft>
                <a:spcPts val="0"/>
              </a:spcAft>
              <a:buClr>
                <a:srgbClr val="000000"/>
              </a:buClr>
              <a:buSzPts val="1800"/>
              <a:buNone/>
            </a:pPr>
            <a:r>
              <a:rPr lang="en-AU">
                <a:solidFill>
                  <a:srgbClr val="000000"/>
                </a:solidFill>
                <a:latin typeface="Arial"/>
                <a:ea typeface="Arial"/>
                <a:cs typeface="Arial"/>
                <a:sym typeface="Arial"/>
              </a:rPr>
              <a:t>{</a:t>
            </a:r>
            <a:endParaRPr sz="1100">
              <a:solidFill>
                <a:schemeClr val="dk1"/>
              </a:solidFill>
            </a:endParaRPr>
          </a:p>
          <a:p>
            <a:pPr indent="0" lvl="0" marL="0" rtl="0" algn="l">
              <a:spcBef>
                <a:spcPts val="0"/>
              </a:spcBef>
              <a:spcAft>
                <a:spcPts val="0"/>
              </a:spcAft>
              <a:buClr>
                <a:srgbClr val="273239"/>
              </a:buClr>
              <a:buSzPts val="1800"/>
              <a:buNone/>
            </a:pPr>
            <a:r>
              <a:rPr lang="en-AU">
                <a:solidFill>
                  <a:srgbClr val="273239"/>
                </a:solidFill>
                <a:latin typeface="Arial"/>
                <a:ea typeface="Arial"/>
                <a:cs typeface="Arial"/>
                <a:sym typeface="Arial"/>
              </a:rPr>
              <a:t>    </a:t>
            </a:r>
            <a:r>
              <a:rPr b="1" lang="en-AU">
                <a:solidFill>
                  <a:srgbClr val="006699"/>
                </a:solidFill>
                <a:latin typeface="Arial"/>
                <a:ea typeface="Arial"/>
                <a:cs typeface="Arial"/>
                <a:sym typeface="Arial"/>
              </a:rPr>
              <a:t>int</a:t>
            </a:r>
            <a:r>
              <a:rPr lang="en-AU" sz="1100">
                <a:solidFill>
                  <a:srgbClr val="273239"/>
                </a:solidFill>
                <a:latin typeface="Arial"/>
                <a:ea typeface="Arial"/>
                <a:cs typeface="Arial"/>
                <a:sym typeface="Arial"/>
              </a:rPr>
              <a:t> </a:t>
            </a:r>
            <a:r>
              <a:rPr lang="en-AU">
                <a:solidFill>
                  <a:srgbClr val="000000"/>
                </a:solidFill>
                <a:latin typeface="Arial"/>
                <a:ea typeface="Arial"/>
                <a:cs typeface="Arial"/>
                <a:sym typeface="Arial"/>
              </a:rPr>
              <a:t>key;</a:t>
            </a:r>
            <a:endParaRPr sz="1100">
              <a:solidFill>
                <a:schemeClr val="dk1"/>
              </a:solidFill>
            </a:endParaRPr>
          </a:p>
          <a:p>
            <a:pPr indent="0" lvl="0" marL="0" rtl="0" algn="l">
              <a:spcBef>
                <a:spcPts val="0"/>
              </a:spcBef>
              <a:spcAft>
                <a:spcPts val="0"/>
              </a:spcAft>
              <a:buClr>
                <a:srgbClr val="273239"/>
              </a:buClr>
              <a:buSzPts val="1800"/>
              <a:buNone/>
            </a:pPr>
            <a:r>
              <a:rPr lang="en-AU">
                <a:solidFill>
                  <a:srgbClr val="273239"/>
                </a:solidFill>
                <a:latin typeface="Arial"/>
                <a:ea typeface="Arial"/>
                <a:cs typeface="Arial"/>
                <a:sym typeface="Arial"/>
              </a:rPr>
              <a:t>    </a:t>
            </a:r>
            <a:r>
              <a:rPr lang="en-AU">
                <a:solidFill>
                  <a:srgbClr val="000000"/>
                </a:solidFill>
                <a:latin typeface="Arial"/>
                <a:ea typeface="Arial"/>
                <a:cs typeface="Arial"/>
                <a:sym typeface="Arial"/>
              </a:rPr>
              <a:t>Node left, right;</a:t>
            </a:r>
            <a:endParaRPr sz="1100">
              <a:solidFill>
                <a:schemeClr val="dk1"/>
              </a:solidFill>
            </a:endParaRPr>
          </a:p>
          <a:p>
            <a:pPr indent="0" lvl="0" marL="0" rtl="0" algn="l">
              <a:spcBef>
                <a:spcPts val="0"/>
              </a:spcBef>
              <a:spcAft>
                <a:spcPts val="0"/>
              </a:spcAft>
              <a:buClr>
                <a:srgbClr val="273239"/>
              </a:buClr>
              <a:buSzPts val="3200"/>
              <a:buNone/>
            </a:pPr>
            <a:r>
              <a:rPr lang="en-AU" sz="3200">
                <a:solidFill>
                  <a:srgbClr val="273239"/>
                </a:solidFill>
                <a:latin typeface="Arial"/>
                <a:ea typeface="Arial"/>
                <a:cs typeface="Arial"/>
                <a:sym typeface="Arial"/>
              </a:rPr>
              <a:t> </a:t>
            </a:r>
            <a:endParaRPr sz="3200">
              <a:solidFill>
                <a:schemeClr val="dk1"/>
              </a:solidFill>
            </a:endParaRPr>
          </a:p>
          <a:p>
            <a:pPr indent="0" lvl="0" marL="0" rtl="0" algn="l">
              <a:spcBef>
                <a:spcPts val="0"/>
              </a:spcBef>
              <a:spcAft>
                <a:spcPts val="0"/>
              </a:spcAft>
              <a:buClr>
                <a:srgbClr val="273239"/>
              </a:buClr>
              <a:buSzPts val="1800"/>
              <a:buNone/>
            </a:pPr>
            <a:r>
              <a:rPr lang="en-AU">
                <a:solidFill>
                  <a:srgbClr val="273239"/>
                </a:solidFill>
                <a:latin typeface="Arial"/>
                <a:ea typeface="Arial"/>
                <a:cs typeface="Arial"/>
                <a:sym typeface="Arial"/>
              </a:rPr>
              <a:t>    </a:t>
            </a:r>
            <a:r>
              <a:rPr b="1" lang="en-AU">
                <a:solidFill>
                  <a:srgbClr val="006699"/>
                </a:solidFill>
                <a:latin typeface="Arial"/>
                <a:ea typeface="Arial"/>
                <a:cs typeface="Arial"/>
                <a:sym typeface="Arial"/>
              </a:rPr>
              <a:t>public</a:t>
            </a:r>
            <a:r>
              <a:rPr lang="en-AU" sz="1100">
                <a:solidFill>
                  <a:srgbClr val="273239"/>
                </a:solidFill>
                <a:latin typeface="Arial"/>
                <a:ea typeface="Arial"/>
                <a:cs typeface="Arial"/>
                <a:sym typeface="Arial"/>
              </a:rPr>
              <a:t> </a:t>
            </a:r>
            <a:r>
              <a:rPr lang="en-AU">
                <a:solidFill>
                  <a:srgbClr val="000000"/>
                </a:solidFill>
                <a:latin typeface="Arial"/>
                <a:ea typeface="Arial"/>
                <a:cs typeface="Arial"/>
                <a:sym typeface="Arial"/>
              </a:rPr>
              <a:t>Node(</a:t>
            </a:r>
            <a:r>
              <a:rPr b="1" lang="en-AU">
                <a:solidFill>
                  <a:srgbClr val="006699"/>
                </a:solidFill>
                <a:latin typeface="Arial"/>
                <a:ea typeface="Arial"/>
                <a:cs typeface="Arial"/>
                <a:sym typeface="Arial"/>
              </a:rPr>
              <a:t>int</a:t>
            </a:r>
            <a:r>
              <a:rPr lang="en-AU" sz="1100">
                <a:solidFill>
                  <a:srgbClr val="273239"/>
                </a:solidFill>
                <a:latin typeface="Arial"/>
                <a:ea typeface="Arial"/>
                <a:cs typeface="Arial"/>
                <a:sym typeface="Arial"/>
              </a:rPr>
              <a:t> </a:t>
            </a:r>
            <a:r>
              <a:rPr lang="en-AU">
                <a:solidFill>
                  <a:srgbClr val="000000"/>
                </a:solidFill>
                <a:latin typeface="Arial"/>
                <a:ea typeface="Arial"/>
                <a:cs typeface="Arial"/>
                <a:sym typeface="Arial"/>
              </a:rPr>
              <a:t>item)</a:t>
            </a:r>
            <a:endParaRPr sz="1100">
              <a:solidFill>
                <a:schemeClr val="dk1"/>
              </a:solidFill>
            </a:endParaRPr>
          </a:p>
          <a:p>
            <a:pPr indent="0" lvl="0" marL="0" rtl="0" algn="l">
              <a:spcBef>
                <a:spcPts val="0"/>
              </a:spcBef>
              <a:spcAft>
                <a:spcPts val="0"/>
              </a:spcAft>
              <a:buClr>
                <a:srgbClr val="273239"/>
              </a:buClr>
              <a:buSzPts val="1800"/>
              <a:buNone/>
            </a:pPr>
            <a:r>
              <a:rPr lang="en-AU">
                <a:solidFill>
                  <a:srgbClr val="273239"/>
                </a:solidFill>
                <a:latin typeface="Arial"/>
                <a:ea typeface="Arial"/>
                <a:cs typeface="Arial"/>
                <a:sym typeface="Arial"/>
              </a:rPr>
              <a:t>    </a:t>
            </a:r>
            <a:r>
              <a:rPr lang="en-AU">
                <a:solidFill>
                  <a:srgbClr val="000000"/>
                </a:solidFill>
                <a:latin typeface="Arial"/>
                <a:ea typeface="Arial"/>
                <a:cs typeface="Arial"/>
                <a:sym typeface="Arial"/>
              </a:rPr>
              <a:t>{</a:t>
            </a:r>
            <a:endParaRPr sz="1100">
              <a:solidFill>
                <a:schemeClr val="dk1"/>
              </a:solidFill>
            </a:endParaRPr>
          </a:p>
          <a:p>
            <a:pPr indent="0" lvl="0" marL="0" rtl="0" algn="l">
              <a:spcBef>
                <a:spcPts val="0"/>
              </a:spcBef>
              <a:spcAft>
                <a:spcPts val="0"/>
              </a:spcAft>
              <a:buClr>
                <a:srgbClr val="273239"/>
              </a:buClr>
              <a:buSzPts val="1800"/>
              <a:buNone/>
            </a:pPr>
            <a:r>
              <a:rPr lang="en-AU">
                <a:solidFill>
                  <a:srgbClr val="273239"/>
                </a:solidFill>
                <a:latin typeface="Arial"/>
                <a:ea typeface="Arial"/>
                <a:cs typeface="Arial"/>
                <a:sym typeface="Arial"/>
              </a:rPr>
              <a:t>        </a:t>
            </a:r>
            <a:r>
              <a:rPr lang="en-AU">
                <a:solidFill>
                  <a:srgbClr val="000000"/>
                </a:solidFill>
                <a:latin typeface="Arial"/>
                <a:ea typeface="Arial"/>
                <a:cs typeface="Arial"/>
                <a:sym typeface="Arial"/>
              </a:rPr>
              <a:t>key = item;</a:t>
            </a:r>
            <a:endParaRPr sz="1100">
              <a:solidFill>
                <a:schemeClr val="dk1"/>
              </a:solidFill>
            </a:endParaRPr>
          </a:p>
          <a:p>
            <a:pPr indent="0" lvl="0" marL="0" rtl="0" algn="l">
              <a:spcBef>
                <a:spcPts val="0"/>
              </a:spcBef>
              <a:spcAft>
                <a:spcPts val="0"/>
              </a:spcAft>
              <a:buClr>
                <a:srgbClr val="273239"/>
              </a:buClr>
              <a:buSzPts val="1800"/>
              <a:buNone/>
            </a:pPr>
            <a:r>
              <a:rPr lang="en-AU">
                <a:solidFill>
                  <a:srgbClr val="273239"/>
                </a:solidFill>
                <a:latin typeface="Arial"/>
                <a:ea typeface="Arial"/>
                <a:cs typeface="Arial"/>
                <a:sym typeface="Arial"/>
              </a:rPr>
              <a:t>        </a:t>
            </a:r>
            <a:r>
              <a:rPr lang="en-AU">
                <a:solidFill>
                  <a:srgbClr val="000000"/>
                </a:solidFill>
                <a:latin typeface="Arial"/>
                <a:ea typeface="Arial"/>
                <a:cs typeface="Arial"/>
                <a:sym typeface="Arial"/>
              </a:rPr>
              <a:t>left = right = </a:t>
            </a:r>
            <a:r>
              <a:rPr b="1" lang="en-AU">
                <a:solidFill>
                  <a:srgbClr val="006699"/>
                </a:solidFill>
                <a:latin typeface="Arial"/>
                <a:ea typeface="Arial"/>
                <a:cs typeface="Arial"/>
                <a:sym typeface="Arial"/>
              </a:rPr>
              <a:t>null</a:t>
            </a:r>
            <a:r>
              <a:rPr lang="en-AU">
                <a:solidFill>
                  <a:srgbClr val="000000"/>
                </a:solidFill>
                <a:latin typeface="Arial"/>
                <a:ea typeface="Arial"/>
                <a:cs typeface="Arial"/>
                <a:sym typeface="Arial"/>
              </a:rPr>
              <a:t>;</a:t>
            </a:r>
            <a:endParaRPr sz="1100">
              <a:solidFill>
                <a:schemeClr val="dk1"/>
              </a:solidFill>
            </a:endParaRPr>
          </a:p>
          <a:p>
            <a:pPr indent="0" lvl="0" marL="0" rtl="0" algn="l">
              <a:spcBef>
                <a:spcPts val="0"/>
              </a:spcBef>
              <a:spcAft>
                <a:spcPts val="0"/>
              </a:spcAft>
              <a:buClr>
                <a:srgbClr val="273239"/>
              </a:buClr>
              <a:buSzPts val="1800"/>
              <a:buNone/>
            </a:pPr>
            <a:r>
              <a:rPr lang="en-AU">
                <a:solidFill>
                  <a:srgbClr val="273239"/>
                </a:solidFill>
                <a:latin typeface="Arial"/>
                <a:ea typeface="Arial"/>
                <a:cs typeface="Arial"/>
                <a:sym typeface="Arial"/>
              </a:rPr>
              <a:t>    </a:t>
            </a:r>
            <a:r>
              <a:rPr lang="en-AU">
                <a:solidFill>
                  <a:srgbClr val="000000"/>
                </a:solidFill>
                <a:latin typeface="Arial"/>
                <a:ea typeface="Arial"/>
                <a:cs typeface="Arial"/>
                <a:sym typeface="Arial"/>
              </a:rPr>
              <a:t>}</a:t>
            </a:r>
            <a:endParaRPr sz="1100">
              <a:solidFill>
                <a:schemeClr val="dk1"/>
              </a:solidFill>
            </a:endParaRPr>
          </a:p>
          <a:p>
            <a:pPr indent="0" lvl="0" marL="0" rtl="0" algn="l">
              <a:spcBef>
                <a:spcPts val="0"/>
              </a:spcBef>
              <a:spcAft>
                <a:spcPts val="0"/>
              </a:spcAft>
              <a:buClr>
                <a:srgbClr val="000000"/>
              </a:buClr>
              <a:buSzPts val="1800"/>
              <a:buNone/>
            </a:pPr>
            <a:r>
              <a:rPr lang="en-AU">
                <a:solidFill>
                  <a:srgbClr val="000000"/>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2592925" y="624110"/>
            <a:ext cx="8911800" cy="104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Insertion in a Binary Tree</a:t>
            </a:r>
            <a:endParaRPr/>
          </a:p>
        </p:txBody>
      </p:sp>
      <p:sp>
        <p:nvSpPr>
          <p:cNvPr id="225" name="Google Shape;225;p28"/>
          <p:cNvSpPr txBox="1"/>
          <p:nvPr>
            <p:ph idx="1" type="body"/>
          </p:nvPr>
        </p:nvSpPr>
        <p:spPr>
          <a:xfrm>
            <a:off x="2589212" y="1801906"/>
            <a:ext cx="8915400" cy="4109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AU"/>
              <a:t>For inserting a node in a binary tree you will have to check the following conditions:</a:t>
            </a:r>
            <a:endParaRPr/>
          </a:p>
          <a:p>
            <a:pPr indent="-342900" lvl="0" marL="342900" rtl="0" algn="l">
              <a:spcBef>
                <a:spcPts val="1000"/>
              </a:spcBef>
              <a:spcAft>
                <a:spcPts val="0"/>
              </a:spcAft>
              <a:buSzPts val="1800"/>
              <a:buChar char="🠶"/>
            </a:pPr>
            <a:r>
              <a:rPr lang="en-AU"/>
              <a:t>If a node in the binary tree does not have its left child, then insert the given node(the one that we have to insert) as its left child.</a:t>
            </a:r>
            <a:endParaRPr/>
          </a:p>
          <a:p>
            <a:pPr indent="-342900" lvl="0" marL="342900" rtl="0" algn="l">
              <a:spcBef>
                <a:spcPts val="1000"/>
              </a:spcBef>
              <a:spcAft>
                <a:spcPts val="0"/>
              </a:spcAft>
              <a:buSzPts val="1800"/>
              <a:buChar char="🠶"/>
            </a:pPr>
            <a:r>
              <a:rPr lang="en-AU"/>
              <a:t>If a node in the binary tree does not have its right child then insert the given node as its right child.</a:t>
            </a:r>
            <a:endParaRPr/>
          </a:p>
          <a:p>
            <a:pPr indent="-342900" lvl="0" marL="342900" rtl="0" algn="l">
              <a:spcBef>
                <a:spcPts val="1000"/>
              </a:spcBef>
              <a:spcAft>
                <a:spcPts val="0"/>
              </a:spcAft>
              <a:buSzPts val="1800"/>
              <a:buChar char="🠶"/>
            </a:pPr>
            <a:r>
              <a:rPr lang="en-AU"/>
              <a:t>If the above-given conditions do not apply then search for the node which does not have a child at all and insert the given node there.</a:t>
            </a:r>
            <a:endParaRPr/>
          </a:p>
          <a:p>
            <a:pPr indent="-342900" lvl="0" marL="342900" rtl="0" algn="l">
              <a:spcBef>
                <a:spcPts val="1000"/>
              </a:spcBef>
              <a:spcAft>
                <a:spcPts val="0"/>
              </a:spcAft>
              <a:buSzPts val="1800"/>
              <a:buChar char="🠶"/>
            </a:pPr>
            <a:r>
              <a:rPr lang="en-AU"/>
              <a:t>We can use a queue for implementation of this algorithm, as it is easy to store and retrieve the nodes of the binary tree that way because queue follows the FIFO rule. Also, most of the tree algorithms are implemented using a queue.</a:t>
            </a:r>
            <a:endParaRPr/>
          </a:p>
          <a:p>
            <a:pPr indent="0" lvl="0" marL="0" rtl="0" algn="l">
              <a:spcBef>
                <a:spcPts val="0"/>
              </a:spcBef>
              <a:spcAft>
                <a:spcPts val="0"/>
              </a:spcAft>
              <a:buClr>
                <a:srgbClr val="3F3F3F"/>
              </a:buClr>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2592925" y="624110"/>
            <a:ext cx="8911800" cy="104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Implementation</a:t>
            </a:r>
            <a:endParaRPr/>
          </a:p>
        </p:txBody>
      </p:sp>
      <p:pic>
        <p:nvPicPr>
          <p:cNvPr id="231" name="Google Shape;231;p29"/>
          <p:cNvPicPr preferRelativeResize="0"/>
          <p:nvPr/>
        </p:nvPicPr>
        <p:blipFill>
          <a:blip r:embed="rId3">
            <a:alphaModFix/>
          </a:blip>
          <a:stretch>
            <a:fillRect/>
          </a:stretch>
        </p:blipFill>
        <p:spPr>
          <a:xfrm>
            <a:off x="2152650" y="1605600"/>
            <a:ext cx="5519751" cy="5107950"/>
          </a:xfrm>
          <a:prstGeom prst="rect">
            <a:avLst/>
          </a:prstGeom>
          <a:noFill/>
          <a:ln>
            <a:noFill/>
          </a:ln>
        </p:spPr>
      </p:pic>
      <p:pic>
        <p:nvPicPr>
          <p:cNvPr descr="Diagram&#10;&#10;Description automatically generated" id="232" name="Google Shape;232;p29"/>
          <p:cNvPicPr preferRelativeResize="0"/>
          <p:nvPr/>
        </p:nvPicPr>
        <p:blipFill rotWithShape="1">
          <a:blip r:embed="rId4">
            <a:alphaModFix/>
          </a:blip>
          <a:srcRect b="55083" l="0" r="52604" t="2069"/>
          <a:stretch/>
        </p:blipFill>
        <p:spPr>
          <a:xfrm>
            <a:off x="8343878" y="1667504"/>
            <a:ext cx="3243276" cy="207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2592925" y="624110"/>
            <a:ext cx="8911800" cy="104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How It Works</a:t>
            </a:r>
            <a:endParaRPr/>
          </a:p>
        </p:txBody>
      </p:sp>
      <p:pic>
        <p:nvPicPr>
          <p:cNvPr id="238" name="Google Shape;238;p30"/>
          <p:cNvPicPr preferRelativeResize="0"/>
          <p:nvPr/>
        </p:nvPicPr>
        <p:blipFill>
          <a:blip r:embed="rId3">
            <a:alphaModFix/>
          </a:blip>
          <a:stretch>
            <a:fillRect/>
          </a:stretch>
        </p:blipFill>
        <p:spPr>
          <a:xfrm>
            <a:off x="6484225" y="1527375"/>
            <a:ext cx="5346650" cy="4485576"/>
          </a:xfrm>
          <a:prstGeom prst="rect">
            <a:avLst/>
          </a:prstGeom>
          <a:noFill/>
          <a:ln>
            <a:noFill/>
          </a:ln>
        </p:spPr>
      </p:pic>
      <p:pic>
        <p:nvPicPr>
          <p:cNvPr id="239" name="Google Shape;239;p30"/>
          <p:cNvPicPr preferRelativeResize="0"/>
          <p:nvPr/>
        </p:nvPicPr>
        <p:blipFill>
          <a:blip r:embed="rId4">
            <a:alphaModFix/>
          </a:blip>
          <a:stretch>
            <a:fillRect/>
          </a:stretch>
        </p:blipFill>
        <p:spPr>
          <a:xfrm>
            <a:off x="568800" y="1527375"/>
            <a:ext cx="5460374" cy="448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2592925" y="624110"/>
            <a:ext cx="8911800" cy="104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Deleting a node in a Binary Tree</a:t>
            </a:r>
            <a:endParaRPr/>
          </a:p>
        </p:txBody>
      </p:sp>
      <p:sp>
        <p:nvSpPr>
          <p:cNvPr id="245" name="Google Shape;245;p31"/>
          <p:cNvSpPr txBox="1"/>
          <p:nvPr>
            <p:ph idx="1" type="body"/>
          </p:nvPr>
        </p:nvSpPr>
        <p:spPr>
          <a:xfrm>
            <a:off x="2589212" y="1801906"/>
            <a:ext cx="8915400" cy="410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1800"/>
              <a:buNone/>
            </a:pPr>
            <a:r>
              <a:rPr b="1" lang="en-AU"/>
              <a:t>Algorithm</a:t>
            </a:r>
            <a:r>
              <a:rPr lang="en-AU"/>
              <a:t> </a:t>
            </a:r>
            <a:br>
              <a:rPr lang="en-AU"/>
            </a:br>
            <a:r>
              <a:rPr b="1" lang="en-AU"/>
              <a:t>1.</a:t>
            </a:r>
            <a:r>
              <a:rPr lang="en-AU"/>
              <a:t> Starting at the root, find the deepest and rightmost node in binary tree and node which we want to delete. </a:t>
            </a:r>
            <a:br>
              <a:rPr lang="en-AU"/>
            </a:br>
            <a:r>
              <a:rPr b="1" lang="en-AU"/>
              <a:t>2.</a:t>
            </a:r>
            <a:r>
              <a:rPr lang="en-AU"/>
              <a:t> Replace the deepest rightmost node’s data with the node to be deleted. </a:t>
            </a:r>
            <a:br>
              <a:rPr lang="en-AU"/>
            </a:br>
            <a:r>
              <a:rPr b="1" lang="en-AU"/>
              <a:t>3.</a:t>
            </a:r>
            <a:r>
              <a:rPr lang="en-AU"/>
              <a:t> Then delete the deepest rightmost node.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E6E4C3"/>
            </a:gs>
          </a:gsLst>
          <a:path path="circle">
            <a:fillToRect b="100%" r="100%"/>
          </a:path>
          <a:tileRect l="-100%" t="-100%"/>
        </a:gradFill>
      </p:bgPr>
    </p:bg>
    <p:spTree>
      <p:nvGrpSpPr>
        <p:cNvPr id="249" name="Shape 249"/>
        <p:cNvGrpSpPr/>
        <p:nvPr/>
      </p:nvGrpSpPr>
      <p:grpSpPr>
        <a:xfrm>
          <a:off x="0" y="0"/>
          <a:ext cx="0" cy="0"/>
          <a:chOff x="0" y="0"/>
          <a:chExt cx="0" cy="0"/>
        </a:xfrm>
      </p:grpSpPr>
      <p:sp>
        <p:nvSpPr>
          <p:cNvPr id="250" name="Google Shape;250;p32"/>
          <p:cNvSpPr/>
          <p:nvPr/>
        </p:nvSpPr>
        <p:spPr>
          <a:xfrm>
            <a:off x="0" y="-786"/>
            <a:ext cx="12192000" cy="6854100"/>
          </a:xfrm>
          <a:prstGeom prst="rect">
            <a:avLst/>
          </a:prstGeom>
          <a:gradFill>
            <a:gsLst>
              <a:gs pos="0">
                <a:srgbClr val="FFFFFF"/>
              </a:gs>
              <a:gs pos="100000">
                <a:srgbClr val="E6E4C3"/>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1" name="Google Shape;251;p32"/>
          <p:cNvSpPr txBox="1"/>
          <p:nvPr>
            <p:ph type="title"/>
          </p:nvPr>
        </p:nvSpPr>
        <p:spPr>
          <a:xfrm>
            <a:off x="649224" y="645106"/>
            <a:ext cx="6574500" cy="126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Deletion in a Binary Tree</a:t>
            </a:r>
            <a:endParaRPr/>
          </a:p>
        </p:txBody>
      </p:sp>
      <p:sp>
        <p:nvSpPr>
          <p:cNvPr id="252" name="Google Shape;252;p32"/>
          <p:cNvSpPr/>
          <p:nvPr/>
        </p:nvSpPr>
        <p:spPr>
          <a:xfrm>
            <a:off x="0" y="0"/>
            <a:ext cx="183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iagram&#10;&#10;Description automatically generated" id="253" name="Google Shape;253;p32"/>
          <p:cNvPicPr preferRelativeResize="0"/>
          <p:nvPr/>
        </p:nvPicPr>
        <p:blipFill rotWithShape="1">
          <a:blip r:embed="rId3">
            <a:alphaModFix/>
          </a:blip>
          <a:srcRect b="0" l="0" r="0" t="0"/>
          <a:stretch/>
        </p:blipFill>
        <p:spPr>
          <a:xfrm>
            <a:off x="814380" y="1726132"/>
            <a:ext cx="6842950" cy="4841375"/>
          </a:xfrm>
          <a:prstGeom prst="rect">
            <a:avLst/>
          </a:prstGeom>
          <a:noFill/>
          <a:ln>
            <a:noFill/>
          </a:ln>
        </p:spPr>
      </p:pic>
      <p:sp>
        <p:nvSpPr>
          <p:cNvPr id="254" name="Google Shape;254;p32"/>
          <p:cNvSpPr/>
          <p:nvPr/>
        </p:nvSpPr>
        <p:spPr>
          <a:xfrm>
            <a:off x="-1" y="6061223"/>
            <a:ext cx="1038036" cy="506277"/>
          </a:xfrm>
          <a:custGeom>
            <a:rect b="b" l="l" r="r" t="t"/>
            <a:pathLst>
              <a:path extrusionOk="0" h="506277" w="1038036">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Binary Search Tree(BST)</a:t>
            </a:r>
            <a:endParaRPr/>
          </a:p>
          <a:p>
            <a:pPr indent="0" lvl="0" marL="0" rtl="0" algn="l">
              <a:spcBef>
                <a:spcPts val="0"/>
              </a:spcBef>
              <a:spcAft>
                <a:spcPts val="0"/>
              </a:spcAft>
              <a:buNone/>
            </a:pPr>
            <a:r>
              <a:t/>
            </a:r>
            <a:endParaRPr/>
          </a:p>
        </p:txBody>
      </p:sp>
      <p:sp>
        <p:nvSpPr>
          <p:cNvPr id="260" name="Google Shape;260;p33"/>
          <p:cNvSpPr txBox="1"/>
          <p:nvPr>
            <p:ph idx="1" type="body"/>
          </p:nvPr>
        </p:nvSpPr>
        <p:spPr>
          <a:xfrm>
            <a:off x="2696350" y="1303125"/>
            <a:ext cx="8915400" cy="54210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AU" sz="2000">
                <a:solidFill>
                  <a:srgbClr val="273239"/>
                </a:solidFill>
                <a:highlight>
                  <a:srgbClr val="FFFFFF"/>
                </a:highlight>
              </a:rPr>
              <a:t>Binary Search Tree is a node-based binary tree data structure which has the following properties:  </a:t>
            </a:r>
            <a:endParaRPr sz="2000">
              <a:solidFill>
                <a:srgbClr val="273239"/>
              </a:solidFill>
              <a:highlight>
                <a:srgbClr val="FFFFFF"/>
              </a:highlight>
            </a:endParaRPr>
          </a:p>
          <a:p>
            <a:pPr indent="-355600" lvl="0" marL="685800" rtl="0" algn="just">
              <a:lnSpc>
                <a:spcPct val="158000"/>
              </a:lnSpc>
              <a:spcBef>
                <a:spcPts val="800"/>
              </a:spcBef>
              <a:spcAft>
                <a:spcPts val="0"/>
              </a:spcAft>
              <a:buClr>
                <a:srgbClr val="273239"/>
              </a:buClr>
              <a:buSzPts val="2000"/>
              <a:buFont typeface="Arial"/>
              <a:buChar char="●"/>
            </a:pPr>
            <a:r>
              <a:rPr lang="en-AU" sz="2000">
                <a:solidFill>
                  <a:srgbClr val="273239"/>
                </a:solidFill>
                <a:highlight>
                  <a:srgbClr val="FFFFFF"/>
                </a:highlight>
              </a:rPr>
              <a:t>The left subtree of a node contains only nodes with keys lesser than the node’s key.</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Arial"/>
              <a:buChar char="●"/>
            </a:pPr>
            <a:r>
              <a:rPr lang="en-AU" sz="2000">
                <a:solidFill>
                  <a:srgbClr val="273239"/>
                </a:solidFill>
                <a:highlight>
                  <a:srgbClr val="FFFFFF"/>
                </a:highlight>
              </a:rPr>
              <a:t>The right subtree of a node contains only nodes with keys greater than the node’s key.</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Arial"/>
              <a:buChar char="●"/>
            </a:pPr>
            <a:r>
              <a:rPr lang="en-AU" sz="2000">
                <a:solidFill>
                  <a:srgbClr val="273239"/>
                </a:solidFill>
                <a:highlight>
                  <a:srgbClr val="FFFFFF"/>
                </a:highlight>
              </a:rPr>
              <a:t>The left and right subtree each must also be a binary search tree. </a:t>
            </a:r>
            <a:br>
              <a:rPr lang="en-AU" sz="2000">
                <a:solidFill>
                  <a:srgbClr val="273239"/>
                </a:solidFill>
                <a:highlight>
                  <a:srgbClr val="FFFFFF"/>
                </a:highlight>
              </a:rPr>
            </a:br>
            <a:r>
              <a:rPr lang="en-AU" sz="2000">
                <a:solidFill>
                  <a:srgbClr val="273239"/>
                </a:solidFill>
                <a:highlight>
                  <a:srgbClr val="FFFFFF"/>
                </a:highlight>
              </a:rPr>
              <a:t>T</a:t>
            </a:r>
            <a:r>
              <a:rPr lang="en-AU" sz="2000">
                <a:solidFill>
                  <a:srgbClr val="273239"/>
                </a:solidFill>
                <a:highlight>
                  <a:srgbClr val="FFFFFF"/>
                </a:highlight>
              </a:rPr>
              <a:t>here must be no duplicate nodes.</a:t>
            </a:r>
            <a:endParaRPr sz="2000">
              <a:solidFill>
                <a:srgbClr val="273239"/>
              </a:solidFill>
              <a:highlight>
                <a:srgbClr val="FFFFFF"/>
              </a:highlight>
            </a:endParaRPr>
          </a:p>
          <a:p>
            <a:pPr indent="0" lvl="0" marL="0" rtl="0" algn="l">
              <a:spcBef>
                <a:spcPts val="3600"/>
              </a:spcBef>
              <a:spcAft>
                <a:spcPts val="0"/>
              </a:spcAft>
              <a:buNone/>
            </a:pPr>
            <a:r>
              <a:rPr lang="en-AU" sz="2500"/>
              <a:t>							{30,20,40,70,60,80}</a:t>
            </a:r>
            <a:endParaRPr sz="2500"/>
          </a:p>
          <a:p>
            <a:pPr indent="0" lvl="0" marL="0" rtl="0" algn="l">
              <a:spcBef>
                <a:spcPts val="1000"/>
              </a:spcBef>
              <a:spcAft>
                <a:spcPts val="0"/>
              </a:spcAft>
              <a:buNone/>
            </a:pPr>
            <a:r>
              <a:rPr lang="en-AU" sz="2000"/>
              <a:t>BST Visualisation : https://www.cs.usfca.edu/~galles/visualization/BST.html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Height Balanced Tree</a:t>
            </a:r>
            <a:endParaRPr/>
          </a:p>
        </p:txBody>
      </p:sp>
      <p:sp>
        <p:nvSpPr>
          <p:cNvPr id="266" name="Google Shape;266;p34"/>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AU" sz="2050">
                <a:solidFill>
                  <a:srgbClr val="242729"/>
                </a:solidFill>
                <a:highlight>
                  <a:srgbClr val="FFFFFF"/>
                </a:highlight>
              </a:rPr>
              <a:t>The constraint is generally applied recursively to every subtree. That is, the tree is only balanced if:</a:t>
            </a:r>
            <a:endParaRPr sz="2050">
              <a:solidFill>
                <a:srgbClr val="242729"/>
              </a:solidFill>
              <a:highlight>
                <a:srgbClr val="FFFFFF"/>
              </a:highlight>
            </a:endParaRPr>
          </a:p>
          <a:p>
            <a:pPr indent="-358775" lvl="0" marL="749300" rtl="0" algn="l">
              <a:lnSpc>
                <a:spcPct val="115000"/>
              </a:lnSpc>
              <a:spcBef>
                <a:spcPts val="0"/>
              </a:spcBef>
              <a:spcAft>
                <a:spcPts val="0"/>
              </a:spcAft>
              <a:buClr>
                <a:srgbClr val="242729"/>
              </a:buClr>
              <a:buSzPts val="2050"/>
              <a:buFont typeface="Arial"/>
              <a:buAutoNum type="arabicPeriod"/>
            </a:pPr>
            <a:r>
              <a:rPr lang="en-AU" sz="2050">
                <a:solidFill>
                  <a:srgbClr val="242729"/>
                </a:solidFill>
                <a:highlight>
                  <a:srgbClr val="FFFFFF"/>
                </a:highlight>
              </a:rPr>
              <a:t>The left and right subtrees' heights differ by at most one, AND</a:t>
            </a:r>
            <a:endParaRPr sz="2050">
              <a:solidFill>
                <a:srgbClr val="242729"/>
              </a:solidFill>
              <a:highlight>
                <a:srgbClr val="FFFFFF"/>
              </a:highlight>
            </a:endParaRPr>
          </a:p>
          <a:p>
            <a:pPr indent="-358775" lvl="0" marL="749300" rtl="0" algn="l">
              <a:lnSpc>
                <a:spcPct val="115000"/>
              </a:lnSpc>
              <a:spcBef>
                <a:spcPts val="0"/>
              </a:spcBef>
              <a:spcAft>
                <a:spcPts val="0"/>
              </a:spcAft>
              <a:buClr>
                <a:srgbClr val="242729"/>
              </a:buClr>
              <a:buSzPts val="2050"/>
              <a:buFont typeface="Arial"/>
              <a:buAutoNum type="arabicPeriod"/>
            </a:pPr>
            <a:r>
              <a:rPr lang="en-AU" sz="2050">
                <a:solidFill>
                  <a:srgbClr val="242729"/>
                </a:solidFill>
                <a:highlight>
                  <a:srgbClr val="FFFFFF"/>
                </a:highlight>
              </a:rPr>
              <a:t>The left subtree is balanced, AND</a:t>
            </a:r>
            <a:endParaRPr sz="2050">
              <a:solidFill>
                <a:srgbClr val="242729"/>
              </a:solidFill>
              <a:highlight>
                <a:srgbClr val="FFFFFF"/>
              </a:highlight>
            </a:endParaRPr>
          </a:p>
          <a:p>
            <a:pPr indent="-358775" lvl="0" marL="749300" rtl="0" algn="l">
              <a:lnSpc>
                <a:spcPct val="115000"/>
              </a:lnSpc>
              <a:spcBef>
                <a:spcPts val="0"/>
              </a:spcBef>
              <a:spcAft>
                <a:spcPts val="0"/>
              </a:spcAft>
              <a:buClr>
                <a:srgbClr val="242729"/>
              </a:buClr>
              <a:buSzPts val="2050"/>
              <a:buFont typeface="Arial"/>
              <a:buAutoNum type="arabicPeriod"/>
            </a:pPr>
            <a:r>
              <a:rPr lang="en-AU" sz="2050">
                <a:solidFill>
                  <a:srgbClr val="242729"/>
                </a:solidFill>
                <a:highlight>
                  <a:srgbClr val="FFFFFF"/>
                </a:highlight>
              </a:rPr>
              <a:t>The right subtree is balanced</a:t>
            </a:r>
            <a:endParaRPr sz="2700"/>
          </a:p>
        </p:txBody>
      </p:sp>
      <p:pic>
        <p:nvPicPr>
          <p:cNvPr id="267" name="Google Shape;267;p34"/>
          <p:cNvPicPr preferRelativeResize="0"/>
          <p:nvPr/>
        </p:nvPicPr>
        <p:blipFill>
          <a:blip r:embed="rId3">
            <a:alphaModFix/>
          </a:blip>
          <a:stretch>
            <a:fillRect/>
          </a:stretch>
        </p:blipFill>
        <p:spPr>
          <a:xfrm>
            <a:off x="3200400" y="4256225"/>
            <a:ext cx="1649325" cy="2087425"/>
          </a:xfrm>
          <a:prstGeom prst="rect">
            <a:avLst/>
          </a:prstGeom>
          <a:noFill/>
          <a:ln>
            <a:noFill/>
          </a:ln>
        </p:spPr>
      </p:pic>
      <p:pic>
        <p:nvPicPr>
          <p:cNvPr id="268" name="Google Shape;268;p34"/>
          <p:cNvPicPr preferRelativeResize="0"/>
          <p:nvPr/>
        </p:nvPicPr>
        <p:blipFill>
          <a:blip r:embed="rId4">
            <a:alphaModFix/>
          </a:blip>
          <a:stretch>
            <a:fillRect/>
          </a:stretch>
        </p:blipFill>
        <p:spPr>
          <a:xfrm>
            <a:off x="6729413" y="4462463"/>
            <a:ext cx="3152775" cy="159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Red Black Tree</a:t>
            </a:r>
            <a:endParaRPr/>
          </a:p>
        </p:txBody>
      </p:sp>
      <p:sp>
        <p:nvSpPr>
          <p:cNvPr id="274" name="Google Shape;274;p35"/>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lnSpcReduction="20000"/>
          </a:bodyPr>
          <a:lstStyle/>
          <a:p>
            <a:pPr indent="0" lvl="0" marL="0" rtl="0" algn="just">
              <a:spcBef>
                <a:spcPts val="1000"/>
              </a:spcBef>
              <a:spcAft>
                <a:spcPts val="0"/>
              </a:spcAft>
              <a:buNone/>
            </a:pPr>
            <a:r>
              <a:rPr lang="en-AU" sz="2200">
                <a:solidFill>
                  <a:srgbClr val="273239"/>
                </a:solidFill>
                <a:highlight>
                  <a:srgbClr val="FFFFFF"/>
                </a:highlight>
              </a:rPr>
              <a:t>A red-black tree is a kind of self-balancing binary search tree where each node has an extra bit, and that bit is often interpreted as the colour (red or black). </a:t>
            </a:r>
            <a:endParaRPr sz="2200">
              <a:solidFill>
                <a:srgbClr val="273239"/>
              </a:solidFill>
              <a:highlight>
                <a:srgbClr val="FFFFFF"/>
              </a:highlight>
            </a:endParaRPr>
          </a:p>
          <a:p>
            <a:pPr indent="0" lvl="0" marL="0" rtl="0" algn="just">
              <a:spcBef>
                <a:spcPts val="1000"/>
              </a:spcBef>
              <a:spcAft>
                <a:spcPts val="0"/>
              </a:spcAft>
              <a:buNone/>
            </a:pPr>
            <a:r>
              <a:t/>
            </a:r>
            <a:endParaRPr sz="2200">
              <a:solidFill>
                <a:srgbClr val="273239"/>
              </a:solidFill>
              <a:highlight>
                <a:srgbClr val="FFFFFF"/>
              </a:highlight>
            </a:endParaRPr>
          </a:p>
          <a:p>
            <a:pPr indent="0" lvl="0" marL="0" rtl="0" algn="just">
              <a:spcBef>
                <a:spcPts val="1000"/>
              </a:spcBef>
              <a:spcAft>
                <a:spcPts val="0"/>
              </a:spcAft>
              <a:buNone/>
            </a:pPr>
            <a:r>
              <a:rPr lang="en-AU" sz="2200">
                <a:solidFill>
                  <a:srgbClr val="273239"/>
                </a:solidFill>
                <a:highlight>
                  <a:srgbClr val="FFFFFF"/>
                </a:highlight>
              </a:rPr>
              <a:t>Roughly Balanced</a:t>
            </a:r>
            <a:endParaRPr sz="2200">
              <a:solidFill>
                <a:srgbClr val="273239"/>
              </a:solidFill>
              <a:highlight>
                <a:srgbClr val="FFFFFF"/>
              </a:highlight>
            </a:endParaRPr>
          </a:p>
          <a:p>
            <a:pPr indent="0" lvl="0" marL="0" rtl="0" algn="l">
              <a:spcBef>
                <a:spcPts val="1000"/>
              </a:spcBef>
              <a:spcAft>
                <a:spcPts val="0"/>
              </a:spcAft>
              <a:buNone/>
            </a:pPr>
            <a:r>
              <a:t/>
            </a:r>
            <a:endParaRPr sz="2200">
              <a:solidFill>
                <a:srgbClr val="273239"/>
              </a:solidFill>
              <a:highlight>
                <a:srgbClr val="FFFFFF"/>
              </a:highlight>
            </a:endParaRPr>
          </a:p>
          <a:p>
            <a:pPr indent="0" lvl="0" marL="0" rtl="0" algn="just">
              <a:spcBef>
                <a:spcPts val="1000"/>
              </a:spcBef>
              <a:spcAft>
                <a:spcPts val="0"/>
              </a:spcAft>
              <a:buNone/>
            </a:pPr>
            <a:r>
              <a:rPr lang="en-AU" sz="2200">
                <a:solidFill>
                  <a:srgbClr val="273239"/>
                </a:solidFill>
                <a:highlight>
                  <a:srgbClr val="FFFFFF"/>
                </a:highlight>
              </a:rPr>
              <a:t>These colours are used to ensure that the tree remains balanced during insertions and deletions. Although the balance of the tree is not perfect, it is good enough to reduce the searching time and maintain it around O(log n) time, where n is the total number of elements in the tree</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Why Red Black Tree?</a:t>
            </a:r>
            <a:endParaRPr/>
          </a:p>
        </p:txBody>
      </p:sp>
      <p:sp>
        <p:nvSpPr>
          <p:cNvPr id="280" name="Google Shape;280;p36"/>
          <p:cNvSpPr txBox="1"/>
          <p:nvPr>
            <p:ph idx="1" type="body"/>
          </p:nvPr>
        </p:nvSpPr>
        <p:spPr>
          <a:xfrm>
            <a:off x="1888624" y="2133600"/>
            <a:ext cx="9615900" cy="44298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rPr lang="en-AU" sz="1900">
                <a:solidFill>
                  <a:srgbClr val="273239"/>
                </a:solidFill>
                <a:highlight>
                  <a:srgbClr val="FFFFFF"/>
                </a:highlight>
              </a:rPr>
              <a:t>Most of the BST operations (e.g., search, max, min, insert, delete.. etc) take O(h) time where h is the height of the BST. </a:t>
            </a:r>
            <a:endParaRPr sz="1900">
              <a:solidFill>
                <a:srgbClr val="273239"/>
              </a:solidFill>
              <a:highlight>
                <a:srgbClr val="FFFFFF"/>
              </a:highlight>
            </a:endParaRPr>
          </a:p>
          <a:p>
            <a:pPr indent="0" lvl="0" marL="0" rtl="0" algn="just">
              <a:lnSpc>
                <a:spcPct val="115000"/>
              </a:lnSpc>
              <a:spcBef>
                <a:spcPts val="800"/>
              </a:spcBef>
              <a:spcAft>
                <a:spcPts val="0"/>
              </a:spcAft>
              <a:buNone/>
            </a:pPr>
            <a:r>
              <a:rPr lang="en-AU" sz="1900">
                <a:solidFill>
                  <a:srgbClr val="273239"/>
                </a:solidFill>
                <a:highlight>
                  <a:srgbClr val="FFFFFF"/>
                </a:highlight>
              </a:rPr>
              <a:t>The cost of these operations may become O(n) for a skewed Binary tree. If we make sure that the height of the tree remains O(log n) after every insertion and deletion, then we can guarantee an upper bound of O(log n) for all these operations. The height of a Red-Black tree is always O(log n) where n is the number of nodes in the tree.</a:t>
            </a:r>
            <a:endParaRPr sz="1900">
              <a:solidFill>
                <a:srgbClr val="273239"/>
              </a:solidFill>
              <a:highlight>
                <a:srgbClr val="FFFFFF"/>
              </a:highlight>
            </a:endParaRPr>
          </a:p>
          <a:p>
            <a:pPr indent="0" lvl="0" marL="0" rtl="0" algn="just">
              <a:lnSpc>
                <a:spcPct val="115000"/>
              </a:lnSpc>
              <a:spcBef>
                <a:spcPts val="800"/>
              </a:spcBef>
              <a:spcAft>
                <a:spcPts val="0"/>
              </a:spcAft>
              <a:buNone/>
            </a:pPr>
            <a:r>
              <a:t/>
            </a:r>
            <a:endParaRPr sz="1900">
              <a:solidFill>
                <a:srgbClr val="273239"/>
              </a:solidFill>
              <a:highlight>
                <a:srgbClr val="FFFFFF"/>
              </a:highlight>
            </a:endParaRPr>
          </a:p>
          <a:p>
            <a:pPr indent="0" lvl="0" marL="0" rtl="0" algn="just">
              <a:lnSpc>
                <a:spcPct val="115000"/>
              </a:lnSpc>
              <a:spcBef>
                <a:spcPts val="800"/>
              </a:spcBef>
              <a:spcAft>
                <a:spcPts val="0"/>
              </a:spcAft>
              <a:buNone/>
            </a:pPr>
            <a:r>
              <a:t/>
            </a:r>
            <a:endParaRPr sz="1900">
              <a:solidFill>
                <a:srgbClr val="273239"/>
              </a:solidFill>
              <a:highlight>
                <a:srgbClr val="FFFFFF"/>
              </a:highlight>
            </a:endParaRPr>
          </a:p>
          <a:p>
            <a:pPr indent="0" lvl="0" marL="0" rtl="0" algn="l">
              <a:lnSpc>
                <a:spcPct val="115000"/>
              </a:lnSpc>
              <a:spcBef>
                <a:spcPts val="800"/>
              </a:spcBef>
              <a:spcAft>
                <a:spcPts val="0"/>
              </a:spcAft>
              <a:buNone/>
            </a:pPr>
            <a:r>
              <a:rPr lang="en-AU" sz="1900">
                <a:solidFill>
                  <a:srgbClr val="273239"/>
                </a:solidFill>
                <a:highlight>
                  <a:srgbClr val="FFFFFF"/>
                </a:highlight>
              </a:rPr>
              <a:t>Red Black Tree : For frequent insertions &amp; deletions</a:t>
            </a:r>
            <a:endParaRPr sz="1900">
              <a:solidFill>
                <a:srgbClr val="273239"/>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AU" sz="1900">
                <a:solidFill>
                  <a:srgbClr val="273239"/>
                </a:solidFill>
                <a:highlight>
                  <a:srgbClr val="FFFFFF"/>
                </a:highlight>
              </a:rPr>
              <a:t>AVL Tree : For frequent searching</a:t>
            </a:r>
            <a:endParaRPr sz="1900">
              <a:solidFill>
                <a:srgbClr val="273239"/>
              </a:solidFill>
              <a:highlight>
                <a:srgbClr val="FFFFFF"/>
              </a:highlight>
            </a:endParaRPr>
          </a:p>
          <a:p>
            <a:pPr indent="0" lvl="0" marL="0" rtl="0" algn="l">
              <a:spcBef>
                <a:spcPts val="1000"/>
              </a:spcBef>
              <a:spcAft>
                <a:spcPts val="0"/>
              </a:spcAft>
              <a:buNone/>
            </a:pPr>
            <a:r>
              <a:t/>
            </a:r>
            <a:endParaRPr sz="2400"/>
          </a:p>
        </p:txBody>
      </p:sp>
      <p:pic>
        <p:nvPicPr>
          <p:cNvPr id="281" name="Google Shape;281;p36"/>
          <p:cNvPicPr preferRelativeResize="0"/>
          <p:nvPr/>
        </p:nvPicPr>
        <p:blipFill>
          <a:blip r:embed="rId3">
            <a:alphaModFix/>
          </a:blip>
          <a:stretch>
            <a:fillRect/>
          </a:stretch>
        </p:blipFill>
        <p:spPr>
          <a:xfrm>
            <a:off x="7924800" y="4320150"/>
            <a:ext cx="2482750" cy="223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047875" y="781049"/>
            <a:ext cx="9456737" cy="13525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6000"/>
              <a:buFont typeface="Arial"/>
              <a:buNone/>
            </a:pPr>
            <a:r>
              <a:rPr lang="en-AU" sz="6000"/>
              <a:t>Tree</a:t>
            </a:r>
            <a:endParaRPr/>
          </a:p>
        </p:txBody>
      </p:sp>
      <p:sp>
        <p:nvSpPr>
          <p:cNvPr id="171" name="Google Shape;171;p19"/>
          <p:cNvSpPr txBox="1"/>
          <p:nvPr>
            <p:ph idx="1" type="body"/>
          </p:nvPr>
        </p:nvSpPr>
        <p:spPr>
          <a:xfrm>
            <a:off x="1933575" y="2133599"/>
            <a:ext cx="9456737" cy="4333875"/>
          </a:xfrm>
          <a:prstGeom prst="rect">
            <a:avLst/>
          </a:prstGeom>
          <a:noFill/>
          <a:ln>
            <a:noFill/>
          </a:ln>
        </p:spPr>
        <p:txBody>
          <a:bodyPr anchorCtr="0" anchor="t" bIns="45700" lIns="91425" spcFirstLastPara="1" rIns="91425" wrap="square" tIns="45700">
            <a:normAutofit/>
          </a:bodyPr>
          <a:lstStyle/>
          <a:p>
            <a:pPr indent="-190500" lvl="0" marL="342900" rtl="0" algn="just">
              <a:lnSpc>
                <a:spcPct val="150000"/>
              </a:lnSpc>
              <a:spcBef>
                <a:spcPts val="0"/>
              </a:spcBef>
              <a:spcAft>
                <a:spcPts val="0"/>
              </a:spcAft>
              <a:buSzPts val="2400"/>
              <a:buFont typeface="Noto Sans Symbols"/>
              <a:buNone/>
            </a:pPr>
            <a:r>
              <a:t/>
            </a:r>
            <a:endParaRPr sz="2400"/>
          </a:p>
          <a:p>
            <a:pPr indent="-342900" lvl="0" marL="342900" rtl="0" algn="just">
              <a:lnSpc>
                <a:spcPct val="150000"/>
              </a:lnSpc>
              <a:spcBef>
                <a:spcPts val="1000"/>
              </a:spcBef>
              <a:spcAft>
                <a:spcPts val="0"/>
              </a:spcAft>
              <a:buSzPts val="2400"/>
              <a:buFont typeface="Noto Sans Symbols"/>
              <a:buChar char="❑"/>
            </a:pPr>
            <a:r>
              <a:rPr lang="en-AU" sz="2400"/>
              <a:t>A tree is a </a:t>
            </a:r>
            <a:r>
              <a:rPr b="1" lang="en-AU" sz="2400"/>
              <a:t>non-linear data structure</a:t>
            </a:r>
            <a:r>
              <a:rPr lang="en-AU" sz="2400"/>
              <a:t> because it does not store data in a sequential manner, It is a </a:t>
            </a:r>
            <a:r>
              <a:rPr b="1" lang="en-AU" sz="2400"/>
              <a:t>hierarchical structure </a:t>
            </a:r>
            <a:r>
              <a:rPr lang="en-AU" sz="2400"/>
              <a:t>as elements in a tree are arranged in multiple levels.</a:t>
            </a:r>
            <a:endParaRPr/>
          </a:p>
          <a:p>
            <a:pPr indent="0" lvl="0" marL="0" rtl="0" algn="just">
              <a:spcBef>
                <a:spcPts val="1000"/>
              </a:spcBef>
              <a:spcAft>
                <a:spcPts val="0"/>
              </a:spcAft>
              <a:buSzPts val="2400"/>
              <a:buNone/>
            </a:pPr>
            <a:r>
              <a:t/>
            </a:r>
            <a:endParaRPr sz="2400"/>
          </a:p>
          <a:p>
            <a:pPr indent="-190500" lvl="0" marL="342900" rtl="0" algn="just">
              <a:spcBef>
                <a:spcPts val="1000"/>
              </a:spcBef>
              <a:spcAft>
                <a:spcPts val="0"/>
              </a:spcAft>
              <a:buSzPts val="2400"/>
              <a:buFont typeface="Noto Sans Symbols"/>
              <a:buNone/>
            </a:pPr>
            <a:r>
              <a:t/>
            </a:r>
            <a:endParaRPr sz="2400"/>
          </a:p>
          <a:p>
            <a:pPr indent="-190500" lvl="0" marL="342900" rtl="0" algn="just">
              <a:spcBef>
                <a:spcPts val="1000"/>
              </a:spcBef>
              <a:spcAft>
                <a:spcPts val="0"/>
              </a:spcAft>
              <a:buSzPts val="2400"/>
              <a:buFont typeface="Noto Sans Symbols"/>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Basic Rotations</a:t>
            </a:r>
            <a:endParaRPr/>
          </a:p>
        </p:txBody>
      </p:sp>
      <p:pic>
        <p:nvPicPr>
          <p:cNvPr id="287" name="Google Shape;287;p37"/>
          <p:cNvPicPr preferRelativeResize="0"/>
          <p:nvPr/>
        </p:nvPicPr>
        <p:blipFill>
          <a:blip r:embed="rId3">
            <a:alphaModFix/>
          </a:blip>
          <a:stretch>
            <a:fillRect/>
          </a:stretch>
        </p:blipFill>
        <p:spPr>
          <a:xfrm>
            <a:off x="1090000" y="2646846"/>
            <a:ext cx="9981225" cy="3166375"/>
          </a:xfrm>
          <a:prstGeom prst="rect">
            <a:avLst/>
          </a:prstGeom>
          <a:noFill/>
          <a:ln>
            <a:noFill/>
          </a:ln>
        </p:spPr>
      </p:pic>
      <p:sp>
        <p:nvSpPr>
          <p:cNvPr id="288" name="Google Shape;288;p37"/>
          <p:cNvSpPr txBox="1"/>
          <p:nvPr/>
        </p:nvSpPr>
        <p:spPr>
          <a:xfrm>
            <a:off x="1218900" y="1238850"/>
            <a:ext cx="435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2400"/>
              <a:t>RR Imbalance: </a:t>
            </a:r>
            <a:r>
              <a:rPr lang="en-AU" sz="2400"/>
              <a:t>Left Rotation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AU" sz="2400"/>
              <a:t>{A,B,C}</a:t>
            </a:r>
            <a:endParaRPr sz="2400"/>
          </a:p>
        </p:txBody>
      </p:sp>
      <p:sp>
        <p:nvSpPr>
          <p:cNvPr id="289" name="Google Shape;289;p37"/>
          <p:cNvSpPr txBox="1"/>
          <p:nvPr/>
        </p:nvSpPr>
        <p:spPr>
          <a:xfrm>
            <a:off x="1245700" y="6014150"/>
            <a:ext cx="4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0" name="Google Shape;290;p37"/>
          <p:cNvSpPr txBox="1"/>
          <p:nvPr/>
        </p:nvSpPr>
        <p:spPr>
          <a:xfrm>
            <a:off x="1192125" y="5928225"/>
            <a:ext cx="971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Rotations Visualisation : </a:t>
            </a:r>
            <a:r>
              <a:rPr lang="en-AU" u="sng">
                <a:solidFill>
                  <a:schemeClr val="hlink"/>
                </a:solidFill>
                <a:hlinkClick r:id="rId4"/>
              </a:rPr>
              <a:t>https://www.cs.usfca.edu/~galles/visualization/AVLtree.html</a:t>
            </a:r>
            <a:endParaRPr/>
          </a:p>
          <a:p>
            <a:pPr indent="0" lvl="0" marL="0" rtl="0" algn="l">
              <a:spcBef>
                <a:spcPts val="0"/>
              </a:spcBef>
              <a:spcAft>
                <a:spcPts val="0"/>
              </a:spcAft>
              <a:buNone/>
            </a:pPr>
            <a:r>
              <a:rPr lang="en-AU"/>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Basic Rotations II</a:t>
            </a:r>
            <a:endParaRPr/>
          </a:p>
        </p:txBody>
      </p:sp>
      <p:sp>
        <p:nvSpPr>
          <p:cNvPr id="296" name="Google Shape;296;p38"/>
          <p:cNvSpPr txBox="1"/>
          <p:nvPr/>
        </p:nvSpPr>
        <p:spPr>
          <a:xfrm>
            <a:off x="1218900" y="1315050"/>
            <a:ext cx="435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2400"/>
              <a:t>LL</a:t>
            </a:r>
            <a:r>
              <a:rPr lang="en-AU" sz="2400"/>
              <a:t> Imbalance: Right Rotation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AU" sz="2400"/>
              <a:t>{C,B,A}</a:t>
            </a:r>
            <a:endParaRPr sz="2400"/>
          </a:p>
        </p:txBody>
      </p:sp>
      <p:pic>
        <p:nvPicPr>
          <p:cNvPr id="297" name="Google Shape;297;p38"/>
          <p:cNvPicPr preferRelativeResize="0"/>
          <p:nvPr/>
        </p:nvPicPr>
        <p:blipFill>
          <a:blip r:embed="rId3">
            <a:alphaModFix/>
          </a:blip>
          <a:stretch>
            <a:fillRect/>
          </a:stretch>
        </p:blipFill>
        <p:spPr>
          <a:xfrm>
            <a:off x="1218900" y="2755850"/>
            <a:ext cx="9459501" cy="312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Basic Rotations III</a:t>
            </a:r>
            <a:endParaRPr/>
          </a:p>
        </p:txBody>
      </p:sp>
      <p:sp>
        <p:nvSpPr>
          <p:cNvPr id="303" name="Google Shape;303;p39"/>
          <p:cNvSpPr txBox="1"/>
          <p:nvPr/>
        </p:nvSpPr>
        <p:spPr>
          <a:xfrm>
            <a:off x="1218900" y="1619850"/>
            <a:ext cx="435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2400">
                <a:solidFill>
                  <a:schemeClr val="dk1"/>
                </a:solidFill>
              </a:rPr>
              <a:t>Left Right : LR Rotation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AU" sz="2400"/>
              <a:t>{C,A,B}</a:t>
            </a:r>
            <a:endParaRPr sz="2400"/>
          </a:p>
        </p:txBody>
      </p:sp>
      <p:pic>
        <p:nvPicPr>
          <p:cNvPr id="304" name="Google Shape;304;p39"/>
          <p:cNvPicPr preferRelativeResize="0"/>
          <p:nvPr/>
        </p:nvPicPr>
        <p:blipFill>
          <a:blip r:embed="rId3">
            <a:alphaModFix/>
          </a:blip>
          <a:stretch>
            <a:fillRect/>
          </a:stretch>
        </p:blipFill>
        <p:spPr>
          <a:xfrm>
            <a:off x="327125" y="3238075"/>
            <a:ext cx="2200275" cy="1924050"/>
          </a:xfrm>
          <a:prstGeom prst="rect">
            <a:avLst/>
          </a:prstGeom>
          <a:noFill/>
          <a:ln>
            <a:noFill/>
          </a:ln>
        </p:spPr>
      </p:pic>
      <p:pic>
        <p:nvPicPr>
          <p:cNvPr id="305" name="Google Shape;305;p39"/>
          <p:cNvPicPr preferRelativeResize="0"/>
          <p:nvPr/>
        </p:nvPicPr>
        <p:blipFill>
          <a:blip r:embed="rId4">
            <a:alphaModFix/>
          </a:blip>
          <a:stretch>
            <a:fillRect/>
          </a:stretch>
        </p:blipFill>
        <p:spPr>
          <a:xfrm>
            <a:off x="2722375" y="3242838"/>
            <a:ext cx="2085975" cy="1914525"/>
          </a:xfrm>
          <a:prstGeom prst="rect">
            <a:avLst/>
          </a:prstGeom>
          <a:noFill/>
          <a:ln>
            <a:noFill/>
          </a:ln>
        </p:spPr>
      </p:pic>
      <p:pic>
        <p:nvPicPr>
          <p:cNvPr id="306" name="Google Shape;306;p39"/>
          <p:cNvPicPr preferRelativeResize="0"/>
          <p:nvPr/>
        </p:nvPicPr>
        <p:blipFill>
          <a:blip r:embed="rId5">
            <a:alphaModFix/>
          </a:blip>
          <a:stretch>
            <a:fillRect/>
          </a:stretch>
        </p:blipFill>
        <p:spPr>
          <a:xfrm>
            <a:off x="5036950" y="3276710"/>
            <a:ext cx="2114550" cy="1866900"/>
          </a:xfrm>
          <a:prstGeom prst="rect">
            <a:avLst/>
          </a:prstGeom>
          <a:noFill/>
          <a:ln>
            <a:noFill/>
          </a:ln>
        </p:spPr>
      </p:pic>
      <p:pic>
        <p:nvPicPr>
          <p:cNvPr id="307" name="Google Shape;307;p39"/>
          <p:cNvPicPr preferRelativeResize="0"/>
          <p:nvPr/>
        </p:nvPicPr>
        <p:blipFill>
          <a:blip r:embed="rId6">
            <a:alphaModFix/>
          </a:blip>
          <a:stretch>
            <a:fillRect/>
          </a:stretch>
        </p:blipFill>
        <p:spPr>
          <a:xfrm>
            <a:off x="7380100" y="3276710"/>
            <a:ext cx="2114550" cy="1933575"/>
          </a:xfrm>
          <a:prstGeom prst="rect">
            <a:avLst/>
          </a:prstGeom>
          <a:noFill/>
          <a:ln>
            <a:noFill/>
          </a:ln>
        </p:spPr>
      </p:pic>
      <p:pic>
        <p:nvPicPr>
          <p:cNvPr id="308" name="Google Shape;308;p39"/>
          <p:cNvPicPr preferRelativeResize="0"/>
          <p:nvPr/>
        </p:nvPicPr>
        <p:blipFill>
          <a:blip r:embed="rId7">
            <a:alphaModFix/>
          </a:blip>
          <a:stretch>
            <a:fillRect/>
          </a:stretch>
        </p:blipFill>
        <p:spPr>
          <a:xfrm>
            <a:off x="9753600" y="3533885"/>
            <a:ext cx="2125541" cy="13429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Basic Rotations IV</a:t>
            </a:r>
            <a:endParaRPr/>
          </a:p>
        </p:txBody>
      </p:sp>
      <p:sp>
        <p:nvSpPr>
          <p:cNvPr id="314" name="Google Shape;314;p40"/>
          <p:cNvSpPr txBox="1"/>
          <p:nvPr/>
        </p:nvSpPr>
        <p:spPr>
          <a:xfrm>
            <a:off x="1218900" y="1619850"/>
            <a:ext cx="435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2400">
                <a:solidFill>
                  <a:schemeClr val="dk1"/>
                </a:solidFill>
              </a:rPr>
              <a:t>Right Left : RL Rotation</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rPr lang="en-AU" sz="2400"/>
              <a:t>{A,C,B}</a:t>
            </a:r>
            <a:endParaRPr sz="2400"/>
          </a:p>
        </p:txBody>
      </p:sp>
      <p:pic>
        <p:nvPicPr>
          <p:cNvPr id="315" name="Google Shape;315;p40"/>
          <p:cNvPicPr preferRelativeResize="0"/>
          <p:nvPr/>
        </p:nvPicPr>
        <p:blipFill>
          <a:blip r:embed="rId3">
            <a:alphaModFix/>
          </a:blip>
          <a:stretch>
            <a:fillRect/>
          </a:stretch>
        </p:blipFill>
        <p:spPr>
          <a:xfrm>
            <a:off x="381000" y="3522450"/>
            <a:ext cx="2019300" cy="1971675"/>
          </a:xfrm>
          <a:prstGeom prst="rect">
            <a:avLst/>
          </a:prstGeom>
          <a:noFill/>
          <a:ln>
            <a:noFill/>
          </a:ln>
        </p:spPr>
      </p:pic>
      <p:pic>
        <p:nvPicPr>
          <p:cNvPr id="316" name="Google Shape;316;p40"/>
          <p:cNvPicPr preferRelativeResize="0"/>
          <p:nvPr/>
        </p:nvPicPr>
        <p:blipFill>
          <a:blip r:embed="rId4">
            <a:alphaModFix/>
          </a:blip>
          <a:stretch>
            <a:fillRect/>
          </a:stretch>
        </p:blipFill>
        <p:spPr>
          <a:xfrm>
            <a:off x="2552700" y="3598650"/>
            <a:ext cx="2066925" cy="1828800"/>
          </a:xfrm>
          <a:prstGeom prst="rect">
            <a:avLst/>
          </a:prstGeom>
          <a:noFill/>
          <a:ln>
            <a:noFill/>
          </a:ln>
        </p:spPr>
      </p:pic>
      <p:pic>
        <p:nvPicPr>
          <p:cNvPr id="317" name="Google Shape;317;p40"/>
          <p:cNvPicPr preferRelativeResize="0"/>
          <p:nvPr/>
        </p:nvPicPr>
        <p:blipFill>
          <a:blip r:embed="rId5">
            <a:alphaModFix/>
          </a:blip>
          <a:stretch>
            <a:fillRect/>
          </a:stretch>
        </p:blipFill>
        <p:spPr>
          <a:xfrm>
            <a:off x="4810200" y="3581510"/>
            <a:ext cx="1971675" cy="1838325"/>
          </a:xfrm>
          <a:prstGeom prst="rect">
            <a:avLst/>
          </a:prstGeom>
          <a:noFill/>
          <a:ln>
            <a:noFill/>
          </a:ln>
        </p:spPr>
      </p:pic>
      <p:pic>
        <p:nvPicPr>
          <p:cNvPr id="318" name="Google Shape;318;p40"/>
          <p:cNvPicPr preferRelativeResize="0"/>
          <p:nvPr/>
        </p:nvPicPr>
        <p:blipFill>
          <a:blip r:embed="rId6">
            <a:alphaModFix/>
          </a:blip>
          <a:stretch>
            <a:fillRect/>
          </a:stretch>
        </p:blipFill>
        <p:spPr>
          <a:xfrm>
            <a:off x="6934275" y="3581510"/>
            <a:ext cx="2114550" cy="1771650"/>
          </a:xfrm>
          <a:prstGeom prst="rect">
            <a:avLst/>
          </a:prstGeom>
          <a:noFill/>
          <a:ln>
            <a:noFill/>
          </a:ln>
        </p:spPr>
      </p:pic>
      <p:pic>
        <p:nvPicPr>
          <p:cNvPr id="319" name="Google Shape;319;p40"/>
          <p:cNvPicPr preferRelativeResize="0"/>
          <p:nvPr/>
        </p:nvPicPr>
        <p:blipFill>
          <a:blip r:embed="rId7">
            <a:alphaModFix/>
          </a:blip>
          <a:stretch>
            <a:fillRect/>
          </a:stretch>
        </p:blipFill>
        <p:spPr>
          <a:xfrm>
            <a:off x="9677400" y="3970125"/>
            <a:ext cx="1665357" cy="1059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Rules of RBT </a:t>
            </a:r>
            <a:endParaRPr/>
          </a:p>
        </p:txBody>
      </p:sp>
      <p:sp>
        <p:nvSpPr>
          <p:cNvPr id="325" name="Google Shape;325;p41"/>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SzPts val="2000"/>
              <a:buChar char="🠶"/>
            </a:pPr>
            <a:r>
              <a:rPr lang="en-AU" sz="2000"/>
              <a:t>At every state it is a BST</a:t>
            </a:r>
            <a:endParaRPr sz="2000"/>
          </a:p>
          <a:p>
            <a:pPr indent="-355600" lvl="0" marL="457200" rtl="0" algn="l">
              <a:lnSpc>
                <a:spcPct val="150000"/>
              </a:lnSpc>
              <a:spcBef>
                <a:spcPts val="0"/>
              </a:spcBef>
              <a:spcAft>
                <a:spcPts val="0"/>
              </a:spcAft>
              <a:buSzPts val="2000"/>
              <a:buChar char="🠶"/>
            </a:pPr>
            <a:r>
              <a:rPr lang="en-AU" sz="2000"/>
              <a:t>Every node is red or black</a:t>
            </a:r>
            <a:endParaRPr sz="2000"/>
          </a:p>
          <a:p>
            <a:pPr indent="-355600" lvl="0" marL="457200" rtl="0" algn="l">
              <a:lnSpc>
                <a:spcPct val="150000"/>
              </a:lnSpc>
              <a:spcBef>
                <a:spcPts val="0"/>
              </a:spcBef>
              <a:spcAft>
                <a:spcPts val="0"/>
              </a:spcAft>
              <a:buSzPts val="2000"/>
              <a:buChar char="🠶"/>
            </a:pPr>
            <a:r>
              <a:rPr lang="en-AU" sz="2000"/>
              <a:t>Root Node is always black</a:t>
            </a:r>
            <a:endParaRPr sz="2000"/>
          </a:p>
          <a:p>
            <a:pPr indent="-355600" lvl="0" marL="457200" rtl="0" algn="l">
              <a:lnSpc>
                <a:spcPct val="150000"/>
              </a:lnSpc>
              <a:spcBef>
                <a:spcPts val="0"/>
              </a:spcBef>
              <a:spcAft>
                <a:spcPts val="0"/>
              </a:spcAft>
              <a:buSzPts val="2000"/>
              <a:buChar char="🠶"/>
            </a:pPr>
            <a:r>
              <a:rPr lang="en-AU" sz="2000"/>
              <a:t>Every path from root to leaf has same number of black nodes(Black Node Ppty)</a:t>
            </a:r>
            <a:endParaRPr sz="2000"/>
          </a:p>
          <a:p>
            <a:pPr indent="-355600" lvl="0" marL="457200" rtl="0" algn="l">
              <a:lnSpc>
                <a:spcPct val="150000"/>
              </a:lnSpc>
              <a:spcBef>
                <a:spcPts val="0"/>
              </a:spcBef>
              <a:spcAft>
                <a:spcPts val="0"/>
              </a:spcAft>
              <a:buSzPts val="2000"/>
              <a:buChar char="🠶"/>
            </a:pPr>
            <a:r>
              <a:rPr lang="en-AU" sz="2000"/>
              <a:t>Adjacent Red values are not allowed</a:t>
            </a:r>
            <a:endParaRPr sz="2000"/>
          </a:p>
          <a:p>
            <a:pPr indent="-355600" lvl="0" marL="457200" rtl="0" algn="l">
              <a:lnSpc>
                <a:spcPct val="150000"/>
              </a:lnSpc>
              <a:spcBef>
                <a:spcPts val="0"/>
              </a:spcBef>
              <a:spcAft>
                <a:spcPts val="0"/>
              </a:spcAft>
              <a:buSzPts val="2000"/>
              <a:buChar char="🠶"/>
            </a:pPr>
            <a:r>
              <a:rPr lang="en-AU" sz="2000"/>
              <a:t>NULL nodes are considered Black</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Example</a:t>
            </a:r>
            <a:endParaRPr/>
          </a:p>
        </p:txBody>
      </p:sp>
      <p:pic>
        <p:nvPicPr>
          <p:cNvPr id="331" name="Google Shape;331;p42"/>
          <p:cNvPicPr preferRelativeResize="0"/>
          <p:nvPr/>
        </p:nvPicPr>
        <p:blipFill>
          <a:blip r:embed="rId3">
            <a:alphaModFix/>
          </a:blip>
          <a:stretch>
            <a:fillRect/>
          </a:stretch>
        </p:blipFill>
        <p:spPr>
          <a:xfrm>
            <a:off x="2286000" y="1634125"/>
            <a:ext cx="9223225" cy="452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RBT Insertion Steps</a:t>
            </a:r>
            <a:endParaRPr/>
          </a:p>
        </p:txBody>
      </p:sp>
      <p:sp>
        <p:nvSpPr>
          <p:cNvPr id="337" name="Google Shape;337;p43"/>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342900" lvl="0" marL="685800" rtl="0" algn="just">
              <a:lnSpc>
                <a:spcPct val="158000"/>
              </a:lnSpc>
              <a:spcBef>
                <a:spcPts val="0"/>
              </a:spcBef>
              <a:spcAft>
                <a:spcPts val="0"/>
              </a:spcAft>
              <a:buClr>
                <a:srgbClr val="273239"/>
              </a:buClr>
              <a:buSzPts val="1800"/>
              <a:buFont typeface="Arial"/>
              <a:buAutoNum type="arabicPeriod"/>
            </a:pPr>
            <a:r>
              <a:rPr lang="en-AU">
                <a:solidFill>
                  <a:srgbClr val="273239"/>
                </a:solidFill>
                <a:highlight>
                  <a:srgbClr val="FFFFFF"/>
                </a:highlight>
              </a:rPr>
              <a:t>Perform </a:t>
            </a:r>
            <a:r>
              <a:rPr lang="en-AU" u="sng">
                <a:solidFill>
                  <a:schemeClr val="hlink"/>
                </a:solidFill>
                <a:highlight>
                  <a:srgbClr val="FFFFFF"/>
                </a:highlight>
                <a:hlinkClick r:id="rId3"/>
              </a:rPr>
              <a:t>standard BST insertion</a:t>
            </a:r>
            <a:r>
              <a:rPr lang="en-AU">
                <a:solidFill>
                  <a:srgbClr val="273239"/>
                </a:solidFill>
                <a:highlight>
                  <a:srgbClr val="FFFFFF"/>
                </a:highlight>
              </a:rPr>
              <a:t> and make the colour of newly inserted nodes as RED.</a:t>
            </a:r>
            <a:endParaRPr>
              <a:solidFill>
                <a:srgbClr val="273239"/>
              </a:solidFill>
              <a:highlight>
                <a:srgbClr val="FFFFFF"/>
              </a:highlight>
            </a:endParaRPr>
          </a:p>
          <a:p>
            <a:pPr indent="-342900" lvl="0" marL="685800" rtl="0" algn="just">
              <a:lnSpc>
                <a:spcPct val="158000"/>
              </a:lnSpc>
              <a:spcBef>
                <a:spcPts val="0"/>
              </a:spcBef>
              <a:spcAft>
                <a:spcPts val="0"/>
              </a:spcAft>
              <a:buClr>
                <a:srgbClr val="273239"/>
              </a:buClr>
              <a:buSzPts val="1800"/>
              <a:buFont typeface="Arial"/>
              <a:buAutoNum type="arabicPeriod"/>
            </a:pPr>
            <a:r>
              <a:rPr lang="en-AU">
                <a:solidFill>
                  <a:srgbClr val="273239"/>
                </a:solidFill>
                <a:highlight>
                  <a:srgbClr val="FFFFFF"/>
                </a:highlight>
              </a:rPr>
              <a:t>If x is the root, change the colour of x as BLACK (Black height of complete tree increases by 1).</a:t>
            </a:r>
            <a:endParaRPr>
              <a:solidFill>
                <a:srgbClr val="273239"/>
              </a:solidFill>
              <a:highlight>
                <a:srgbClr val="FFFFFF"/>
              </a:highlight>
            </a:endParaRPr>
          </a:p>
          <a:p>
            <a:pPr indent="-342900" lvl="0" marL="685800" rtl="0" algn="just">
              <a:lnSpc>
                <a:spcPct val="158000"/>
              </a:lnSpc>
              <a:spcBef>
                <a:spcPts val="0"/>
              </a:spcBef>
              <a:spcAft>
                <a:spcPts val="0"/>
              </a:spcAft>
              <a:buClr>
                <a:srgbClr val="273239"/>
              </a:buClr>
              <a:buSzPts val="1800"/>
              <a:buFont typeface="Arial"/>
              <a:buAutoNum type="arabicPeriod"/>
            </a:pPr>
            <a:r>
              <a:rPr lang="en-AU">
                <a:solidFill>
                  <a:srgbClr val="273239"/>
                </a:solidFill>
                <a:highlight>
                  <a:srgbClr val="FFFFFF"/>
                </a:highlight>
              </a:rPr>
              <a:t>Do the following if the color of x’s parent is not BLACK </a:t>
            </a:r>
            <a:r>
              <a:rPr b="1" lang="en-AU">
                <a:solidFill>
                  <a:srgbClr val="273239"/>
                </a:solidFill>
                <a:highlight>
                  <a:srgbClr val="FFFFFF"/>
                </a:highlight>
              </a:rPr>
              <a:t>and</a:t>
            </a:r>
            <a:r>
              <a:rPr lang="en-AU">
                <a:solidFill>
                  <a:srgbClr val="273239"/>
                </a:solidFill>
                <a:highlight>
                  <a:srgbClr val="FFFFFF"/>
                </a:highlight>
              </a:rPr>
              <a:t> x is not the root. </a:t>
            </a:r>
            <a:br>
              <a:rPr lang="en-AU">
                <a:solidFill>
                  <a:srgbClr val="273239"/>
                </a:solidFill>
                <a:highlight>
                  <a:srgbClr val="FFFFFF"/>
                </a:highlight>
              </a:rPr>
            </a:br>
            <a:r>
              <a:rPr b="1" lang="en-AU">
                <a:solidFill>
                  <a:srgbClr val="273239"/>
                </a:solidFill>
                <a:highlight>
                  <a:srgbClr val="FFFFFF"/>
                </a:highlight>
              </a:rPr>
              <a:t>a) If x’s uncle is</a:t>
            </a:r>
            <a:r>
              <a:rPr lang="en-AU">
                <a:solidFill>
                  <a:srgbClr val="273239"/>
                </a:solidFill>
                <a:highlight>
                  <a:srgbClr val="FFFFFF"/>
                </a:highlight>
              </a:rPr>
              <a:t> </a:t>
            </a:r>
            <a:r>
              <a:rPr b="1" lang="en-AU">
                <a:solidFill>
                  <a:srgbClr val="FF0000"/>
                </a:solidFill>
                <a:highlight>
                  <a:srgbClr val="FFFFFF"/>
                </a:highlight>
              </a:rPr>
              <a:t>RED</a:t>
            </a:r>
            <a:r>
              <a:rPr lang="en-AU">
                <a:solidFill>
                  <a:srgbClr val="273239"/>
                </a:solidFill>
                <a:highlight>
                  <a:srgbClr val="FFFFFF"/>
                </a:highlight>
              </a:rPr>
              <a:t> (Grandparent must have been black from </a:t>
            </a:r>
            <a:r>
              <a:rPr lang="en-AU" u="sng">
                <a:solidFill>
                  <a:schemeClr val="hlink"/>
                </a:solidFill>
                <a:highlight>
                  <a:srgbClr val="FFFFFF"/>
                </a:highlight>
                <a:hlinkClick r:id="rId4"/>
              </a:rPr>
              <a:t>property 4</a:t>
            </a:r>
            <a:r>
              <a:rPr lang="en-AU">
                <a:solidFill>
                  <a:srgbClr val="273239"/>
                </a:solidFill>
                <a:highlight>
                  <a:srgbClr val="FFFFFF"/>
                </a:highlight>
              </a:rPr>
              <a:t>) </a:t>
            </a:r>
            <a:br>
              <a:rPr lang="en-AU">
                <a:solidFill>
                  <a:srgbClr val="273239"/>
                </a:solidFill>
                <a:highlight>
                  <a:srgbClr val="FFFFFF"/>
                </a:highlight>
              </a:rPr>
            </a:br>
            <a:r>
              <a:rPr b="1" lang="en-AU">
                <a:solidFill>
                  <a:srgbClr val="273239"/>
                </a:solidFill>
                <a:highlight>
                  <a:srgbClr val="FFFFFF"/>
                </a:highlight>
              </a:rPr>
              <a:t>(i)</a:t>
            </a:r>
            <a:r>
              <a:rPr lang="en-AU">
                <a:solidFill>
                  <a:srgbClr val="273239"/>
                </a:solidFill>
                <a:highlight>
                  <a:srgbClr val="FFFFFF"/>
                </a:highlight>
              </a:rPr>
              <a:t> Change the colour of parent and uncle as BLACK. </a:t>
            </a:r>
            <a:br>
              <a:rPr lang="en-AU">
                <a:solidFill>
                  <a:srgbClr val="273239"/>
                </a:solidFill>
                <a:highlight>
                  <a:srgbClr val="FFFFFF"/>
                </a:highlight>
              </a:rPr>
            </a:br>
            <a:r>
              <a:rPr b="1" lang="en-AU">
                <a:solidFill>
                  <a:srgbClr val="273239"/>
                </a:solidFill>
                <a:highlight>
                  <a:srgbClr val="FFFFFF"/>
                </a:highlight>
              </a:rPr>
              <a:t>(ii)</a:t>
            </a:r>
            <a:r>
              <a:rPr lang="en-AU">
                <a:solidFill>
                  <a:srgbClr val="273239"/>
                </a:solidFill>
                <a:highlight>
                  <a:srgbClr val="FFFFFF"/>
                </a:highlight>
              </a:rPr>
              <a:t> Colour of a grandparent as RED if it is not root node.If its is then return. </a:t>
            </a:r>
            <a:br>
              <a:rPr lang="en-AU">
                <a:solidFill>
                  <a:srgbClr val="273239"/>
                </a:solidFill>
                <a:highlight>
                  <a:srgbClr val="FFFFFF"/>
                </a:highlight>
              </a:rPr>
            </a:br>
            <a:r>
              <a:rPr b="1" lang="en-AU">
                <a:solidFill>
                  <a:srgbClr val="273239"/>
                </a:solidFill>
                <a:highlight>
                  <a:srgbClr val="FFFFFF"/>
                </a:highlight>
              </a:rPr>
              <a:t>(iii)</a:t>
            </a:r>
            <a:r>
              <a:rPr lang="en-AU">
                <a:solidFill>
                  <a:srgbClr val="273239"/>
                </a:solidFill>
                <a:highlight>
                  <a:srgbClr val="FFFFFF"/>
                </a:highlight>
              </a:rPr>
              <a:t> Change x = x’s grandparent, repeat steps 2 and 3 for new x. </a:t>
            </a:r>
            <a:endParaRPr>
              <a:solidFill>
                <a:srgbClr val="273239"/>
              </a:solidFill>
              <a:highlight>
                <a:srgbClr val="FFFFFF"/>
              </a:highlight>
            </a:endParaRPr>
          </a:p>
          <a:p>
            <a:pPr indent="0" lvl="0" marL="0" rtl="0" algn="l">
              <a:spcBef>
                <a:spcPts val="3600"/>
              </a:spcBef>
              <a:spcAft>
                <a:spcPts val="0"/>
              </a:spcAft>
              <a:buNone/>
            </a:pPr>
            <a:r>
              <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RBT Insertion Steps Cont..</a:t>
            </a:r>
            <a:endParaRPr/>
          </a:p>
        </p:txBody>
      </p:sp>
      <p:sp>
        <p:nvSpPr>
          <p:cNvPr id="343" name="Google Shape;343;p44"/>
          <p:cNvSpPr txBox="1"/>
          <p:nvPr>
            <p:ph idx="1" type="body"/>
          </p:nvPr>
        </p:nvSpPr>
        <p:spPr>
          <a:xfrm>
            <a:off x="2589200" y="2133600"/>
            <a:ext cx="8915400" cy="4603800"/>
          </a:xfrm>
          <a:prstGeom prst="rect">
            <a:avLst/>
          </a:prstGeom>
        </p:spPr>
        <p:txBody>
          <a:bodyPr anchorCtr="0" anchor="t" bIns="45700" lIns="91425" spcFirstLastPara="1" rIns="91425" wrap="square" tIns="45700">
            <a:noAutofit/>
          </a:bodyPr>
          <a:lstStyle/>
          <a:p>
            <a:pPr indent="0" lvl="0" marL="0" rtl="0" algn="just">
              <a:lnSpc>
                <a:spcPct val="158000"/>
              </a:lnSpc>
              <a:spcBef>
                <a:spcPts val="0"/>
              </a:spcBef>
              <a:spcAft>
                <a:spcPts val="0"/>
              </a:spcAft>
              <a:buNone/>
            </a:pPr>
            <a:r>
              <a:rPr b="1" lang="en-AU" sz="2200">
                <a:solidFill>
                  <a:srgbClr val="273239"/>
                </a:solidFill>
                <a:highlight>
                  <a:srgbClr val="FFFFFF"/>
                </a:highlight>
              </a:rPr>
              <a:t>b) If x’s uncle is BLACK or NULL</a:t>
            </a:r>
            <a:r>
              <a:rPr lang="en-AU" sz="2200">
                <a:solidFill>
                  <a:srgbClr val="273239"/>
                </a:solidFill>
                <a:highlight>
                  <a:srgbClr val="FFFFFF"/>
                </a:highlight>
              </a:rPr>
              <a:t>, then there can be four configurations for x, x’s parent (</a:t>
            </a:r>
            <a:r>
              <a:rPr b="1" lang="en-AU" sz="2200">
                <a:solidFill>
                  <a:srgbClr val="273239"/>
                </a:solidFill>
                <a:highlight>
                  <a:srgbClr val="FFFFFF"/>
                </a:highlight>
              </a:rPr>
              <a:t>p</a:t>
            </a:r>
            <a:r>
              <a:rPr lang="en-AU" sz="2200">
                <a:solidFill>
                  <a:srgbClr val="273239"/>
                </a:solidFill>
                <a:highlight>
                  <a:srgbClr val="FFFFFF"/>
                </a:highlight>
              </a:rPr>
              <a:t>) and x’s grandparent (</a:t>
            </a:r>
            <a:r>
              <a:rPr b="1" lang="en-AU" sz="2200">
                <a:solidFill>
                  <a:srgbClr val="273239"/>
                </a:solidFill>
                <a:highlight>
                  <a:srgbClr val="FFFFFF"/>
                </a:highlight>
              </a:rPr>
              <a:t>g</a:t>
            </a:r>
            <a:r>
              <a:rPr lang="en-AU" sz="2200">
                <a:solidFill>
                  <a:srgbClr val="273239"/>
                </a:solidFill>
                <a:highlight>
                  <a:srgbClr val="FFFFFF"/>
                </a:highlight>
              </a:rPr>
              <a:t>) (This is similar to Rotations that we saw before) </a:t>
            </a:r>
            <a:br>
              <a:rPr lang="en-AU" sz="2200">
                <a:solidFill>
                  <a:srgbClr val="273239"/>
                </a:solidFill>
                <a:highlight>
                  <a:srgbClr val="FFFFFF"/>
                </a:highlight>
              </a:rPr>
            </a:br>
            <a:r>
              <a:rPr b="1" lang="en-AU" sz="2200">
                <a:solidFill>
                  <a:srgbClr val="273239"/>
                </a:solidFill>
                <a:highlight>
                  <a:srgbClr val="FFFFFF"/>
                </a:highlight>
              </a:rPr>
              <a:t>(i)</a:t>
            </a:r>
            <a:r>
              <a:rPr lang="en-AU" sz="2200">
                <a:solidFill>
                  <a:srgbClr val="273239"/>
                </a:solidFill>
                <a:highlight>
                  <a:srgbClr val="FFFFFF"/>
                </a:highlight>
              </a:rPr>
              <a:t> Left Left Case (p is left child of g and x is left child of p) </a:t>
            </a:r>
            <a:br>
              <a:rPr lang="en-AU" sz="2200">
                <a:solidFill>
                  <a:srgbClr val="273239"/>
                </a:solidFill>
                <a:highlight>
                  <a:srgbClr val="FFFFFF"/>
                </a:highlight>
              </a:rPr>
            </a:br>
            <a:r>
              <a:rPr b="1" lang="en-AU" sz="2200">
                <a:solidFill>
                  <a:srgbClr val="273239"/>
                </a:solidFill>
                <a:highlight>
                  <a:srgbClr val="FFFFFF"/>
                </a:highlight>
              </a:rPr>
              <a:t>(ii)</a:t>
            </a:r>
            <a:r>
              <a:rPr lang="en-AU" sz="2200">
                <a:solidFill>
                  <a:srgbClr val="273239"/>
                </a:solidFill>
                <a:highlight>
                  <a:srgbClr val="FFFFFF"/>
                </a:highlight>
              </a:rPr>
              <a:t> Left Right Case (p is left child of g and x is the right child of p) </a:t>
            </a:r>
            <a:br>
              <a:rPr lang="en-AU" sz="2200">
                <a:solidFill>
                  <a:srgbClr val="273239"/>
                </a:solidFill>
                <a:highlight>
                  <a:srgbClr val="FFFFFF"/>
                </a:highlight>
              </a:rPr>
            </a:br>
            <a:r>
              <a:rPr b="1" lang="en-AU" sz="2200">
                <a:solidFill>
                  <a:srgbClr val="273239"/>
                </a:solidFill>
                <a:highlight>
                  <a:srgbClr val="FFFFFF"/>
                </a:highlight>
              </a:rPr>
              <a:t>(iii)</a:t>
            </a:r>
            <a:r>
              <a:rPr lang="en-AU" sz="2200">
                <a:solidFill>
                  <a:srgbClr val="273239"/>
                </a:solidFill>
                <a:highlight>
                  <a:srgbClr val="FFFFFF"/>
                </a:highlight>
              </a:rPr>
              <a:t> Right Right Case (Mirror of case i) </a:t>
            </a:r>
            <a:br>
              <a:rPr lang="en-AU" sz="2200">
                <a:solidFill>
                  <a:srgbClr val="273239"/>
                </a:solidFill>
                <a:highlight>
                  <a:srgbClr val="FFFFFF"/>
                </a:highlight>
              </a:rPr>
            </a:br>
            <a:r>
              <a:rPr b="1" lang="en-AU" sz="2200">
                <a:solidFill>
                  <a:srgbClr val="273239"/>
                </a:solidFill>
                <a:highlight>
                  <a:srgbClr val="FFFFFF"/>
                </a:highlight>
              </a:rPr>
              <a:t>(iv)</a:t>
            </a:r>
            <a:r>
              <a:rPr lang="en-AU" sz="2200">
                <a:solidFill>
                  <a:srgbClr val="273239"/>
                </a:solidFill>
                <a:highlight>
                  <a:srgbClr val="FFFFFF"/>
                </a:highlight>
              </a:rPr>
              <a:t> Right Left Case (Mirror of case ii)</a:t>
            </a:r>
            <a:endParaRPr sz="2200">
              <a:solidFill>
                <a:srgbClr val="273239"/>
              </a:solidFill>
              <a:highlight>
                <a:srgbClr val="FFFFFF"/>
              </a:highlight>
            </a:endParaRPr>
          </a:p>
          <a:p>
            <a:pPr indent="0" lvl="0" marL="0" rtl="0" algn="just">
              <a:lnSpc>
                <a:spcPct val="158000"/>
              </a:lnSpc>
              <a:spcBef>
                <a:spcPts val="3600"/>
              </a:spcBef>
              <a:spcAft>
                <a:spcPts val="0"/>
              </a:spcAft>
              <a:buNone/>
            </a:pPr>
            <a:r>
              <a:rPr lang="en-AU" sz="2200">
                <a:solidFill>
                  <a:srgbClr val="273239"/>
                </a:solidFill>
                <a:highlight>
                  <a:srgbClr val="FFFFFF"/>
                </a:highlight>
              </a:rPr>
              <a:t>Then recolour</a:t>
            </a:r>
            <a:endParaRPr sz="2200">
              <a:solidFill>
                <a:srgbClr val="273239"/>
              </a:solidFill>
              <a:highlight>
                <a:srgbClr val="FFFFFF"/>
              </a:highlight>
            </a:endParaRPr>
          </a:p>
          <a:p>
            <a:pPr indent="0" lvl="0" marL="0" rtl="0" algn="l">
              <a:lnSpc>
                <a:spcPct val="158000"/>
              </a:lnSpc>
              <a:spcBef>
                <a:spcPts val="3600"/>
              </a:spcBef>
              <a:spcAft>
                <a:spcPts val="0"/>
              </a:spcAft>
              <a:buNone/>
            </a:pPr>
            <a:r>
              <a:t/>
            </a:r>
            <a:endParaRPr sz="2200">
              <a:solidFill>
                <a:srgbClr val="273239"/>
              </a:solidFill>
              <a:highlight>
                <a:srgbClr val="FFFFFF"/>
              </a:highlight>
            </a:endParaRPr>
          </a:p>
          <a:p>
            <a:pPr indent="0" lvl="0" marL="0" rtl="0" algn="l">
              <a:lnSpc>
                <a:spcPct val="158000"/>
              </a:lnSpc>
              <a:spcBef>
                <a:spcPts val="3600"/>
              </a:spcBef>
              <a:spcAft>
                <a:spcPts val="0"/>
              </a:spcAft>
              <a:buNone/>
            </a:pPr>
            <a:r>
              <a:t/>
            </a:r>
            <a:endParaRPr sz="1300">
              <a:solidFill>
                <a:srgbClr val="273239"/>
              </a:solidFill>
              <a:highlight>
                <a:srgbClr val="FFFFFF"/>
              </a:highlight>
            </a:endParaRPr>
          </a:p>
          <a:p>
            <a:pPr indent="0" lvl="0" marL="0" rtl="0" algn="l">
              <a:lnSpc>
                <a:spcPct val="158000"/>
              </a:lnSpc>
              <a:spcBef>
                <a:spcPts val="3600"/>
              </a:spcBef>
              <a:spcAft>
                <a:spcPts val="0"/>
              </a:spcAft>
              <a:buNone/>
            </a:pPr>
            <a:r>
              <a:t/>
            </a:r>
            <a:endParaRPr>
              <a:solidFill>
                <a:srgbClr val="273239"/>
              </a:solidFill>
              <a:highlight>
                <a:srgbClr val="FFFFFF"/>
              </a:highlight>
            </a:endParaRPr>
          </a:p>
          <a:p>
            <a:pPr indent="0" lvl="0" marL="0" rtl="0" algn="l">
              <a:spcBef>
                <a:spcPts val="3600"/>
              </a:spcBef>
              <a:spcAft>
                <a:spcPts val="0"/>
              </a:spcAft>
              <a:buNone/>
            </a:pPr>
            <a:r>
              <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a:t>Insertion Example</a:t>
            </a:r>
            <a:endParaRPr/>
          </a:p>
        </p:txBody>
      </p:sp>
      <p:sp>
        <p:nvSpPr>
          <p:cNvPr id="349" name="Google Shape;349;p45"/>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AU" sz="2900"/>
              <a:t>{1,4,6,3,5,7,8,2,9}</a:t>
            </a:r>
            <a:endParaRPr sz="2900"/>
          </a:p>
          <a:p>
            <a:pPr indent="0" lvl="0" marL="0" rtl="0" algn="l">
              <a:spcBef>
                <a:spcPts val="1000"/>
              </a:spcBef>
              <a:spcAft>
                <a:spcPts val="0"/>
              </a:spcAft>
              <a:buNone/>
            </a:pPr>
            <a:r>
              <a:t/>
            </a:r>
            <a:endParaRPr sz="2900"/>
          </a:p>
          <a:p>
            <a:pPr indent="0" lvl="0" marL="0" rtl="0" algn="l">
              <a:spcBef>
                <a:spcPts val="1000"/>
              </a:spcBef>
              <a:spcAft>
                <a:spcPts val="0"/>
              </a:spcAft>
              <a:buNone/>
            </a:pPr>
            <a:r>
              <a:rPr lang="en-AU" sz="2900"/>
              <a:t>Red Black Tree Visulaization:</a:t>
            </a:r>
            <a:endParaRPr sz="2900"/>
          </a:p>
          <a:p>
            <a:pPr indent="0" lvl="0" marL="0" rtl="0" algn="l">
              <a:spcBef>
                <a:spcPts val="1000"/>
              </a:spcBef>
              <a:spcAft>
                <a:spcPts val="0"/>
              </a:spcAft>
              <a:buNone/>
            </a:pPr>
            <a:r>
              <a:t/>
            </a:r>
            <a:endParaRPr sz="2900"/>
          </a:p>
          <a:p>
            <a:pPr indent="0" lvl="0" marL="0" rtl="0" algn="l">
              <a:spcBef>
                <a:spcPts val="1000"/>
              </a:spcBef>
              <a:spcAft>
                <a:spcPts val="0"/>
              </a:spcAft>
              <a:buNone/>
            </a:pPr>
            <a:r>
              <a:rPr lang="en-AU" sz="2900" u="sng">
                <a:solidFill>
                  <a:schemeClr val="hlink"/>
                </a:solidFill>
                <a:hlinkClick r:id="rId3"/>
              </a:rPr>
              <a:t>https://www.cs.usfca.edu/~galles/visualization/RedBlack.html</a:t>
            </a:r>
            <a:endParaRPr sz="2900"/>
          </a:p>
          <a:p>
            <a:pPr indent="0" lvl="0" marL="0" rtl="0" algn="l">
              <a:spcBef>
                <a:spcPts val="1000"/>
              </a:spcBef>
              <a:spcAft>
                <a:spcPts val="0"/>
              </a:spcAft>
              <a:buNone/>
            </a:pPr>
            <a:r>
              <a:t/>
            </a:r>
            <a:endParaRPr sz="2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2592925" y="2605310"/>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AU" sz="5500"/>
              <a:t>Thank You</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162175" y="624110"/>
            <a:ext cx="934243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4000"/>
              <a:buFont typeface="Arial"/>
              <a:buNone/>
            </a:pPr>
            <a:r>
              <a:rPr lang="en-AU" sz="4000"/>
              <a:t>Why Trees?</a:t>
            </a:r>
            <a:endParaRPr/>
          </a:p>
        </p:txBody>
      </p:sp>
      <p:sp>
        <p:nvSpPr>
          <p:cNvPr id="177" name="Google Shape;177;p20"/>
          <p:cNvSpPr txBox="1"/>
          <p:nvPr>
            <p:ph idx="1" type="body"/>
          </p:nvPr>
        </p:nvSpPr>
        <p:spPr>
          <a:xfrm>
            <a:off x="2085976" y="1685925"/>
            <a:ext cx="8991600" cy="422529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400"/>
              <a:buFont typeface="Noto Sans Symbols"/>
              <a:buChar char="❑"/>
            </a:pPr>
            <a:r>
              <a:rPr lang="en-AU" sz="2400"/>
              <a:t>Trees are used to store information that naturally forms a hierarchy. For example, the file system on a computer.</a:t>
            </a:r>
            <a:endParaRPr/>
          </a:p>
          <a:p>
            <a:pPr indent="0" lvl="0" marL="0" rtl="0" algn="just">
              <a:spcBef>
                <a:spcPts val="1000"/>
              </a:spcBef>
              <a:spcAft>
                <a:spcPts val="0"/>
              </a:spcAft>
              <a:buSzPts val="2400"/>
              <a:buNone/>
            </a:pPr>
            <a:r>
              <a:t/>
            </a:r>
            <a:endParaRPr sz="2400"/>
          </a:p>
          <a:p>
            <a:pPr indent="-342900" lvl="0" marL="342900" rtl="0" algn="just">
              <a:spcBef>
                <a:spcPts val="1000"/>
              </a:spcBef>
              <a:spcAft>
                <a:spcPts val="0"/>
              </a:spcAft>
              <a:buSzPts val="2400"/>
              <a:buFont typeface="Noto Sans Symbols"/>
              <a:buChar char="❑"/>
            </a:pPr>
            <a:r>
              <a:rPr lang="en-AU" sz="2400"/>
              <a:t> Trees provide moderate insertion/deletion (quicker than Arrays and slower than Unordered Linked Lists). </a:t>
            </a:r>
            <a:endParaRPr/>
          </a:p>
          <a:p>
            <a:pPr indent="0" lvl="0" marL="0" rtl="0" algn="just">
              <a:spcBef>
                <a:spcPts val="1000"/>
              </a:spcBef>
              <a:spcAft>
                <a:spcPts val="0"/>
              </a:spcAft>
              <a:buSzPts val="2400"/>
              <a:buNone/>
            </a:pPr>
            <a:r>
              <a:t/>
            </a:r>
            <a:endParaRPr sz="2400"/>
          </a:p>
          <a:p>
            <a:pPr indent="-342900" lvl="0" marL="342900" rtl="0" algn="just">
              <a:spcBef>
                <a:spcPts val="1000"/>
              </a:spcBef>
              <a:spcAft>
                <a:spcPts val="0"/>
              </a:spcAft>
              <a:buSzPts val="2400"/>
              <a:buFont typeface="Noto Sans Symbols"/>
              <a:buChar char="❑"/>
            </a:pPr>
            <a:r>
              <a:rPr lang="en-AU" sz="2400"/>
              <a:t>Trees don’t have an upper limit on number of nodes as nodes are linked using pointers.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Important Terms</a:t>
            </a:r>
            <a:br>
              <a:rPr lang="en-AU"/>
            </a:br>
            <a:endParaRPr/>
          </a:p>
        </p:txBody>
      </p:sp>
      <p:sp>
        <p:nvSpPr>
          <p:cNvPr id="183" name="Google Shape;183;p21"/>
          <p:cNvSpPr txBox="1"/>
          <p:nvPr>
            <p:ph idx="1" type="body"/>
          </p:nvPr>
        </p:nvSpPr>
        <p:spPr>
          <a:xfrm>
            <a:off x="2438400" y="1838325"/>
            <a:ext cx="9066212" cy="4276725"/>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SzPts val="2000"/>
              <a:buFont typeface="Noto Sans Symbols"/>
              <a:buChar char="❑"/>
            </a:pPr>
            <a:r>
              <a:rPr b="1" lang="en-AU" sz="2000"/>
              <a:t>Path</a:t>
            </a:r>
            <a:r>
              <a:rPr lang="en-AU" sz="2000"/>
              <a:t> − Path refers to the sequence of nodes along the edges of a tree.</a:t>
            </a:r>
            <a:endParaRPr/>
          </a:p>
          <a:p>
            <a:pPr indent="-342900" lvl="0" marL="342900" rtl="0" algn="just">
              <a:spcBef>
                <a:spcPts val="1000"/>
              </a:spcBef>
              <a:spcAft>
                <a:spcPts val="0"/>
              </a:spcAft>
              <a:buSzPts val="2000"/>
              <a:buFont typeface="Noto Sans Symbols"/>
              <a:buChar char="❑"/>
            </a:pPr>
            <a:r>
              <a:rPr b="1" lang="en-AU" sz="2000"/>
              <a:t>Root</a:t>
            </a:r>
            <a:r>
              <a:rPr lang="en-AU" sz="2000"/>
              <a:t> − The node at the top of the tree is called root.</a:t>
            </a:r>
            <a:endParaRPr/>
          </a:p>
          <a:p>
            <a:pPr indent="-342900" lvl="0" marL="342900" rtl="0" algn="just">
              <a:spcBef>
                <a:spcPts val="1000"/>
              </a:spcBef>
              <a:spcAft>
                <a:spcPts val="0"/>
              </a:spcAft>
              <a:buSzPts val="2000"/>
              <a:buFont typeface="Noto Sans Symbols"/>
              <a:buChar char="❑"/>
            </a:pPr>
            <a:r>
              <a:rPr b="1" lang="en-AU" sz="2000"/>
              <a:t>Parent</a:t>
            </a:r>
            <a:r>
              <a:rPr lang="en-AU" sz="2000"/>
              <a:t> − Any node except the root node has one edge upward to a node is called parent.</a:t>
            </a:r>
            <a:endParaRPr/>
          </a:p>
          <a:p>
            <a:pPr indent="-342900" lvl="0" marL="342900" rtl="0" algn="just">
              <a:spcBef>
                <a:spcPts val="1000"/>
              </a:spcBef>
              <a:spcAft>
                <a:spcPts val="0"/>
              </a:spcAft>
              <a:buSzPts val="2000"/>
              <a:buFont typeface="Noto Sans Symbols"/>
              <a:buChar char="❑"/>
            </a:pPr>
            <a:r>
              <a:rPr b="1" lang="en-AU" sz="2000"/>
              <a:t>Child</a:t>
            </a:r>
            <a:r>
              <a:rPr lang="en-AU" sz="2000"/>
              <a:t> −If the node is a descendant of any node, then the node is known as a child node.</a:t>
            </a:r>
            <a:endParaRPr/>
          </a:p>
          <a:p>
            <a:pPr indent="-342900" lvl="0" marL="342900" rtl="0" algn="just">
              <a:spcBef>
                <a:spcPts val="1000"/>
              </a:spcBef>
              <a:spcAft>
                <a:spcPts val="0"/>
              </a:spcAft>
              <a:buSzPts val="2000"/>
              <a:buFont typeface="Noto Sans Symbols"/>
              <a:buChar char="❑"/>
            </a:pPr>
            <a:r>
              <a:rPr b="1" lang="en-AU" sz="2000"/>
              <a:t>Leaf</a:t>
            </a:r>
            <a:r>
              <a:rPr lang="en-AU" sz="2000"/>
              <a:t> − The node which does not have any child node is called the leaf node.</a:t>
            </a:r>
            <a:endParaRPr/>
          </a:p>
          <a:p>
            <a:pPr indent="-342900" lvl="0" marL="342900" rtl="0" algn="just">
              <a:spcBef>
                <a:spcPts val="1000"/>
              </a:spcBef>
              <a:spcAft>
                <a:spcPts val="0"/>
              </a:spcAft>
              <a:buSzPts val="2000"/>
              <a:buFont typeface="Noto Sans Symbols"/>
              <a:buChar char="❑"/>
            </a:pPr>
            <a:r>
              <a:rPr b="1" lang="en-AU" sz="2000"/>
              <a:t>Levels</a:t>
            </a:r>
            <a:r>
              <a:rPr lang="en-AU" sz="2000"/>
              <a:t> − Level of a node represents the generation of a node. If the root node is at level 0, then its next child node is at level 1, its grandchild is at level 2, and so on.</a:t>
            </a:r>
            <a:endParaRPr/>
          </a:p>
          <a:p>
            <a:pPr indent="-228600" lvl="0" marL="342900" rtl="0" algn="l">
              <a:spcBef>
                <a:spcPts val="1000"/>
              </a:spcBef>
              <a:spcAft>
                <a:spcPts val="0"/>
              </a:spcAft>
              <a:buSzPts val="1800"/>
              <a:buFont typeface="Noto Sans Symbols"/>
              <a:buNone/>
            </a:pPr>
            <a:r>
              <a:t/>
            </a:r>
            <a:endParaRPr/>
          </a:p>
          <a:p>
            <a:pPr indent="-228600" lvl="0" marL="342900" rtl="0" algn="l">
              <a:spcBef>
                <a:spcPts val="1000"/>
              </a:spcBef>
              <a:spcAft>
                <a:spcPts val="0"/>
              </a:spcAft>
              <a:buSzPts val="1800"/>
              <a:buFont typeface="Noto Sans Symbols"/>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Tree </a:t>
            </a:r>
            <a:endParaRPr/>
          </a:p>
        </p:txBody>
      </p:sp>
      <p:pic>
        <p:nvPicPr>
          <p:cNvPr descr="Diagram&#10;&#10;Description automatically generated" id="189" name="Google Shape;189;p22"/>
          <p:cNvPicPr preferRelativeResize="0"/>
          <p:nvPr>
            <p:ph idx="1" type="body"/>
          </p:nvPr>
        </p:nvPicPr>
        <p:blipFill rotWithShape="1">
          <a:blip r:embed="rId3">
            <a:alphaModFix/>
          </a:blip>
          <a:srcRect b="0" l="0" r="0" t="0"/>
          <a:stretch/>
        </p:blipFill>
        <p:spPr>
          <a:xfrm>
            <a:off x="2804160" y="1798320"/>
            <a:ext cx="8117840" cy="43167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Binary Tree</a:t>
            </a:r>
            <a:endParaRPr/>
          </a:p>
        </p:txBody>
      </p:sp>
      <p:sp>
        <p:nvSpPr>
          <p:cNvPr id="195" name="Google Shape;195;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SzPts val="2400"/>
              <a:buFont typeface="Noto Sans Symbols"/>
              <a:buChar char="❑"/>
            </a:pPr>
            <a:r>
              <a:rPr lang="en-AU" sz="2400"/>
              <a:t>A tree whose elements have at most 2 children is called a binary tree. </a:t>
            </a:r>
            <a:endParaRPr/>
          </a:p>
          <a:p>
            <a:pPr indent="-342900" lvl="0" marL="342900" rtl="0" algn="just">
              <a:lnSpc>
                <a:spcPct val="150000"/>
              </a:lnSpc>
              <a:spcBef>
                <a:spcPts val="1000"/>
              </a:spcBef>
              <a:spcAft>
                <a:spcPts val="0"/>
              </a:spcAft>
              <a:buSzPts val="2400"/>
              <a:buFont typeface="Noto Sans Symbols"/>
              <a:buChar char="❑"/>
            </a:pPr>
            <a:r>
              <a:rPr lang="en-AU" sz="2400"/>
              <a:t>Since each element in a binary tree can have only 2 children, we typically name them the left and right child. </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2400"/>
              <a:buFont typeface="Noto Sans Symbols"/>
              <a:buChar char="❑"/>
            </a:pPr>
            <a:r>
              <a:rPr lang="en-AU" sz="2400"/>
              <a:t>Maximum number of nodes in a binary tree at level </a:t>
            </a:r>
            <a:r>
              <a:rPr b="1" lang="en-AU" sz="2400"/>
              <a:t>“i” </a:t>
            </a:r>
            <a:r>
              <a:rPr lang="en-AU" sz="2400"/>
              <a:t>is</a:t>
            </a:r>
            <a:r>
              <a:rPr b="1" lang="en-AU" sz="2400"/>
              <a:t> 2</a:t>
            </a:r>
            <a:r>
              <a:rPr b="1" baseline="30000" lang="en-AU" sz="2400"/>
              <a:t>i</a:t>
            </a:r>
            <a:r>
              <a:rPr b="1" lang="en-AU" sz="2400"/>
              <a:t>.</a:t>
            </a:r>
            <a:endParaRPr/>
          </a:p>
          <a:p>
            <a:pPr indent="-190500" lvl="0" marL="342900" rtl="0" algn="just">
              <a:spcBef>
                <a:spcPts val="1000"/>
              </a:spcBef>
              <a:spcAft>
                <a:spcPts val="0"/>
              </a:spcAft>
              <a:buSzPts val="2400"/>
              <a:buFont typeface="Noto Sans Symbols"/>
              <a:buNone/>
            </a:pPr>
            <a:r>
              <a:t/>
            </a:r>
            <a:endParaRPr b="1" sz="2400"/>
          </a:p>
          <a:p>
            <a:pPr indent="-342900" lvl="0" marL="342900" rtl="0" algn="just">
              <a:spcBef>
                <a:spcPts val="1000"/>
              </a:spcBef>
              <a:spcAft>
                <a:spcPts val="0"/>
              </a:spcAft>
              <a:buSzPts val="2400"/>
              <a:buFont typeface="Noto Sans Symbols"/>
              <a:buChar char="❑"/>
            </a:pPr>
            <a:r>
              <a:rPr lang="en-AU" sz="2400"/>
              <a:t>Maximum number of nodes in a binary tree with height  </a:t>
            </a:r>
            <a:r>
              <a:rPr b="1" lang="en-AU" sz="2400"/>
              <a:t>“h” </a:t>
            </a:r>
            <a:r>
              <a:rPr lang="en-AU" sz="2400"/>
              <a:t>is</a:t>
            </a:r>
            <a:r>
              <a:rPr b="1" lang="en-AU" sz="2400"/>
              <a:t> 2</a:t>
            </a:r>
            <a:r>
              <a:rPr b="1" baseline="30000" lang="en-AU" sz="2400"/>
              <a:t>h </a:t>
            </a:r>
            <a:r>
              <a:rPr b="1" lang="en-AU" sz="2400"/>
              <a:t>-1.</a:t>
            </a:r>
            <a:endParaRPr/>
          </a:p>
          <a:p>
            <a:pPr indent="-190500" lvl="0" marL="342900" rtl="0" algn="just">
              <a:spcBef>
                <a:spcPts val="1000"/>
              </a:spcBef>
              <a:spcAft>
                <a:spcPts val="0"/>
              </a:spcAft>
              <a:buSzPts val="2400"/>
              <a:buFont typeface="Noto Sans Symbols"/>
              <a:buNone/>
            </a:pPr>
            <a:r>
              <a:t/>
            </a:r>
            <a:endParaRPr b="1" sz="2400"/>
          </a:p>
        </p:txBody>
      </p:sp>
      <p:sp>
        <p:nvSpPr>
          <p:cNvPr id="201" name="Google Shape;201;p24"/>
          <p:cNvSpPr txBox="1"/>
          <p:nvPr>
            <p:ph type="title"/>
          </p:nvPr>
        </p:nvSpPr>
        <p:spPr>
          <a:xfrm>
            <a:off x="2476500" y="624110"/>
            <a:ext cx="9028112"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Properties of Binary Tree</a:t>
            </a:r>
            <a:br>
              <a:rPr b="1" lang="en-AU"/>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Binary Tree</a:t>
            </a:r>
            <a:endParaRPr/>
          </a:p>
        </p:txBody>
      </p:sp>
      <p:pic>
        <p:nvPicPr>
          <p:cNvPr descr="Diagram&#10;&#10;Description automatically generated" id="207" name="Google Shape;207;p25"/>
          <p:cNvPicPr preferRelativeResize="0"/>
          <p:nvPr>
            <p:ph idx="1" type="body"/>
          </p:nvPr>
        </p:nvPicPr>
        <p:blipFill rotWithShape="1">
          <a:blip r:embed="rId3">
            <a:alphaModFix/>
          </a:blip>
          <a:srcRect b="0" l="0" r="0" t="0"/>
          <a:stretch/>
        </p:blipFill>
        <p:spPr>
          <a:xfrm>
            <a:off x="3493142" y="2133600"/>
            <a:ext cx="7107542" cy="3931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lang="en-AU"/>
              <a:t>Binary Tree Representation  </a:t>
            </a:r>
            <a:endParaRPr/>
          </a:p>
        </p:txBody>
      </p:sp>
      <p:sp>
        <p:nvSpPr>
          <p:cNvPr id="213" name="Google Shape;213;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50000"/>
              </a:lnSpc>
              <a:spcBef>
                <a:spcPts val="0"/>
              </a:spcBef>
              <a:spcAft>
                <a:spcPts val="0"/>
              </a:spcAft>
              <a:buSzPts val="2400"/>
              <a:buFont typeface="Noto Sans Symbols"/>
              <a:buChar char="❑"/>
            </a:pPr>
            <a:r>
              <a:rPr lang="en-AU" sz="2400"/>
              <a:t>A binary tree is represented by a pointer to the topmost node in tree. If the tree is empty, then value of root is NULL. </a:t>
            </a:r>
            <a:endParaRPr/>
          </a:p>
          <a:p>
            <a:pPr indent="-342900" lvl="0" marL="342900" rtl="0" algn="l">
              <a:lnSpc>
                <a:spcPct val="150000"/>
              </a:lnSpc>
              <a:spcBef>
                <a:spcPts val="1000"/>
              </a:spcBef>
              <a:spcAft>
                <a:spcPts val="0"/>
              </a:spcAft>
              <a:buSzPts val="2400"/>
              <a:buFont typeface="Noto Sans Symbols"/>
              <a:buChar char="❑"/>
            </a:pPr>
            <a:r>
              <a:rPr lang="en-AU" sz="2400"/>
              <a:t>A binary tree node contains following parts. </a:t>
            </a:r>
            <a:br>
              <a:rPr lang="en-AU" sz="2400"/>
            </a:br>
            <a:r>
              <a:rPr lang="en-AU" sz="2400"/>
              <a:t>1. Data </a:t>
            </a:r>
            <a:br>
              <a:rPr lang="en-AU" sz="2400"/>
            </a:br>
            <a:r>
              <a:rPr lang="en-AU" sz="2400"/>
              <a:t>2. Pointer to left child </a:t>
            </a:r>
            <a:br>
              <a:rPr lang="en-AU" sz="2400"/>
            </a:br>
            <a:r>
              <a:rPr lang="en-AU" sz="2400"/>
              <a:t>3. Pointer to right child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