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4"/>
  </p:sldMasterIdLst>
  <p:sldIdLst>
    <p:sldId id="257" r:id="rId5"/>
    <p:sldId id="259" r:id="rId6"/>
    <p:sldId id="260" r:id="rId7"/>
    <p:sldId id="262" r:id="rId8"/>
    <p:sldId id="261" r:id="rId9"/>
    <p:sldId id="263" r:id="rId10"/>
    <p:sldId id="264" r:id="rId11"/>
    <p:sldId id="265" r:id="rId12"/>
    <p:sldId id="266" r:id="rId13"/>
    <p:sldId id="268" r:id="rId14"/>
    <p:sldId id="267"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78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694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248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8007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40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801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360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35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9/26/2023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571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BEA474-078D-4E9B-9B14-09A87B19DC46}" type="datetime1">
              <a:rPr lang="en-US" smtClean="0"/>
              <a:t>9/26/2023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1081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758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9/26/2023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392738"/>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35314" y="-257015"/>
            <a:ext cx="6253317" cy="3686015"/>
          </a:xfrm>
        </p:spPr>
        <p:txBody>
          <a:bodyPr>
            <a:normAutofit/>
          </a:bodyPr>
          <a:lstStyle/>
          <a:p>
            <a:pPr algn="l"/>
            <a:r>
              <a:rPr lang="en-US" dirty="0"/>
              <a:t>Handling Missing Values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Using SQL</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65B4-DDD0-3DD5-5A47-938F5F88E7C9}"/>
              </a:ext>
            </a:extLst>
          </p:cNvPr>
          <p:cNvSpPr>
            <a:spLocks noGrp="1"/>
          </p:cNvSpPr>
          <p:nvPr>
            <p:ph type="title"/>
          </p:nvPr>
        </p:nvSpPr>
        <p:spPr>
          <a:xfrm>
            <a:off x="1097280" y="286603"/>
            <a:ext cx="10657840" cy="1450757"/>
          </a:xfrm>
        </p:spPr>
        <p:txBody>
          <a:bodyPr/>
          <a:lstStyle/>
          <a:p>
            <a:r>
              <a:rPr lang="en-US" dirty="0"/>
              <a:t>Next Observation Carried Backward(NOCB)</a:t>
            </a:r>
          </a:p>
        </p:txBody>
      </p:sp>
      <p:sp>
        <p:nvSpPr>
          <p:cNvPr id="3" name="Content Placeholder 2">
            <a:extLst>
              <a:ext uri="{FF2B5EF4-FFF2-40B4-BE49-F238E27FC236}">
                <a16:creationId xmlns:a16="http://schemas.microsoft.com/office/drawing/2014/main" id="{7EAFB0C3-3257-26B5-E04F-62354F81868E}"/>
              </a:ext>
            </a:extLst>
          </p:cNvPr>
          <p:cNvSpPr>
            <a:spLocks noGrp="1"/>
          </p:cNvSpPr>
          <p:nvPr>
            <p:ph idx="1"/>
          </p:nvPr>
        </p:nvSpPr>
        <p:spPr>
          <a:xfrm>
            <a:off x="1097280" y="1845734"/>
            <a:ext cx="6045200" cy="3833706"/>
          </a:xfrm>
        </p:spPr>
        <p:txBody>
          <a:bodyPr>
            <a:normAutofit lnSpcReduction="10000"/>
          </a:bodyPr>
          <a:lstStyle/>
          <a:p>
            <a:r>
              <a:rPr lang="en-US" dirty="0"/>
              <a:t>The NOCB method entails carrying backward the next observed value to replace missing values. This approach is especially valuable when working with data that exhibits a natural order, such as time or sequential IDs.</a:t>
            </a:r>
          </a:p>
          <a:p>
            <a:pPr>
              <a:buFont typeface="Wingdings" panose="05000000000000000000" pitchFamily="2" charset="2"/>
              <a:buChar char="Ø"/>
            </a:pPr>
            <a:r>
              <a:rPr lang="en-US" dirty="0"/>
              <a:t>We're updating the ‘quantity sold’ column with the next observed value for each product based on the date column. </a:t>
            </a:r>
          </a:p>
          <a:p>
            <a:pPr>
              <a:buFont typeface="Wingdings" panose="05000000000000000000" pitchFamily="2" charset="2"/>
              <a:buChar char="Ø"/>
            </a:pPr>
            <a:r>
              <a:rPr lang="en-US" dirty="0"/>
              <a:t>The ‘ORDER BY </a:t>
            </a:r>
            <a:r>
              <a:rPr lang="en-US" dirty="0" err="1"/>
              <a:t>x.date</a:t>
            </a:r>
            <a:r>
              <a:rPr lang="en-US" dirty="0"/>
              <a:t> ASC’ ensures that we get the next observation. </a:t>
            </a:r>
          </a:p>
          <a:p>
            <a:pPr>
              <a:buFont typeface="Wingdings" panose="05000000000000000000" pitchFamily="2" charset="2"/>
              <a:buChar char="Ø"/>
            </a:pPr>
            <a:r>
              <a:rPr lang="en-US" dirty="0"/>
              <a:t>The ‘LIMIT 1’ clause ensures that we only select one matching row, which is the next observation. We're only updating rows where ‘quantity sold’ is currently null.</a:t>
            </a:r>
          </a:p>
        </p:txBody>
      </p:sp>
      <p:pic>
        <p:nvPicPr>
          <p:cNvPr id="5" name="Picture 4">
            <a:extLst>
              <a:ext uri="{FF2B5EF4-FFF2-40B4-BE49-F238E27FC236}">
                <a16:creationId xmlns:a16="http://schemas.microsoft.com/office/drawing/2014/main" id="{976CAA8D-6650-2AD0-0920-F1A82BDB5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480" y="2136434"/>
            <a:ext cx="4724020" cy="2730206"/>
          </a:xfrm>
          <a:prstGeom prst="rect">
            <a:avLst/>
          </a:prstGeom>
        </p:spPr>
      </p:pic>
    </p:spTree>
    <p:extLst>
      <p:ext uri="{BB962C8B-B14F-4D97-AF65-F5344CB8AC3E}">
        <p14:creationId xmlns:p14="http://schemas.microsoft.com/office/powerpoint/2010/main" val="48094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A5E18-83FD-A29F-F0E2-4A47A294135C}"/>
              </a:ext>
            </a:extLst>
          </p:cNvPr>
          <p:cNvSpPr>
            <a:spLocks noGrp="1"/>
          </p:cNvSpPr>
          <p:nvPr>
            <p:ph type="title"/>
          </p:nvPr>
        </p:nvSpPr>
        <p:spPr>
          <a:xfrm>
            <a:off x="1097280" y="239950"/>
            <a:ext cx="10058400" cy="1450757"/>
          </a:xfrm>
        </p:spPr>
        <p:txBody>
          <a:bodyPr/>
          <a:lstStyle/>
          <a:p>
            <a:r>
              <a:rPr lang="en-US" dirty="0"/>
              <a:t>Linear Interpolation</a:t>
            </a:r>
          </a:p>
        </p:txBody>
      </p:sp>
      <p:sp>
        <p:nvSpPr>
          <p:cNvPr id="3" name="Content Placeholder 2">
            <a:extLst>
              <a:ext uri="{FF2B5EF4-FFF2-40B4-BE49-F238E27FC236}">
                <a16:creationId xmlns:a16="http://schemas.microsoft.com/office/drawing/2014/main" id="{398E426A-EA1C-8173-53BD-0441CE651037}"/>
              </a:ext>
            </a:extLst>
          </p:cNvPr>
          <p:cNvSpPr>
            <a:spLocks noGrp="1"/>
          </p:cNvSpPr>
          <p:nvPr>
            <p:ph idx="1"/>
          </p:nvPr>
        </p:nvSpPr>
        <p:spPr>
          <a:xfrm>
            <a:off x="1097281" y="2368249"/>
            <a:ext cx="10058399" cy="3929915"/>
          </a:xfrm>
        </p:spPr>
        <p:txBody>
          <a:bodyPr>
            <a:normAutofit/>
          </a:bodyPr>
          <a:lstStyle/>
          <a:p>
            <a:r>
              <a:rPr lang="en-US" dirty="0"/>
              <a:t>Linear interpolation is a method used to estimate missing values by assuming a linear relationship between known adjacent values. It works particularly well with data that has a natural order, like time-based or sequentially numbered data points.</a:t>
            </a:r>
          </a:p>
          <a:p>
            <a:pPr>
              <a:buFont typeface="Wingdings" panose="05000000000000000000" pitchFamily="2" charset="2"/>
              <a:buChar char="Ø"/>
            </a:pPr>
            <a:r>
              <a:rPr lang="en-US" dirty="0"/>
              <a:t>"Linear interpolation is a method that relies on establishing a linear relationship between neighboring observed values to estimate missing data points. </a:t>
            </a:r>
          </a:p>
          <a:p>
            <a:pPr>
              <a:buFont typeface="Wingdings" panose="05000000000000000000" pitchFamily="2" charset="2"/>
              <a:buChar char="Ø"/>
            </a:pPr>
            <a:r>
              <a:rPr lang="en-US" dirty="0"/>
              <a:t>It proves particularly effective in datasets that exhibit a natural order, such as time series or sequences with incremental IDs. </a:t>
            </a:r>
          </a:p>
          <a:p>
            <a:pPr>
              <a:buFont typeface="Wingdings" panose="05000000000000000000" pitchFamily="2" charset="2"/>
              <a:buChar char="Ø"/>
            </a:pPr>
            <a:r>
              <a:rPr lang="en-US" dirty="0"/>
              <a:t>By connecting adjacent data points with straight-line segments, linear interpolation provides a method for inferring values that fall between known observations. </a:t>
            </a:r>
          </a:p>
        </p:txBody>
      </p:sp>
    </p:spTree>
    <p:extLst>
      <p:ext uri="{BB962C8B-B14F-4D97-AF65-F5344CB8AC3E}">
        <p14:creationId xmlns:p14="http://schemas.microsoft.com/office/powerpoint/2010/main" val="1006396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1377-6F85-7F5E-354B-9E407ACF4325}"/>
              </a:ext>
            </a:extLst>
          </p:cNvPr>
          <p:cNvSpPr>
            <a:spLocks noGrp="1"/>
          </p:cNvSpPr>
          <p:nvPr>
            <p:ph type="title"/>
          </p:nvPr>
        </p:nvSpPr>
        <p:spPr/>
        <p:txBody>
          <a:bodyPr/>
          <a:lstStyle/>
          <a:p>
            <a:r>
              <a:rPr lang="en-US" dirty="0"/>
              <a:t>Why missing data is important?</a:t>
            </a:r>
          </a:p>
        </p:txBody>
      </p:sp>
      <p:sp>
        <p:nvSpPr>
          <p:cNvPr id="3" name="Content Placeholder 2">
            <a:extLst>
              <a:ext uri="{FF2B5EF4-FFF2-40B4-BE49-F238E27FC236}">
                <a16:creationId xmlns:a16="http://schemas.microsoft.com/office/drawing/2014/main" id="{9F62461D-A0F1-1F86-5C28-6FACF1D73383}"/>
              </a:ext>
            </a:extLst>
          </p:cNvPr>
          <p:cNvSpPr>
            <a:spLocks noGrp="1"/>
          </p:cNvSpPr>
          <p:nvPr>
            <p:ph idx="1"/>
          </p:nvPr>
        </p:nvSpPr>
        <p:spPr>
          <a:xfrm>
            <a:off x="1097280" y="2079000"/>
            <a:ext cx="10058400" cy="4023360"/>
          </a:xfrm>
        </p:spPr>
        <p:txBody>
          <a:bodyPr/>
          <a:lstStyle/>
          <a:p>
            <a:pPr>
              <a:buFont typeface="Wingdings" panose="05000000000000000000" pitchFamily="2" charset="2"/>
              <a:buChar char="Ø"/>
            </a:pPr>
            <a:r>
              <a:rPr lang="en-US" b="1" dirty="0"/>
              <a:t>Data Quality: </a:t>
            </a:r>
            <a:r>
              <a:rPr lang="en-US" dirty="0"/>
              <a:t>The presence of missing data can significantly affect the quality and reliability of a dataset. Inaccurate or incomplete data can lead to incorrect conclusions and decisions.  </a:t>
            </a:r>
          </a:p>
          <a:p>
            <a:pPr>
              <a:buFont typeface="Wingdings" panose="05000000000000000000" pitchFamily="2" charset="2"/>
              <a:buChar char="Ø"/>
            </a:pPr>
            <a:r>
              <a:rPr lang="en-US" b="1" dirty="0"/>
              <a:t>Bias: </a:t>
            </a:r>
            <a:r>
              <a:rPr lang="en-US" dirty="0"/>
              <a:t>Missing data can introduce bias into analyses and models. If the missing data is not handled appropriately, it can skew results and lead to incorrect interpretations.  </a:t>
            </a:r>
          </a:p>
          <a:p>
            <a:pPr>
              <a:buFont typeface="Wingdings" panose="05000000000000000000" pitchFamily="2" charset="2"/>
              <a:buChar char="Ø"/>
            </a:pPr>
            <a:r>
              <a:rPr lang="en-US" b="1" dirty="0"/>
              <a:t>Data Completeness: </a:t>
            </a:r>
            <a:r>
              <a:rPr lang="en-US" dirty="0"/>
              <a:t>Missing data may contain valuable information. Ignoring it could mean losing insights that could be crucial for making informed decisions.  </a:t>
            </a:r>
          </a:p>
          <a:p>
            <a:pPr>
              <a:buFont typeface="Wingdings" panose="05000000000000000000" pitchFamily="2" charset="2"/>
              <a:buChar char="Ø"/>
            </a:pPr>
            <a:r>
              <a:rPr lang="en-US" b="1" dirty="0"/>
              <a:t>Statistical Validity:</a:t>
            </a:r>
            <a:r>
              <a:rPr lang="en-US" dirty="0"/>
              <a:t> Missing data can violate assumptions of statistical tests and models. Addressing missing data is essential to ensure the validity of statistical analyses.</a:t>
            </a:r>
          </a:p>
          <a:p>
            <a:pPr>
              <a:buFont typeface="Wingdings" panose="05000000000000000000" pitchFamily="2" charset="2"/>
              <a:buChar char="Ø"/>
            </a:pPr>
            <a:r>
              <a:rPr lang="en-US" b="1" dirty="0"/>
              <a:t>Business Impact:  </a:t>
            </a:r>
            <a:r>
              <a:rPr lang="en-US" dirty="0"/>
              <a:t>a business context, missing data can lead to incorrect business decisions, potentially affecting profitability, customer satisfaction, and overall performance.</a:t>
            </a:r>
          </a:p>
        </p:txBody>
      </p:sp>
    </p:spTree>
    <p:extLst>
      <p:ext uri="{BB962C8B-B14F-4D97-AF65-F5344CB8AC3E}">
        <p14:creationId xmlns:p14="http://schemas.microsoft.com/office/powerpoint/2010/main" val="613787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BF06F-1F71-A03F-77A1-EE70FD06620A}"/>
              </a:ext>
            </a:extLst>
          </p:cNvPr>
          <p:cNvSpPr>
            <a:spLocks noGrp="1"/>
          </p:cNvSpPr>
          <p:nvPr>
            <p:ph type="title"/>
          </p:nvPr>
        </p:nvSpPr>
        <p:spPr/>
        <p:txBody>
          <a:bodyPr/>
          <a:lstStyle/>
          <a:p>
            <a:r>
              <a:rPr lang="en-US" dirty="0"/>
              <a:t>What Will Happen If We Ignore The Missing Value</a:t>
            </a:r>
          </a:p>
        </p:txBody>
      </p:sp>
      <p:sp>
        <p:nvSpPr>
          <p:cNvPr id="3" name="Content Placeholder 2">
            <a:extLst>
              <a:ext uri="{FF2B5EF4-FFF2-40B4-BE49-F238E27FC236}">
                <a16:creationId xmlns:a16="http://schemas.microsoft.com/office/drawing/2014/main" id="{D44E6787-2DD8-0D7C-BE63-A3FE02D9D945}"/>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Biased Results: </a:t>
            </a:r>
            <a:r>
              <a:rPr lang="en-US" dirty="0"/>
              <a:t>Missing data can introduce bias into your analysis. If the missing data is not missing completely at random (MCAR), it may be related to the variable you're studying, leading to biased results.  </a:t>
            </a:r>
          </a:p>
          <a:p>
            <a:pPr>
              <a:buFont typeface="Wingdings" panose="05000000000000000000" pitchFamily="2" charset="2"/>
              <a:buChar char="Ø"/>
            </a:pPr>
            <a:r>
              <a:rPr lang="en-US" b="1" dirty="0"/>
              <a:t>Reduced Sample Size: </a:t>
            </a:r>
            <a:r>
              <a:rPr lang="en-US" dirty="0"/>
              <a:t>Ignoring missing values reduces the sample size available for analysis. This reduction in sample size can reduce statistical power and may make it more challenging to detect meaningful patterns or relationships.  </a:t>
            </a:r>
          </a:p>
          <a:p>
            <a:pPr>
              <a:buFont typeface="Wingdings" panose="05000000000000000000" pitchFamily="2" charset="2"/>
              <a:buChar char="Ø"/>
            </a:pPr>
            <a:r>
              <a:rPr lang="en-US" b="1" dirty="0"/>
              <a:t>Incomplete Insights: </a:t>
            </a:r>
            <a:r>
              <a:rPr lang="en-US" dirty="0"/>
              <a:t>Missing values may contain valuable information or insights. By ignoring them, you're potentially overlooking critical aspects of your data that could be essential for decision-making.  </a:t>
            </a:r>
          </a:p>
          <a:p>
            <a:pPr>
              <a:buFont typeface="Wingdings" panose="05000000000000000000" pitchFamily="2" charset="2"/>
              <a:buChar char="Ø"/>
            </a:pPr>
            <a:r>
              <a:rPr lang="en-US" b="1" dirty="0"/>
              <a:t>Inaccurate Models: </a:t>
            </a:r>
            <a:r>
              <a:rPr lang="en-US" dirty="0"/>
              <a:t>If you're building predictive models, ignoring missing values can lead to less accurate and less reliable models. Many machine learning algorithms cannot handle missing data directly, so imputation or other handling methods are necessary.  </a:t>
            </a:r>
          </a:p>
          <a:p>
            <a:pPr>
              <a:buFont typeface="Wingdings" panose="05000000000000000000" pitchFamily="2" charset="2"/>
              <a:buChar char="Ø"/>
            </a:pPr>
            <a:r>
              <a:rPr lang="en-US" b="1" dirty="0"/>
              <a:t>Loss of Information: </a:t>
            </a:r>
            <a:r>
              <a:rPr lang="en-US" dirty="0"/>
              <a:t>When you remove rows or columns with missing data, you're discarding information that may be relevant for your analysis. This can result in an incomplete and less informative dataset.</a:t>
            </a:r>
          </a:p>
        </p:txBody>
      </p:sp>
    </p:spTree>
    <p:extLst>
      <p:ext uri="{BB962C8B-B14F-4D97-AF65-F5344CB8AC3E}">
        <p14:creationId xmlns:p14="http://schemas.microsoft.com/office/powerpoint/2010/main" val="999047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F29A-EA09-0528-FF84-82BB6D78D2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CE62EA1-385C-B42A-F2C9-2F19FFF419B1}"/>
              </a:ext>
            </a:extLst>
          </p:cNvPr>
          <p:cNvSpPr>
            <a:spLocks noGrp="1"/>
          </p:cNvSpPr>
          <p:nvPr>
            <p:ph idx="1"/>
          </p:nvPr>
        </p:nvSpPr>
        <p:spPr>
          <a:xfrm>
            <a:off x="1097280" y="2284273"/>
            <a:ext cx="10058400" cy="4023360"/>
          </a:xfrm>
        </p:spPr>
        <p:txBody>
          <a:bodyPr/>
          <a:lstStyle/>
          <a:p>
            <a:r>
              <a:rPr lang="en-US" dirty="0"/>
              <a:t>In every dataset, encountering missing values is quite common and necessitates careful handling. The initial step involves thoroughly examining the dataset to identify which variables contain missing data and determining the extent of these gaps, typically expressed as a percentage. Subsequently, the challenge is to select appropriate methods for addressing these gaps. </a:t>
            </a:r>
          </a:p>
          <a:p>
            <a:r>
              <a:rPr lang="en-US" dirty="0"/>
              <a:t>There is no one-size-fits-all approach for handling missing values; it often involves a process of experimentation and adaptation based on the unique characteristics and context of the data at hand. In essence, the strategy for addressing missing data should be tailored to the specific dataset's nature and content, involving a degree of flexibility and exploration to find the most suitable solution.</a:t>
            </a:r>
          </a:p>
        </p:txBody>
      </p:sp>
    </p:spTree>
    <p:extLst>
      <p:ext uri="{BB962C8B-B14F-4D97-AF65-F5344CB8AC3E}">
        <p14:creationId xmlns:p14="http://schemas.microsoft.com/office/powerpoint/2010/main" val="278785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FC88-9F73-EA25-FD1B-32D13C9F2571}"/>
              </a:ext>
            </a:extLst>
          </p:cNvPr>
          <p:cNvSpPr>
            <a:spLocks noGrp="1"/>
          </p:cNvSpPr>
          <p:nvPr>
            <p:ph type="title"/>
          </p:nvPr>
        </p:nvSpPr>
        <p:spPr/>
        <p:txBody>
          <a:bodyPr/>
          <a:lstStyle/>
          <a:p>
            <a:r>
              <a:rPr lang="en-US" dirty="0"/>
              <a:t>What Is Missing Value</a:t>
            </a:r>
          </a:p>
        </p:txBody>
      </p:sp>
      <p:sp>
        <p:nvSpPr>
          <p:cNvPr id="3" name="Content Placeholder 2">
            <a:extLst>
              <a:ext uri="{FF2B5EF4-FFF2-40B4-BE49-F238E27FC236}">
                <a16:creationId xmlns:a16="http://schemas.microsoft.com/office/drawing/2014/main" id="{63A2B327-82F2-9F1B-AF53-1014CBA99ECC}"/>
              </a:ext>
            </a:extLst>
          </p:cNvPr>
          <p:cNvSpPr>
            <a:spLocks noGrp="1"/>
          </p:cNvSpPr>
          <p:nvPr>
            <p:ph idx="1"/>
          </p:nvPr>
        </p:nvSpPr>
        <p:spPr>
          <a:xfrm>
            <a:off x="1097280" y="1845734"/>
            <a:ext cx="4062549" cy="2952190"/>
          </a:xfrm>
        </p:spPr>
        <p:txBody>
          <a:bodyPr/>
          <a:lstStyle/>
          <a:p>
            <a:r>
              <a:rPr lang="en-US" dirty="0"/>
              <a:t>Missing data refers to information or values that are absent or not recorded for certain variables within a dataset.</a:t>
            </a:r>
          </a:p>
          <a:p>
            <a:r>
              <a:rPr lang="en-US" dirty="0"/>
              <a:t>In the dataset, for instance, there are instances where the columns ‘quantity Sold' and ‘revenue' lack recorded values, indicating the presence of missing data in these specific data fields.</a:t>
            </a:r>
          </a:p>
        </p:txBody>
      </p:sp>
      <p:pic>
        <p:nvPicPr>
          <p:cNvPr id="5" name="Picture 4">
            <a:extLst>
              <a:ext uri="{FF2B5EF4-FFF2-40B4-BE49-F238E27FC236}">
                <a16:creationId xmlns:a16="http://schemas.microsoft.com/office/drawing/2014/main" id="{76EE8138-4BF1-CEE4-277D-FB458D767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967" y="1820396"/>
            <a:ext cx="5082251" cy="2952190"/>
          </a:xfrm>
          <a:prstGeom prst="rect">
            <a:avLst/>
          </a:prstGeom>
        </p:spPr>
      </p:pic>
      <p:cxnSp>
        <p:nvCxnSpPr>
          <p:cNvPr id="9" name="Straight Arrow Connector 8">
            <a:extLst>
              <a:ext uri="{FF2B5EF4-FFF2-40B4-BE49-F238E27FC236}">
                <a16:creationId xmlns:a16="http://schemas.microsoft.com/office/drawing/2014/main" id="{CE71FDBD-7EFE-2F2C-6AB0-24C4CB611D75}"/>
              </a:ext>
            </a:extLst>
          </p:cNvPr>
          <p:cNvCxnSpPr/>
          <p:nvPr/>
        </p:nvCxnSpPr>
        <p:spPr>
          <a:xfrm flipV="1">
            <a:off x="8080310" y="2621902"/>
            <a:ext cx="1679510" cy="2649894"/>
          </a:xfrm>
          <a:prstGeom prst="straightConnector1">
            <a:avLst/>
          </a:prstGeom>
          <a:ln>
            <a:solidFill>
              <a:schemeClr val="accent6">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20C2BDA3-D262-0C44-219A-AC952F3ED238}"/>
              </a:ext>
            </a:extLst>
          </p:cNvPr>
          <p:cNvCxnSpPr/>
          <p:nvPr/>
        </p:nvCxnSpPr>
        <p:spPr>
          <a:xfrm flipV="1">
            <a:off x="8089641" y="2855167"/>
            <a:ext cx="2752530" cy="2435290"/>
          </a:xfrm>
          <a:prstGeom prst="straightConnector1">
            <a:avLst/>
          </a:prstGeom>
          <a:ln>
            <a:solidFill>
              <a:schemeClr val="accent6">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07A366D-90F8-E5BB-1A27-CB95F78D2A50}"/>
              </a:ext>
            </a:extLst>
          </p:cNvPr>
          <p:cNvCxnSpPr/>
          <p:nvPr/>
        </p:nvCxnSpPr>
        <p:spPr>
          <a:xfrm flipV="1">
            <a:off x="8080310" y="4674637"/>
            <a:ext cx="2727648" cy="597159"/>
          </a:xfrm>
          <a:prstGeom prst="straightConnector1">
            <a:avLst/>
          </a:prstGeom>
          <a:ln>
            <a:solidFill>
              <a:schemeClr val="accent6">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05743A89-1AC4-A06A-24E1-54AB4AD63338}"/>
              </a:ext>
            </a:extLst>
          </p:cNvPr>
          <p:cNvSpPr txBox="1"/>
          <p:nvPr/>
        </p:nvSpPr>
        <p:spPr>
          <a:xfrm>
            <a:off x="7206342" y="5271796"/>
            <a:ext cx="1679510" cy="369332"/>
          </a:xfrm>
          <a:prstGeom prst="rect">
            <a:avLst/>
          </a:prstGeom>
          <a:noFill/>
        </p:spPr>
        <p:txBody>
          <a:bodyPr wrap="square" rtlCol="0">
            <a:spAutoFit/>
          </a:bodyPr>
          <a:lstStyle/>
          <a:p>
            <a:r>
              <a:rPr lang="en-US" dirty="0"/>
              <a:t>Missing Values</a:t>
            </a:r>
          </a:p>
        </p:txBody>
      </p:sp>
    </p:spTree>
    <p:extLst>
      <p:ext uri="{BB962C8B-B14F-4D97-AF65-F5344CB8AC3E}">
        <p14:creationId xmlns:p14="http://schemas.microsoft.com/office/powerpoint/2010/main" val="351965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D3BB-66B8-8300-CF3B-EDD541F3CB38}"/>
              </a:ext>
            </a:extLst>
          </p:cNvPr>
          <p:cNvSpPr>
            <a:spLocks noGrp="1"/>
          </p:cNvSpPr>
          <p:nvPr>
            <p:ph type="title"/>
          </p:nvPr>
        </p:nvSpPr>
        <p:spPr/>
        <p:txBody>
          <a:bodyPr/>
          <a:lstStyle/>
          <a:p>
            <a:r>
              <a:rPr lang="en-US" b="0" i="0" dirty="0">
                <a:solidFill>
                  <a:srgbClr val="ECECF1"/>
                </a:solidFill>
                <a:effectLst/>
                <a:latin typeface="Söhne"/>
              </a:rPr>
              <a:t>How Is a Missing Value Represented in a Dataset?</a:t>
            </a:r>
            <a:endParaRPr lang="en-US" dirty="0"/>
          </a:p>
        </p:txBody>
      </p:sp>
      <p:sp>
        <p:nvSpPr>
          <p:cNvPr id="3" name="Content Placeholder 2">
            <a:extLst>
              <a:ext uri="{FF2B5EF4-FFF2-40B4-BE49-F238E27FC236}">
                <a16:creationId xmlns:a16="http://schemas.microsoft.com/office/drawing/2014/main" id="{869B1652-7871-53E2-8582-C284F2F7A0DA}"/>
              </a:ext>
            </a:extLst>
          </p:cNvPr>
          <p:cNvSpPr>
            <a:spLocks noGrp="1"/>
          </p:cNvSpPr>
          <p:nvPr>
            <p:ph idx="1"/>
          </p:nvPr>
        </p:nvSpPr>
        <p:spPr>
          <a:xfrm>
            <a:off x="1097280" y="2323254"/>
            <a:ext cx="10058400" cy="4023360"/>
          </a:xfrm>
        </p:spPr>
        <p:txBody>
          <a:bodyPr>
            <a:normAutofit/>
          </a:bodyPr>
          <a:lstStyle/>
          <a:p>
            <a:pPr marL="0" indent="0" algn="l">
              <a:buNone/>
            </a:pPr>
            <a:endParaRPr lang="en-US" b="0" i="0" dirty="0">
              <a:solidFill>
                <a:srgbClr val="D1D5DB"/>
              </a:solidFill>
              <a:effectLst/>
              <a:latin typeface="Söhne"/>
            </a:endParaRPr>
          </a:p>
          <a:p>
            <a:pPr>
              <a:buFont typeface="Wingdings" panose="05000000000000000000" pitchFamily="2" charset="2"/>
              <a:buChar char="Ø"/>
            </a:pPr>
            <a:r>
              <a:rPr lang="en-US" sz="2800" dirty="0"/>
              <a:t>Missing values within the dataset are often depicted as empty fields. </a:t>
            </a:r>
          </a:p>
          <a:p>
            <a:pPr>
              <a:buFont typeface="Wingdings" panose="05000000000000000000" pitchFamily="2" charset="2"/>
              <a:buChar char="Ø"/>
            </a:pPr>
            <a:r>
              <a:rPr lang="en-US" sz="2800" dirty="0"/>
              <a:t>Within SQL terminology, the term NULL is employed to indicate the absence of a data value within the database. </a:t>
            </a:r>
          </a:p>
          <a:p>
            <a:pPr>
              <a:buFont typeface="Wingdings" panose="05000000000000000000" pitchFamily="2" charset="2"/>
              <a:buChar char="Ø"/>
            </a:pPr>
            <a:r>
              <a:rPr lang="en-US" sz="2800" dirty="0"/>
              <a:t>In the Pandas library, the absence of data is commonly denoted as </a:t>
            </a:r>
            <a:r>
              <a:rPr lang="en-US" sz="2800" dirty="0" err="1"/>
              <a:t>NaN</a:t>
            </a:r>
            <a:r>
              <a:rPr lang="en-US" sz="2800" dirty="0"/>
              <a:t>, which is short for "Not a Number."</a:t>
            </a:r>
          </a:p>
        </p:txBody>
      </p:sp>
    </p:spTree>
    <p:extLst>
      <p:ext uri="{BB962C8B-B14F-4D97-AF65-F5344CB8AC3E}">
        <p14:creationId xmlns:p14="http://schemas.microsoft.com/office/powerpoint/2010/main" val="60779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F300-6EB7-AD6F-7B8D-2865D469D93E}"/>
              </a:ext>
            </a:extLst>
          </p:cNvPr>
          <p:cNvSpPr>
            <a:spLocks noGrp="1"/>
          </p:cNvSpPr>
          <p:nvPr>
            <p:ph type="title"/>
          </p:nvPr>
        </p:nvSpPr>
        <p:spPr/>
        <p:txBody>
          <a:bodyPr>
            <a:normAutofit fontScale="90000"/>
          </a:bodyPr>
          <a:lstStyle/>
          <a:p>
            <a:r>
              <a:rPr lang="en-US" sz="5400" dirty="0"/>
              <a:t>4 Methods used to handling the Missing value in dataset</a:t>
            </a:r>
          </a:p>
        </p:txBody>
      </p:sp>
      <p:sp>
        <p:nvSpPr>
          <p:cNvPr id="3" name="Content Placeholder 2">
            <a:extLst>
              <a:ext uri="{FF2B5EF4-FFF2-40B4-BE49-F238E27FC236}">
                <a16:creationId xmlns:a16="http://schemas.microsoft.com/office/drawing/2014/main" id="{DFA1B8DB-2FBC-6B34-3939-A3AA09BE138C}"/>
              </a:ext>
            </a:extLst>
          </p:cNvPr>
          <p:cNvSpPr>
            <a:spLocks noGrp="1"/>
          </p:cNvSpPr>
          <p:nvPr>
            <p:ph idx="1"/>
          </p:nvPr>
        </p:nvSpPr>
        <p:spPr>
          <a:xfrm>
            <a:off x="1097280" y="2548037"/>
            <a:ext cx="10058400" cy="4023360"/>
          </a:xfrm>
        </p:spPr>
        <p:txBody>
          <a:bodyPr/>
          <a:lstStyle/>
          <a:p>
            <a:pPr>
              <a:buFont typeface="Wingdings" panose="05000000000000000000" pitchFamily="2" charset="2"/>
              <a:buChar char="Ø"/>
            </a:pPr>
            <a:r>
              <a:rPr lang="en-US" sz="3200" dirty="0"/>
              <a:t> Deleting the Missing Values </a:t>
            </a:r>
          </a:p>
          <a:p>
            <a:pPr>
              <a:buFont typeface="Wingdings" panose="05000000000000000000" pitchFamily="2" charset="2"/>
              <a:buChar char="Ø"/>
            </a:pPr>
            <a:r>
              <a:rPr lang="en-US" sz="3200" dirty="0"/>
              <a:t> Imputation    </a:t>
            </a:r>
          </a:p>
          <a:p>
            <a:pPr>
              <a:buFont typeface="Wingdings" panose="05000000000000000000" pitchFamily="2" charset="2"/>
              <a:buChar char="Ø"/>
            </a:pPr>
            <a:r>
              <a:rPr lang="en-US" sz="3200" dirty="0"/>
              <a:t> LOCF &amp; NOCB     </a:t>
            </a:r>
          </a:p>
          <a:p>
            <a:pPr>
              <a:buFont typeface="Wingdings" panose="05000000000000000000" pitchFamily="2" charset="2"/>
              <a:buChar char="Ø"/>
            </a:pPr>
            <a:r>
              <a:rPr lang="en-US" sz="3200" dirty="0"/>
              <a:t> Linear Interpolation</a:t>
            </a: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spTree>
    <p:extLst>
      <p:ext uri="{BB962C8B-B14F-4D97-AF65-F5344CB8AC3E}">
        <p14:creationId xmlns:p14="http://schemas.microsoft.com/office/powerpoint/2010/main" val="225590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AFA2-CD7A-66F7-8654-408AF87C55A6}"/>
              </a:ext>
            </a:extLst>
          </p:cNvPr>
          <p:cNvSpPr>
            <a:spLocks noGrp="1"/>
          </p:cNvSpPr>
          <p:nvPr>
            <p:ph type="title"/>
          </p:nvPr>
        </p:nvSpPr>
        <p:spPr/>
        <p:txBody>
          <a:bodyPr/>
          <a:lstStyle/>
          <a:p>
            <a:r>
              <a:rPr lang="en-US" dirty="0"/>
              <a:t>Deleting The Missing Values</a:t>
            </a:r>
          </a:p>
        </p:txBody>
      </p:sp>
      <p:sp>
        <p:nvSpPr>
          <p:cNvPr id="3" name="Content Placeholder 2">
            <a:extLst>
              <a:ext uri="{FF2B5EF4-FFF2-40B4-BE49-F238E27FC236}">
                <a16:creationId xmlns:a16="http://schemas.microsoft.com/office/drawing/2014/main" id="{1C54BBDA-EFFC-294E-162A-010E79D7F286}"/>
              </a:ext>
            </a:extLst>
          </p:cNvPr>
          <p:cNvSpPr>
            <a:spLocks noGrp="1"/>
          </p:cNvSpPr>
          <p:nvPr>
            <p:ph idx="1"/>
          </p:nvPr>
        </p:nvSpPr>
        <p:spPr>
          <a:xfrm>
            <a:off x="1097280" y="2648374"/>
            <a:ext cx="10058400" cy="4023360"/>
          </a:xfrm>
        </p:spPr>
        <p:txBody>
          <a:bodyPr>
            <a:normAutofit/>
          </a:bodyPr>
          <a:lstStyle/>
          <a:p>
            <a:r>
              <a:rPr lang="en-US" sz="3200" dirty="0"/>
              <a:t>The most straightforward approach for dealing with missing values is to either eliminate rows or columns that contain them. But, this action carries the risk of discarding valuable data points, potentially resulting in reduced accuracy.</a:t>
            </a:r>
          </a:p>
        </p:txBody>
      </p:sp>
    </p:spTree>
    <p:extLst>
      <p:ext uri="{BB962C8B-B14F-4D97-AF65-F5344CB8AC3E}">
        <p14:creationId xmlns:p14="http://schemas.microsoft.com/office/powerpoint/2010/main" val="388994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777A-96A4-A837-0451-CE4BD5A18812}"/>
              </a:ext>
            </a:extLst>
          </p:cNvPr>
          <p:cNvSpPr>
            <a:spLocks noGrp="1"/>
          </p:cNvSpPr>
          <p:nvPr>
            <p:ph type="title"/>
          </p:nvPr>
        </p:nvSpPr>
        <p:spPr/>
        <p:txBody>
          <a:bodyPr/>
          <a:lstStyle/>
          <a:p>
            <a:r>
              <a:rPr lang="en-US" dirty="0"/>
              <a:t>Imputation</a:t>
            </a:r>
          </a:p>
        </p:txBody>
      </p:sp>
      <p:sp>
        <p:nvSpPr>
          <p:cNvPr id="3" name="Content Placeholder 2">
            <a:extLst>
              <a:ext uri="{FF2B5EF4-FFF2-40B4-BE49-F238E27FC236}">
                <a16:creationId xmlns:a16="http://schemas.microsoft.com/office/drawing/2014/main" id="{0AE274D1-5CD1-DE77-A436-9BBD0B46903D}"/>
              </a:ext>
            </a:extLst>
          </p:cNvPr>
          <p:cNvSpPr>
            <a:spLocks noGrp="1"/>
          </p:cNvSpPr>
          <p:nvPr>
            <p:ph idx="1"/>
          </p:nvPr>
        </p:nvSpPr>
        <p:spPr>
          <a:xfrm>
            <a:off x="1097280" y="1845734"/>
            <a:ext cx="5145793" cy="4128346"/>
          </a:xfrm>
        </p:spPr>
        <p:txBody>
          <a:bodyPr>
            <a:normAutofit lnSpcReduction="10000"/>
          </a:bodyPr>
          <a:lstStyle/>
          <a:p>
            <a:r>
              <a:rPr lang="en-US" sz="2800" dirty="0"/>
              <a:t>Imputing missing values is often regarded as the preferred choice because removing them can reduce the number of available records, potentially affecting overall accuracy. </a:t>
            </a:r>
          </a:p>
          <a:p>
            <a:r>
              <a:rPr lang="en-US" sz="2800" dirty="0"/>
              <a:t>In this query, we're replacing missing values in the </a:t>
            </a:r>
            <a:r>
              <a:rPr lang="en-US" sz="2800" dirty="0" err="1"/>
              <a:t>quantity_sold</a:t>
            </a:r>
            <a:r>
              <a:rPr lang="en-US" sz="2800" dirty="0"/>
              <a:t> column with 0 using the ‘COALESCE’ function.</a:t>
            </a:r>
          </a:p>
          <a:p>
            <a:endParaRPr lang="en-US" sz="2800" dirty="0"/>
          </a:p>
        </p:txBody>
      </p:sp>
      <p:pic>
        <p:nvPicPr>
          <p:cNvPr id="5" name="Picture 4">
            <a:extLst>
              <a:ext uri="{FF2B5EF4-FFF2-40B4-BE49-F238E27FC236}">
                <a16:creationId xmlns:a16="http://schemas.microsoft.com/office/drawing/2014/main" id="{BE5A0608-DEFA-A066-6B56-7EC70F815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5280" y="2380216"/>
            <a:ext cx="4470400" cy="2629356"/>
          </a:xfrm>
          <a:prstGeom prst="rect">
            <a:avLst/>
          </a:prstGeom>
        </p:spPr>
      </p:pic>
    </p:spTree>
    <p:extLst>
      <p:ext uri="{BB962C8B-B14F-4D97-AF65-F5344CB8AC3E}">
        <p14:creationId xmlns:p14="http://schemas.microsoft.com/office/powerpoint/2010/main" val="2521804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FFEF-AC47-D859-071A-1CA2F7D1B8C3}"/>
              </a:ext>
            </a:extLst>
          </p:cNvPr>
          <p:cNvSpPr>
            <a:spLocks noGrp="1"/>
          </p:cNvSpPr>
          <p:nvPr>
            <p:ph type="title"/>
          </p:nvPr>
        </p:nvSpPr>
        <p:spPr/>
        <p:txBody>
          <a:bodyPr/>
          <a:lstStyle/>
          <a:p>
            <a:r>
              <a:rPr lang="en-US" dirty="0"/>
              <a:t>Imputation By Mean</a:t>
            </a:r>
          </a:p>
        </p:txBody>
      </p:sp>
      <p:sp>
        <p:nvSpPr>
          <p:cNvPr id="3" name="Content Placeholder 2">
            <a:extLst>
              <a:ext uri="{FF2B5EF4-FFF2-40B4-BE49-F238E27FC236}">
                <a16:creationId xmlns:a16="http://schemas.microsoft.com/office/drawing/2014/main" id="{496BD7C9-43C1-CE72-5481-8F0A165143BE}"/>
              </a:ext>
            </a:extLst>
          </p:cNvPr>
          <p:cNvSpPr>
            <a:spLocks noGrp="1"/>
          </p:cNvSpPr>
          <p:nvPr>
            <p:ph idx="1"/>
          </p:nvPr>
        </p:nvSpPr>
        <p:spPr>
          <a:xfrm>
            <a:off x="1097280" y="1845734"/>
            <a:ext cx="5212080" cy="3721946"/>
          </a:xfrm>
        </p:spPr>
        <p:txBody>
          <a:bodyPr/>
          <a:lstStyle/>
          <a:p>
            <a:r>
              <a:rPr lang="en-US" dirty="0"/>
              <a:t>In this method, you have the option to substitute missing values in a column with its calculated mean or average. It's important to note that this approach is exclusively applicable to numerical variables.</a:t>
            </a:r>
          </a:p>
          <a:p>
            <a:pPr>
              <a:buFont typeface="Wingdings" panose="05000000000000000000" pitchFamily="2" charset="2"/>
              <a:buChar char="Ø"/>
            </a:pPr>
            <a:r>
              <a:rPr lang="en-US" dirty="0"/>
              <a:t>We calculate the mean of the </a:t>
            </a:r>
            <a:r>
              <a:rPr lang="en-US" dirty="0" err="1"/>
              <a:t>quantity_sold</a:t>
            </a:r>
            <a:r>
              <a:rPr lang="en-US" dirty="0"/>
              <a:t> column using AVG() only for non-null values. </a:t>
            </a:r>
          </a:p>
          <a:p>
            <a:pPr>
              <a:buFont typeface="Wingdings" panose="05000000000000000000" pitchFamily="2" charset="2"/>
              <a:buChar char="Ø"/>
            </a:pPr>
            <a:r>
              <a:rPr lang="en-US" dirty="0"/>
              <a:t>We then use an UPDATE statement to set the missing values in the </a:t>
            </a:r>
            <a:r>
              <a:rPr lang="en-US" dirty="0" err="1"/>
              <a:t>quantity_sold</a:t>
            </a:r>
            <a:r>
              <a:rPr lang="en-US" dirty="0"/>
              <a:t> column to the calculated mean value.</a:t>
            </a:r>
          </a:p>
        </p:txBody>
      </p:sp>
      <p:pic>
        <p:nvPicPr>
          <p:cNvPr id="6" name="Picture 5">
            <a:extLst>
              <a:ext uri="{FF2B5EF4-FFF2-40B4-BE49-F238E27FC236}">
                <a16:creationId xmlns:a16="http://schemas.microsoft.com/office/drawing/2014/main" id="{174B4CE7-9EE0-EC45-256A-D61AD9F74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875" y="1927014"/>
            <a:ext cx="4747728" cy="2756746"/>
          </a:xfrm>
          <a:prstGeom prst="rect">
            <a:avLst/>
          </a:prstGeom>
        </p:spPr>
      </p:pic>
    </p:spTree>
    <p:extLst>
      <p:ext uri="{BB962C8B-B14F-4D97-AF65-F5344CB8AC3E}">
        <p14:creationId xmlns:p14="http://schemas.microsoft.com/office/powerpoint/2010/main" val="317332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F24B-710D-44FB-1783-C3ED30062D7B}"/>
              </a:ext>
            </a:extLst>
          </p:cNvPr>
          <p:cNvSpPr>
            <a:spLocks noGrp="1"/>
          </p:cNvSpPr>
          <p:nvPr>
            <p:ph type="title"/>
          </p:nvPr>
        </p:nvSpPr>
        <p:spPr/>
        <p:txBody>
          <a:bodyPr/>
          <a:lstStyle/>
          <a:p>
            <a:r>
              <a:rPr lang="en-US" dirty="0"/>
              <a:t>Imputation By Median</a:t>
            </a:r>
          </a:p>
        </p:txBody>
      </p:sp>
      <p:sp>
        <p:nvSpPr>
          <p:cNvPr id="3" name="Content Placeholder 2">
            <a:extLst>
              <a:ext uri="{FF2B5EF4-FFF2-40B4-BE49-F238E27FC236}">
                <a16:creationId xmlns:a16="http://schemas.microsoft.com/office/drawing/2014/main" id="{BB9D0650-6AFB-B745-F4F2-4CA6E093AFFA}"/>
              </a:ext>
            </a:extLst>
          </p:cNvPr>
          <p:cNvSpPr>
            <a:spLocks noGrp="1"/>
          </p:cNvSpPr>
          <p:nvPr>
            <p:ph idx="1"/>
          </p:nvPr>
        </p:nvSpPr>
        <p:spPr>
          <a:xfrm>
            <a:off x="1097280" y="1845734"/>
            <a:ext cx="4866640" cy="4006426"/>
          </a:xfrm>
        </p:spPr>
        <p:txBody>
          <a:bodyPr>
            <a:normAutofit lnSpcReduction="10000"/>
          </a:bodyPr>
          <a:lstStyle/>
          <a:p>
            <a:r>
              <a:rPr lang="en-US" dirty="0"/>
              <a:t>To address the issue of outliers during imputation by mean, an alternative is to replace NULL values with the median of the column. It's crucial to remember that this approach is exclusively applicable to numerical variables and does not take into account correlations among features.</a:t>
            </a:r>
          </a:p>
          <a:p>
            <a:pPr>
              <a:buFont typeface="Wingdings" panose="05000000000000000000" pitchFamily="2" charset="2"/>
              <a:buChar char="Ø"/>
            </a:pPr>
            <a:r>
              <a:rPr lang="en-US" dirty="0"/>
              <a:t>We calculate the median of the ‘revenue’ column for each product group. The subquery inside the ‘SET’ clause calculates the median using the ‘ORDER BY’ and ‘LIMIT’ clauses. </a:t>
            </a:r>
          </a:p>
          <a:p>
            <a:pPr>
              <a:buFont typeface="Wingdings" panose="05000000000000000000" pitchFamily="2" charset="2"/>
              <a:buChar char="Ø"/>
            </a:pPr>
            <a:r>
              <a:rPr lang="en-US" dirty="0"/>
              <a:t>We update the missing values in the ‘revenue’ column with the calculated median value.</a:t>
            </a:r>
          </a:p>
        </p:txBody>
      </p:sp>
      <p:pic>
        <p:nvPicPr>
          <p:cNvPr id="5" name="Picture 4">
            <a:extLst>
              <a:ext uri="{FF2B5EF4-FFF2-40B4-BE49-F238E27FC236}">
                <a16:creationId xmlns:a16="http://schemas.microsoft.com/office/drawing/2014/main" id="{B7A08BAE-2F05-7E34-DCA7-EF439DE99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9041" y="2188330"/>
            <a:ext cx="4866639" cy="2932311"/>
          </a:xfrm>
          <a:prstGeom prst="rect">
            <a:avLst/>
          </a:prstGeom>
        </p:spPr>
      </p:pic>
    </p:spTree>
    <p:extLst>
      <p:ext uri="{BB962C8B-B14F-4D97-AF65-F5344CB8AC3E}">
        <p14:creationId xmlns:p14="http://schemas.microsoft.com/office/powerpoint/2010/main" val="378473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D536-6759-5F46-3DDA-3AD687D089A4}"/>
              </a:ext>
            </a:extLst>
          </p:cNvPr>
          <p:cNvSpPr>
            <a:spLocks noGrp="1"/>
          </p:cNvSpPr>
          <p:nvPr>
            <p:ph type="title"/>
          </p:nvPr>
        </p:nvSpPr>
        <p:spPr/>
        <p:txBody>
          <a:bodyPr/>
          <a:lstStyle/>
          <a:p>
            <a:r>
              <a:rPr lang="en-US" dirty="0"/>
              <a:t>Last Observation Carried Forward (LOCF)</a:t>
            </a:r>
          </a:p>
        </p:txBody>
      </p:sp>
      <p:sp>
        <p:nvSpPr>
          <p:cNvPr id="3" name="Content Placeholder 2">
            <a:extLst>
              <a:ext uri="{FF2B5EF4-FFF2-40B4-BE49-F238E27FC236}">
                <a16:creationId xmlns:a16="http://schemas.microsoft.com/office/drawing/2014/main" id="{7004CFD6-2326-79EB-D69A-9044D049D1AE}"/>
              </a:ext>
            </a:extLst>
          </p:cNvPr>
          <p:cNvSpPr>
            <a:spLocks noGrp="1"/>
          </p:cNvSpPr>
          <p:nvPr>
            <p:ph idx="1"/>
          </p:nvPr>
        </p:nvSpPr>
        <p:spPr>
          <a:xfrm>
            <a:off x="1097280" y="1845734"/>
            <a:ext cx="5608320" cy="4067386"/>
          </a:xfrm>
        </p:spPr>
        <p:txBody>
          <a:bodyPr>
            <a:normAutofit lnSpcReduction="10000"/>
          </a:bodyPr>
          <a:lstStyle/>
          <a:p>
            <a:r>
              <a:rPr lang="en-US" dirty="0"/>
              <a:t>The LOCF method involves carrying forward the most recent observed value to replace missing values. It is particularly useful when dealing with data that has a natural order, such as time or sequential ID.</a:t>
            </a:r>
          </a:p>
          <a:p>
            <a:pPr>
              <a:buFont typeface="Wingdings" panose="05000000000000000000" pitchFamily="2" charset="2"/>
              <a:buChar char="Ø"/>
            </a:pPr>
            <a:r>
              <a:rPr lang="en-US" dirty="0"/>
              <a:t>We're updating the ‘quantity sold’ column with the most recent observed value for each product based on the date column. </a:t>
            </a:r>
          </a:p>
          <a:p>
            <a:pPr>
              <a:buFont typeface="Wingdings" panose="05000000000000000000" pitchFamily="2" charset="2"/>
              <a:buChar char="Ø"/>
            </a:pPr>
            <a:r>
              <a:rPr lang="en-US" dirty="0"/>
              <a:t>The ‘ORDER BY’ </a:t>
            </a:r>
            <a:r>
              <a:rPr lang="en-US" dirty="0" err="1"/>
              <a:t>x.date</a:t>
            </a:r>
            <a:r>
              <a:rPr lang="en-US" dirty="0"/>
              <a:t> ‘DESC’ ensures that we get the most recent value. </a:t>
            </a:r>
          </a:p>
          <a:p>
            <a:pPr>
              <a:buFont typeface="Wingdings" panose="05000000000000000000" pitchFamily="2" charset="2"/>
              <a:buChar char="Ø"/>
            </a:pPr>
            <a:r>
              <a:rPr lang="en-US" dirty="0"/>
              <a:t>The ‘LIMIT 1’ clause ensures that we only select one matching row, which is the most recent observation. We're only updating rows where ‘quantity sold’ is currently null.</a:t>
            </a:r>
          </a:p>
        </p:txBody>
      </p:sp>
      <p:pic>
        <p:nvPicPr>
          <p:cNvPr id="5" name="Picture 4">
            <a:extLst>
              <a:ext uri="{FF2B5EF4-FFF2-40B4-BE49-F238E27FC236}">
                <a16:creationId xmlns:a16="http://schemas.microsoft.com/office/drawing/2014/main" id="{E127E997-AAED-2D85-1523-238EF8406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606" y="2183158"/>
            <a:ext cx="4723849" cy="2756160"/>
          </a:xfrm>
          <a:prstGeom prst="rect">
            <a:avLst/>
          </a:prstGeom>
        </p:spPr>
      </p:pic>
    </p:spTree>
    <p:extLst>
      <p:ext uri="{BB962C8B-B14F-4D97-AF65-F5344CB8AC3E}">
        <p14:creationId xmlns:p14="http://schemas.microsoft.com/office/powerpoint/2010/main" val="201509601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192</TotalTime>
  <Words>1253</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Söhne</vt:lpstr>
      <vt:lpstr>Wingdings</vt:lpstr>
      <vt:lpstr>Retrospect</vt:lpstr>
      <vt:lpstr>Handling Missing Values</vt:lpstr>
      <vt:lpstr>What Is Missing Value</vt:lpstr>
      <vt:lpstr>How Is a Missing Value Represented in a Dataset?</vt:lpstr>
      <vt:lpstr>4 Methods used to handling the Missing value in dataset</vt:lpstr>
      <vt:lpstr>Deleting The Missing Values</vt:lpstr>
      <vt:lpstr>Imputation</vt:lpstr>
      <vt:lpstr>Imputation By Mean</vt:lpstr>
      <vt:lpstr>Imputation By Median</vt:lpstr>
      <vt:lpstr>Last Observation Carried Forward (LOCF)</vt:lpstr>
      <vt:lpstr>Next Observation Carried Backward(NOCB)</vt:lpstr>
      <vt:lpstr>Linear Interpolation</vt:lpstr>
      <vt:lpstr>Why missing data is important?</vt:lpstr>
      <vt:lpstr>What Will Happen If We Ignore The Missing Value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Missing Values</dc:title>
  <dc:creator>Arun Naithani</dc:creator>
  <cp:lastModifiedBy>Arun Naithani</cp:lastModifiedBy>
  <cp:revision>2</cp:revision>
  <dcterms:created xsi:type="dcterms:W3CDTF">2023-09-26T10:57:31Z</dcterms:created>
  <dcterms:modified xsi:type="dcterms:W3CDTF">2023-09-26T16:58:29Z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