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62" r:id="rId2"/>
    <p:sldId id="263" r:id="rId3"/>
    <p:sldId id="264" r:id="rId4"/>
    <p:sldId id="265" r:id="rId5"/>
    <p:sldId id="266" r:id="rId6"/>
    <p:sldId id="267" r:id="rId7"/>
    <p:sldId id="273" r:id="rId8"/>
    <p:sldId id="268" r:id="rId9"/>
    <p:sldId id="274" r:id="rId10"/>
    <p:sldId id="270" r:id="rId11"/>
    <p:sldId id="275" r:id="rId12"/>
    <p:sldId id="276" r:id="rId13"/>
    <p:sldId id="278" r:id="rId14"/>
    <p:sldId id="277" r:id="rId15"/>
    <p:sldId id="279" r:id="rId16"/>
    <p:sldId id="272" r:id="rId17"/>
    <p:sldId id="286" r:id="rId18"/>
    <p:sldId id="280" r:id="rId19"/>
    <p:sldId id="256" r:id="rId20"/>
    <p:sldId id="257" r:id="rId21"/>
    <p:sldId id="259" r:id="rId22"/>
    <p:sldId id="258" r:id="rId23"/>
    <p:sldId id="260"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7"/>
  </p:normalViewPr>
  <p:slideViewPr>
    <p:cSldViewPr snapToGrid="0">
      <p:cViewPr varScale="1">
        <p:scale>
          <a:sx n="130" d="100"/>
          <a:sy n="130" d="100"/>
        </p:scale>
        <p:origin x="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AABC5-9909-3F4D-A65D-42B3280406DD}" type="datetimeFigureOut">
              <a:rPr lang="en-US" smtClean="0"/>
              <a:t>8/23/24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392B5-02E2-264F-9468-B2970AF6EE76}" type="slidenum">
              <a:rPr lang="en-US" smtClean="0"/>
              <a:t>‹#›</a:t>
            </a:fld>
            <a:endParaRPr lang="en-US"/>
          </a:p>
        </p:txBody>
      </p:sp>
    </p:spTree>
    <p:extLst>
      <p:ext uri="{BB962C8B-B14F-4D97-AF65-F5344CB8AC3E}">
        <p14:creationId xmlns:p14="http://schemas.microsoft.com/office/powerpoint/2010/main" val="37354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6392B5-02E2-264F-9468-B2970AF6EE76}" type="slidenum">
              <a:rPr lang="en-US" smtClean="0"/>
              <a:t>21</a:t>
            </a:fld>
            <a:endParaRPr lang="en-US"/>
          </a:p>
        </p:txBody>
      </p:sp>
    </p:spTree>
    <p:extLst>
      <p:ext uri="{BB962C8B-B14F-4D97-AF65-F5344CB8AC3E}">
        <p14:creationId xmlns:p14="http://schemas.microsoft.com/office/powerpoint/2010/main" val="64342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4E92340-78BC-EC43-9A3E-D14E840DF77B}"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C59-8063-4541-B92C-DA4CCE18F50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55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E92340-78BC-EC43-9A3E-D14E840DF77B}"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213901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E92340-78BC-EC43-9A3E-D14E840DF77B}"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C59-8063-4541-B92C-DA4CCE18F50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17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4E92340-78BC-EC43-9A3E-D14E840DF77B}"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353089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4E92340-78BC-EC43-9A3E-D14E840DF77B}" type="datetimeFigureOut">
              <a:rPr lang="en-US" smtClean="0"/>
              <a:t>8/22/24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C59-8063-4541-B92C-DA4CCE18F50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8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4E92340-78BC-EC43-9A3E-D14E840DF77B}"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364640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4E92340-78BC-EC43-9A3E-D14E840DF77B}" type="datetimeFigureOut">
              <a:rPr lang="en-US" smtClean="0"/>
              <a:t>8/22/24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333791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E92340-78BC-EC43-9A3E-D14E840DF77B}" type="datetimeFigureOut">
              <a:rPr lang="en-US" smtClean="0"/>
              <a:t>8/22/24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408946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92340-78BC-EC43-9A3E-D14E840DF77B}" type="datetimeFigureOut">
              <a:rPr lang="en-US" smtClean="0"/>
              <a:t>8/22/24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57548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4E92340-78BC-EC43-9A3E-D14E840DF77B}"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83C59-8063-4541-B92C-DA4CCE18F501}" type="slidenum">
              <a:rPr lang="en-US" smtClean="0"/>
              <a:t>‹#›</a:t>
            </a:fld>
            <a:endParaRPr lang="en-US"/>
          </a:p>
        </p:txBody>
      </p:sp>
    </p:spTree>
    <p:extLst>
      <p:ext uri="{BB962C8B-B14F-4D97-AF65-F5344CB8AC3E}">
        <p14:creationId xmlns:p14="http://schemas.microsoft.com/office/powerpoint/2010/main" val="244302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4E92340-78BC-EC43-9A3E-D14E840DF77B}" type="datetimeFigureOut">
              <a:rPr lang="en-US" smtClean="0"/>
              <a:t>8/22/24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83C59-8063-4541-B92C-DA4CCE18F50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30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E92340-78BC-EC43-9A3E-D14E840DF77B}" type="datetimeFigureOut">
              <a:rPr lang="en-US" smtClean="0"/>
              <a:t>8/22/24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F83C59-8063-4541-B92C-DA4CCE18F50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16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3AAE-18CF-F214-42CC-69AB770BED0D}"/>
              </a:ext>
            </a:extLst>
          </p:cNvPr>
          <p:cNvSpPr>
            <a:spLocks noGrp="1"/>
          </p:cNvSpPr>
          <p:nvPr>
            <p:ph type="ctrTitle"/>
          </p:nvPr>
        </p:nvSpPr>
        <p:spPr/>
        <p:txBody>
          <a:bodyPr/>
          <a:lstStyle/>
          <a:p>
            <a:r>
              <a:rPr lang="en-US" dirty="0"/>
              <a:t>Java 8 Features</a:t>
            </a:r>
          </a:p>
        </p:txBody>
      </p:sp>
      <p:sp>
        <p:nvSpPr>
          <p:cNvPr id="3" name="Subtitle 2">
            <a:extLst>
              <a:ext uri="{FF2B5EF4-FFF2-40B4-BE49-F238E27FC236}">
                <a16:creationId xmlns:a16="http://schemas.microsoft.com/office/drawing/2014/main" id="{B78F4D23-104A-527F-CD9B-3FB5945382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26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9" y="252514"/>
            <a:ext cx="5150530" cy="1235338"/>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1142294"/>
            <a:ext cx="5150531" cy="5463192"/>
          </a:xfrm>
        </p:spPr>
        <p:style>
          <a:lnRef idx="2">
            <a:schemeClr val="dk1"/>
          </a:lnRef>
          <a:fillRef idx="1">
            <a:schemeClr val="lt1"/>
          </a:fillRef>
          <a:effectRef idx="0">
            <a:schemeClr val="dk1"/>
          </a:effectRef>
          <a:fontRef idx="minor">
            <a:schemeClr val="dk1"/>
          </a:fontRef>
        </p:style>
        <p:txBody>
          <a:bodyPr>
            <a:normAutofit/>
          </a:bodyPr>
          <a:lstStyle/>
          <a:p>
            <a:r>
              <a:rPr lang="en-US" dirty="0"/>
              <a:t>interface Vehicle {</a:t>
            </a:r>
          </a:p>
          <a:p>
            <a:r>
              <a:rPr lang="en-US" dirty="0"/>
              <a:t>    void start();</a:t>
            </a:r>
          </a:p>
          <a:p>
            <a:r>
              <a:rPr lang="en-US" dirty="0"/>
              <a:t>}</a:t>
            </a:r>
          </a:p>
          <a:p>
            <a:r>
              <a:rPr lang="en-US" dirty="0"/>
              <a:t>// Adding a new method would require all implementing classes to update</a:t>
            </a:r>
          </a:p>
          <a:p>
            <a:r>
              <a:rPr lang="en-US" dirty="0"/>
              <a:t>class Car implements Vehicle {</a:t>
            </a:r>
          </a:p>
          <a:p>
            <a:r>
              <a:rPr lang="en-US" dirty="0"/>
              <a:t>    @Override</a:t>
            </a:r>
          </a:p>
          <a:p>
            <a:r>
              <a:rPr lang="en-US" dirty="0"/>
              <a:t>    public void start() {</a:t>
            </a:r>
          </a:p>
          <a:p>
            <a:r>
              <a:rPr lang="en-US" dirty="0"/>
              <a:t>        </a:t>
            </a:r>
            <a:r>
              <a:rPr lang="en-US" dirty="0" err="1"/>
              <a:t>System.out.println</a:t>
            </a:r>
            <a:r>
              <a:rPr lang="en-US" dirty="0"/>
              <a:t>("Car started");</a:t>
            </a:r>
          </a:p>
          <a:p>
            <a:r>
              <a:rPr lang="en-US" dirty="0"/>
              <a:t>    }</a:t>
            </a:r>
          </a:p>
          <a:p>
            <a:r>
              <a:rPr lang="en-US" dirty="0"/>
              <a:t>}</a:t>
            </a:r>
          </a:p>
          <a:p>
            <a:endParaRPr lang="en-US" dirty="0"/>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5999" y="252513"/>
            <a:ext cx="5150530" cy="889781"/>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dirty="0"/>
              <a:t>New Program Example (With Java 8 Default Methods):</a:t>
            </a:r>
            <a:endParaRPr lang="en-US"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1142294"/>
            <a:ext cx="5150531" cy="5463192"/>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fontScale="5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interface Vehicle {</a:t>
            </a:r>
          </a:p>
          <a:p>
            <a:r>
              <a:rPr lang="en-US" dirty="0"/>
              <a:t>    void start();</a:t>
            </a:r>
          </a:p>
          <a:p>
            <a:r>
              <a:rPr lang="en-US" dirty="0"/>
              <a:t>    // Default method with an implementation</a:t>
            </a:r>
          </a:p>
          <a:p>
            <a:r>
              <a:rPr lang="en-US" dirty="0"/>
              <a:t>    default void stop() {</a:t>
            </a:r>
          </a:p>
          <a:p>
            <a:r>
              <a:rPr lang="en-US" dirty="0"/>
              <a:t>        </a:t>
            </a:r>
            <a:r>
              <a:rPr lang="en-US" dirty="0" err="1"/>
              <a:t>System.out.println</a:t>
            </a:r>
            <a:r>
              <a:rPr lang="en-US" dirty="0"/>
              <a:t>("Vehicle stopped");</a:t>
            </a:r>
          </a:p>
          <a:p>
            <a:r>
              <a:rPr lang="en-US" dirty="0"/>
              <a:t>    }}</a:t>
            </a:r>
          </a:p>
          <a:p>
            <a:r>
              <a:rPr lang="en-US" dirty="0"/>
              <a:t>class Car implements Vehicle {</a:t>
            </a:r>
          </a:p>
          <a:p>
            <a:r>
              <a:rPr lang="en-US" dirty="0"/>
              <a:t>    @Override</a:t>
            </a:r>
          </a:p>
          <a:p>
            <a:r>
              <a:rPr lang="en-US" dirty="0"/>
              <a:t>    public void start() {</a:t>
            </a:r>
          </a:p>
          <a:p>
            <a:r>
              <a:rPr lang="en-US" dirty="0"/>
              <a:t>        </a:t>
            </a:r>
            <a:r>
              <a:rPr lang="en-US" dirty="0" err="1"/>
              <a:t>System.out.println</a:t>
            </a:r>
            <a:r>
              <a:rPr lang="en-US" dirty="0"/>
              <a:t>("Car started");</a:t>
            </a:r>
          </a:p>
          <a:p>
            <a:r>
              <a:rPr lang="en-US" dirty="0"/>
              <a:t>    }}</a:t>
            </a:r>
          </a:p>
          <a:p>
            <a:r>
              <a:rPr lang="en-US" dirty="0"/>
              <a:t>public class </a:t>
            </a:r>
            <a:r>
              <a:rPr lang="en-US" dirty="0" err="1"/>
              <a:t>DefaultMethodExample</a:t>
            </a:r>
            <a:r>
              <a:rPr lang="en-US" dirty="0"/>
              <a:t> {</a:t>
            </a:r>
          </a:p>
          <a:p>
            <a:r>
              <a:rPr lang="en-US" dirty="0"/>
              <a:t>    public static void main(String[] </a:t>
            </a:r>
            <a:r>
              <a:rPr lang="en-US" dirty="0" err="1"/>
              <a:t>args</a:t>
            </a:r>
            <a:r>
              <a:rPr lang="en-US" dirty="0"/>
              <a:t>) {</a:t>
            </a:r>
          </a:p>
          <a:p>
            <a:r>
              <a:rPr lang="en-US" dirty="0"/>
              <a:t>        Car car = new Car();</a:t>
            </a:r>
          </a:p>
          <a:p>
            <a:r>
              <a:rPr lang="en-US" dirty="0"/>
              <a:t>        </a:t>
            </a:r>
            <a:r>
              <a:rPr lang="en-US" dirty="0" err="1"/>
              <a:t>car.start</a:t>
            </a:r>
            <a:r>
              <a:rPr lang="en-US" dirty="0"/>
              <a:t>();</a:t>
            </a:r>
          </a:p>
          <a:p>
            <a:r>
              <a:rPr lang="en-US" dirty="0"/>
              <a:t>        </a:t>
            </a:r>
            <a:r>
              <a:rPr lang="en-US" dirty="0" err="1"/>
              <a:t>car.stop</a:t>
            </a:r>
            <a:r>
              <a:rPr lang="en-US" dirty="0"/>
              <a:t>(); // No need to implement this method in Car class</a:t>
            </a:r>
          </a:p>
          <a:p>
            <a:r>
              <a:rPr lang="en-US" dirty="0"/>
              <a:t>    }}</a:t>
            </a:r>
          </a:p>
        </p:txBody>
      </p:sp>
    </p:spTree>
    <p:extLst>
      <p:ext uri="{BB962C8B-B14F-4D97-AF65-F5344CB8AC3E}">
        <p14:creationId xmlns:p14="http://schemas.microsoft.com/office/powerpoint/2010/main" val="99663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C1B-50D2-F01E-AF4E-1A813F66C901}"/>
              </a:ext>
            </a:extLst>
          </p:cNvPr>
          <p:cNvSpPr>
            <a:spLocks noGrp="1"/>
          </p:cNvSpPr>
          <p:nvPr>
            <p:ph type="title"/>
          </p:nvPr>
        </p:nvSpPr>
        <p:spPr/>
        <p:txBody>
          <a:bodyPr/>
          <a:lstStyle/>
          <a:p>
            <a:r>
              <a:rPr lang="en-IN" b="1" dirty="0"/>
              <a:t>Static Methods in Interfaces</a:t>
            </a:r>
            <a:endParaRPr lang="en-US" dirty="0"/>
          </a:p>
        </p:txBody>
      </p:sp>
      <p:sp>
        <p:nvSpPr>
          <p:cNvPr id="3" name="Content Placeholder 2">
            <a:extLst>
              <a:ext uri="{FF2B5EF4-FFF2-40B4-BE49-F238E27FC236}">
                <a16:creationId xmlns:a16="http://schemas.microsoft.com/office/drawing/2014/main" id="{54CE3540-C43F-DE56-A458-6DF4C0678396}"/>
              </a:ext>
            </a:extLst>
          </p:cNvPr>
          <p:cNvSpPr>
            <a:spLocks noGrp="1"/>
          </p:cNvSpPr>
          <p:nvPr>
            <p:ph idx="1"/>
          </p:nvPr>
        </p:nvSpPr>
        <p:spPr/>
        <p:txBody>
          <a:bodyPr/>
          <a:lstStyle/>
          <a:p>
            <a:r>
              <a:rPr lang="en-IN" b="1" dirty="0"/>
              <a:t>Explanation:</a:t>
            </a:r>
            <a:r>
              <a:rPr lang="en-IN" dirty="0"/>
              <a:t> Before Java 8, interfaces could not contain static methods. If you needed a static method, you had to create it in a separate utility class. Java 8 allows static methods in interfaces, which can be called independently of any object or instance.</a:t>
            </a:r>
          </a:p>
          <a:p>
            <a:r>
              <a:rPr lang="en-IN" b="1" dirty="0"/>
              <a:t>Problem Solved:</a:t>
            </a:r>
            <a:r>
              <a:rPr lang="en-IN" dirty="0"/>
              <a:t> Before Java 8, static utility methods had to be placed in separate classes. Java 8’s static methods in interfaces allow these methods to be logically grouped with related functionality within the interface itself.</a:t>
            </a:r>
          </a:p>
        </p:txBody>
      </p:sp>
    </p:spTree>
    <p:extLst>
      <p:ext uri="{BB962C8B-B14F-4D97-AF65-F5344CB8AC3E}">
        <p14:creationId xmlns:p14="http://schemas.microsoft.com/office/powerpoint/2010/main" val="174618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9" y="252514"/>
            <a:ext cx="5150530" cy="1235338"/>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1142294"/>
            <a:ext cx="5150531" cy="5463192"/>
          </a:xfrm>
        </p:spPr>
        <p:style>
          <a:lnRef idx="2">
            <a:schemeClr val="dk1"/>
          </a:lnRef>
          <a:fillRef idx="1">
            <a:schemeClr val="lt1"/>
          </a:fillRef>
          <a:effectRef idx="0">
            <a:schemeClr val="dk1"/>
          </a:effectRef>
          <a:fontRef idx="minor">
            <a:schemeClr val="dk1"/>
          </a:fontRef>
        </p:style>
        <p:txBody>
          <a:bodyPr>
            <a:normAutofit/>
          </a:bodyPr>
          <a:lstStyle/>
          <a:p>
            <a:r>
              <a:rPr lang="en-US" dirty="0"/>
              <a:t>class Utility {</a:t>
            </a:r>
          </a:p>
          <a:p>
            <a:r>
              <a:rPr lang="en-US" dirty="0"/>
              <a:t>    public static void </a:t>
            </a:r>
            <a:r>
              <a:rPr lang="en-US" dirty="0" err="1"/>
              <a:t>printMessage</a:t>
            </a:r>
            <a:r>
              <a:rPr lang="en-US" dirty="0"/>
              <a:t>() {</a:t>
            </a:r>
          </a:p>
          <a:p>
            <a:r>
              <a:rPr lang="en-US" dirty="0"/>
              <a:t>        </a:t>
            </a:r>
            <a:r>
              <a:rPr lang="en-US" dirty="0" err="1"/>
              <a:t>System.out.println</a:t>
            </a:r>
            <a:r>
              <a:rPr lang="en-US" dirty="0"/>
              <a:t>("Hello from Utility class");</a:t>
            </a:r>
          </a:p>
          <a:p>
            <a:r>
              <a:rPr lang="en-US" dirty="0"/>
              <a:t>    }</a:t>
            </a:r>
          </a:p>
          <a:p>
            <a:r>
              <a:rPr lang="en-US" dirty="0"/>
              <a:t>}</a:t>
            </a:r>
          </a:p>
          <a:p>
            <a:r>
              <a:rPr lang="en-US" dirty="0"/>
              <a:t>public class </a:t>
            </a:r>
            <a:r>
              <a:rPr lang="en-US" dirty="0" err="1"/>
              <a:t>StaticMethodExample</a:t>
            </a:r>
            <a:r>
              <a:rPr lang="en-US" dirty="0"/>
              <a:t> {</a:t>
            </a:r>
          </a:p>
          <a:p>
            <a:r>
              <a:rPr lang="en-US" dirty="0"/>
              <a:t>    public static void main(String[] </a:t>
            </a:r>
            <a:r>
              <a:rPr lang="en-US" dirty="0" err="1"/>
              <a:t>args</a:t>
            </a:r>
            <a:r>
              <a:rPr lang="en-US" dirty="0"/>
              <a:t>) {</a:t>
            </a:r>
          </a:p>
          <a:p>
            <a:r>
              <a:rPr lang="en-US" dirty="0"/>
              <a:t>        </a:t>
            </a:r>
            <a:r>
              <a:rPr lang="en-US" dirty="0" err="1"/>
              <a:t>Utility.printMessage</a:t>
            </a:r>
            <a:r>
              <a:rPr lang="en-US" dirty="0"/>
              <a:t>();</a:t>
            </a:r>
          </a:p>
          <a:p>
            <a:r>
              <a:rPr lang="en-US" dirty="0"/>
              <a:t>    }</a:t>
            </a:r>
          </a:p>
          <a:p>
            <a:r>
              <a:rPr lang="en-US" dirty="0"/>
              <a:t>}</a:t>
            </a:r>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5999" y="252513"/>
            <a:ext cx="5150530" cy="889781"/>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dirty="0"/>
              <a:t>New Program Example (With Java 8 Static Methods):</a:t>
            </a:r>
            <a:endParaRPr lang="en-US"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1142294"/>
            <a:ext cx="5150531" cy="5463192"/>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interface Greeting {</a:t>
            </a:r>
          </a:p>
          <a:p>
            <a:r>
              <a:rPr lang="en-US" dirty="0"/>
              <a:t>    static void </a:t>
            </a:r>
            <a:r>
              <a:rPr lang="en-US" dirty="0" err="1"/>
              <a:t>printMessage</a:t>
            </a:r>
            <a:r>
              <a:rPr lang="en-US" dirty="0"/>
              <a:t>() {</a:t>
            </a:r>
          </a:p>
          <a:p>
            <a:r>
              <a:rPr lang="en-US" dirty="0"/>
              <a:t>        </a:t>
            </a:r>
            <a:r>
              <a:rPr lang="en-US" dirty="0" err="1"/>
              <a:t>System.out.println</a:t>
            </a:r>
            <a:r>
              <a:rPr lang="en-US" dirty="0"/>
              <a:t>("Hello from Greeting interface");</a:t>
            </a:r>
          </a:p>
          <a:p>
            <a:r>
              <a:rPr lang="en-US" dirty="0"/>
              <a:t>    }</a:t>
            </a:r>
          </a:p>
          <a:p>
            <a:r>
              <a:rPr lang="en-US" dirty="0"/>
              <a:t>}</a:t>
            </a:r>
          </a:p>
          <a:p>
            <a:r>
              <a:rPr lang="en-US" dirty="0"/>
              <a:t>public class </a:t>
            </a:r>
            <a:r>
              <a:rPr lang="en-US" dirty="0" err="1"/>
              <a:t>StaticMethodExample</a:t>
            </a:r>
            <a:r>
              <a:rPr lang="en-US" dirty="0"/>
              <a:t> {</a:t>
            </a:r>
          </a:p>
          <a:p>
            <a:r>
              <a:rPr lang="en-US" dirty="0"/>
              <a:t>    public static void main(String[] </a:t>
            </a:r>
            <a:r>
              <a:rPr lang="en-US" dirty="0" err="1"/>
              <a:t>args</a:t>
            </a:r>
            <a:r>
              <a:rPr lang="en-US" dirty="0"/>
              <a:t>) {</a:t>
            </a:r>
          </a:p>
          <a:p>
            <a:r>
              <a:rPr lang="en-US" dirty="0"/>
              <a:t>        </a:t>
            </a:r>
            <a:r>
              <a:rPr lang="en-US" dirty="0" err="1"/>
              <a:t>Greeting.printMessage</a:t>
            </a:r>
            <a:r>
              <a:rPr lang="en-US" dirty="0"/>
              <a:t>();</a:t>
            </a:r>
          </a:p>
          <a:p>
            <a:r>
              <a:rPr lang="en-US" dirty="0"/>
              <a:t>    }</a:t>
            </a:r>
          </a:p>
          <a:p>
            <a:r>
              <a:rPr lang="en-US" dirty="0"/>
              <a:t>}</a:t>
            </a:r>
          </a:p>
        </p:txBody>
      </p:sp>
    </p:spTree>
    <p:extLst>
      <p:ext uri="{BB962C8B-B14F-4D97-AF65-F5344CB8AC3E}">
        <p14:creationId xmlns:p14="http://schemas.microsoft.com/office/powerpoint/2010/main" val="334777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3611-FD50-D148-F216-75F4C2FC0CFD}"/>
              </a:ext>
            </a:extLst>
          </p:cNvPr>
          <p:cNvSpPr>
            <a:spLocks noGrp="1"/>
          </p:cNvSpPr>
          <p:nvPr>
            <p:ph type="title"/>
          </p:nvPr>
        </p:nvSpPr>
        <p:spPr/>
        <p:txBody>
          <a:bodyPr/>
          <a:lstStyle/>
          <a:p>
            <a:r>
              <a:rPr lang="en-IN" dirty="0"/>
              <a:t>Repeating Annotations</a:t>
            </a:r>
            <a:endParaRPr lang="en-US" dirty="0"/>
          </a:p>
        </p:txBody>
      </p:sp>
      <p:sp>
        <p:nvSpPr>
          <p:cNvPr id="3" name="Content Placeholder 2">
            <a:extLst>
              <a:ext uri="{FF2B5EF4-FFF2-40B4-BE49-F238E27FC236}">
                <a16:creationId xmlns:a16="http://schemas.microsoft.com/office/drawing/2014/main" id="{31B48098-6B61-1B70-21FA-3E310E824533}"/>
              </a:ext>
            </a:extLst>
          </p:cNvPr>
          <p:cNvSpPr>
            <a:spLocks noGrp="1"/>
          </p:cNvSpPr>
          <p:nvPr>
            <p:ph idx="1"/>
          </p:nvPr>
        </p:nvSpPr>
        <p:spPr/>
        <p:txBody>
          <a:bodyPr/>
          <a:lstStyle/>
          <a:p>
            <a:r>
              <a:rPr lang="en-IN" b="1" dirty="0"/>
              <a:t>Explanation:</a:t>
            </a:r>
            <a:r>
              <a:rPr lang="en-IN" dirty="0"/>
              <a:t> Before Java 8, it wasn’t possible to apply the same annotation more than once to a single element. Java 8 introduced repeating annotations, allowing you to apply the same annotation multiple times to an element.</a:t>
            </a:r>
          </a:p>
          <a:p>
            <a:r>
              <a:rPr lang="en-IN" b="1" dirty="0"/>
              <a:t>Problem Solved:</a:t>
            </a:r>
            <a:r>
              <a:rPr lang="en-IN" dirty="0"/>
              <a:t> Before Java 8, multiple annotations required creating a container annotation manually. With repeating annotations, the code is cleaner and more intuitive.</a:t>
            </a:r>
            <a:endParaRPr lang="en-US" dirty="0"/>
          </a:p>
        </p:txBody>
      </p:sp>
    </p:spTree>
    <p:extLst>
      <p:ext uri="{BB962C8B-B14F-4D97-AF65-F5344CB8AC3E}">
        <p14:creationId xmlns:p14="http://schemas.microsoft.com/office/powerpoint/2010/main" val="55867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9" y="252514"/>
            <a:ext cx="5150530" cy="1235338"/>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1487852"/>
            <a:ext cx="5150531" cy="4431167"/>
          </a:xfrm>
        </p:spPr>
        <p:style>
          <a:lnRef idx="2">
            <a:schemeClr val="dk1"/>
          </a:lnRef>
          <a:fillRef idx="1">
            <a:schemeClr val="lt1"/>
          </a:fillRef>
          <a:effectRef idx="0">
            <a:schemeClr val="dk1"/>
          </a:effectRef>
          <a:fontRef idx="minor">
            <a:schemeClr val="dk1"/>
          </a:fontRef>
        </p:style>
        <p:txBody>
          <a:bodyPr/>
          <a:lstStyle/>
          <a:p>
            <a:r>
              <a:rPr lang="en-US" dirty="0"/>
              <a:t>// Only one annotation was allowed</a:t>
            </a:r>
          </a:p>
          <a:p>
            <a:r>
              <a:rPr lang="en-US" dirty="0"/>
              <a:t>@interface Schedule {</a:t>
            </a:r>
          </a:p>
          <a:p>
            <a:r>
              <a:rPr lang="en-US" dirty="0"/>
              <a:t>    String day();</a:t>
            </a:r>
          </a:p>
          <a:p>
            <a:r>
              <a:rPr lang="en-US" dirty="0"/>
              <a:t>}</a:t>
            </a:r>
          </a:p>
          <a:p>
            <a:endParaRPr lang="en-US" dirty="0"/>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6000" y="252725"/>
            <a:ext cx="5150530" cy="1235338"/>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dirty="0"/>
              <a:t>New Program Example (With Java 8 Repeating Annotations):</a:t>
            </a:r>
            <a:endParaRPr lang="en-US"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1582994"/>
            <a:ext cx="5150531" cy="4832374"/>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import </a:t>
            </a:r>
            <a:r>
              <a:rPr lang="en-US" dirty="0" err="1"/>
              <a:t>java.lang.annotation.Repeatable</a:t>
            </a:r>
            <a:r>
              <a:rPr lang="en-US" dirty="0"/>
              <a:t>;</a:t>
            </a:r>
          </a:p>
          <a:p>
            <a:r>
              <a:rPr lang="en-US" dirty="0"/>
              <a:t>@Repeatable(</a:t>
            </a:r>
            <a:r>
              <a:rPr lang="en-US" dirty="0" err="1"/>
              <a:t>Schedules.class</a:t>
            </a:r>
            <a:r>
              <a:rPr lang="en-US" dirty="0"/>
              <a:t>)</a:t>
            </a:r>
          </a:p>
          <a:p>
            <a:r>
              <a:rPr lang="en-US" dirty="0"/>
              <a:t>@interface Schedule {</a:t>
            </a:r>
          </a:p>
          <a:p>
            <a:r>
              <a:rPr lang="en-US" dirty="0"/>
              <a:t>    String day();</a:t>
            </a:r>
          </a:p>
          <a:p>
            <a:r>
              <a:rPr lang="en-US" dirty="0"/>
              <a:t>}</a:t>
            </a:r>
          </a:p>
          <a:p>
            <a:r>
              <a:rPr lang="en-US" dirty="0"/>
              <a:t>@interface Schedules {</a:t>
            </a:r>
          </a:p>
          <a:p>
            <a:r>
              <a:rPr lang="en-US" dirty="0"/>
              <a:t>    Schedule[] value();</a:t>
            </a:r>
          </a:p>
          <a:p>
            <a:r>
              <a:rPr lang="en-US" dirty="0"/>
              <a:t>}</a:t>
            </a:r>
          </a:p>
          <a:p>
            <a:r>
              <a:rPr lang="en-US" dirty="0"/>
              <a:t>public class </a:t>
            </a:r>
            <a:r>
              <a:rPr lang="en-US" dirty="0" err="1"/>
              <a:t>RepeatingAnnotationsExample</a:t>
            </a:r>
            <a:r>
              <a:rPr lang="en-US" dirty="0"/>
              <a:t> {</a:t>
            </a:r>
          </a:p>
          <a:p>
            <a:r>
              <a:rPr lang="en-US" dirty="0"/>
              <a:t>    @Schedule(day = "Monday")</a:t>
            </a:r>
          </a:p>
          <a:p>
            <a:r>
              <a:rPr lang="en-US" dirty="0"/>
              <a:t>    @Schedule(day = "Wednesday")</a:t>
            </a:r>
          </a:p>
          <a:p>
            <a:r>
              <a:rPr lang="en-US" dirty="0"/>
              <a:t>    public void meeting() {</a:t>
            </a:r>
          </a:p>
          <a:p>
            <a:r>
              <a:rPr lang="en-US" dirty="0"/>
              <a:t>    }</a:t>
            </a:r>
          </a:p>
          <a:p>
            <a:r>
              <a:rPr lang="en-US" dirty="0"/>
              <a:t>}</a:t>
            </a:r>
          </a:p>
        </p:txBody>
      </p:sp>
    </p:spTree>
    <p:extLst>
      <p:ext uri="{BB962C8B-B14F-4D97-AF65-F5344CB8AC3E}">
        <p14:creationId xmlns:p14="http://schemas.microsoft.com/office/powerpoint/2010/main" val="392106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3611-FD50-D148-F216-75F4C2FC0CFD}"/>
              </a:ext>
            </a:extLst>
          </p:cNvPr>
          <p:cNvSpPr>
            <a:spLocks noGrp="1"/>
          </p:cNvSpPr>
          <p:nvPr>
            <p:ph type="title"/>
          </p:nvPr>
        </p:nvSpPr>
        <p:spPr/>
        <p:txBody>
          <a:bodyPr/>
          <a:lstStyle/>
          <a:p>
            <a:r>
              <a:rPr lang="en-IN" dirty="0"/>
              <a:t>Better Type Inference</a:t>
            </a:r>
            <a:endParaRPr lang="en-US" dirty="0"/>
          </a:p>
        </p:txBody>
      </p:sp>
      <p:sp>
        <p:nvSpPr>
          <p:cNvPr id="3" name="Content Placeholder 2">
            <a:extLst>
              <a:ext uri="{FF2B5EF4-FFF2-40B4-BE49-F238E27FC236}">
                <a16:creationId xmlns:a16="http://schemas.microsoft.com/office/drawing/2014/main" id="{31B48098-6B61-1B70-21FA-3E310E824533}"/>
              </a:ext>
            </a:extLst>
          </p:cNvPr>
          <p:cNvSpPr>
            <a:spLocks noGrp="1"/>
          </p:cNvSpPr>
          <p:nvPr>
            <p:ph idx="1"/>
          </p:nvPr>
        </p:nvSpPr>
        <p:spPr/>
        <p:txBody>
          <a:bodyPr/>
          <a:lstStyle/>
          <a:p>
            <a:r>
              <a:rPr lang="en-IN" b="1" dirty="0"/>
              <a:t>Explanation:</a:t>
            </a:r>
            <a:r>
              <a:rPr lang="en-IN" dirty="0"/>
              <a:t> Java 8 improved type inference, especially in generics. It allows you to write more concise code, reducing boilerplate.</a:t>
            </a:r>
          </a:p>
          <a:p>
            <a:r>
              <a:rPr lang="en-IN" b="1" dirty="0"/>
              <a:t>Problem Solved:</a:t>
            </a:r>
            <a:r>
              <a:rPr lang="en-IN" dirty="0"/>
              <a:t> Before Java 8, type inference was less flexible, requiring redundant type information. Java 8’s improved type inference simplifies code by reducing boilerplate.</a:t>
            </a:r>
            <a:endParaRPr lang="en-US" dirty="0"/>
          </a:p>
        </p:txBody>
      </p:sp>
    </p:spTree>
    <p:extLst>
      <p:ext uri="{BB962C8B-B14F-4D97-AF65-F5344CB8AC3E}">
        <p14:creationId xmlns:p14="http://schemas.microsoft.com/office/powerpoint/2010/main" val="367079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9" y="252514"/>
            <a:ext cx="5150530" cy="699662"/>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952176"/>
            <a:ext cx="5150531" cy="5463192"/>
          </a:xfrm>
        </p:spPr>
        <p:style>
          <a:lnRef idx="2">
            <a:schemeClr val="dk1"/>
          </a:lnRef>
          <a:fillRef idx="1">
            <a:schemeClr val="lt1"/>
          </a:fillRef>
          <a:effectRef idx="0">
            <a:schemeClr val="dk1"/>
          </a:effectRef>
          <a:fontRef idx="minor">
            <a:schemeClr val="dk1"/>
          </a:fontRef>
        </p:style>
        <p:txBody>
          <a:bodyPr/>
          <a:lstStyle/>
          <a:p>
            <a:r>
              <a:rPr lang="en-US" dirty="0"/>
              <a:t>import </a:t>
            </a:r>
            <a:r>
              <a:rPr lang="en-US" dirty="0" err="1"/>
              <a:t>java.util.HashMap</a:t>
            </a:r>
            <a:r>
              <a:rPr lang="en-US" dirty="0"/>
              <a:t>;</a:t>
            </a:r>
          </a:p>
          <a:p>
            <a:r>
              <a:rPr lang="en-US" dirty="0"/>
              <a:t>import </a:t>
            </a:r>
            <a:r>
              <a:rPr lang="en-US" dirty="0" err="1"/>
              <a:t>java.util.Map</a:t>
            </a:r>
            <a:r>
              <a:rPr lang="en-US" dirty="0"/>
              <a:t>;</a:t>
            </a:r>
          </a:p>
          <a:p>
            <a:endParaRPr lang="en-US" dirty="0"/>
          </a:p>
          <a:p>
            <a:r>
              <a:rPr lang="en-US" dirty="0"/>
              <a:t>public class </a:t>
            </a:r>
            <a:r>
              <a:rPr lang="en-US" dirty="0" err="1"/>
              <a:t>TypeInferenceExample</a:t>
            </a:r>
            <a:r>
              <a:rPr lang="en-US" dirty="0"/>
              <a:t> {</a:t>
            </a:r>
          </a:p>
          <a:p>
            <a:r>
              <a:rPr lang="en-US" dirty="0"/>
              <a:t>    public static void main(String[] </a:t>
            </a:r>
            <a:r>
              <a:rPr lang="en-US" dirty="0" err="1"/>
              <a:t>args</a:t>
            </a:r>
            <a:r>
              <a:rPr lang="en-US" dirty="0"/>
              <a:t>) {</a:t>
            </a:r>
          </a:p>
          <a:p>
            <a:r>
              <a:rPr lang="en-US" dirty="0"/>
              <a:t>        Map&lt;String, String&gt; map = new HashMap&lt;String, String&gt;(); // Redundant type information</a:t>
            </a:r>
          </a:p>
          <a:p>
            <a:r>
              <a:rPr lang="en-US" dirty="0"/>
              <a:t>    }</a:t>
            </a:r>
          </a:p>
          <a:p>
            <a:r>
              <a:rPr lang="en-US" dirty="0"/>
              <a:t>}</a:t>
            </a:r>
          </a:p>
          <a:p>
            <a:endParaRPr lang="en-US" dirty="0"/>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6000" y="252725"/>
            <a:ext cx="5150530" cy="699451"/>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lnSpcReduction="1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dirty="0"/>
              <a:t>New Program Example (With Java 8 Better Type Inference):</a:t>
            </a:r>
            <a:endParaRPr lang="en-US"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952176"/>
            <a:ext cx="5150531" cy="5463192"/>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import </a:t>
            </a:r>
            <a:r>
              <a:rPr lang="en-US" dirty="0" err="1"/>
              <a:t>java.util.HashMap</a:t>
            </a:r>
            <a:r>
              <a:rPr lang="en-US" dirty="0"/>
              <a:t>;</a:t>
            </a:r>
          </a:p>
          <a:p>
            <a:r>
              <a:rPr lang="en-US" dirty="0"/>
              <a:t>import </a:t>
            </a:r>
            <a:r>
              <a:rPr lang="en-US" dirty="0" err="1"/>
              <a:t>java.util.Map</a:t>
            </a:r>
            <a:r>
              <a:rPr lang="en-US" dirty="0"/>
              <a:t>;</a:t>
            </a:r>
          </a:p>
          <a:p>
            <a:endParaRPr lang="en-US" dirty="0"/>
          </a:p>
          <a:p>
            <a:r>
              <a:rPr lang="en-US" dirty="0"/>
              <a:t>public class </a:t>
            </a:r>
            <a:r>
              <a:rPr lang="en-US" dirty="0" err="1"/>
              <a:t>TypeInferenceExample</a:t>
            </a:r>
            <a:r>
              <a:rPr lang="en-US" dirty="0"/>
              <a:t> {</a:t>
            </a:r>
          </a:p>
          <a:p>
            <a:r>
              <a:rPr lang="en-US" dirty="0"/>
              <a:t>    public static void main(String[] </a:t>
            </a:r>
            <a:r>
              <a:rPr lang="en-US" dirty="0" err="1"/>
              <a:t>args</a:t>
            </a:r>
            <a:r>
              <a:rPr lang="en-US" dirty="0"/>
              <a:t>) {</a:t>
            </a:r>
          </a:p>
          <a:p>
            <a:r>
              <a:rPr lang="en-US" dirty="0"/>
              <a:t>        Map&lt;String, String&gt; map = new HashMap&lt;&gt;(); // Type inference</a:t>
            </a:r>
          </a:p>
          <a:p>
            <a:r>
              <a:rPr lang="en-US" dirty="0"/>
              <a:t>    }</a:t>
            </a:r>
          </a:p>
          <a:p>
            <a:r>
              <a:rPr lang="en-US" dirty="0"/>
              <a:t>}</a:t>
            </a:r>
          </a:p>
          <a:p>
            <a:endParaRPr lang="en-US" dirty="0"/>
          </a:p>
        </p:txBody>
      </p:sp>
    </p:spTree>
    <p:extLst>
      <p:ext uri="{BB962C8B-B14F-4D97-AF65-F5344CB8AC3E}">
        <p14:creationId xmlns:p14="http://schemas.microsoft.com/office/powerpoint/2010/main" val="367069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1BFA-CB83-FDD5-F5B3-5F1C2BEFBB5B}"/>
              </a:ext>
            </a:extLst>
          </p:cNvPr>
          <p:cNvSpPr>
            <a:spLocks noGrp="1"/>
          </p:cNvSpPr>
          <p:nvPr>
            <p:ph type="title"/>
          </p:nvPr>
        </p:nvSpPr>
        <p:spPr/>
        <p:txBody>
          <a:bodyPr/>
          <a:lstStyle/>
          <a:p>
            <a:r>
              <a:rPr lang="en-IN" b="1" dirty="0" err="1"/>
              <a:t>StringJoiner</a:t>
            </a:r>
            <a:r>
              <a:rPr lang="en-IN" b="1" dirty="0"/>
              <a:t> Class</a:t>
            </a:r>
            <a:endParaRPr lang="en-US" dirty="0"/>
          </a:p>
        </p:txBody>
      </p:sp>
      <p:sp>
        <p:nvSpPr>
          <p:cNvPr id="3" name="Content Placeholder 2">
            <a:extLst>
              <a:ext uri="{FF2B5EF4-FFF2-40B4-BE49-F238E27FC236}">
                <a16:creationId xmlns:a16="http://schemas.microsoft.com/office/drawing/2014/main" id="{4723442B-177C-2D8A-AA11-4FC1A2605DD1}"/>
              </a:ext>
            </a:extLst>
          </p:cNvPr>
          <p:cNvSpPr>
            <a:spLocks noGrp="1"/>
          </p:cNvSpPr>
          <p:nvPr>
            <p:ph idx="1"/>
          </p:nvPr>
        </p:nvSpPr>
        <p:spPr/>
        <p:txBody>
          <a:bodyPr/>
          <a:lstStyle/>
          <a:p>
            <a:r>
              <a:rPr lang="en-IN" b="1" dirty="0"/>
              <a:t>Explanation:</a:t>
            </a:r>
            <a:r>
              <a:rPr lang="en-IN" dirty="0"/>
              <a:t> Before Java 8, joining strings required manual concatenation or the use of StringBuilder. Java 8 introduced the </a:t>
            </a:r>
            <a:r>
              <a:rPr lang="en-IN" dirty="0" err="1"/>
              <a:t>StringJoiner</a:t>
            </a:r>
            <a:r>
              <a:rPr lang="en-IN" dirty="0"/>
              <a:t> class, which makes string concatenation more efficient and readable.</a:t>
            </a:r>
          </a:p>
          <a:p>
            <a:r>
              <a:rPr lang="en-IN" b="1" dirty="0"/>
              <a:t>Problem Solved:</a:t>
            </a:r>
            <a:r>
              <a:rPr lang="en-IN" dirty="0"/>
              <a:t> Before Java 8, joining strings was cumbersome and prone to errors. </a:t>
            </a:r>
            <a:r>
              <a:rPr lang="en-IN" dirty="0" err="1"/>
              <a:t>StringJoiner</a:t>
            </a:r>
            <a:r>
              <a:rPr lang="en-IN" dirty="0"/>
              <a:t> provides a more efficient and cleaner way to concatenate strings with delimiters.</a:t>
            </a:r>
            <a:endParaRPr lang="en-US" dirty="0"/>
          </a:p>
        </p:txBody>
      </p:sp>
    </p:spTree>
    <p:extLst>
      <p:ext uri="{BB962C8B-B14F-4D97-AF65-F5344CB8AC3E}">
        <p14:creationId xmlns:p14="http://schemas.microsoft.com/office/powerpoint/2010/main" val="121443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9" y="252514"/>
            <a:ext cx="5150530" cy="1235338"/>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1487852"/>
            <a:ext cx="5150531" cy="4927516"/>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dirty="0"/>
              <a:t>import </a:t>
            </a:r>
            <a:r>
              <a:rPr lang="en-US" dirty="0" err="1"/>
              <a:t>java.util.List</a:t>
            </a:r>
            <a:r>
              <a:rPr lang="en-US" dirty="0"/>
              <a:t>;</a:t>
            </a:r>
          </a:p>
          <a:p>
            <a:r>
              <a:rPr lang="en-US" dirty="0"/>
              <a:t>import </a:t>
            </a:r>
            <a:r>
              <a:rPr lang="en-US" dirty="0" err="1"/>
              <a:t>java.util.Arrays</a:t>
            </a:r>
            <a:r>
              <a:rPr lang="en-US" dirty="0"/>
              <a:t>;</a:t>
            </a:r>
          </a:p>
          <a:p>
            <a:r>
              <a:rPr lang="en-US" dirty="0"/>
              <a:t>public class </a:t>
            </a:r>
            <a:r>
              <a:rPr lang="en-US" dirty="0" err="1"/>
              <a:t>StringJoinerExample</a:t>
            </a:r>
            <a:r>
              <a:rPr lang="en-US" dirty="0"/>
              <a:t> {</a:t>
            </a:r>
          </a:p>
          <a:p>
            <a:r>
              <a:rPr lang="en-US" dirty="0"/>
              <a:t>    public static void main(String[] </a:t>
            </a:r>
            <a:r>
              <a:rPr lang="en-US" dirty="0" err="1"/>
              <a:t>args</a:t>
            </a:r>
            <a:r>
              <a:rPr lang="en-US" dirty="0"/>
              <a:t>) {</a:t>
            </a:r>
          </a:p>
          <a:p>
            <a:r>
              <a:rPr lang="en-US" dirty="0"/>
              <a:t>        List&lt;String&gt; words = </a:t>
            </a:r>
            <a:r>
              <a:rPr lang="en-US" dirty="0" err="1"/>
              <a:t>Arrays.asList</a:t>
            </a:r>
            <a:r>
              <a:rPr lang="en-US" dirty="0"/>
              <a:t>("Java", "is", "fun");</a:t>
            </a:r>
          </a:p>
          <a:p>
            <a:r>
              <a:rPr lang="en-US" dirty="0"/>
              <a:t>        String result = "";</a:t>
            </a:r>
          </a:p>
          <a:p>
            <a:endParaRPr lang="en-US" dirty="0"/>
          </a:p>
          <a:p>
            <a:r>
              <a:rPr lang="en-US" dirty="0"/>
              <a:t>        for (String word : words) {</a:t>
            </a:r>
          </a:p>
          <a:p>
            <a:r>
              <a:rPr lang="en-US" dirty="0"/>
              <a:t>            result += word + " ";</a:t>
            </a:r>
          </a:p>
          <a:p>
            <a:r>
              <a:rPr lang="en-US" dirty="0"/>
              <a:t>        }</a:t>
            </a:r>
          </a:p>
          <a:p>
            <a:r>
              <a:rPr lang="en-US" dirty="0"/>
              <a:t>        </a:t>
            </a:r>
            <a:r>
              <a:rPr lang="en-US" dirty="0" err="1"/>
              <a:t>System.out.println</a:t>
            </a:r>
            <a:r>
              <a:rPr lang="en-US" dirty="0"/>
              <a:t>(</a:t>
            </a:r>
            <a:r>
              <a:rPr lang="en-US" dirty="0" err="1"/>
              <a:t>result.trim</a:t>
            </a:r>
            <a:r>
              <a:rPr lang="en-US" dirty="0"/>
              <a:t>());</a:t>
            </a:r>
          </a:p>
          <a:p>
            <a:r>
              <a:rPr lang="en-US" dirty="0"/>
              <a:t>    }</a:t>
            </a:r>
          </a:p>
          <a:p>
            <a:r>
              <a:rPr lang="en-US" dirty="0"/>
              <a:t>}</a:t>
            </a:r>
          </a:p>
          <a:p>
            <a:endParaRPr lang="en-US" dirty="0"/>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6000" y="252725"/>
            <a:ext cx="5150530" cy="1235338"/>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dirty="0"/>
              <a:t>New Program Example (With Java 8 </a:t>
            </a:r>
            <a:r>
              <a:rPr lang="en-IN" dirty="0" err="1"/>
              <a:t>StringJoiner</a:t>
            </a:r>
            <a:r>
              <a:rPr lang="en-IN" dirty="0"/>
              <a:t>):</a:t>
            </a:r>
            <a:endParaRPr lang="en-US"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1487850"/>
            <a:ext cx="5150531" cy="4927517"/>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import </a:t>
            </a:r>
            <a:r>
              <a:rPr lang="en-US" dirty="0" err="1"/>
              <a:t>java.util.StringJoiner</a:t>
            </a:r>
            <a:r>
              <a:rPr lang="en-US" dirty="0"/>
              <a:t>;</a:t>
            </a:r>
          </a:p>
          <a:p>
            <a:r>
              <a:rPr lang="en-US" dirty="0"/>
              <a:t>public class </a:t>
            </a:r>
            <a:r>
              <a:rPr lang="en-US" dirty="0" err="1"/>
              <a:t>StringJoinerExample</a:t>
            </a:r>
            <a:r>
              <a:rPr lang="en-US" dirty="0"/>
              <a:t> {</a:t>
            </a:r>
          </a:p>
          <a:p>
            <a:r>
              <a:rPr lang="en-US" dirty="0"/>
              <a:t>    public static void main(String[] </a:t>
            </a:r>
            <a:r>
              <a:rPr lang="en-US" dirty="0" err="1"/>
              <a:t>args</a:t>
            </a:r>
            <a:r>
              <a:rPr lang="en-US" dirty="0"/>
              <a:t>) {</a:t>
            </a:r>
          </a:p>
          <a:p>
            <a:r>
              <a:rPr lang="en-US" dirty="0"/>
              <a:t>        </a:t>
            </a:r>
            <a:r>
              <a:rPr lang="en-US" dirty="0" err="1"/>
              <a:t>StringJoiner</a:t>
            </a:r>
            <a:r>
              <a:rPr lang="en-US" dirty="0"/>
              <a:t> joiner = new </a:t>
            </a:r>
            <a:r>
              <a:rPr lang="en-US" dirty="0" err="1"/>
              <a:t>StringJoiner</a:t>
            </a:r>
            <a:r>
              <a:rPr lang="en-US" dirty="0"/>
              <a:t>(" ");</a:t>
            </a:r>
          </a:p>
          <a:p>
            <a:r>
              <a:rPr lang="en-US" dirty="0"/>
              <a:t>        </a:t>
            </a:r>
            <a:r>
              <a:rPr lang="en-US" dirty="0" err="1"/>
              <a:t>joiner.add</a:t>
            </a:r>
            <a:r>
              <a:rPr lang="en-US" dirty="0"/>
              <a:t>("Java");</a:t>
            </a:r>
          </a:p>
          <a:p>
            <a:r>
              <a:rPr lang="en-US" dirty="0"/>
              <a:t>        </a:t>
            </a:r>
            <a:r>
              <a:rPr lang="en-US" dirty="0" err="1"/>
              <a:t>joiner.add</a:t>
            </a:r>
            <a:r>
              <a:rPr lang="en-US" dirty="0"/>
              <a:t>("is");</a:t>
            </a:r>
          </a:p>
          <a:p>
            <a:r>
              <a:rPr lang="en-US" dirty="0"/>
              <a:t>        </a:t>
            </a:r>
            <a:r>
              <a:rPr lang="en-US" dirty="0" err="1"/>
              <a:t>joiner.add</a:t>
            </a:r>
            <a:r>
              <a:rPr lang="en-US" dirty="0"/>
              <a:t>("fun");</a:t>
            </a:r>
          </a:p>
          <a:p>
            <a:r>
              <a:rPr lang="en-US" dirty="0"/>
              <a:t>        </a:t>
            </a:r>
            <a:r>
              <a:rPr lang="en-US" dirty="0" err="1"/>
              <a:t>System.out.println</a:t>
            </a:r>
            <a:r>
              <a:rPr lang="en-US" dirty="0"/>
              <a:t>(</a:t>
            </a:r>
            <a:r>
              <a:rPr lang="en-US" dirty="0" err="1"/>
              <a:t>joiner.toString</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287908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FF8C-E7A0-1CB2-4B19-DFDF7FBDD24C}"/>
              </a:ext>
            </a:extLst>
          </p:cNvPr>
          <p:cNvSpPr>
            <a:spLocks noGrp="1"/>
          </p:cNvSpPr>
          <p:nvPr>
            <p:ph type="ctrTitle"/>
          </p:nvPr>
        </p:nvSpPr>
        <p:spPr/>
        <p:txBody>
          <a:bodyPr/>
          <a:lstStyle/>
          <a:p>
            <a:r>
              <a:rPr lang="en-US" dirty="0"/>
              <a:t>Hands On With </a:t>
            </a:r>
            <a:r>
              <a:rPr lang="en-US" dirty="0" err="1"/>
              <a:t>SpringBoot</a:t>
            </a:r>
            <a:r>
              <a:rPr lang="en-US" dirty="0"/>
              <a:t> </a:t>
            </a:r>
          </a:p>
        </p:txBody>
      </p:sp>
    </p:spTree>
    <p:extLst>
      <p:ext uri="{BB962C8B-B14F-4D97-AF65-F5344CB8AC3E}">
        <p14:creationId xmlns:p14="http://schemas.microsoft.com/office/powerpoint/2010/main" val="6495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6AC61-8408-DBAD-EC4A-D4B8B90948EF}"/>
              </a:ext>
            </a:extLst>
          </p:cNvPr>
          <p:cNvSpPr>
            <a:spLocks noGrp="1"/>
          </p:cNvSpPr>
          <p:nvPr>
            <p:ph idx="1"/>
          </p:nvPr>
        </p:nvSpPr>
        <p:spPr>
          <a:xfrm>
            <a:off x="936522" y="825910"/>
            <a:ext cx="10400072" cy="3647767"/>
          </a:xfrm>
        </p:spPr>
        <p:txBody>
          <a:bodyPr>
            <a:normAutofit/>
          </a:bodyPr>
          <a:lstStyle/>
          <a:p>
            <a:r>
              <a:rPr lang="en-IN" dirty="0"/>
              <a:t>Java 8 was released by Oracle after 2 Years 7 Months 18 Days of release of java 7 on March 18th, 2014.  </a:t>
            </a:r>
          </a:p>
          <a:p>
            <a:r>
              <a:rPr lang="en-IN" dirty="0"/>
              <a:t>However, after Java 1.5 version, Java 8 is the next major release version. </a:t>
            </a:r>
          </a:p>
          <a:p>
            <a:r>
              <a:rPr lang="en-IN" dirty="0"/>
              <a:t>Before Java 8, Sun community focused majorly on objects, but in Java 8 version, Oracle community has focused more on </a:t>
            </a:r>
            <a:r>
              <a:rPr lang="en-IN" b="1" dirty="0"/>
              <a:t>functional programming</a:t>
            </a:r>
            <a:r>
              <a:rPr lang="en-IN" dirty="0"/>
              <a:t> to bring its benefits to the Java language. </a:t>
            </a:r>
          </a:p>
          <a:p>
            <a:r>
              <a:rPr lang="en-IN" dirty="0"/>
              <a:t>However, it doesn’t mean that Java is a functional oriented programming language, but we should grasp it in a way that we can apply functional aspects of programming as well now with Java 8. It is a part of Java 8, as an object oriented programming.</a:t>
            </a:r>
            <a:endParaRPr lang="en-US" dirty="0"/>
          </a:p>
        </p:txBody>
      </p:sp>
    </p:spTree>
    <p:extLst>
      <p:ext uri="{BB962C8B-B14F-4D97-AF65-F5344CB8AC3E}">
        <p14:creationId xmlns:p14="http://schemas.microsoft.com/office/powerpoint/2010/main" val="39410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5ABC-0D1E-8C48-6840-9EA101E5A015}"/>
              </a:ext>
            </a:extLst>
          </p:cNvPr>
          <p:cNvSpPr>
            <a:spLocks noGrp="1"/>
          </p:cNvSpPr>
          <p:nvPr>
            <p:ph type="title"/>
          </p:nvPr>
        </p:nvSpPr>
        <p:spPr/>
        <p:txBody>
          <a:bodyPr/>
          <a:lstStyle/>
          <a:p>
            <a:r>
              <a:rPr lang="en-IN" dirty="0"/>
              <a:t>Program Flow</a:t>
            </a:r>
            <a:endParaRPr lang="en-US" dirty="0"/>
          </a:p>
        </p:txBody>
      </p:sp>
      <p:sp>
        <p:nvSpPr>
          <p:cNvPr id="3" name="Content Placeholder 2">
            <a:extLst>
              <a:ext uri="{FF2B5EF4-FFF2-40B4-BE49-F238E27FC236}">
                <a16:creationId xmlns:a16="http://schemas.microsoft.com/office/drawing/2014/main" id="{C8B2FF5F-B3CB-8C5B-9007-D20B4CF97F15}"/>
              </a:ext>
            </a:extLst>
          </p:cNvPr>
          <p:cNvSpPr>
            <a:spLocks noGrp="1"/>
          </p:cNvSpPr>
          <p:nvPr>
            <p:ph idx="1"/>
          </p:nvPr>
        </p:nvSpPr>
        <p:spPr>
          <a:xfrm>
            <a:off x="838200" y="1445342"/>
            <a:ext cx="10515600" cy="5329083"/>
          </a:xfrm>
        </p:spPr>
        <p:txBody>
          <a:bodyPr>
            <a:normAutofit/>
          </a:bodyPr>
          <a:lstStyle/>
          <a:p>
            <a:pPr marL="0" indent="0">
              <a:buNone/>
            </a:pPr>
            <a:r>
              <a:rPr lang="en-IN" b="1" dirty="0"/>
              <a:t>Request Handling:</a:t>
            </a:r>
            <a:endParaRPr lang="en-IN" dirty="0"/>
          </a:p>
          <a:p>
            <a:pPr>
              <a:buFont typeface="Arial" panose="020B0604020202020204" pitchFamily="34" charset="0"/>
              <a:buChar char="•"/>
            </a:pPr>
            <a:r>
              <a:rPr lang="en-IN" dirty="0"/>
              <a:t>When a client (e.g., Postman) sends an HTTP request to the Spring Boot application, the request is routed to a specific endpoint based on the URL and HTTP method.</a:t>
            </a:r>
          </a:p>
          <a:p>
            <a:pPr marL="0" indent="0">
              <a:buNone/>
            </a:pPr>
            <a:r>
              <a:rPr lang="en-IN" b="1" dirty="0"/>
              <a:t>Controller Layer:</a:t>
            </a:r>
            <a:endParaRPr lang="en-IN" dirty="0"/>
          </a:p>
          <a:p>
            <a:pPr>
              <a:buFont typeface="Arial" panose="020B0604020202020204" pitchFamily="34" charset="0"/>
              <a:buChar char="•"/>
            </a:pPr>
            <a:r>
              <a:rPr lang="en-IN" dirty="0"/>
              <a:t>The </a:t>
            </a:r>
            <a:r>
              <a:rPr lang="en-IN" dirty="0" err="1"/>
              <a:t>ProductController</a:t>
            </a:r>
            <a:r>
              <a:rPr lang="en-IN" dirty="0"/>
              <a:t> class handles HTTP requests. It uses annotations to define which methods handle specific HTTP methods (GET, POST, PUT, DELETE).</a:t>
            </a:r>
          </a:p>
          <a:p>
            <a:pPr>
              <a:buFont typeface="Arial" panose="020B0604020202020204" pitchFamily="34" charset="0"/>
              <a:buChar char="•"/>
            </a:pPr>
            <a:r>
              <a:rPr lang="en-IN" dirty="0"/>
              <a:t>For example, @</a:t>
            </a:r>
            <a:r>
              <a:rPr lang="en-IN" dirty="0" err="1"/>
              <a:t>DeleteMapping</a:t>
            </a:r>
            <a:r>
              <a:rPr lang="en-IN" dirty="0"/>
              <a:t>("/{id}") indicates that the </a:t>
            </a:r>
            <a:r>
              <a:rPr lang="en-IN" dirty="0" err="1"/>
              <a:t>deleteProduct</a:t>
            </a:r>
            <a:r>
              <a:rPr lang="en-IN" dirty="0"/>
              <a:t> method handles DELETE requests to /</a:t>
            </a:r>
            <a:r>
              <a:rPr lang="en-IN" dirty="0" err="1"/>
              <a:t>api</a:t>
            </a:r>
            <a:r>
              <a:rPr lang="en-IN" dirty="0"/>
              <a:t>/products/{id}.</a:t>
            </a:r>
          </a:p>
          <a:p>
            <a:endParaRPr lang="en-US" dirty="0"/>
          </a:p>
        </p:txBody>
      </p:sp>
    </p:spTree>
    <p:extLst>
      <p:ext uri="{BB962C8B-B14F-4D97-AF65-F5344CB8AC3E}">
        <p14:creationId xmlns:p14="http://schemas.microsoft.com/office/powerpoint/2010/main" val="361276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C144F-E1A3-B10D-CBEF-B6CDCFE288D9}"/>
              </a:ext>
            </a:extLst>
          </p:cNvPr>
          <p:cNvSpPr>
            <a:spLocks noGrp="1"/>
          </p:cNvSpPr>
          <p:nvPr>
            <p:ph idx="1"/>
          </p:nvPr>
        </p:nvSpPr>
        <p:spPr>
          <a:xfrm>
            <a:off x="838200" y="609600"/>
            <a:ext cx="10515600" cy="5567363"/>
          </a:xfrm>
        </p:spPr>
        <p:txBody>
          <a:bodyPr>
            <a:normAutofit/>
          </a:bodyPr>
          <a:lstStyle/>
          <a:p>
            <a:pPr marL="0" indent="0">
              <a:buNone/>
            </a:pPr>
            <a:r>
              <a:rPr lang="en-IN" b="1" dirty="0"/>
              <a:t>Service Layer:</a:t>
            </a:r>
            <a:endParaRPr lang="en-IN" dirty="0"/>
          </a:p>
          <a:p>
            <a:pPr>
              <a:buFont typeface="Arial" panose="020B0604020202020204" pitchFamily="34" charset="0"/>
              <a:buChar char="•"/>
            </a:pPr>
            <a:r>
              <a:rPr lang="en-IN" dirty="0"/>
              <a:t>The controller delegates business logic to the </a:t>
            </a:r>
            <a:r>
              <a:rPr lang="en-IN" dirty="0" err="1"/>
              <a:t>ProductService</a:t>
            </a:r>
            <a:r>
              <a:rPr lang="en-IN" dirty="0"/>
              <a:t> class. This class contains methods to process business logic related to products (e.g., adding, updating, deleting).</a:t>
            </a:r>
          </a:p>
          <a:p>
            <a:pPr>
              <a:buFont typeface="Arial" panose="020B0604020202020204" pitchFamily="34" charset="0"/>
              <a:buChar char="•"/>
            </a:pPr>
            <a:r>
              <a:rPr lang="en-IN" dirty="0"/>
              <a:t>The </a:t>
            </a:r>
            <a:r>
              <a:rPr lang="en-IN" dirty="0" err="1"/>
              <a:t>ProductService</a:t>
            </a:r>
            <a:r>
              <a:rPr lang="en-IN" dirty="0"/>
              <a:t> interacts with the </a:t>
            </a:r>
            <a:r>
              <a:rPr lang="en-IN" dirty="0" err="1"/>
              <a:t>ProductRepository</a:t>
            </a:r>
            <a:r>
              <a:rPr lang="en-IN" dirty="0"/>
              <a:t> to perform CRUD operations.</a:t>
            </a:r>
          </a:p>
          <a:p>
            <a:pPr marL="0" indent="0">
              <a:buNone/>
            </a:pPr>
            <a:r>
              <a:rPr lang="en-IN" b="1" dirty="0"/>
              <a:t>Repository Layer:</a:t>
            </a:r>
            <a:endParaRPr lang="en-IN" dirty="0"/>
          </a:p>
          <a:p>
            <a:pPr>
              <a:buFont typeface="Arial" panose="020B0604020202020204" pitchFamily="34" charset="0"/>
              <a:buChar char="•"/>
            </a:pPr>
            <a:r>
              <a:rPr lang="en-IN" dirty="0"/>
              <a:t>The </a:t>
            </a:r>
            <a:r>
              <a:rPr lang="en-IN" dirty="0" err="1"/>
              <a:t>ProductRepository</a:t>
            </a:r>
            <a:r>
              <a:rPr lang="en-IN" dirty="0"/>
              <a:t> class manages in-memory data storage. It provides methods to perform operations on the list of products (e.g., find, save, delete).</a:t>
            </a:r>
          </a:p>
          <a:p>
            <a:pPr>
              <a:buFont typeface="Arial" panose="020B0604020202020204" pitchFamily="34" charset="0"/>
              <a:buChar char="•"/>
            </a:pPr>
            <a:r>
              <a:rPr lang="en-IN" dirty="0"/>
              <a:t>This class simulates interaction with a database but uses a simple list for storage in this example.</a:t>
            </a:r>
          </a:p>
          <a:p>
            <a:pPr marL="0" indent="0">
              <a:buNone/>
            </a:pPr>
            <a:r>
              <a:rPr lang="en-IN" b="1" dirty="0"/>
              <a:t>Response Generation:</a:t>
            </a:r>
            <a:endParaRPr lang="en-IN" dirty="0"/>
          </a:p>
          <a:p>
            <a:pPr>
              <a:buFont typeface="Arial" panose="020B0604020202020204" pitchFamily="34" charset="0"/>
              <a:buChar char="•"/>
            </a:pPr>
            <a:r>
              <a:rPr lang="en-IN" dirty="0"/>
              <a:t>After the service processes the request, the controller returns an appropriate HTTP response to the client. This response could include status codes and data.</a:t>
            </a:r>
          </a:p>
          <a:p>
            <a:endParaRPr lang="en-US" dirty="0"/>
          </a:p>
        </p:txBody>
      </p:sp>
    </p:spTree>
    <p:extLst>
      <p:ext uri="{BB962C8B-B14F-4D97-AF65-F5344CB8AC3E}">
        <p14:creationId xmlns:p14="http://schemas.microsoft.com/office/powerpoint/2010/main" val="1222286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6F74-89E0-998E-7CB8-F6361211761B}"/>
              </a:ext>
            </a:extLst>
          </p:cNvPr>
          <p:cNvSpPr>
            <a:spLocks noGrp="1"/>
          </p:cNvSpPr>
          <p:nvPr>
            <p:ph type="title"/>
          </p:nvPr>
        </p:nvSpPr>
        <p:spPr/>
        <p:txBody>
          <a:bodyPr/>
          <a:lstStyle/>
          <a:p>
            <a:r>
              <a:rPr lang="en-IN" dirty="0"/>
              <a:t>Annotations and Their Roles</a:t>
            </a:r>
            <a:endParaRPr lang="en-US" dirty="0"/>
          </a:p>
        </p:txBody>
      </p:sp>
      <p:sp>
        <p:nvSpPr>
          <p:cNvPr id="3" name="Content Placeholder 2">
            <a:extLst>
              <a:ext uri="{FF2B5EF4-FFF2-40B4-BE49-F238E27FC236}">
                <a16:creationId xmlns:a16="http://schemas.microsoft.com/office/drawing/2014/main" id="{CE0C009E-D2E9-C02A-AE9B-B4B4047A95C0}"/>
              </a:ext>
            </a:extLst>
          </p:cNvPr>
          <p:cNvSpPr>
            <a:spLocks noGrp="1"/>
          </p:cNvSpPr>
          <p:nvPr>
            <p:ph idx="1"/>
          </p:nvPr>
        </p:nvSpPr>
        <p:spPr/>
        <p:txBody>
          <a:bodyPr>
            <a:normAutofit/>
          </a:bodyPr>
          <a:lstStyle/>
          <a:p>
            <a:r>
              <a:rPr lang="en-IN" b="1" dirty="0"/>
              <a:t>@</a:t>
            </a:r>
            <a:r>
              <a:rPr lang="en-IN" b="1" dirty="0" err="1"/>
              <a:t>RestController</a:t>
            </a:r>
            <a:r>
              <a:rPr lang="en-IN" b="1" dirty="0"/>
              <a:t>:</a:t>
            </a:r>
            <a:endParaRPr lang="en-IN" dirty="0"/>
          </a:p>
          <a:p>
            <a:pPr lvl="1"/>
            <a:r>
              <a:rPr lang="en-IN" dirty="0"/>
              <a:t>Indicates that this class is a RESTful controller. It combines @Controller and @</a:t>
            </a:r>
            <a:r>
              <a:rPr lang="en-IN" dirty="0" err="1"/>
              <a:t>ResponseBody</a:t>
            </a:r>
            <a:r>
              <a:rPr lang="en-IN" dirty="0"/>
              <a:t>, meaning that methods in this class return JSON/XML responses directly rather than views.</a:t>
            </a:r>
          </a:p>
          <a:p>
            <a:r>
              <a:rPr lang="en-IN" b="1" dirty="0"/>
              <a:t>@</a:t>
            </a:r>
            <a:r>
              <a:rPr lang="en-IN" b="1" dirty="0" err="1"/>
              <a:t>RequestMapping</a:t>
            </a:r>
            <a:r>
              <a:rPr lang="en-IN" b="1" dirty="0"/>
              <a:t>:</a:t>
            </a:r>
            <a:endParaRPr lang="en-IN" dirty="0"/>
          </a:p>
          <a:p>
            <a:pPr lvl="1"/>
            <a:r>
              <a:rPr lang="en-IN" dirty="0"/>
              <a:t>Specifies the base URL path for all methods in the controller. For example, @</a:t>
            </a:r>
            <a:r>
              <a:rPr lang="en-IN" dirty="0" err="1"/>
              <a:t>RequestMapping</a:t>
            </a:r>
            <a:r>
              <a:rPr lang="en-IN" dirty="0"/>
              <a:t>("/</a:t>
            </a:r>
            <a:r>
              <a:rPr lang="en-IN" dirty="0" err="1"/>
              <a:t>api</a:t>
            </a:r>
            <a:r>
              <a:rPr lang="en-IN" dirty="0"/>
              <a:t>/products") means all methods in </a:t>
            </a:r>
            <a:r>
              <a:rPr lang="en-IN" dirty="0" err="1"/>
              <a:t>ProductController</a:t>
            </a:r>
            <a:r>
              <a:rPr lang="en-IN" dirty="0"/>
              <a:t> will handle URLs that start with /</a:t>
            </a:r>
            <a:r>
              <a:rPr lang="en-IN" dirty="0" err="1"/>
              <a:t>api</a:t>
            </a:r>
            <a:r>
              <a:rPr lang="en-IN" dirty="0"/>
              <a:t>/products.</a:t>
            </a:r>
          </a:p>
          <a:p>
            <a:r>
              <a:rPr lang="en-IN" b="1" dirty="0"/>
              <a:t>@</a:t>
            </a:r>
            <a:r>
              <a:rPr lang="en-IN" b="1" dirty="0" err="1"/>
              <a:t>DeleteMapping</a:t>
            </a:r>
            <a:r>
              <a:rPr lang="en-IN" b="1" dirty="0"/>
              <a:t>("/{id}"):</a:t>
            </a:r>
            <a:endParaRPr lang="en-IN" dirty="0"/>
          </a:p>
          <a:p>
            <a:pPr lvl="1"/>
            <a:r>
              <a:rPr lang="en-IN" dirty="0"/>
              <a:t>Maps HTTP DELETE requests to the </a:t>
            </a:r>
            <a:r>
              <a:rPr lang="en-IN" dirty="0" err="1"/>
              <a:t>deleteProduct</a:t>
            </a:r>
            <a:r>
              <a:rPr lang="en-IN" dirty="0"/>
              <a:t> method. The {id} part is a path variable, meaning it will be replaced with the actual product ID in the URL.</a:t>
            </a:r>
          </a:p>
          <a:p>
            <a:endParaRPr lang="en-US" dirty="0"/>
          </a:p>
        </p:txBody>
      </p:sp>
    </p:spTree>
    <p:extLst>
      <p:ext uri="{BB962C8B-B14F-4D97-AF65-F5344CB8AC3E}">
        <p14:creationId xmlns:p14="http://schemas.microsoft.com/office/powerpoint/2010/main" val="327212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F7034-7F23-66FA-A149-B334D7607C14}"/>
              </a:ext>
            </a:extLst>
          </p:cNvPr>
          <p:cNvSpPr>
            <a:spLocks noGrp="1"/>
          </p:cNvSpPr>
          <p:nvPr>
            <p:ph idx="1"/>
          </p:nvPr>
        </p:nvSpPr>
        <p:spPr>
          <a:xfrm>
            <a:off x="838200" y="432619"/>
            <a:ext cx="10515600" cy="5744344"/>
          </a:xfrm>
        </p:spPr>
        <p:txBody>
          <a:bodyPr>
            <a:normAutofit/>
          </a:bodyPr>
          <a:lstStyle/>
          <a:p>
            <a:r>
              <a:rPr lang="en-IN" b="1" dirty="0"/>
              <a:t>@</a:t>
            </a:r>
            <a:r>
              <a:rPr lang="en-IN" b="1" dirty="0" err="1"/>
              <a:t>PathVariable</a:t>
            </a:r>
            <a:r>
              <a:rPr lang="en-IN" b="1" dirty="0"/>
              <a:t>:</a:t>
            </a:r>
            <a:endParaRPr lang="en-IN" dirty="0"/>
          </a:p>
          <a:p>
            <a:pPr lvl="1"/>
            <a:r>
              <a:rPr lang="en-IN" dirty="0"/>
              <a:t>Binds the path variable in the URL (e.g., {id}) to the method parameter. For example, @</a:t>
            </a:r>
            <a:r>
              <a:rPr lang="en-IN" dirty="0" err="1"/>
              <a:t>PathVariable</a:t>
            </a:r>
            <a:r>
              <a:rPr lang="en-IN" dirty="0"/>
              <a:t> String id extracts the product ID from the URL.</a:t>
            </a:r>
          </a:p>
          <a:p>
            <a:r>
              <a:rPr lang="en-IN" b="1" dirty="0"/>
              <a:t>@</a:t>
            </a:r>
            <a:r>
              <a:rPr lang="en-IN" b="1" dirty="0" err="1"/>
              <a:t>RequestBody</a:t>
            </a:r>
            <a:r>
              <a:rPr lang="en-IN" b="1" dirty="0"/>
              <a:t>:</a:t>
            </a:r>
            <a:endParaRPr lang="en-IN" dirty="0"/>
          </a:p>
          <a:p>
            <a:pPr lvl="1"/>
            <a:r>
              <a:rPr lang="en-IN" dirty="0"/>
              <a:t>Binds the HTTP request body to the method parameter. For example, @</a:t>
            </a:r>
            <a:r>
              <a:rPr lang="en-IN" dirty="0" err="1"/>
              <a:t>RequestBody</a:t>
            </a:r>
            <a:r>
              <a:rPr lang="en-IN" dirty="0"/>
              <a:t> Product </a:t>
            </a:r>
            <a:r>
              <a:rPr lang="en-IN" dirty="0" err="1"/>
              <a:t>updatedProduct</a:t>
            </a:r>
            <a:r>
              <a:rPr lang="en-IN" dirty="0"/>
              <a:t> maps the JSON body of a POST or PUT request to a Product object.</a:t>
            </a:r>
          </a:p>
          <a:p>
            <a:r>
              <a:rPr lang="en-IN" b="1" dirty="0"/>
              <a:t>@Service:</a:t>
            </a:r>
            <a:endParaRPr lang="en-IN" dirty="0"/>
          </a:p>
          <a:p>
            <a:pPr lvl="1"/>
            <a:r>
              <a:rPr lang="en-IN" dirty="0"/>
              <a:t>Marks the </a:t>
            </a:r>
            <a:r>
              <a:rPr lang="en-IN" dirty="0" err="1"/>
              <a:t>ProductService</a:t>
            </a:r>
            <a:r>
              <a:rPr lang="en-IN" dirty="0"/>
              <a:t> class as a Spring service component. It’s a specialization of the @Component annotation, used for service-layer classes.</a:t>
            </a:r>
          </a:p>
          <a:p>
            <a:r>
              <a:rPr lang="en-IN" b="1" dirty="0"/>
              <a:t>@Repository:</a:t>
            </a:r>
            <a:endParaRPr lang="en-IN" dirty="0"/>
          </a:p>
          <a:p>
            <a:pPr lvl="1"/>
            <a:r>
              <a:rPr lang="en-IN" dirty="0"/>
              <a:t>Marks the </a:t>
            </a:r>
            <a:r>
              <a:rPr lang="en-IN" dirty="0" err="1"/>
              <a:t>ProductRepository</a:t>
            </a:r>
            <a:r>
              <a:rPr lang="en-IN" dirty="0"/>
              <a:t> class as a Spring repository component. It’s a specialization of @Component, used for data access and persistence logic.</a:t>
            </a:r>
          </a:p>
          <a:p>
            <a:endParaRPr lang="en-US" dirty="0"/>
          </a:p>
        </p:txBody>
      </p:sp>
    </p:spTree>
    <p:extLst>
      <p:ext uri="{BB962C8B-B14F-4D97-AF65-F5344CB8AC3E}">
        <p14:creationId xmlns:p14="http://schemas.microsoft.com/office/powerpoint/2010/main" val="31151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5F6F-5372-F96F-63A3-692514628E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FB4B01-59F5-9CD8-1C89-AAAC8BF0E4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023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10A27-E366-FA78-0511-C2AA9F69BBAA}"/>
              </a:ext>
            </a:extLst>
          </p:cNvPr>
          <p:cNvSpPr>
            <a:spLocks noGrp="1"/>
          </p:cNvSpPr>
          <p:nvPr>
            <p:ph idx="1"/>
          </p:nvPr>
        </p:nvSpPr>
        <p:spPr>
          <a:xfrm>
            <a:off x="916858" y="449107"/>
            <a:ext cx="5680587" cy="3808261"/>
          </a:xfrm>
        </p:spPr>
        <p:txBody>
          <a:bodyPr>
            <a:normAutofit/>
          </a:bodyPr>
          <a:lstStyle/>
          <a:p>
            <a:pPr marL="0" indent="0">
              <a:buNone/>
            </a:pPr>
            <a:r>
              <a:rPr lang="en-IN" sz="2000" b="1" dirty="0"/>
              <a:t>Functional Programming Example (JavaScript)</a:t>
            </a:r>
          </a:p>
          <a:p>
            <a:pPr marL="0" indent="0">
              <a:buNone/>
            </a:pPr>
            <a:r>
              <a:rPr lang="en-US" sz="1800" dirty="0"/>
              <a:t>// Pure function to calculate area</a:t>
            </a:r>
          </a:p>
          <a:p>
            <a:pPr marL="0" indent="0">
              <a:buNone/>
            </a:pPr>
            <a:r>
              <a:rPr lang="en-US" sz="1800" dirty="0"/>
              <a:t>const </a:t>
            </a:r>
            <a:r>
              <a:rPr lang="en-US" sz="1800" dirty="0" err="1"/>
              <a:t>calculateArea</a:t>
            </a:r>
            <a:r>
              <a:rPr lang="en-US" sz="1800" dirty="0"/>
              <a:t> = (radius) =&gt; </a:t>
            </a:r>
            <a:r>
              <a:rPr lang="en-US" sz="1800" dirty="0" err="1"/>
              <a:t>Math.PI</a:t>
            </a:r>
            <a:r>
              <a:rPr lang="en-US" sz="1800" dirty="0"/>
              <a:t> * radius * radius;</a:t>
            </a:r>
          </a:p>
          <a:p>
            <a:pPr marL="0" indent="0">
              <a:buNone/>
            </a:pPr>
            <a:endParaRPr lang="en-US" sz="1800" dirty="0"/>
          </a:p>
          <a:p>
            <a:pPr marL="0" indent="0">
              <a:buNone/>
            </a:pPr>
            <a:r>
              <a:rPr lang="en-US" sz="1800" dirty="0"/>
              <a:t>const radius = 5;</a:t>
            </a:r>
          </a:p>
          <a:p>
            <a:pPr marL="0" indent="0">
              <a:buNone/>
            </a:pPr>
            <a:r>
              <a:rPr lang="en-US" sz="1800" dirty="0"/>
              <a:t>const area = </a:t>
            </a:r>
            <a:r>
              <a:rPr lang="en-US" sz="1800" dirty="0" err="1"/>
              <a:t>calculateArea</a:t>
            </a:r>
            <a:r>
              <a:rPr lang="en-US" sz="1800" dirty="0"/>
              <a:t>(radius);</a:t>
            </a:r>
          </a:p>
          <a:p>
            <a:pPr marL="0" indent="0">
              <a:buNone/>
            </a:pPr>
            <a:r>
              <a:rPr lang="en-US" sz="1800" dirty="0" err="1"/>
              <a:t>console.log</a:t>
            </a:r>
            <a:r>
              <a:rPr lang="en-US" sz="1800" dirty="0"/>
              <a:t>(`Area of the circle: ${area}`);</a:t>
            </a:r>
          </a:p>
          <a:p>
            <a:endParaRPr lang="en-US" dirty="0"/>
          </a:p>
        </p:txBody>
      </p:sp>
      <p:sp>
        <p:nvSpPr>
          <p:cNvPr id="5" name="TextBox 4">
            <a:extLst>
              <a:ext uri="{FF2B5EF4-FFF2-40B4-BE49-F238E27FC236}">
                <a16:creationId xmlns:a16="http://schemas.microsoft.com/office/drawing/2014/main" id="{3025CC53-4F50-3EE0-AF39-83E1D2CD9565}"/>
              </a:ext>
            </a:extLst>
          </p:cNvPr>
          <p:cNvSpPr txBox="1"/>
          <p:nvPr/>
        </p:nvSpPr>
        <p:spPr>
          <a:xfrm>
            <a:off x="6597445" y="197346"/>
            <a:ext cx="6096000" cy="6463308"/>
          </a:xfrm>
          <a:prstGeom prst="rect">
            <a:avLst/>
          </a:prstGeom>
          <a:noFill/>
        </p:spPr>
        <p:txBody>
          <a:bodyPr wrap="square">
            <a:spAutoFit/>
          </a:bodyPr>
          <a:lstStyle/>
          <a:p>
            <a:r>
              <a:rPr lang="en-IN" sz="2000" b="1" dirty="0"/>
              <a:t>Object-Oriented Programming Example (Java)</a:t>
            </a:r>
          </a:p>
          <a:p>
            <a:r>
              <a:rPr lang="en-US" dirty="0"/>
              <a:t>class Circle {</a:t>
            </a:r>
          </a:p>
          <a:p>
            <a:r>
              <a:rPr lang="en-US" dirty="0"/>
              <a:t>    private double radius;</a:t>
            </a:r>
          </a:p>
          <a:p>
            <a:endParaRPr lang="en-US" dirty="0"/>
          </a:p>
          <a:p>
            <a:r>
              <a:rPr lang="en-US" dirty="0"/>
              <a:t>    // Constructor</a:t>
            </a:r>
          </a:p>
          <a:p>
            <a:r>
              <a:rPr lang="en-US" dirty="0"/>
              <a:t>    public Circle(double radius) {</a:t>
            </a:r>
          </a:p>
          <a:p>
            <a:r>
              <a:rPr lang="en-US" dirty="0"/>
              <a:t>        </a:t>
            </a:r>
            <a:r>
              <a:rPr lang="en-US" dirty="0" err="1"/>
              <a:t>this.radius</a:t>
            </a:r>
            <a:r>
              <a:rPr lang="en-US" dirty="0"/>
              <a:t> = radius;</a:t>
            </a:r>
          </a:p>
          <a:p>
            <a:r>
              <a:rPr lang="en-US" dirty="0"/>
              <a:t>    }</a:t>
            </a:r>
          </a:p>
          <a:p>
            <a:endParaRPr lang="en-US" dirty="0"/>
          </a:p>
          <a:p>
            <a:r>
              <a:rPr lang="en-US" dirty="0"/>
              <a:t>    // Method to calculate area</a:t>
            </a:r>
          </a:p>
          <a:p>
            <a:r>
              <a:rPr lang="en-US" dirty="0"/>
              <a:t>    public double </a:t>
            </a:r>
            <a:r>
              <a:rPr lang="en-US" dirty="0" err="1"/>
              <a:t>calculateArea</a:t>
            </a:r>
            <a:r>
              <a:rPr lang="en-US" dirty="0"/>
              <a:t>() {</a:t>
            </a:r>
          </a:p>
          <a:p>
            <a:r>
              <a:rPr lang="en-US" dirty="0"/>
              <a:t>        return </a:t>
            </a:r>
            <a:r>
              <a:rPr lang="en-US" dirty="0" err="1"/>
              <a:t>Math.PI</a:t>
            </a:r>
            <a:r>
              <a:rPr lang="en-US" dirty="0"/>
              <a:t> * radius * radius;</a:t>
            </a:r>
          </a:p>
          <a:p>
            <a:r>
              <a:rPr lang="en-US" dirty="0"/>
              <a:t>    }</a:t>
            </a:r>
          </a:p>
          <a:p>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Circle circle = new Circle(5);</a:t>
            </a:r>
          </a:p>
          <a:p>
            <a:r>
              <a:rPr lang="en-US" dirty="0"/>
              <a:t>        double area = </a:t>
            </a:r>
            <a:r>
              <a:rPr lang="en-US" dirty="0" err="1"/>
              <a:t>circle.calculateArea</a:t>
            </a:r>
            <a:r>
              <a:rPr lang="en-US" dirty="0"/>
              <a:t>();</a:t>
            </a:r>
          </a:p>
          <a:p>
            <a:r>
              <a:rPr lang="en-US" dirty="0"/>
              <a:t>        </a:t>
            </a:r>
            <a:r>
              <a:rPr lang="en-US" dirty="0" err="1"/>
              <a:t>System.out.println</a:t>
            </a:r>
            <a:r>
              <a:rPr lang="en-US" dirty="0"/>
              <a:t>("Area of the circle: " + area);</a:t>
            </a:r>
          </a:p>
          <a:p>
            <a:r>
              <a:rPr lang="en-US" dirty="0"/>
              <a:t>    }</a:t>
            </a:r>
          </a:p>
          <a:p>
            <a:r>
              <a:rPr lang="en-US" dirty="0"/>
              <a:t>}</a:t>
            </a:r>
          </a:p>
          <a:p>
            <a:endParaRPr lang="en-US" dirty="0"/>
          </a:p>
        </p:txBody>
      </p:sp>
    </p:spTree>
    <p:extLst>
      <p:ext uri="{BB962C8B-B14F-4D97-AF65-F5344CB8AC3E}">
        <p14:creationId xmlns:p14="http://schemas.microsoft.com/office/powerpoint/2010/main" val="36497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8 New Features">
            <a:extLst>
              <a:ext uri="{FF2B5EF4-FFF2-40B4-BE49-F238E27FC236}">
                <a16:creationId xmlns:a16="http://schemas.microsoft.com/office/drawing/2014/main" id="{E3E7F3CC-FF71-721C-9423-AFF9B391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079" y="0"/>
            <a:ext cx="7985842" cy="646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32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CDD9-4375-6554-6423-420D3FA84501}"/>
              </a:ext>
            </a:extLst>
          </p:cNvPr>
          <p:cNvSpPr>
            <a:spLocks noGrp="1"/>
          </p:cNvSpPr>
          <p:nvPr>
            <p:ph type="title"/>
          </p:nvPr>
        </p:nvSpPr>
        <p:spPr/>
        <p:txBody>
          <a:bodyPr/>
          <a:lstStyle/>
          <a:p>
            <a:r>
              <a:rPr lang="en-IN" dirty="0"/>
              <a:t>1. </a:t>
            </a:r>
            <a:r>
              <a:rPr lang="en-IN" b="1" dirty="0"/>
              <a:t>Lambda Expressions</a:t>
            </a:r>
            <a:endParaRPr lang="en-US" dirty="0"/>
          </a:p>
        </p:txBody>
      </p:sp>
      <p:sp>
        <p:nvSpPr>
          <p:cNvPr id="3" name="Content Placeholder 2">
            <a:extLst>
              <a:ext uri="{FF2B5EF4-FFF2-40B4-BE49-F238E27FC236}">
                <a16:creationId xmlns:a16="http://schemas.microsoft.com/office/drawing/2014/main" id="{74D64E9D-762C-B90E-4E9C-01660E3A1ED1}"/>
              </a:ext>
            </a:extLst>
          </p:cNvPr>
          <p:cNvSpPr>
            <a:spLocks noGrp="1"/>
          </p:cNvSpPr>
          <p:nvPr>
            <p:ph idx="1"/>
          </p:nvPr>
        </p:nvSpPr>
        <p:spPr/>
        <p:txBody>
          <a:bodyPr/>
          <a:lstStyle/>
          <a:p>
            <a:r>
              <a:rPr lang="en-IN" b="1" dirty="0"/>
              <a:t>Explanation:</a:t>
            </a:r>
            <a:r>
              <a:rPr lang="en-IN" dirty="0"/>
              <a:t> Before Java 8, if you wanted to implement a functional interface (an interface with a single abstract method), you had to create an anonymous class. This made the code verbose and harder to read. Lambda expressions allow you to represent an anonymous function as a method argument, making the code more concise and readable.</a:t>
            </a:r>
          </a:p>
          <a:p>
            <a:r>
              <a:rPr lang="en-IN" b="1" dirty="0"/>
              <a:t>Problem Solved:</a:t>
            </a:r>
            <a:r>
              <a:rPr lang="en-IN" dirty="0"/>
              <a:t> Before Java 8, sorting required the use of an anonymous class, which was more verbose and harder to read. With Java 8, lambda expressions simplify the code, making it more concise and easier to understand.</a:t>
            </a:r>
          </a:p>
          <a:p>
            <a:endParaRPr lang="en-IN" dirty="0"/>
          </a:p>
          <a:p>
            <a:endParaRPr lang="en-IN" dirty="0"/>
          </a:p>
          <a:p>
            <a:endParaRPr lang="en-US" dirty="0"/>
          </a:p>
        </p:txBody>
      </p:sp>
    </p:spTree>
    <p:extLst>
      <p:ext uri="{BB962C8B-B14F-4D97-AF65-F5344CB8AC3E}">
        <p14:creationId xmlns:p14="http://schemas.microsoft.com/office/powerpoint/2010/main" val="300762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7" y="134527"/>
            <a:ext cx="5150530" cy="1235338"/>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952176"/>
            <a:ext cx="5150531" cy="5463192"/>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US" dirty="0"/>
              <a:t>import </a:t>
            </a:r>
            <a:r>
              <a:rPr lang="en-US" dirty="0" err="1"/>
              <a:t>java.util.Arrays</a:t>
            </a:r>
            <a:r>
              <a:rPr lang="en-US" dirty="0"/>
              <a:t>;</a:t>
            </a:r>
          </a:p>
          <a:p>
            <a:r>
              <a:rPr lang="en-US" dirty="0"/>
              <a:t>import </a:t>
            </a:r>
            <a:r>
              <a:rPr lang="en-US" dirty="0" err="1"/>
              <a:t>java.util.List</a:t>
            </a:r>
            <a:r>
              <a:rPr lang="en-US" dirty="0"/>
              <a:t>;</a:t>
            </a:r>
          </a:p>
          <a:p>
            <a:r>
              <a:rPr lang="en-US" dirty="0"/>
              <a:t>import </a:t>
            </a:r>
            <a:r>
              <a:rPr lang="en-US" dirty="0" err="1"/>
              <a:t>java.util.Collections</a:t>
            </a:r>
            <a:r>
              <a:rPr lang="en-US" dirty="0"/>
              <a:t>;</a:t>
            </a:r>
          </a:p>
          <a:p>
            <a:r>
              <a:rPr lang="en-US" dirty="0"/>
              <a:t>import </a:t>
            </a:r>
            <a:r>
              <a:rPr lang="en-US" dirty="0" err="1"/>
              <a:t>java.util.Comparator</a:t>
            </a:r>
            <a:r>
              <a:rPr lang="en-US" dirty="0"/>
              <a:t>;</a:t>
            </a:r>
          </a:p>
          <a:p>
            <a:r>
              <a:rPr lang="en-US" dirty="0"/>
              <a:t>public class </a:t>
            </a:r>
            <a:r>
              <a:rPr lang="en-US" dirty="0" err="1"/>
              <a:t>SortExample</a:t>
            </a:r>
            <a:r>
              <a:rPr lang="en-US" dirty="0"/>
              <a:t> {</a:t>
            </a:r>
          </a:p>
          <a:p>
            <a:r>
              <a:rPr lang="en-US" dirty="0"/>
              <a:t>    public static void main(String[] </a:t>
            </a:r>
            <a:r>
              <a:rPr lang="en-US" dirty="0" err="1"/>
              <a:t>args</a:t>
            </a:r>
            <a:r>
              <a:rPr lang="en-US" dirty="0"/>
              <a:t>) {</a:t>
            </a:r>
          </a:p>
          <a:p>
            <a:r>
              <a:rPr lang="en-US" dirty="0"/>
              <a:t>        List&lt;String&gt; names = </a:t>
            </a:r>
            <a:r>
              <a:rPr lang="en-US" dirty="0" err="1"/>
              <a:t>Arrays.asList</a:t>
            </a:r>
            <a:r>
              <a:rPr lang="en-US" dirty="0"/>
              <a:t>("John", "Jane", "Adam", "Eve");</a:t>
            </a:r>
          </a:p>
          <a:p>
            <a:r>
              <a:rPr lang="en-US" dirty="0"/>
              <a:t>        // Sorting using an anonymous inner class</a:t>
            </a:r>
          </a:p>
          <a:p>
            <a:r>
              <a:rPr lang="en-US" dirty="0"/>
              <a:t>        </a:t>
            </a:r>
            <a:r>
              <a:rPr lang="en-US" dirty="0" err="1"/>
              <a:t>Collections.sort</a:t>
            </a:r>
            <a:r>
              <a:rPr lang="en-US" dirty="0"/>
              <a:t>(names, new Comparator&lt;String&gt;() {</a:t>
            </a:r>
          </a:p>
          <a:p>
            <a:r>
              <a:rPr lang="en-US" dirty="0"/>
              <a:t>            @Override</a:t>
            </a:r>
          </a:p>
          <a:p>
            <a:r>
              <a:rPr lang="en-US" dirty="0"/>
              <a:t>            public int compare(String s1, String s2) {</a:t>
            </a:r>
          </a:p>
          <a:p>
            <a:r>
              <a:rPr lang="en-US" dirty="0"/>
              <a:t>                return s1.compareTo(s2);</a:t>
            </a:r>
          </a:p>
          <a:p>
            <a:r>
              <a:rPr lang="en-US" dirty="0"/>
              <a:t>            } });</a:t>
            </a:r>
          </a:p>
          <a:p>
            <a:r>
              <a:rPr lang="en-US" dirty="0"/>
              <a:t>        </a:t>
            </a:r>
            <a:r>
              <a:rPr lang="en-US" dirty="0" err="1"/>
              <a:t>System.out.println</a:t>
            </a:r>
            <a:r>
              <a:rPr lang="en-US" dirty="0"/>
              <a:t>(names);</a:t>
            </a:r>
          </a:p>
          <a:p>
            <a:r>
              <a:rPr lang="en-US" dirty="0"/>
              <a:t>    }}</a:t>
            </a:r>
          </a:p>
          <a:p>
            <a:endParaRPr lang="en-US" dirty="0"/>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6000" y="134527"/>
            <a:ext cx="5150530" cy="945468"/>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sz="1800" dirty="0"/>
              <a:t>New Program Example (With Java 8 Lambda Expressions):</a:t>
            </a:r>
            <a:endParaRPr lang="en-US" sz="1800"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952175"/>
            <a:ext cx="5150531" cy="5374701"/>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import </a:t>
            </a:r>
            <a:r>
              <a:rPr lang="en-US" dirty="0" err="1"/>
              <a:t>java.util.Arrays</a:t>
            </a:r>
            <a:r>
              <a:rPr lang="en-US" dirty="0"/>
              <a:t>;</a:t>
            </a:r>
          </a:p>
          <a:p>
            <a:r>
              <a:rPr lang="en-US" dirty="0"/>
              <a:t>import </a:t>
            </a:r>
            <a:r>
              <a:rPr lang="en-US" dirty="0" err="1"/>
              <a:t>java.util.List</a:t>
            </a:r>
            <a:r>
              <a:rPr lang="en-US" dirty="0"/>
              <a:t>;</a:t>
            </a:r>
          </a:p>
          <a:p>
            <a:endParaRPr lang="en-US" dirty="0"/>
          </a:p>
          <a:p>
            <a:r>
              <a:rPr lang="en-US" dirty="0"/>
              <a:t>public class </a:t>
            </a:r>
            <a:r>
              <a:rPr lang="en-US" dirty="0" err="1"/>
              <a:t>SortExample</a:t>
            </a:r>
            <a:r>
              <a:rPr lang="en-US" dirty="0"/>
              <a:t> {</a:t>
            </a:r>
          </a:p>
          <a:p>
            <a:r>
              <a:rPr lang="en-US" dirty="0"/>
              <a:t>    public static void main(String[] </a:t>
            </a:r>
            <a:r>
              <a:rPr lang="en-US" dirty="0" err="1"/>
              <a:t>args</a:t>
            </a:r>
            <a:r>
              <a:rPr lang="en-US" dirty="0"/>
              <a:t>) {</a:t>
            </a:r>
          </a:p>
          <a:p>
            <a:r>
              <a:rPr lang="en-US" dirty="0"/>
              <a:t>        List&lt;String&gt; names = </a:t>
            </a:r>
            <a:r>
              <a:rPr lang="en-US" dirty="0" err="1"/>
              <a:t>Arrays.asList</a:t>
            </a:r>
            <a:r>
              <a:rPr lang="en-US" dirty="0"/>
              <a:t>("John", "Jane", "Adam", "Eve");</a:t>
            </a:r>
          </a:p>
          <a:p>
            <a:endParaRPr lang="en-US" dirty="0"/>
          </a:p>
          <a:p>
            <a:r>
              <a:rPr lang="en-US" dirty="0"/>
              <a:t>        // Sorting using a lambda expression</a:t>
            </a:r>
          </a:p>
          <a:p>
            <a:r>
              <a:rPr lang="en-US" dirty="0"/>
              <a:t>        </a:t>
            </a:r>
            <a:r>
              <a:rPr lang="en-US" dirty="0" err="1"/>
              <a:t>names.sort</a:t>
            </a:r>
            <a:r>
              <a:rPr lang="en-US" dirty="0"/>
              <a:t>((s1, s2) -&gt; s1.compareTo(s2));</a:t>
            </a:r>
          </a:p>
          <a:p>
            <a:endParaRPr lang="en-US" dirty="0"/>
          </a:p>
          <a:p>
            <a:r>
              <a:rPr lang="en-US" dirty="0"/>
              <a:t>        </a:t>
            </a:r>
            <a:r>
              <a:rPr lang="en-US" dirty="0" err="1"/>
              <a:t>System.out.println</a:t>
            </a:r>
            <a:r>
              <a:rPr lang="en-US" dirty="0"/>
              <a:t>(names);</a:t>
            </a:r>
          </a:p>
          <a:p>
            <a:r>
              <a:rPr lang="en-US" dirty="0"/>
              <a:t>    }</a:t>
            </a:r>
          </a:p>
          <a:p>
            <a:r>
              <a:rPr lang="en-US" dirty="0"/>
              <a:t>}</a:t>
            </a:r>
          </a:p>
          <a:p>
            <a:endParaRPr lang="en-US" dirty="0"/>
          </a:p>
        </p:txBody>
      </p:sp>
    </p:spTree>
    <p:extLst>
      <p:ext uri="{BB962C8B-B14F-4D97-AF65-F5344CB8AC3E}">
        <p14:creationId xmlns:p14="http://schemas.microsoft.com/office/powerpoint/2010/main" val="335640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C1B-50D2-F01E-AF4E-1A813F66C901}"/>
              </a:ext>
            </a:extLst>
          </p:cNvPr>
          <p:cNvSpPr>
            <a:spLocks noGrp="1"/>
          </p:cNvSpPr>
          <p:nvPr>
            <p:ph type="title"/>
          </p:nvPr>
        </p:nvSpPr>
        <p:spPr/>
        <p:txBody>
          <a:bodyPr/>
          <a:lstStyle/>
          <a:p>
            <a:r>
              <a:rPr lang="en-IN" b="1" dirty="0"/>
              <a:t>Stream API</a:t>
            </a:r>
            <a:endParaRPr lang="en-US" dirty="0"/>
          </a:p>
        </p:txBody>
      </p:sp>
      <p:sp>
        <p:nvSpPr>
          <p:cNvPr id="3" name="Content Placeholder 2">
            <a:extLst>
              <a:ext uri="{FF2B5EF4-FFF2-40B4-BE49-F238E27FC236}">
                <a16:creationId xmlns:a16="http://schemas.microsoft.com/office/drawing/2014/main" id="{54CE3540-C43F-DE56-A458-6DF4C0678396}"/>
              </a:ext>
            </a:extLst>
          </p:cNvPr>
          <p:cNvSpPr>
            <a:spLocks noGrp="1"/>
          </p:cNvSpPr>
          <p:nvPr>
            <p:ph idx="1"/>
          </p:nvPr>
        </p:nvSpPr>
        <p:spPr/>
        <p:txBody>
          <a:bodyPr/>
          <a:lstStyle/>
          <a:p>
            <a:r>
              <a:rPr lang="en-IN" b="1" dirty="0"/>
              <a:t>Explanation:</a:t>
            </a:r>
            <a:r>
              <a:rPr lang="en-IN" dirty="0"/>
              <a:t> The Stream API allows you to process collections of objects in a functional style. It provides operations like filtering, mapping, and reducing, enabling you to write more concise and readable code. Before Java 8, processing collections required manual iteration, which could lead to complex and less maintainable code.</a:t>
            </a:r>
          </a:p>
          <a:p>
            <a:r>
              <a:rPr lang="en-IN" b="1" dirty="0"/>
              <a:t>Problem Solved:</a:t>
            </a:r>
            <a:r>
              <a:rPr lang="en-IN" dirty="0"/>
              <a:t> Before Java 8, filtering required manual iteration, which was less intuitive and more error-prone. The Stream API simplifies this by providing a functional approach, making the code more readable and maintainable.</a:t>
            </a:r>
            <a:endParaRPr lang="en-US" dirty="0"/>
          </a:p>
        </p:txBody>
      </p:sp>
    </p:spTree>
    <p:extLst>
      <p:ext uri="{BB962C8B-B14F-4D97-AF65-F5344CB8AC3E}">
        <p14:creationId xmlns:p14="http://schemas.microsoft.com/office/powerpoint/2010/main" val="213441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201767-0752-E1D6-BB49-8CD2C57F9D3E}"/>
              </a:ext>
            </a:extLst>
          </p:cNvPr>
          <p:cNvSpPr>
            <a:spLocks noGrp="1"/>
          </p:cNvSpPr>
          <p:nvPr>
            <p:ph type="body" idx="1"/>
          </p:nvPr>
        </p:nvSpPr>
        <p:spPr>
          <a:xfrm>
            <a:off x="945469" y="252514"/>
            <a:ext cx="5150530" cy="1235338"/>
          </a:xfrm>
        </p:spPr>
        <p:style>
          <a:lnRef idx="2">
            <a:schemeClr val="dk1"/>
          </a:lnRef>
          <a:fillRef idx="1">
            <a:schemeClr val="lt1"/>
          </a:fillRef>
          <a:effectRef idx="0">
            <a:schemeClr val="dk1"/>
          </a:effectRef>
          <a:fontRef idx="minor">
            <a:schemeClr val="dk1"/>
          </a:fontRef>
        </p:style>
        <p:txBody>
          <a:bodyPr/>
          <a:lstStyle/>
          <a:p>
            <a:r>
              <a:rPr lang="en-IN" dirty="0"/>
              <a:t>Old Program Example (Before Java 8):</a:t>
            </a:r>
            <a:endParaRPr lang="en-US" dirty="0"/>
          </a:p>
        </p:txBody>
      </p:sp>
      <p:sp>
        <p:nvSpPr>
          <p:cNvPr id="4" name="Content Placeholder 3">
            <a:extLst>
              <a:ext uri="{FF2B5EF4-FFF2-40B4-BE49-F238E27FC236}">
                <a16:creationId xmlns:a16="http://schemas.microsoft.com/office/drawing/2014/main" id="{F4A6317C-CDFF-40A0-7A39-6B306DE985B0}"/>
              </a:ext>
            </a:extLst>
          </p:cNvPr>
          <p:cNvSpPr>
            <a:spLocks noGrp="1"/>
          </p:cNvSpPr>
          <p:nvPr>
            <p:ph sz="half" idx="2"/>
          </p:nvPr>
        </p:nvSpPr>
        <p:spPr>
          <a:xfrm>
            <a:off x="945468" y="1142294"/>
            <a:ext cx="5150531" cy="5463192"/>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dirty="0"/>
              <a:t>import </a:t>
            </a:r>
            <a:r>
              <a:rPr lang="en-US" dirty="0" err="1"/>
              <a:t>java.util.Arrays</a:t>
            </a:r>
            <a:r>
              <a:rPr lang="en-US" dirty="0"/>
              <a:t>;</a:t>
            </a:r>
          </a:p>
          <a:p>
            <a:r>
              <a:rPr lang="en-US" dirty="0"/>
              <a:t>import </a:t>
            </a:r>
            <a:r>
              <a:rPr lang="en-US" dirty="0" err="1"/>
              <a:t>java.util.List</a:t>
            </a:r>
            <a:r>
              <a:rPr lang="en-US" dirty="0"/>
              <a:t>;</a:t>
            </a:r>
          </a:p>
          <a:p>
            <a:r>
              <a:rPr lang="en-US" dirty="0"/>
              <a:t>import </a:t>
            </a:r>
            <a:r>
              <a:rPr lang="en-US" dirty="0" err="1"/>
              <a:t>java.util.ArrayList</a:t>
            </a:r>
            <a:r>
              <a:rPr lang="en-US" dirty="0"/>
              <a:t>;</a:t>
            </a:r>
          </a:p>
          <a:p>
            <a:r>
              <a:rPr lang="en-US" dirty="0"/>
              <a:t>public class </a:t>
            </a:r>
            <a:r>
              <a:rPr lang="en-US" dirty="0" err="1"/>
              <a:t>FilterExample</a:t>
            </a:r>
            <a:r>
              <a:rPr lang="en-US" dirty="0"/>
              <a:t> {</a:t>
            </a:r>
          </a:p>
          <a:p>
            <a:r>
              <a:rPr lang="en-US" dirty="0"/>
              <a:t>    public static void main(String[] </a:t>
            </a:r>
            <a:r>
              <a:rPr lang="en-US" dirty="0" err="1"/>
              <a:t>args</a:t>
            </a:r>
            <a:r>
              <a:rPr lang="en-US" dirty="0"/>
              <a:t>) {</a:t>
            </a:r>
          </a:p>
          <a:p>
            <a:r>
              <a:rPr lang="en-US" dirty="0"/>
              <a:t>        List&lt;String&gt; names = </a:t>
            </a:r>
            <a:r>
              <a:rPr lang="en-US" dirty="0" err="1"/>
              <a:t>Arrays.asList</a:t>
            </a:r>
            <a:r>
              <a:rPr lang="en-US" dirty="0"/>
              <a:t>("John", "Jane", "Adam", "Eve");</a:t>
            </a:r>
          </a:p>
          <a:p>
            <a:r>
              <a:rPr lang="en-US" dirty="0"/>
              <a:t>        List&lt;String&gt; </a:t>
            </a:r>
            <a:r>
              <a:rPr lang="en-US" dirty="0" err="1"/>
              <a:t>filteredNames</a:t>
            </a:r>
            <a:r>
              <a:rPr lang="en-US" dirty="0"/>
              <a:t> = new </a:t>
            </a:r>
            <a:r>
              <a:rPr lang="en-US" dirty="0" err="1"/>
              <a:t>ArrayList</a:t>
            </a:r>
            <a:r>
              <a:rPr lang="en-US" dirty="0"/>
              <a:t>&lt;&gt;();</a:t>
            </a:r>
          </a:p>
          <a:p>
            <a:r>
              <a:rPr lang="en-US" dirty="0"/>
              <a:t>        // Manually filtering names that start with 'J'</a:t>
            </a:r>
          </a:p>
          <a:p>
            <a:r>
              <a:rPr lang="en-US" dirty="0"/>
              <a:t>        for (String name : names) {</a:t>
            </a:r>
          </a:p>
          <a:p>
            <a:r>
              <a:rPr lang="en-US" dirty="0"/>
              <a:t>            if (</a:t>
            </a:r>
            <a:r>
              <a:rPr lang="en-US" dirty="0" err="1"/>
              <a:t>name.startsWith</a:t>
            </a:r>
            <a:r>
              <a:rPr lang="en-US" dirty="0"/>
              <a:t>("J")) {</a:t>
            </a:r>
          </a:p>
          <a:p>
            <a:r>
              <a:rPr lang="en-US" dirty="0"/>
              <a:t>                </a:t>
            </a:r>
            <a:r>
              <a:rPr lang="en-US" dirty="0" err="1"/>
              <a:t>filteredNames.add</a:t>
            </a:r>
            <a:r>
              <a:rPr lang="en-US" dirty="0"/>
              <a:t>(name);</a:t>
            </a:r>
          </a:p>
          <a:p>
            <a:r>
              <a:rPr lang="en-US" dirty="0"/>
              <a:t>            }   }</a:t>
            </a:r>
          </a:p>
          <a:p>
            <a:pPr marL="0" indent="0">
              <a:buNone/>
            </a:pPr>
            <a:r>
              <a:rPr lang="en-US" dirty="0" err="1"/>
              <a:t>System.out.println</a:t>
            </a:r>
            <a:r>
              <a:rPr lang="en-US" dirty="0"/>
              <a:t>(</a:t>
            </a:r>
            <a:r>
              <a:rPr lang="en-US" dirty="0" err="1"/>
              <a:t>filteredNames</a:t>
            </a:r>
            <a:r>
              <a:rPr lang="en-US" dirty="0"/>
              <a:t>);</a:t>
            </a:r>
          </a:p>
          <a:p>
            <a:r>
              <a:rPr lang="en-US" dirty="0"/>
              <a:t>    }}</a:t>
            </a:r>
          </a:p>
          <a:p>
            <a:endParaRPr lang="en-US" dirty="0"/>
          </a:p>
        </p:txBody>
      </p:sp>
      <p:sp>
        <p:nvSpPr>
          <p:cNvPr id="12" name="Text Placeholder 2">
            <a:extLst>
              <a:ext uri="{FF2B5EF4-FFF2-40B4-BE49-F238E27FC236}">
                <a16:creationId xmlns:a16="http://schemas.microsoft.com/office/drawing/2014/main" id="{133AE3B3-F910-D6BA-BC25-337A9A2C400F}"/>
              </a:ext>
            </a:extLst>
          </p:cNvPr>
          <p:cNvSpPr txBox="1">
            <a:spLocks/>
          </p:cNvSpPr>
          <p:nvPr/>
        </p:nvSpPr>
        <p:spPr>
          <a:xfrm>
            <a:off x="6776000" y="252725"/>
            <a:ext cx="5150530" cy="699451"/>
          </a:xfrm>
          <a:prstGeom prst="rect">
            <a:avLst/>
          </a:prstGeom>
        </p:spPr>
        <p:style>
          <a:lnRef idx="2">
            <a:schemeClr val="dk1"/>
          </a:lnRef>
          <a:fillRef idx="1">
            <a:schemeClr val="lt1"/>
          </a:fillRef>
          <a:effectRef idx="0">
            <a:schemeClr val="dk1"/>
          </a:effectRef>
          <a:fontRef idx="minor">
            <a:schemeClr val="dk1"/>
          </a:fontRef>
        </p:style>
        <p:txBody>
          <a:bodyPr vert="horz" lIns="137160" tIns="45720" rIns="137160" bIns="45720" rtlCol="0" anchor="ctr">
            <a:normAutofit lnSpcReduction="1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en-IN" dirty="0"/>
              <a:t>New Program Example (With Java 8 Stream API):</a:t>
            </a:r>
            <a:endParaRPr lang="en-US" dirty="0"/>
          </a:p>
        </p:txBody>
      </p:sp>
      <p:sp>
        <p:nvSpPr>
          <p:cNvPr id="13" name="Content Placeholder 3">
            <a:extLst>
              <a:ext uri="{FF2B5EF4-FFF2-40B4-BE49-F238E27FC236}">
                <a16:creationId xmlns:a16="http://schemas.microsoft.com/office/drawing/2014/main" id="{9D82AD33-FB50-F1C0-20AA-4965F62104F4}"/>
              </a:ext>
            </a:extLst>
          </p:cNvPr>
          <p:cNvSpPr txBox="1">
            <a:spLocks/>
          </p:cNvSpPr>
          <p:nvPr/>
        </p:nvSpPr>
        <p:spPr>
          <a:xfrm>
            <a:off x="6775999" y="952176"/>
            <a:ext cx="5150531" cy="5463192"/>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import </a:t>
            </a:r>
            <a:r>
              <a:rPr lang="en-US" dirty="0" err="1"/>
              <a:t>java.util.Arrays</a:t>
            </a:r>
            <a:r>
              <a:rPr lang="en-US" dirty="0"/>
              <a:t>;</a:t>
            </a:r>
          </a:p>
          <a:p>
            <a:r>
              <a:rPr lang="en-US" dirty="0"/>
              <a:t>import </a:t>
            </a:r>
            <a:r>
              <a:rPr lang="en-US" dirty="0" err="1"/>
              <a:t>java.util.List</a:t>
            </a:r>
            <a:r>
              <a:rPr lang="en-US" dirty="0"/>
              <a:t>;</a:t>
            </a:r>
          </a:p>
          <a:p>
            <a:r>
              <a:rPr lang="en-US" dirty="0"/>
              <a:t>import </a:t>
            </a:r>
            <a:r>
              <a:rPr lang="en-US" dirty="0" err="1"/>
              <a:t>java.util.stream.Collectors</a:t>
            </a:r>
            <a:r>
              <a:rPr lang="en-US" dirty="0"/>
              <a:t>;</a:t>
            </a:r>
          </a:p>
          <a:p>
            <a:r>
              <a:rPr lang="en-US" dirty="0"/>
              <a:t>public class </a:t>
            </a:r>
            <a:r>
              <a:rPr lang="en-US" dirty="0" err="1"/>
              <a:t>FilterExample</a:t>
            </a:r>
            <a:r>
              <a:rPr lang="en-US" dirty="0"/>
              <a:t> {</a:t>
            </a:r>
          </a:p>
          <a:p>
            <a:r>
              <a:rPr lang="en-US" dirty="0"/>
              <a:t>    public static void main(String[] </a:t>
            </a:r>
            <a:r>
              <a:rPr lang="en-US" dirty="0" err="1"/>
              <a:t>args</a:t>
            </a:r>
            <a:r>
              <a:rPr lang="en-US" dirty="0"/>
              <a:t>) {</a:t>
            </a:r>
          </a:p>
          <a:p>
            <a:r>
              <a:rPr lang="en-US" dirty="0"/>
              <a:t>        List&lt;String&gt; names = </a:t>
            </a:r>
            <a:r>
              <a:rPr lang="en-US" dirty="0" err="1"/>
              <a:t>Arrays.asList</a:t>
            </a:r>
            <a:r>
              <a:rPr lang="en-US" dirty="0"/>
              <a:t>("John", "Jane", "Adam", "Eve");</a:t>
            </a:r>
          </a:p>
          <a:p>
            <a:r>
              <a:rPr lang="en-US" dirty="0"/>
              <a:t>        // Filtering using Stream API</a:t>
            </a:r>
          </a:p>
          <a:p>
            <a:r>
              <a:rPr lang="en-US" dirty="0"/>
              <a:t>        List&lt;String&gt; </a:t>
            </a:r>
            <a:r>
              <a:rPr lang="en-US" dirty="0" err="1"/>
              <a:t>filteredNames</a:t>
            </a:r>
            <a:r>
              <a:rPr lang="en-US" dirty="0"/>
              <a:t> = </a:t>
            </a:r>
            <a:r>
              <a:rPr lang="en-US" dirty="0" err="1"/>
              <a:t>names.stream</a:t>
            </a:r>
            <a:r>
              <a:rPr lang="en-US" dirty="0"/>
              <a:t>()</a:t>
            </a:r>
          </a:p>
          <a:p>
            <a:r>
              <a:rPr lang="en-US" dirty="0"/>
              <a:t>                                          .filter(name -&gt; </a:t>
            </a:r>
            <a:r>
              <a:rPr lang="en-US" dirty="0" err="1"/>
              <a:t>name.startsWith</a:t>
            </a:r>
            <a:r>
              <a:rPr lang="en-US" dirty="0"/>
              <a:t>("J"))</a:t>
            </a:r>
          </a:p>
          <a:p>
            <a:r>
              <a:rPr lang="en-US" dirty="0"/>
              <a:t>                                          .collect(</a:t>
            </a:r>
            <a:r>
              <a:rPr lang="en-US" dirty="0" err="1"/>
              <a:t>Collectors.toList</a:t>
            </a:r>
            <a:r>
              <a:rPr lang="en-US" dirty="0"/>
              <a:t>());</a:t>
            </a:r>
          </a:p>
          <a:p>
            <a:r>
              <a:rPr lang="en-US" dirty="0"/>
              <a:t>        </a:t>
            </a:r>
            <a:r>
              <a:rPr lang="en-US" dirty="0" err="1"/>
              <a:t>System.out.println</a:t>
            </a:r>
            <a:r>
              <a:rPr lang="en-US" dirty="0"/>
              <a:t>(</a:t>
            </a:r>
            <a:r>
              <a:rPr lang="en-US" dirty="0" err="1"/>
              <a:t>filteredNames</a:t>
            </a:r>
            <a:r>
              <a:rPr lang="en-US" dirty="0"/>
              <a:t>);</a:t>
            </a:r>
          </a:p>
          <a:p>
            <a:r>
              <a:rPr lang="en-US" dirty="0"/>
              <a:t>    }}</a:t>
            </a:r>
          </a:p>
          <a:p>
            <a:endParaRPr lang="en-US" dirty="0"/>
          </a:p>
        </p:txBody>
      </p:sp>
    </p:spTree>
    <p:extLst>
      <p:ext uri="{BB962C8B-B14F-4D97-AF65-F5344CB8AC3E}">
        <p14:creationId xmlns:p14="http://schemas.microsoft.com/office/powerpoint/2010/main" val="229267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C1B-50D2-F01E-AF4E-1A813F66C901}"/>
              </a:ext>
            </a:extLst>
          </p:cNvPr>
          <p:cNvSpPr>
            <a:spLocks noGrp="1"/>
          </p:cNvSpPr>
          <p:nvPr>
            <p:ph type="title"/>
          </p:nvPr>
        </p:nvSpPr>
        <p:spPr/>
        <p:txBody>
          <a:bodyPr/>
          <a:lstStyle/>
          <a:p>
            <a:r>
              <a:rPr lang="en-IN" b="1" dirty="0"/>
              <a:t>Default Methods in Interfaces</a:t>
            </a:r>
            <a:endParaRPr lang="en-US" dirty="0"/>
          </a:p>
        </p:txBody>
      </p:sp>
      <p:sp>
        <p:nvSpPr>
          <p:cNvPr id="3" name="Content Placeholder 2">
            <a:extLst>
              <a:ext uri="{FF2B5EF4-FFF2-40B4-BE49-F238E27FC236}">
                <a16:creationId xmlns:a16="http://schemas.microsoft.com/office/drawing/2014/main" id="{54CE3540-C43F-DE56-A458-6DF4C0678396}"/>
              </a:ext>
            </a:extLst>
          </p:cNvPr>
          <p:cNvSpPr>
            <a:spLocks noGrp="1"/>
          </p:cNvSpPr>
          <p:nvPr>
            <p:ph idx="1"/>
          </p:nvPr>
        </p:nvSpPr>
        <p:spPr/>
        <p:txBody>
          <a:bodyPr/>
          <a:lstStyle/>
          <a:p>
            <a:r>
              <a:rPr lang="en-IN" b="1" dirty="0"/>
              <a:t>Explanation:</a:t>
            </a:r>
            <a:r>
              <a:rPr lang="en-IN" dirty="0"/>
              <a:t> Before Java 8, if you wanted to add a new method to an interface, all implementing classes had to implement that method, which could break backward compatibility. Java 8 introduced default methods, which allow you to add new methods to interfaces with a default implementation, without affecting the existing implementations.</a:t>
            </a:r>
          </a:p>
          <a:p>
            <a:r>
              <a:rPr lang="en-IN" b="1" dirty="0"/>
              <a:t>Problem Solved:</a:t>
            </a:r>
            <a:r>
              <a:rPr lang="en-IN" dirty="0"/>
              <a:t> Before Java 8, adding a new method to an interface required updating all implementing classes, potentially breaking backward compatibility. With default methods, new functionality can be added to interfaces without requiring changes to existing code.</a:t>
            </a:r>
          </a:p>
        </p:txBody>
      </p:sp>
    </p:spTree>
    <p:extLst>
      <p:ext uri="{BB962C8B-B14F-4D97-AF65-F5344CB8AC3E}">
        <p14:creationId xmlns:p14="http://schemas.microsoft.com/office/powerpoint/2010/main" val="118794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1061</TotalTime>
  <Words>2498</Words>
  <Application>Microsoft Macintosh PowerPoint</Application>
  <PresentationFormat>Widescreen</PresentationFormat>
  <Paragraphs>259</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Tw Cen MT</vt:lpstr>
      <vt:lpstr>Tw Cen MT Condensed</vt:lpstr>
      <vt:lpstr>Wingdings 3</vt:lpstr>
      <vt:lpstr>Integral</vt:lpstr>
      <vt:lpstr>Java 8 Features</vt:lpstr>
      <vt:lpstr>PowerPoint Presentation</vt:lpstr>
      <vt:lpstr>PowerPoint Presentation</vt:lpstr>
      <vt:lpstr>PowerPoint Presentation</vt:lpstr>
      <vt:lpstr>1. Lambda Expressions</vt:lpstr>
      <vt:lpstr>PowerPoint Presentation</vt:lpstr>
      <vt:lpstr>Stream API</vt:lpstr>
      <vt:lpstr>PowerPoint Presentation</vt:lpstr>
      <vt:lpstr>Default Methods in Interfaces</vt:lpstr>
      <vt:lpstr>PowerPoint Presentation</vt:lpstr>
      <vt:lpstr>Static Methods in Interfaces</vt:lpstr>
      <vt:lpstr>PowerPoint Presentation</vt:lpstr>
      <vt:lpstr>Repeating Annotations</vt:lpstr>
      <vt:lpstr>PowerPoint Presentation</vt:lpstr>
      <vt:lpstr>Better Type Inference</vt:lpstr>
      <vt:lpstr>PowerPoint Presentation</vt:lpstr>
      <vt:lpstr>StringJoiner Class</vt:lpstr>
      <vt:lpstr>PowerPoint Presentation</vt:lpstr>
      <vt:lpstr>Hands On With SpringBoot </vt:lpstr>
      <vt:lpstr>Program Flow</vt:lpstr>
      <vt:lpstr>PowerPoint Presentation</vt:lpstr>
      <vt:lpstr>Annotations and Their Roles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Chandran, Jasmita</dc:creator>
  <cp:lastModifiedBy>Chandran, Jasmita</cp:lastModifiedBy>
  <cp:revision>1</cp:revision>
  <dcterms:created xsi:type="dcterms:W3CDTF">2024-08-22T08:49:04Z</dcterms:created>
  <dcterms:modified xsi:type="dcterms:W3CDTF">2024-08-23T02:30:33Z</dcterms:modified>
</cp:coreProperties>
</file>