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8"/>
  </p:notesMasterIdLst>
  <p:sldIdLst>
    <p:sldId id="256" r:id="rId3"/>
    <p:sldId id="287" r:id="rId4"/>
    <p:sldId id="257" r:id="rId5"/>
    <p:sldId id="288" r:id="rId6"/>
    <p:sldId id="258" r:id="rId7"/>
    <p:sldId id="259" r:id="rId8"/>
    <p:sldId id="331" r:id="rId9"/>
    <p:sldId id="359" r:id="rId10"/>
    <p:sldId id="332" r:id="rId11"/>
    <p:sldId id="360" r:id="rId12"/>
    <p:sldId id="358" r:id="rId13"/>
    <p:sldId id="327" r:id="rId14"/>
    <p:sldId id="356" r:id="rId15"/>
    <p:sldId id="368" r:id="rId16"/>
    <p:sldId id="369" r:id="rId17"/>
    <p:sldId id="370" r:id="rId18"/>
    <p:sldId id="328" r:id="rId19"/>
    <p:sldId id="357" r:id="rId20"/>
    <p:sldId id="335" r:id="rId21"/>
    <p:sldId id="361" r:id="rId22"/>
    <p:sldId id="336" r:id="rId23"/>
    <p:sldId id="363" r:id="rId24"/>
    <p:sldId id="362" r:id="rId25"/>
    <p:sldId id="375" r:id="rId26"/>
    <p:sldId id="371" r:id="rId27"/>
    <p:sldId id="378" r:id="rId28"/>
    <p:sldId id="264" r:id="rId29"/>
    <p:sldId id="372" r:id="rId30"/>
    <p:sldId id="364" r:id="rId31"/>
    <p:sldId id="365" r:id="rId32"/>
    <p:sldId id="366" r:id="rId33"/>
    <p:sldId id="347" r:id="rId34"/>
    <p:sldId id="373" r:id="rId35"/>
    <p:sldId id="348" r:id="rId36"/>
    <p:sldId id="34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0"/>
    <p:restoredTop sz="82193"/>
  </p:normalViewPr>
  <p:slideViewPr>
    <p:cSldViewPr snapToGrid="0">
      <p:cViewPr>
        <p:scale>
          <a:sx n="122" d="100"/>
          <a:sy n="122" d="100"/>
        </p:scale>
        <p:origin x="52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849E7-7A4D-4D4C-AF2B-8BD002323CEF}" type="datetimeFigureOut">
              <a:rPr lang="en-US" smtClean="0"/>
              <a:t>8/22/24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1547-0812-904C-8E51-07CFFD97F352}" type="slidenum">
              <a:rPr lang="en-US" smtClean="0"/>
              <a:t>‹#›</a:t>
            </a:fld>
            <a:endParaRPr lang="en-US"/>
          </a:p>
        </p:txBody>
      </p:sp>
    </p:spTree>
    <p:extLst>
      <p:ext uri="{BB962C8B-B14F-4D97-AF65-F5344CB8AC3E}">
        <p14:creationId xmlns:p14="http://schemas.microsoft.com/office/powerpoint/2010/main" val="304301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kern="0" dirty="0"/>
              <a:t>A </a:t>
            </a:r>
            <a:r>
              <a:rPr lang="en-US" altLang="en-US" sz="1200" kern="0" dirty="0">
                <a:solidFill>
                  <a:srgbClr val="FFC000"/>
                </a:solidFill>
              </a:rPr>
              <a:t>unit test </a:t>
            </a:r>
            <a:r>
              <a:rPr lang="en-US" altLang="en-US" sz="1200" kern="0" dirty="0"/>
              <a:t>tests the methods in a single class</a:t>
            </a:r>
          </a:p>
          <a:p>
            <a:endParaRPr lang="en-US" dirty="0"/>
          </a:p>
        </p:txBody>
      </p:sp>
      <p:sp>
        <p:nvSpPr>
          <p:cNvPr id="4" name="Slide Number Placeholder 3"/>
          <p:cNvSpPr>
            <a:spLocks noGrp="1"/>
          </p:cNvSpPr>
          <p:nvPr>
            <p:ph type="sldNum" sz="quarter" idx="5"/>
          </p:nvPr>
        </p:nvSpPr>
        <p:spPr/>
        <p:txBody>
          <a:bodyPr/>
          <a:lstStyle/>
          <a:p>
            <a:fld id="{58161547-0812-904C-8E51-07CFFD97F352}" type="slidenum">
              <a:rPr lang="en-US" smtClean="0"/>
              <a:t>2</a:t>
            </a:fld>
            <a:endParaRPr lang="en-US"/>
          </a:p>
        </p:txBody>
      </p:sp>
    </p:spTree>
    <p:extLst>
      <p:ext uri="{BB962C8B-B14F-4D97-AF65-F5344CB8AC3E}">
        <p14:creationId xmlns:p14="http://schemas.microsoft.com/office/powerpoint/2010/main" val="313587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04B6D3A-1EA2-4CB0-28C9-5E293B89EC68}"/>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D6B5D1CA-BDDA-114A-BD3B-59422708B550}"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31747" name="Rectangle 2">
            <a:extLst>
              <a:ext uri="{FF2B5EF4-FFF2-40B4-BE49-F238E27FC236}">
                <a16:creationId xmlns:a16="http://schemas.microsoft.com/office/drawing/2014/main" id="{96BDBDE0-7B9C-5689-1562-0AB6027221AC}"/>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32F4862-EF5C-EB8E-0EAE-C810F6E3B14F}"/>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1F834E6-D235-DFA0-91EA-7962C89F9D7B}"/>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A88C40B7-5A1A-1F4B-9E6C-CE615BD9D8BD}"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56323" name="Rectangle 2">
            <a:extLst>
              <a:ext uri="{FF2B5EF4-FFF2-40B4-BE49-F238E27FC236}">
                <a16:creationId xmlns:a16="http://schemas.microsoft.com/office/drawing/2014/main" id="{BA774842-64FA-1D7C-8003-DA92AE19C63D}"/>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81463C2-1976-EDC8-A758-D4FF20C4A6F0}"/>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0D23544-3E18-9BC0-4916-55FF42532952}"/>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B1885219-166D-6E4E-8BD3-8699B4FE72B3}"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58371" name="Rectangle 2">
            <a:extLst>
              <a:ext uri="{FF2B5EF4-FFF2-40B4-BE49-F238E27FC236}">
                <a16:creationId xmlns:a16="http://schemas.microsoft.com/office/drawing/2014/main" id="{6BC14D9E-3414-A247-4D77-33543B3742A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4C8DF2F1-3BE4-2D97-83D0-538AE77CEF45}"/>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F7F6397-7FA3-7D6B-822F-8EB4B540DC46}"/>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4F3D249D-EFBB-DD49-8EE8-17A31E7225D5}"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60419" name="Rectangle 2">
            <a:extLst>
              <a:ext uri="{FF2B5EF4-FFF2-40B4-BE49-F238E27FC236}">
                <a16:creationId xmlns:a16="http://schemas.microsoft.com/office/drawing/2014/main" id="{5AD0DC77-8C5B-A4BB-6A19-218DD834547C}"/>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28B2D4D7-0226-7D10-E9EE-6D33BDB40E1D}"/>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endParaRPr lang="en-US" dirty="0"/>
          </a:p>
        </p:txBody>
      </p:sp>
      <p:sp>
        <p:nvSpPr>
          <p:cNvPr id="4" name="Slide Number Placeholder 3"/>
          <p:cNvSpPr>
            <a:spLocks noGrp="1"/>
          </p:cNvSpPr>
          <p:nvPr>
            <p:ph type="sldNum" sz="quarter" idx="5"/>
          </p:nvPr>
        </p:nvSpPr>
        <p:spPr/>
        <p:txBody>
          <a:bodyPr/>
          <a:lstStyle/>
          <a:p>
            <a:fld id="{58161547-0812-904C-8E51-07CFFD97F352}" type="slidenum">
              <a:rPr lang="en-US" smtClean="0"/>
              <a:t>23</a:t>
            </a:fld>
            <a:endParaRPr lang="en-US"/>
          </a:p>
        </p:txBody>
      </p:sp>
    </p:spTree>
    <p:extLst>
      <p:ext uri="{BB962C8B-B14F-4D97-AF65-F5344CB8AC3E}">
        <p14:creationId xmlns:p14="http://schemas.microsoft.com/office/powerpoint/2010/main" val="612082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1547-0812-904C-8E51-07CFFD97F352}" type="slidenum">
              <a:rPr lang="en-US" smtClean="0"/>
              <a:t>26</a:t>
            </a:fld>
            <a:endParaRPr lang="en-US"/>
          </a:p>
        </p:txBody>
      </p:sp>
    </p:spTree>
    <p:extLst>
      <p:ext uri="{BB962C8B-B14F-4D97-AF65-F5344CB8AC3E}">
        <p14:creationId xmlns:p14="http://schemas.microsoft.com/office/powerpoint/2010/main" val="3190314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EFD99E5-360A-C04A-955C-2775C7C1E20A}"/>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579ADCA3-C99F-CA41-960B-D7C69B28F22E}" type="slidenum">
              <a:rPr lang="en-US" altLang="en-US">
                <a:latin typeface="Arial" panose="020B0604020202020204" pitchFamily="34" charset="0"/>
              </a:rPr>
              <a:pPr/>
              <a:t>32</a:t>
            </a:fld>
            <a:endParaRPr lang="en-US" altLang="en-US">
              <a:latin typeface="Arial" panose="020B0604020202020204" pitchFamily="34" charset="0"/>
            </a:endParaRPr>
          </a:p>
        </p:txBody>
      </p:sp>
      <p:sp>
        <p:nvSpPr>
          <p:cNvPr id="93187" name="Rectangle 2">
            <a:extLst>
              <a:ext uri="{FF2B5EF4-FFF2-40B4-BE49-F238E27FC236}">
                <a16:creationId xmlns:a16="http://schemas.microsoft.com/office/drawing/2014/main" id="{9366B40E-FBB8-AFDF-4ED6-8D2D0B554D7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21EA60E7-8AE9-B21A-98C4-D138D45AB0E0}"/>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A50B869-D458-E4A7-701B-14C4C54EA947}"/>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F45872D1-D12D-D948-91DE-BB4D069A58E3}" type="slidenum">
              <a:rPr lang="en-US" altLang="en-US">
                <a:latin typeface="Arial" panose="020B0604020202020204" pitchFamily="34" charset="0"/>
              </a:rPr>
              <a:pPr/>
              <a:t>34</a:t>
            </a:fld>
            <a:endParaRPr lang="en-US" altLang="en-US">
              <a:latin typeface="Arial" panose="020B0604020202020204" pitchFamily="34" charset="0"/>
            </a:endParaRPr>
          </a:p>
        </p:txBody>
      </p:sp>
      <p:sp>
        <p:nvSpPr>
          <p:cNvPr id="97283" name="Rectangle 2">
            <a:extLst>
              <a:ext uri="{FF2B5EF4-FFF2-40B4-BE49-F238E27FC236}">
                <a16:creationId xmlns:a16="http://schemas.microsoft.com/office/drawing/2014/main" id="{99F98616-D0EB-57CB-236A-B7DBC530A92F}"/>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5419234E-462B-DFAD-A54B-93C9597E53EE}"/>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DECE5783-87AB-56B4-D126-F994B876BDE9}"/>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904BEE78-B5CB-5044-9B66-63C54E0C8D83}" type="slidenum">
              <a:rPr lang="en-US" altLang="en-US">
                <a:latin typeface="Arial" panose="020B0604020202020204" pitchFamily="34" charset="0"/>
              </a:rPr>
              <a:pPr/>
              <a:t>35</a:t>
            </a:fld>
            <a:endParaRPr lang="en-US" altLang="en-US">
              <a:latin typeface="Arial" panose="020B0604020202020204" pitchFamily="34" charset="0"/>
            </a:endParaRPr>
          </a:p>
        </p:txBody>
      </p:sp>
      <p:sp>
        <p:nvSpPr>
          <p:cNvPr id="99331" name="Rectangle 2">
            <a:extLst>
              <a:ext uri="{FF2B5EF4-FFF2-40B4-BE49-F238E27FC236}">
                <a16:creationId xmlns:a16="http://schemas.microsoft.com/office/drawing/2014/main" id="{B47D9C51-64AB-D687-8903-FBC40FD8510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1C477374-70DD-6114-B26E-2B65A54F06BA}"/>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1547-0812-904C-8E51-07CFFD97F352}" type="slidenum">
              <a:rPr lang="en-US" smtClean="0"/>
              <a:t>4</a:t>
            </a:fld>
            <a:endParaRPr lang="en-US"/>
          </a:p>
        </p:txBody>
      </p:sp>
    </p:spTree>
    <p:extLst>
      <p:ext uri="{BB962C8B-B14F-4D97-AF65-F5344CB8AC3E}">
        <p14:creationId xmlns:p14="http://schemas.microsoft.com/office/powerpoint/2010/main" val="231168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2082FEE-1841-7AF5-E918-48E364E91322}"/>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52AD51C7-DBBD-964B-96B5-AA6A9DD9ECA6}"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41987" name="Rectangle 2">
            <a:extLst>
              <a:ext uri="{FF2B5EF4-FFF2-40B4-BE49-F238E27FC236}">
                <a16:creationId xmlns:a16="http://schemas.microsoft.com/office/drawing/2014/main" id="{B7379E2E-D8AE-4ECA-E8CA-8D54CAE09CD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AC7D9E9B-E089-C468-0CC4-18D6ED741757}"/>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9382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B9A3971-70E0-7B32-A2DC-BA990873728D}"/>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014D192B-DF97-344E-AE2A-0D70BC44FDE5}"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44035" name="Rectangle 2">
            <a:extLst>
              <a:ext uri="{FF2B5EF4-FFF2-40B4-BE49-F238E27FC236}">
                <a16:creationId xmlns:a16="http://schemas.microsoft.com/office/drawing/2014/main" id="{ED9AB1DC-64BA-2211-0C0F-E4E5024E91F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8561055A-4544-496A-66B4-3DE4BA30C6D5}"/>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9659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9E75908-2244-5374-063B-2CC3259ED6A2}"/>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34792BEB-9E2D-4449-9829-3407C6501DC2}"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46083" name="Rectangle 2">
            <a:extLst>
              <a:ext uri="{FF2B5EF4-FFF2-40B4-BE49-F238E27FC236}">
                <a16:creationId xmlns:a16="http://schemas.microsoft.com/office/drawing/2014/main" id="{CC4D4A63-9E3F-990B-5318-04320BFD4FEE}"/>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3F0B029-D6EC-13F2-103F-52EBF6517C33}"/>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7347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7523E39-85A3-FEBA-E940-3232AF251B76}"/>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12A58123-F9A0-814F-87BB-14C6D49604CB}"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48131" name="Rectangle 2">
            <a:extLst>
              <a:ext uri="{FF2B5EF4-FFF2-40B4-BE49-F238E27FC236}">
                <a16:creationId xmlns:a16="http://schemas.microsoft.com/office/drawing/2014/main" id="{A421D3EF-EB0D-1245-B458-61607E845BCB}"/>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04B8467B-47F0-BCF4-168E-05679F282DCC}"/>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4978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5C507AB-0860-8692-8E27-1C2045F42680}"/>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2010AA61-91C3-0C4B-9B9C-4E6FCC169F77}"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23555" name="Rectangle 2">
            <a:extLst>
              <a:ext uri="{FF2B5EF4-FFF2-40B4-BE49-F238E27FC236}">
                <a16:creationId xmlns:a16="http://schemas.microsoft.com/office/drawing/2014/main" id="{BD57431B-6173-030C-918C-EFBE56395DD8}"/>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93D44A52-2C88-7506-0850-84963B7E9A7F}"/>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0432106-3B50-44B8-AA72-16ED51561DC0}"/>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7069B8BF-4B7D-6949-952B-29BC37063870}"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25603" name="Rectangle 2">
            <a:extLst>
              <a:ext uri="{FF2B5EF4-FFF2-40B4-BE49-F238E27FC236}">
                <a16:creationId xmlns:a16="http://schemas.microsoft.com/office/drawing/2014/main" id="{CDAF2ED7-0AFE-CFFF-5B89-1010BB02E89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D5834BD-38DF-12C4-E65A-A9DD06E53FF6}"/>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43B600A-D47A-35C5-765D-155CF9E87F5E}"/>
              </a:ext>
            </a:extLst>
          </p:cNvPr>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6E3ACF63-F181-534A-805E-F0C924ECDD7D}"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29699" name="Rectangle 2">
            <a:extLst>
              <a:ext uri="{FF2B5EF4-FFF2-40B4-BE49-F238E27FC236}">
                <a16:creationId xmlns:a16="http://schemas.microsoft.com/office/drawing/2014/main" id="{651E0C3F-A9A6-AA34-A945-31206422EF7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2644FE7-76BA-3BF7-52C1-A155C5D82DC5}"/>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5ACF-81C3-8448-B449-FCC3BEC8606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90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109501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5ACF-81C3-8448-B449-FCC3BEC8606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461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2B15ACF-81C3-8448-B449-FCC3BEC8606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6292276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2352806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2B15ACF-81C3-8448-B449-FCC3BEC8606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8296927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0292504-EB8A-ED4C-BD44-126947FE8A75}"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365215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0292504-EB8A-ED4C-BD44-126947FE8A75}" type="datetimeFigureOut">
              <a:rPr lang="en-US" smtClean="0"/>
              <a:t>8/22/24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1236314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0292504-EB8A-ED4C-BD44-126947FE8A75}" type="datetimeFigureOut">
              <a:rPr lang="en-US" smtClean="0"/>
              <a:t>8/22/24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3939835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92504-EB8A-ED4C-BD44-126947FE8A75}" type="datetimeFigureOut">
              <a:rPr lang="en-US" smtClean="0"/>
              <a:t>8/22/24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3637285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0292504-EB8A-ED4C-BD44-126947FE8A75}" type="datetimeFigureOut">
              <a:rPr lang="en-US" smtClean="0"/>
              <a:t>8/22/24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2B15ACF-81C3-8448-B449-FCC3BEC8606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858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1016401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0292504-EB8A-ED4C-BD44-126947FE8A75}" type="datetimeFigureOut">
              <a:rPr lang="en-US" smtClean="0"/>
              <a:t>8/22/24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2B15ACF-81C3-8448-B449-FCC3BEC8606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6189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3025799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346571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0292504-EB8A-ED4C-BD44-126947FE8A75}"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5ACF-81C3-8448-B449-FCC3BEC8606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24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0292504-EB8A-ED4C-BD44-126947FE8A75}"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209713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0292504-EB8A-ED4C-BD44-126947FE8A75}" type="datetimeFigureOut">
              <a:rPr lang="en-US" smtClean="0"/>
              <a:t>8/22/24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176610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0292504-EB8A-ED4C-BD44-126947FE8A75}" type="datetimeFigureOut">
              <a:rPr lang="en-US" smtClean="0"/>
              <a:t>8/22/24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385481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92504-EB8A-ED4C-BD44-126947FE8A75}" type="datetimeFigureOut">
              <a:rPr lang="en-US" smtClean="0"/>
              <a:t>8/22/24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2520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0292504-EB8A-ED4C-BD44-126947FE8A75}"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5ACF-81C3-8448-B449-FCC3BEC8606A}" type="slidenum">
              <a:rPr lang="en-US" smtClean="0"/>
              <a:t>‹#›</a:t>
            </a:fld>
            <a:endParaRPr lang="en-US"/>
          </a:p>
        </p:txBody>
      </p:sp>
    </p:spTree>
    <p:extLst>
      <p:ext uri="{BB962C8B-B14F-4D97-AF65-F5344CB8AC3E}">
        <p14:creationId xmlns:p14="http://schemas.microsoft.com/office/powerpoint/2010/main" val="164373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0292504-EB8A-ED4C-BD44-126947FE8A75}"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5ACF-81C3-8448-B449-FCC3BEC8606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366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0292504-EB8A-ED4C-BD44-126947FE8A75}" type="datetimeFigureOut">
              <a:rPr lang="en-US" smtClean="0"/>
              <a:t>8/22/24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B15ACF-81C3-8448-B449-FCC3BEC8606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20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0292504-EB8A-ED4C-BD44-126947FE8A75}" type="datetimeFigureOut">
              <a:rPr lang="en-US" smtClean="0"/>
              <a:t>8/22/24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2B15ACF-81C3-8448-B449-FCC3BEC8606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65836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2A81-D5D3-DD1C-63AF-2419B84167B2}"/>
              </a:ext>
            </a:extLst>
          </p:cNvPr>
          <p:cNvSpPr>
            <a:spLocks noGrp="1"/>
          </p:cNvSpPr>
          <p:nvPr>
            <p:ph type="ctrTitle"/>
          </p:nvPr>
        </p:nvSpPr>
        <p:spPr/>
        <p:txBody>
          <a:bodyPr/>
          <a:lstStyle/>
          <a:p>
            <a:r>
              <a:rPr lang="en-US" dirty="0" err="1"/>
              <a:t>JUnits</a:t>
            </a:r>
            <a:r>
              <a:rPr lang="en-US" dirty="0"/>
              <a:t> and Mockito</a:t>
            </a:r>
          </a:p>
        </p:txBody>
      </p:sp>
    </p:spTree>
    <p:extLst>
      <p:ext uri="{BB962C8B-B14F-4D97-AF65-F5344CB8AC3E}">
        <p14:creationId xmlns:p14="http://schemas.microsoft.com/office/powerpoint/2010/main" val="12161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B950623-1AD2-5DB4-BAAD-74A77A3E3BF5}"/>
              </a:ext>
            </a:extLst>
          </p:cNvPr>
          <p:cNvSpPr>
            <a:spLocks noGrp="1" noRot="1" noChangeArrowheads="1"/>
          </p:cNvSpPr>
          <p:nvPr>
            <p:ph type="title"/>
          </p:nvPr>
        </p:nvSpPr>
        <p:spPr>
          <a:xfrm>
            <a:off x="835742" y="806246"/>
            <a:ext cx="9144000" cy="1143000"/>
          </a:xfrm>
        </p:spPr>
        <p:txBody>
          <a:bodyPr/>
          <a:lstStyle/>
          <a:p>
            <a:pPr eaLnBrk="1" hangingPunct="1"/>
            <a:r>
              <a:rPr lang="en-US" altLang="en-US" sz="3600" dirty="0"/>
              <a:t>Writing a JUnit test class</a:t>
            </a:r>
          </a:p>
        </p:txBody>
      </p:sp>
      <p:sp>
        <p:nvSpPr>
          <p:cNvPr id="4" name="Rectangle 3">
            <a:extLst>
              <a:ext uri="{FF2B5EF4-FFF2-40B4-BE49-F238E27FC236}">
                <a16:creationId xmlns:a16="http://schemas.microsoft.com/office/drawing/2014/main" id="{EB91897E-74F9-8C2A-71BF-EA2E25E40903}"/>
              </a:ext>
            </a:extLst>
          </p:cNvPr>
          <p:cNvSpPr txBox="1">
            <a:spLocks noChangeArrowheads="1"/>
          </p:cNvSpPr>
          <p:nvPr/>
        </p:nvSpPr>
        <p:spPr bwMode="auto">
          <a:xfrm>
            <a:off x="533400" y="1875503"/>
            <a:ext cx="8686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eaLnBrk="1" hangingPunct="1">
              <a:lnSpc>
                <a:spcPct val="90000"/>
              </a:lnSpc>
              <a:buFont typeface="Wingdings" pitchFamily="2" charset="2"/>
              <a:buNone/>
              <a:defRPr/>
            </a:pPr>
            <a:endParaRPr lang="en-US" altLang="en-US" sz="2400" b="1" kern="0" dirty="0"/>
          </a:p>
          <a:p>
            <a:pPr marL="457200" lvl="1" indent="0">
              <a:lnSpc>
                <a:spcPct val="90000"/>
              </a:lnSpc>
              <a:buNone/>
              <a:defRPr/>
            </a:pPr>
            <a:r>
              <a:rPr lang="en-US" altLang="en-US" kern="0" dirty="0">
                <a:effectLst/>
              </a:rPr>
              <a:t>You can define one or more methods to be executed after each test</a:t>
            </a:r>
          </a:p>
          <a:p>
            <a:pPr marL="457200" lvl="1" indent="0">
              <a:lnSpc>
                <a:spcPct val="90000"/>
              </a:lnSpc>
              <a:buNone/>
              <a:defRPr/>
            </a:pPr>
            <a:endParaRPr lang="en-US" altLang="en-US" kern="0" dirty="0">
              <a:effectLst/>
            </a:endParaRPr>
          </a:p>
          <a:p>
            <a:pPr marL="457200" lvl="1" indent="0">
              <a:lnSpc>
                <a:spcPct val="90000"/>
              </a:lnSpc>
              <a:buNone/>
              <a:defRPr/>
            </a:pPr>
            <a:r>
              <a:rPr lang="en-US" altLang="en-US" kern="0" dirty="0">
                <a:effectLst/>
              </a:rPr>
              <a:t>Typically such methods release resources, such as files</a:t>
            </a:r>
          </a:p>
          <a:p>
            <a:pPr marL="457200" lvl="1" indent="0">
              <a:lnSpc>
                <a:spcPct val="90000"/>
              </a:lnSpc>
              <a:buNone/>
              <a:defRPr/>
            </a:pPr>
            <a:r>
              <a:rPr lang="en-US" altLang="en-US" kern="0" dirty="0">
                <a:effectLst/>
              </a:rPr>
              <a:t>Usually there is no need to bother with this method</a:t>
            </a:r>
          </a:p>
          <a:p>
            <a:pPr marL="800100" lvl="2" indent="0">
              <a:lnSpc>
                <a:spcPct val="90000"/>
              </a:lnSpc>
              <a:buNone/>
              <a:defRPr/>
            </a:pPr>
            <a:r>
              <a:rPr lang="en-US" altLang="en-US" kern="0" dirty="0">
                <a:solidFill>
                  <a:schemeClr val="accent2"/>
                </a:solidFill>
                <a:effectLst/>
              </a:rPr>
              <a:t>	</a:t>
            </a:r>
            <a:r>
              <a:rPr lang="en-US" altLang="en-US" kern="0" dirty="0">
                <a:effectLst/>
              </a:rPr>
              <a:t>   </a:t>
            </a:r>
            <a:r>
              <a:rPr lang="en-US" altLang="en-US" sz="2000" b="1" kern="0" dirty="0">
                <a:effectLst/>
              </a:rPr>
              <a:t>@After</a:t>
            </a:r>
            <a:br>
              <a:rPr lang="en-US" altLang="en-US" sz="2000" kern="0" dirty="0">
                <a:effectLst/>
              </a:rPr>
            </a:br>
            <a:r>
              <a:rPr lang="en-US" altLang="en-US" kern="0" dirty="0">
                <a:effectLst/>
              </a:rPr>
              <a:t>    public void </a:t>
            </a:r>
            <a:r>
              <a:rPr lang="en-US" altLang="en-US" kern="0" dirty="0" err="1">
                <a:effectLst/>
              </a:rPr>
              <a:t>tearDown</a:t>
            </a:r>
            <a:r>
              <a:rPr lang="en-US" altLang="en-US" kern="0" dirty="0">
                <a:effectLst/>
              </a:rPr>
              <a:t>() {</a:t>
            </a:r>
            <a:br>
              <a:rPr lang="en-US" altLang="en-US" kern="0" dirty="0">
                <a:effectLst/>
              </a:rPr>
            </a:br>
            <a:r>
              <a:rPr lang="en-US" altLang="en-US" kern="0" dirty="0">
                <a:effectLst/>
              </a:rPr>
              <a:t>    }</a:t>
            </a:r>
          </a:p>
        </p:txBody>
      </p:sp>
    </p:spTree>
    <p:extLst>
      <p:ext uri="{BB962C8B-B14F-4D97-AF65-F5344CB8AC3E}">
        <p14:creationId xmlns:p14="http://schemas.microsoft.com/office/powerpoint/2010/main" val="3206366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6EC3-99D0-4D52-58A9-2E32FAF9DFF3}"/>
              </a:ext>
            </a:extLst>
          </p:cNvPr>
          <p:cNvSpPr>
            <a:spLocks noGrp="1"/>
          </p:cNvSpPr>
          <p:nvPr>
            <p:ph type="title"/>
          </p:nvPr>
        </p:nvSpPr>
        <p:spPr>
          <a:xfrm>
            <a:off x="825910" y="640428"/>
            <a:ext cx="4009103" cy="1325563"/>
          </a:xfrm>
        </p:spPr>
        <p:txBody>
          <a:bodyPr>
            <a:normAutofit/>
          </a:bodyPr>
          <a:lstStyle/>
          <a:p>
            <a:r>
              <a:rPr lang="en-US" sz="2400" dirty="0"/>
              <a:t>Example – Class calculator</a:t>
            </a:r>
          </a:p>
        </p:txBody>
      </p:sp>
      <p:sp>
        <p:nvSpPr>
          <p:cNvPr id="3" name="Content Placeholder 2">
            <a:extLst>
              <a:ext uri="{FF2B5EF4-FFF2-40B4-BE49-F238E27FC236}">
                <a16:creationId xmlns:a16="http://schemas.microsoft.com/office/drawing/2014/main" id="{C4F8C064-AF4B-4E6A-C1DD-63818753A4FB}"/>
              </a:ext>
            </a:extLst>
          </p:cNvPr>
          <p:cNvSpPr>
            <a:spLocks noGrp="1"/>
          </p:cNvSpPr>
          <p:nvPr>
            <p:ph idx="1"/>
          </p:nvPr>
        </p:nvSpPr>
        <p:spPr>
          <a:xfrm>
            <a:off x="324465" y="1965990"/>
            <a:ext cx="3490452" cy="4661778"/>
          </a:xfrm>
        </p:spPr>
        <p:txBody>
          <a:bodyPr>
            <a:normAutofit fontScale="92500" lnSpcReduction="20000"/>
          </a:bodyPr>
          <a:lstStyle/>
          <a:p>
            <a:pPr marL="0" indent="0">
              <a:buNone/>
            </a:pPr>
            <a:br>
              <a:rPr lang="en-IN" sz="1800" dirty="0">
                <a:effectLst/>
              </a:rPr>
            </a:br>
            <a:r>
              <a:rPr lang="en-IN" sz="1800" dirty="0" err="1">
                <a:effectLst/>
              </a:rPr>
              <a:t>Calculator.java</a:t>
            </a:r>
            <a:endParaRPr lang="en-IN" sz="1800" dirty="0">
              <a:effectLst/>
            </a:endParaRPr>
          </a:p>
          <a:p>
            <a:pPr marL="0" indent="0">
              <a:buNone/>
            </a:pPr>
            <a:br>
              <a:rPr lang="en-IN" sz="1800" dirty="0">
                <a:effectLst/>
              </a:rPr>
            </a:br>
            <a:r>
              <a:rPr lang="en-IN" sz="1800" dirty="0">
                <a:effectLst/>
              </a:rPr>
              <a:t>public class Calculator {</a:t>
            </a:r>
            <a:br>
              <a:rPr lang="en-IN" sz="1800" dirty="0">
                <a:effectLst/>
              </a:rPr>
            </a:br>
            <a:br>
              <a:rPr lang="en-IN" sz="1800" dirty="0">
                <a:effectLst/>
              </a:rPr>
            </a:br>
            <a:r>
              <a:rPr lang="en-IN" sz="1800" dirty="0">
                <a:effectLst/>
              </a:rPr>
              <a:t>    public int sum(int a, int b) {</a:t>
            </a:r>
            <a:br>
              <a:rPr lang="en-IN" sz="1800" dirty="0">
                <a:effectLst/>
              </a:rPr>
            </a:br>
            <a:r>
              <a:rPr lang="en-IN" sz="1800" dirty="0">
                <a:effectLst/>
              </a:rPr>
              <a:t>        return a + b;</a:t>
            </a:r>
            <a:br>
              <a:rPr lang="en-IN" sz="1800" dirty="0">
                <a:effectLst/>
              </a:rPr>
            </a:br>
            <a:r>
              <a:rPr lang="en-IN" sz="1800" dirty="0">
                <a:effectLst/>
              </a:rPr>
              <a:t>    }</a:t>
            </a:r>
            <a:br>
              <a:rPr lang="en-IN" sz="1800" dirty="0">
                <a:effectLst/>
              </a:rPr>
            </a:br>
            <a:br>
              <a:rPr lang="en-IN" sz="1800" dirty="0">
                <a:effectLst/>
              </a:rPr>
            </a:br>
            <a:r>
              <a:rPr lang="en-IN" sz="1800" dirty="0">
                <a:effectLst/>
              </a:rPr>
              <a:t>    public int minus(int a, int b) {</a:t>
            </a:r>
            <a:br>
              <a:rPr lang="en-IN" sz="1800" dirty="0">
                <a:effectLst/>
              </a:rPr>
            </a:br>
            <a:r>
              <a:rPr lang="en-IN" sz="1800" dirty="0">
                <a:effectLst/>
              </a:rPr>
              <a:t>        return a - b;  </a:t>
            </a:r>
            <a:br>
              <a:rPr lang="en-IN" sz="1800" dirty="0">
                <a:effectLst/>
              </a:rPr>
            </a:br>
            <a:r>
              <a:rPr lang="en-IN" sz="1800" dirty="0">
                <a:effectLst/>
              </a:rPr>
              <a:t>    }</a:t>
            </a:r>
            <a:br>
              <a:rPr lang="en-IN" sz="1800" dirty="0">
                <a:effectLst/>
              </a:rPr>
            </a:br>
            <a:br>
              <a:rPr lang="en-IN" sz="1800" dirty="0">
                <a:effectLst/>
              </a:rPr>
            </a:br>
            <a:r>
              <a:rPr lang="en-IN" sz="1800" dirty="0">
                <a:effectLst/>
              </a:rPr>
              <a:t>    public int divide(int a, int b) {</a:t>
            </a:r>
            <a:br>
              <a:rPr lang="en-IN" sz="1800" dirty="0">
                <a:effectLst/>
              </a:rPr>
            </a:br>
            <a:r>
              <a:rPr lang="en-IN" sz="1800" dirty="0">
                <a:effectLst/>
              </a:rPr>
              <a:t>        return a / b;</a:t>
            </a:r>
            <a:br>
              <a:rPr lang="en-IN" sz="1800" dirty="0">
                <a:effectLst/>
              </a:rPr>
            </a:br>
            <a:r>
              <a:rPr lang="en-IN" sz="1800" dirty="0">
                <a:effectLst/>
              </a:rPr>
              <a:t>    }</a:t>
            </a:r>
            <a:br>
              <a:rPr lang="en-IN" sz="1800" dirty="0">
                <a:effectLst/>
              </a:rPr>
            </a:br>
            <a:br>
              <a:rPr lang="en-IN" sz="1800" dirty="0">
                <a:effectLst/>
              </a:rPr>
            </a:br>
            <a:r>
              <a:rPr lang="en-IN" sz="1800" dirty="0">
                <a:effectLst/>
              </a:rPr>
              <a:t>    public int multiply(int a, int b) {</a:t>
            </a:r>
            <a:br>
              <a:rPr lang="en-IN" sz="1800" dirty="0">
                <a:effectLst/>
              </a:rPr>
            </a:br>
            <a:r>
              <a:rPr lang="en-IN" sz="1800" dirty="0">
                <a:effectLst/>
              </a:rPr>
              <a:t>        return a * b;</a:t>
            </a:r>
            <a:br>
              <a:rPr lang="en-IN" sz="1800" dirty="0">
                <a:effectLst/>
              </a:rPr>
            </a:br>
            <a:r>
              <a:rPr lang="en-IN" sz="1800" dirty="0">
                <a:effectLst/>
              </a:rPr>
              <a:t>    }</a:t>
            </a:r>
            <a:br>
              <a:rPr lang="en-IN" sz="1800" dirty="0">
                <a:effectLst/>
              </a:rPr>
            </a:br>
            <a:br>
              <a:rPr lang="en-IN" sz="1800" dirty="0">
                <a:effectLst/>
              </a:rPr>
            </a:br>
            <a:r>
              <a:rPr lang="en-IN" sz="1800" dirty="0">
                <a:effectLst/>
              </a:rPr>
              <a:t>}</a:t>
            </a:r>
          </a:p>
          <a:p>
            <a:pPr marL="0" indent="0">
              <a:buNone/>
            </a:pPr>
            <a:endParaRPr lang="en-US" sz="1800" dirty="0"/>
          </a:p>
        </p:txBody>
      </p:sp>
      <p:sp>
        <p:nvSpPr>
          <p:cNvPr id="5" name="TextBox 4">
            <a:extLst>
              <a:ext uri="{FF2B5EF4-FFF2-40B4-BE49-F238E27FC236}">
                <a16:creationId xmlns:a16="http://schemas.microsoft.com/office/drawing/2014/main" id="{D390786E-75BB-3607-CEC0-75CDCCA2CD9B}"/>
              </a:ext>
            </a:extLst>
          </p:cNvPr>
          <p:cNvSpPr txBox="1"/>
          <p:nvPr/>
        </p:nvSpPr>
        <p:spPr>
          <a:xfrm>
            <a:off x="4308989" y="0"/>
            <a:ext cx="6096000" cy="6771084"/>
          </a:xfrm>
          <a:prstGeom prst="rect">
            <a:avLst/>
          </a:prstGeom>
          <a:noFill/>
        </p:spPr>
        <p:txBody>
          <a:bodyPr wrap="square">
            <a:spAutoFit/>
          </a:bodyPr>
          <a:lstStyle/>
          <a:p>
            <a:r>
              <a:rPr lang="en-IN" sz="1400" dirty="0" err="1">
                <a:effectLst/>
              </a:rPr>
              <a:t>CalculatorTest.java</a:t>
            </a:r>
            <a:br>
              <a:rPr lang="en-IN" sz="1400" dirty="0">
                <a:effectLst/>
              </a:rPr>
            </a:br>
            <a:r>
              <a:rPr lang="en-IN" sz="1400" dirty="0">
                <a:effectLst/>
              </a:rPr>
              <a:t>import </a:t>
            </a:r>
            <a:r>
              <a:rPr lang="en-IN" sz="1400" dirty="0" err="1">
                <a:effectLst/>
              </a:rPr>
              <a:t>junit.framework.Assert</a:t>
            </a:r>
            <a:r>
              <a:rPr lang="en-IN" sz="1400" dirty="0">
                <a:effectLst/>
              </a:rPr>
              <a:t>;</a:t>
            </a:r>
            <a:br>
              <a:rPr lang="en-IN" sz="1400" dirty="0">
                <a:effectLst/>
              </a:rPr>
            </a:br>
            <a:r>
              <a:rPr lang="en-IN" sz="1400" dirty="0">
                <a:effectLst/>
              </a:rPr>
              <a:t>import </a:t>
            </a:r>
            <a:r>
              <a:rPr lang="en-IN" sz="1400" dirty="0" err="1">
                <a:effectLst/>
              </a:rPr>
              <a:t>org.junit.Test</a:t>
            </a:r>
            <a:r>
              <a:rPr lang="en-IN" sz="1400" dirty="0">
                <a:effectLst/>
              </a:rPr>
              <a:t>;</a:t>
            </a:r>
            <a:br>
              <a:rPr lang="en-IN" sz="1400" dirty="0">
                <a:effectLst/>
              </a:rPr>
            </a:br>
            <a:br>
              <a:rPr lang="en-IN" sz="1400" dirty="0">
                <a:effectLst/>
              </a:rPr>
            </a:br>
            <a:r>
              <a:rPr lang="en-IN" sz="1400" dirty="0">
                <a:effectLst/>
              </a:rPr>
              <a:t>public class </a:t>
            </a:r>
            <a:r>
              <a:rPr lang="en-IN" sz="1400" dirty="0" err="1">
                <a:effectLst/>
              </a:rPr>
              <a:t>CalculatorTest</a:t>
            </a:r>
            <a:r>
              <a:rPr lang="en-IN" sz="1400" dirty="0">
                <a:effectLst/>
              </a:rPr>
              <a:t> {</a:t>
            </a:r>
          </a:p>
          <a:p>
            <a:br>
              <a:rPr lang="en-IN" sz="1400" dirty="0">
                <a:effectLst/>
              </a:rPr>
            </a:br>
            <a:r>
              <a:rPr lang="en-IN" sz="1400" dirty="0">
                <a:effectLst/>
              </a:rPr>
              <a:t>    Calculator calculator = new Calculator();</a:t>
            </a:r>
          </a:p>
          <a:p>
            <a:br>
              <a:rPr lang="en-IN" sz="1400" dirty="0">
                <a:effectLst/>
              </a:rPr>
            </a:br>
            <a:r>
              <a:rPr lang="en-IN" sz="1400" dirty="0">
                <a:effectLst/>
              </a:rPr>
              <a:t>    @Test</a:t>
            </a:r>
            <a:br>
              <a:rPr lang="en-IN" sz="1400" dirty="0">
                <a:effectLst/>
              </a:rPr>
            </a:br>
            <a:r>
              <a:rPr lang="en-IN" sz="1400" dirty="0">
                <a:effectLst/>
              </a:rPr>
              <a:t>    public void </a:t>
            </a:r>
            <a:r>
              <a:rPr lang="en-IN" sz="1400" dirty="0" err="1">
                <a:effectLst/>
              </a:rPr>
              <a:t>testSum</a:t>
            </a:r>
            <a:r>
              <a:rPr lang="en-IN" sz="1400" dirty="0">
                <a:effectLst/>
              </a:rPr>
              <a:t>() {</a:t>
            </a:r>
            <a:br>
              <a:rPr lang="en-IN" sz="1400" dirty="0">
                <a:effectLst/>
              </a:rPr>
            </a:br>
            <a:r>
              <a:rPr lang="en-IN" sz="1400" dirty="0">
                <a:effectLst/>
              </a:rPr>
              <a:t>        int result = </a:t>
            </a:r>
            <a:r>
              <a:rPr lang="en-IN" sz="1400" dirty="0" err="1">
                <a:effectLst/>
              </a:rPr>
              <a:t>calculator.sum</a:t>
            </a:r>
            <a:r>
              <a:rPr lang="en-IN" sz="1400" dirty="0">
                <a:effectLst/>
              </a:rPr>
              <a:t>(2, 2);</a:t>
            </a:r>
            <a:br>
              <a:rPr lang="en-IN" sz="1400" dirty="0">
                <a:effectLst/>
              </a:rPr>
            </a:br>
            <a:r>
              <a:rPr lang="en-IN" sz="1400" dirty="0">
                <a:effectLst/>
              </a:rPr>
              <a:t>        if (result != 4) {</a:t>
            </a:r>
            <a:br>
              <a:rPr lang="en-IN" sz="1400" dirty="0">
                <a:effectLst/>
              </a:rPr>
            </a:br>
            <a:r>
              <a:rPr lang="en-IN" sz="1400" dirty="0">
                <a:effectLst/>
              </a:rPr>
              <a:t>            </a:t>
            </a:r>
            <a:r>
              <a:rPr lang="en-IN" sz="1400" dirty="0" err="1">
                <a:effectLst/>
              </a:rPr>
              <a:t>Assert.</a:t>
            </a:r>
            <a:r>
              <a:rPr lang="en-IN" sz="1400" i="1" dirty="0" err="1">
                <a:effectLst/>
              </a:rPr>
              <a:t>fail</a:t>
            </a:r>
            <a:r>
              <a:rPr lang="en-IN" sz="1400" dirty="0">
                <a:effectLst/>
              </a:rPr>
              <a:t>();</a:t>
            </a:r>
            <a:br>
              <a:rPr lang="en-IN" sz="1400" dirty="0">
                <a:effectLst/>
              </a:rPr>
            </a:br>
            <a:r>
              <a:rPr lang="en-IN" sz="1400" dirty="0">
                <a:effectLst/>
              </a:rPr>
              <a:t>        }</a:t>
            </a:r>
            <a:br>
              <a:rPr lang="en-IN" sz="1400" dirty="0">
                <a:effectLst/>
              </a:rPr>
            </a:br>
            <a:r>
              <a:rPr lang="en-IN" sz="1400" dirty="0">
                <a:effectLst/>
              </a:rPr>
              <a:t>    }</a:t>
            </a:r>
            <a:br>
              <a:rPr lang="en-IN" sz="1400" dirty="0">
                <a:effectLst/>
              </a:rPr>
            </a:br>
            <a:br>
              <a:rPr lang="en-IN" sz="1400" dirty="0">
                <a:effectLst/>
              </a:rPr>
            </a:br>
            <a:r>
              <a:rPr lang="en-IN" sz="1400" dirty="0">
                <a:effectLst/>
              </a:rPr>
              <a:t>    @Test</a:t>
            </a:r>
            <a:br>
              <a:rPr lang="en-IN" sz="1400" dirty="0">
                <a:effectLst/>
              </a:rPr>
            </a:br>
            <a:r>
              <a:rPr lang="en-IN" sz="1400" dirty="0">
                <a:effectLst/>
              </a:rPr>
              <a:t>    public void </a:t>
            </a:r>
            <a:r>
              <a:rPr lang="en-IN" sz="1400" dirty="0" err="1">
                <a:effectLst/>
              </a:rPr>
              <a:t>testMinus</a:t>
            </a:r>
            <a:r>
              <a:rPr lang="en-IN" sz="1400" dirty="0">
                <a:effectLst/>
              </a:rPr>
              <a:t>() {</a:t>
            </a:r>
            <a:br>
              <a:rPr lang="en-IN" sz="1400" dirty="0">
                <a:effectLst/>
              </a:rPr>
            </a:br>
            <a:r>
              <a:rPr lang="en-IN" sz="1400" dirty="0">
                <a:effectLst/>
              </a:rPr>
              <a:t>        </a:t>
            </a:r>
            <a:r>
              <a:rPr lang="en-IN" sz="1400" dirty="0" err="1">
                <a:effectLst/>
              </a:rPr>
              <a:t>Assert.</a:t>
            </a:r>
            <a:r>
              <a:rPr lang="en-IN" sz="1400" i="1" dirty="0" err="1">
                <a:effectLst/>
              </a:rPr>
              <a:t>assertEquals</a:t>
            </a:r>
            <a:r>
              <a:rPr lang="en-IN" sz="1400" dirty="0">
                <a:effectLst/>
              </a:rPr>
              <a:t>(0, </a:t>
            </a:r>
            <a:r>
              <a:rPr lang="en-IN" sz="1400" dirty="0" err="1">
                <a:effectLst/>
              </a:rPr>
              <a:t>calculator.minus</a:t>
            </a:r>
            <a:r>
              <a:rPr lang="en-IN" sz="1400" dirty="0">
                <a:effectLst/>
              </a:rPr>
              <a:t>(2, 2));</a:t>
            </a:r>
            <a:br>
              <a:rPr lang="en-IN" sz="1400" dirty="0">
                <a:effectLst/>
              </a:rPr>
            </a:br>
            <a:r>
              <a:rPr lang="en-IN" sz="1400" dirty="0">
                <a:effectLst/>
              </a:rPr>
              <a:t>    }</a:t>
            </a:r>
            <a:br>
              <a:rPr lang="en-IN" sz="1400" dirty="0">
                <a:effectLst/>
              </a:rPr>
            </a:br>
            <a:br>
              <a:rPr lang="en-IN" sz="1400" dirty="0">
                <a:effectLst/>
              </a:rPr>
            </a:br>
            <a:r>
              <a:rPr lang="en-IN" sz="1400" dirty="0">
                <a:effectLst/>
              </a:rPr>
              <a:t>    @Test</a:t>
            </a:r>
            <a:br>
              <a:rPr lang="en-IN" sz="1400" dirty="0">
                <a:effectLst/>
              </a:rPr>
            </a:br>
            <a:r>
              <a:rPr lang="en-IN" sz="1400" dirty="0">
                <a:effectLst/>
              </a:rPr>
              <a:t>    public void </a:t>
            </a:r>
            <a:r>
              <a:rPr lang="en-IN" sz="1400" dirty="0" err="1">
                <a:effectLst/>
              </a:rPr>
              <a:t>testDivide</a:t>
            </a:r>
            <a:r>
              <a:rPr lang="en-IN" sz="1400" dirty="0">
                <a:effectLst/>
              </a:rPr>
              <a:t>() {</a:t>
            </a:r>
            <a:br>
              <a:rPr lang="en-IN" sz="1400" dirty="0">
                <a:effectLst/>
              </a:rPr>
            </a:br>
            <a:r>
              <a:rPr lang="en-IN" sz="1400" dirty="0">
                <a:effectLst/>
              </a:rPr>
              <a:t>        </a:t>
            </a:r>
            <a:r>
              <a:rPr lang="en-IN" sz="1400" dirty="0" err="1">
                <a:effectLst/>
              </a:rPr>
              <a:t>Assert.</a:t>
            </a:r>
            <a:r>
              <a:rPr lang="en-IN" sz="1400" i="1" dirty="0" err="1">
                <a:effectLst/>
              </a:rPr>
              <a:t>assertEquals</a:t>
            </a:r>
            <a:r>
              <a:rPr lang="en-IN" sz="1400" dirty="0">
                <a:effectLst/>
              </a:rPr>
              <a:t>(2, </a:t>
            </a:r>
            <a:r>
              <a:rPr lang="en-IN" sz="1400" dirty="0" err="1">
                <a:effectLst/>
              </a:rPr>
              <a:t>calculator.divide</a:t>
            </a:r>
            <a:r>
              <a:rPr lang="en-IN" sz="1400" dirty="0">
                <a:effectLst/>
              </a:rPr>
              <a:t>(6, 3));</a:t>
            </a:r>
            <a:br>
              <a:rPr lang="en-IN" sz="1400" dirty="0">
                <a:effectLst/>
              </a:rPr>
            </a:br>
            <a:r>
              <a:rPr lang="en-IN" sz="1400" dirty="0">
                <a:effectLst/>
              </a:rPr>
              <a:t>    }</a:t>
            </a:r>
            <a:br>
              <a:rPr lang="en-IN" sz="1400" dirty="0">
                <a:effectLst/>
              </a:rPr>
            </a:br>
            <a:br>
              <a:rPr lang="en-IN" sz="1400" dirty="0">
                <a:effectLst/>
              </a:rPr>
            </a:br>
            <a:r>
              <a:rPr lang="en-IN" sz="1400" dirty="0">
                <a:effectLst/>
              </a:rPr>
              <a:t>    @Test(expected = </a:t>
            </a:r>
            <a:r>
              <a:rPr lang="en-IN" sz="1400" dirty="0" err="1">
                <a:effectLst/>
              </a:rPr>
              <a:t>ArithmeticException.class</a:t>
            </a:r>
            <a:r>
              <a:rPr lang="en-IN" sz="1400" dirty="0">
                <a:effectLst/>
              </a:rPr>
              <a:t>)</a:t>
            </a:r>
            <a:br>
              <a:rPr lang="en-IN" sz="1400" dirty="0">
                <a:effectLst/>
              </a:rPr>
            </a:br>
            <a:r>
              <a:rPr lang="en-IN" sz="1400" dirty="0">
                <a:effectLst/>
              </a:rPr>
              <a:t>    public void </a:t>
            </a:r>
            <a:r>
              <a:rPr lang="en-IN" sz="1400" dirty="0" err="1">
                <a:effectLst/>
              </a:rPr>
              <a:t>testDivideWillThrowExceptionWhenDivideOnZero</a:t>
            </a:r>
            <a:r>
              <a:rPr lang="en-IN" sz="1400" dirty="0">
                <a:effectLst/>
              </a:rPr>
              <a:t>() {</a:t>
            </a:r>
            <a:br>
              <a:rPr lang="en-IN" sz="1400" dirty="0">
                <a:effectLst/>
              </a:rPr>
            </a:br>
            <a:r>
              <a:rPr lang="en-IN" sz="1400" dirty="0">
                <a:effectLst/>
              </a:rPr>
              <a:t>        </a:t>
            </a:r>
            <a:r>
              <a:rPr lang="en-IN" sz="1400" dirty="0" err="1">
                <a:effectLst/>
              </a:rPr>
              <a:t>calculator.divide</a:t>
            </a:r>
            <a:r>
              <a:rPr lang="en-IN" sz="1400" dirty="0">
                <a:effectLst/>
              </a:rPr>
              <a:t>(6, 0);</a:t>
            </a:r>
            <a:br>
              <a:rPr lang="en-IN" sz="1400" dirty="0">
                <a:effectLst/>
              </a:rPr>
            </a:br>
            <a:r>
              <a:rPr lang="en-IN" sz="1400" dirty="0">
                <a:effectLst/>
              </a:rPr>
              <a:t>    }</a:t>
            </a:r>
            <a:br>
              <a:rPr lang="en-IN" sz="1400" dirty="0">
                <a:effectLst/>
              </a:rPr>
            </a:br>
            <a:r>
              <a:rPr lang="en-IN" sz="1400" dirty="0">
                <a:effectLst/>
              </a:rPr>
              <a:t>}</a:t>
            </a:r>
          </a:p>
        </p:txBody>
      </p:sp>
      <p:sp>
        <p:nvSpPr>
          <p:cNvPr id="7" name="TextBox 6">
            <a:extLst>
              <a:ext uri="{FF2B5EF4-FFF2-40B4-BE49-F238E27FC236}">
                <a16:creationId xmlns:a16="http://schemas.microsoft.com/office/drawing/2014/main" id="{577E4AC5-0825-CD66-8F25-08A5ACC3805C}"/>
              </a:ext>
            </a:extLst>
          </p:cNvPr>
          <p:cNvSpPr txBox="1"/>
          <p:nvPr/>
        </p:nvSpPr>
        <p:spPr>
          <a:xfrm>
            <a:off x="8819536" y="290513"/>
            <a:ext cx="3950109" cy="1754326"/>
          </a:xfrm>
          <a:prstGeom prst="rect">
            <a:avLst/>
          </a:prstGeom>
          <a:noFill/>
        </p:spPr>
        <p:txBody>
          <a:bodyPr wrap="square">
            <a:spAutoFit/>
          </a:bodyPr>
          <a:lstStyle/>
          <a:p>
            <a:r>
              <a:rPr lang="en-IN" dirty="0">
                <a:effectLst/>
              </a:rPr>
              <a:t>Add Dependency in </a:t>
            </a:r>
            <a:r>
              <a:rPr lang="en-IN" dirty="0" err="1">
                <a:effectLst/>
              </a:rPr>
              <a:t>pom.xml</a:t>
            </a:r>
            <a:endParaRPr lang="en-IN" dirty="0">
              <a:effectLst/>
            </a:endParaRPr>
          </a:p>
          <a:p>
            <a:r>
              <a:rPr lang="en-IN" dirty="0">
                <a:effectLst/>
              </a:rPr>
              <a:t>&lt;dependency&gt;</a:t>
            </a:r>
            <a:br>
              <a:rPr lang="en-IN" dirty="0">
                <a:effectLst/>
              </a:rPr>
            </a:br>
            <a:r>
              <a:rPr lang="en-IN" dirty="0">
                <a:effectLst/>
              </a:rPr>
              <a:t>    &lt;</a:t>
            </a:r>
            <a:r>
              <a:rPr lang="en-IN" dirty="0" err="1">
                <a:effectLst/>
              </a:rPr>
              <a:t>groupId</a:t>
            </a:r>
            <a:r>
              <a:rPr lang="en-IN" dirty="0">
                <a:effectLst/>
              </a:rPr>
              <a:t>&gt;</a:t>
            </a:r>
            <a:r>
              <a:rPr lang="en-IN" dirty="0" err="1">
                <a:effectLst/>
              </a:rPr>
              <a:t>junit</a:t>
            </a:r>
            <a:r>
              <a:rPr lang="en-IN" dirty="0">
                <a:effectLst/>
              </a:rPr>
              <a:t>&lt;/</a:t>
            </a:r>
            <a:r>
              <a:rPr lang="en-IN" dirty="0" err="1">
                <a:effectLst/>
              </a:rPr>
              <a:t>groupId</a:t>
            </a:r>
            <a:r>
              <a:rPr lang="en-IN" dirty="0">
                <a:effectLst/>
              </a:rPr>
              <a:t>&gt;</a:t>
            </a:r>
            <a:br>
              <a:rPr lang="en-IN" dirty="0">
                <a:effectLst/>
              </a:rPr>
            </a:br>
            <a:r>
              <a:rPr lang="en-IN" dirty="0">
                <a:effectLst/>
              </a:rPr>
              <a:t>    &lt;</a:t>
            </a:r>
            <a:r>
              <a:rPr lang="en-IN" dirty="0" err="1">
                <a:effectLst/>
              </a:rPr>
              <a:t>artifactId</a:t>
            </a:r>
            <a:r>
              <a:rPr lang="en-IN" dirty="0">
                <a:effectLst/>
              </a:rPr>
              <a:t>&gt;</a:t>
            </a:r>
            <a:r>
              <a:rPr lang="en-IN" dirty="0" err="1">
                <a:effectLst/>
              </a:rPr>
              <a:t>junit</a:t>
            </a:r>
            <a:r>
              <a:rPr lang="en-IN" dirty="0">
                <a:effectLst/>
              </a:rPr>
              <a:t>&lt;/</a:t>
            </a:r>
            <a:r>
              <a:rPr lang="en-IN" dirty="0" err="1">
                <a:effectLst/>
              </a:rPr>
              <a:t>artifactId</a:t>
            </a:r>
            <a:r>
              <a:rPr lang="en-IN" dirty="0">
                <a:effectLst/>
              </a:rPr>
              <a:t>&gt;</a:t>
            </a:r>
            <a:br>
              <a:rPr lang="en-IN" dirty="0">
                <a:effectLst/>
              </a:rPr>
            </a:br>
            <a:r>
              <a:rPr lang="en-IN" dirty="0">
                <a:effectLst/>
              </a:rPr>
              <a:t>    &lt;version&gt;4.8.1&lt;/version&gt;</a:t>
            </a:r>
            <a:br>
              <a:rPr lang="en-IN" dirty="0">
                <a:effectLst/>
              </a:rPr>
            </a:br>
            <a:r>
              <a:rPr lang="en-IN" dirty="0">
                <a:effectLst/>
              </a:rPr>
              <a:t>&lt;/dependency&gt;</a:t>
            </a:r>
          </a:p>
        </p:txBody>
      </p:sp>
    </p:spTree>
    <p:extLst>
      <p:ext uri="{BB962C8B-B14F-4D97-AF65-F5344CB8AC3E}">
        <p14:creationId xmlns:p14="http://schemas.microsoft.com/office/powerpoint/2010/main" val="378340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EFCE645-6DEA-4BBC-AACD-56B4C9ECB09E}"/>
              </a:ext>
            </a:extLst>
          </p:cNvPr>
          <p:cNvSpPr>
            <a:spLocks noGrp="1" noRot="1" noChangeArrowheads="1"/>
          </p:cNvSpPr>
          <p:nvPr>
            <p:ph type="title"/>
          </p:nvPr>
        </p:nvSpPr>
        <p:spPr>
          <a:xfrm>
            <a:off x="855406" y="685801"/>
            <a:ext cx="9144000" cy="1143000"/>
          </a:xfrm>
        </p:spPr>
        <p:txBody>
          <a:bodyPr/>
          <a:lstStyle/>
          <a:p>
            <a:pPr eaLnBrk="1" hangingPunct="1"/>
            <a:r>
              <a:rPr lang="en-US" altLang="en-US" sz="3600" dirty="0"/>
              <a:t>JUnit annotations</a:t>
            </a:r>
          </a:p>
        </p:txBody>
      </p:sp>
      <p:sp>
        <p:nvSpPr>
          <p:cNvPr id="7172" name="Rectangle 2">
            <a:extLst>
              <a:ext uri="{FF2B5EF4-FFF2-40B4-BE49-F238E27FC236}">
                <a16:creationId xmlns:a16="http://schemas.microsoft.com/office/drawing/2014/main" id="{B43F147C-F300-E887-0FE4-53EAE2BD0DBD}"/>
              </a:ext>
            </a:extLst>
          </p:cNvPr>
          <p:cNvSpPr>
            <a:spLocks noChangeArrowheads="1"/>
          </p:cNvSpPr>
          <p:nvPr/>
        </p:nvSpPr>
        <p:spPr bwMode="auto">
          <a:xfrm>
            <a:off x="1676400" y="1458914"/>
            <a:ext cx="876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ctr">
              <a:defRPr/>
            </a:pPr>
            <a:r>
              <a:rPr lang="en-US" altLang="en-US" dirty="0">
                <a:latin typeface="+mn-lt"/>
              </a:rPr>
              <a:t>The following table gives an overview of the available annotations in </a:t>
            </a:r>
            <a:r>
              <a:rPr lang="en-US" altLang="en-US" dirty="0" err="1">
                <a:latin typeface="+mn-lt"/>
              </a:rPr>
              <a:t>JUnit</a:t>
            </a:r>
            <a:r>
              <a:rPr lang="en-US" altLang="en-US" dirty="0">
                <a:latin typeface="+mn-lt"/>
              </a:rPr>
              <a:t> 4.x.</a:t>
            </a:r>
          </a:p>
        </p:txBody>
      </p:sp>
      <p:graphicFrame>
        <p:nvGraphicFramePr>
          <p:cNvPr id="2" name="Table 1">
            <a:extLst>
              <a:ext uri="{FF2B5EF4-FFF2-40B4-BE49-F238E27FC236}">
                <a16:creationId xmlns:a16="http://schemas.microsoft.com/office/drawing/2014/main" id="{6C5FCDBF-E477-A019-78FE-1EC653403FA0}"/>
              </a:ext>
            </a:extLst>
          </p:cNvPr>
          <p:cNvGraphicFramePr>
            <a:graphicFrameLocks noGrp="1"/>
          </p:cNvGraphicFramePr>
          <p:nvPr/>
        </p:nvGraphicFramePr>
        <p:xfrm>
          <a:off x="1828800" y="2133601"/>
          <a:ext cx="8610600" cy="3205273"/>
        </p:xfrm>
        <a:graphic>
          <a:graphicData uri="http://schemas.openxmlformats.org/drawingml/2006/table">
            <a:tbl>
              <a:tblPr firstRow="1" bandRow="1">
                <a:tableStyleId>{7DF18680-E054-41AD-8BC1-D1AEF772440D}</a:tableStyleId>
              </a:tblPr>
              <a:tblGrid>
                <a:gridCol w="3429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737">
                <a:tc>
                  <a:txBody>
                    <a:bodyPr/>
                    <a:lstStyle/>
                    <a:p>
                      <a:pPr algn="ctr"/>
                      <a:r>
                        <a:rPr lang="en-US" sz="1800" b="1" i="0" kern="1200" dirty="0">
                          <a:solidFill>
                            <a:schemeClr val="bg2"/>
                          </a:solidFill>
                          <a:effectLst/>
                          <a:latin typeface="+mn-lt"/>
                          <a:ea typeface="+mn-ea"/>
                          <a:cs typeface="+mn-cs"/>
                        </a:rPr>
                        <a:t>Annotation</a:t>
                      </a:r>
                      <a:endParaRPr lang="en-US" sz="1800" dirty="0">
                        <a:solidFill>
                          <a:schemeClr val="bg2"/>
                        </a:solidFill>
                      </a:endParaRPr>
                    </a:p>
                  </a:txBody>
                  <a:tcPr marT="45707" marB="45707"/>
                </a:tc>
                <a:tc>
                  <a:txBody>
                    <a:bodyPr/>
                    <a:lstStyle/>
                    <a:p>
                      <a:pPr algn="ctr"/>
                      <a:r>
                        <a:rPr lang="en-US" sz="1800" b="1" i="0" kern="1200" dirty="0">
                          <a:solidFill>
                            <a:schemeClr val="bg2"/>
                          </a:solidFill>
                          <a:effectLst/>
                          <a:latin typeface="+mn-lt"/>
                          <a:ea typeface="+mn-ea"/>
                          <a:cs typeface="+mn-cs"/>
                        </a:rPr>
                        <a:t>Description</a:t>
                      </a:r>
                      <a:endParaRPr lang="en-US" sz="1800" dirty="0">
                        <a:solidFill>
                          <a:schemeClr val="bg2"/>
                        </a:solidFill>
                      </a:endParaRPr>
                    </a:p>
                  </a:txBody>
                  <a:tcPr marT="45707" marB="45707"/>
                </a:tc>
                <a:extLst>
                  <a:ext uri="{0D108BD9-81ED-4DB2-BD59-A6C34878D82A}">
                    <a16:rowId xmlns:a16="http://schemas.microsoft.com/office/drawing/2014/main" val="10000"/>
                  </a:ext>
                </a:extLst>
              </a:tr>
              <a:tr h="640030">
                <a:tc>
                  <a:txBody>
                    <a:bodyPr/>
                    <a:lstStyle/>
                    <a:p>
                      <a:pPr algn="l"/>
                      <a:r>
                        <a:rPr lang="en-US" sz="1800" b="1" i="0" kern="1200" dirty="0">
                          <a:solidFill>
                            <a:schemeClr val="dk1"/>
                          </a:solidFill>
                          <a:effectLst/>
                          <a:latin typeface="+mn-lt"/>
                          <a:ea typeface="+mn-ea"/>
                          <a:cs typeface="+mn-cs"/>
                        </a:rPr>
                        <a:t>@Test </a:t>
                      </a:r>
                    </a:p>
                    <a:p>
                      <a:pPr algn="l"/>
                      <a:r>
                        <a:rPr lang="en-US" sz="1800" b="0" i="0" kern="1200" dirty="0">
                          <a:solidFill>
                            <a:schemeClr val="dk1"/>
                          </a:solidFill>
                          <a:effectLst/>
                          <a:latin typeface="+mn-lt"/>
                          <a:ea typeface="+mn-ea"/>
                          <a:cs typeface="+mn-cs"/>
                        </a:rPr>
                        <a:t>public void method()</a:t>
                      </a:r>
                      <a:endParaRPr lang="en-US" sz="1800" dirty="0"/>
                    </a:p>
                  </a:txBody>
                  <a:tcPr marT="45707" marB="45707"/>
                </a:tc>
                <a:tc>
                  <a:txBody>
                    <a:bodyPr/>
                    <a:lstStyle/>
                    <a:p>
                      <a:pPr algn="l"/>
                      <a:r>
                        <a:rPr lang="en-US" sz="1800" b="0" i="0" kern="1200" dirty="0">
                          <a:solidFill>
                            <a:schemeClr val="dk1"/>
                          </a:solidFill>
                          <a:effectLst/>
                          <a:latin typeface="+mn-lt"/>
                          <a:ea typeface="+mn-ea"/>
                          <a:cs typeface="+mn-cs"/>
                        </a:rPr>
                        <a:t>The </a:t>
                      </a:r>
                      <a:r>
                        <a:rPr lang="en-US" sz="1800" dirty="0"/>
                        <a:t>@Test</a:t>
                      </a:r>
                      <a:r>
                        <a:rPr lang="en-US" sz="1800" b="0" i="0" kern="1200" dirty="0">
                          <a:solidFill>
                            <a:schemeClr val="dk1"/>
                          </a:solidFill>
                          <a:effectLst/>
                          <a:latin typeface="+mn-lt"/>
                          <a:ea typeface="+mn-ea"/>
                          <a:cs typeface="+mn-cs"/>
                        </a:rPr>
                        <a:t> annotation identifies a method as a test method.</a:t>
                      </a:r>
                      <a:endParaRPr lang="en-US" sz="1800" dirty="0"/>
                    </a:p>
                  </a:txBody>
                  <a:tcPr marT="45707" marB="45707"/>
                </a:tc>
                <a:extLst>
                  <a:ext uri="{0D108BD9-81ED-4DB2-BD59-A6C34878D82A}">
                    <a16:rowId xmlns:a16="http://schemas.microsoft.com/office/drawing/2014/main" val="10001"/>
                  </a:ext>
                </a:extLst>
              </a:tr>
              <a:tr h="640030">
                <a:tc>
                  <a:txBody>
                    <a:bodyPr/>
                    <a:lstStyle/>
                    <a:p>
                      <a:pPr algn="l"/>
                      <a:r>
                        <a:rPr lang="en-US" sz="1800" b="1" i="0" kern="1200" dirty="0">
                          <a:solidFill>
                            <a:schemeClr val="dk1"/>
                          </a:solidFill>
                          <a:effectLst/>
                          <a:latin typeface="+mn-lt"/>
                          <a:ea typeface="+mn-ea"/>
                          <a:cs typeface="+mn-cs"/>
                        </a:rPr>
                        <a:t>@Test (expected = </a:t>
                      </a:r>
                      <a:r>
                        <a:rPr lang="en-US" sz="1800" b="1" i="0" kern="1200" dirty="0" err="1">
                          <a:solidFill>
                            <a:schemeClr val="dk1"/>
                          </a:solidFill>
                          <a:effectLst/>
                          <a:latin typeface="+mn-lt"/>
                          <a:ea typeface="+mn-ea"/>
                          <a:cs typeface="+mn-cs"/>
                        </a:rPr>
                        <a:t>Exception.class</a:t>
                      </a:r>
                      <a:r>
                        <a:rPr lang="en-US" sz="1800" b="1" i="0" kern="1200" dirty="0">
                          <a:solidFill>
                            <a:schemeClr val="dk1"/>
                          </a:solidFill>
                          <a:effectLst/>
                          <a:latin typeface="+mn-lt"/>
                          <a:ea typeface="+mn-ea"/>
                          <a:cs typeface="+mn-cs"/>
                        </a:rPr>
                        <a:t>)</a:t>
                      </a:r>
                      <a:endParaRPr lang="en-US" sz="1800" b="1" dirty="0"/>
                    </a:p>
                  </a:txBody>
                  <a:tcPr marT="45707" marB="45707"/>
                </a:tc>
                <a:tc>
                  <a:txBody>
                    <a:bodyPr/>
                    <a:lstStyle/>
                    <a:p>
                      <a:pPr algn="l"/>
                      <a:r>
                        <a:rPr lang="en-US" sz="1800" b="0" i="0" kern="1200" dirty="0">
                          <a:solidFill>
                            <a:schemeClr val="dk1"/>
                          </a:solidFill>
                          <a:effectLst/>
                          <a:latin typeface="+mn-lt"/>
                          <a:ea typeface="+mn-ea"/>
                          <a:cs typeface="+mn-cs"/>
                        </a:rPr>
                        <a:t>Fails, if the method does not throw the named exception.</a:t>
                      </a:r>
                      <a:endParaRPr lang="en-US" sz="1800" dirty="0"/>
                    </a:p>
                  </a:txBody>
                  <a:tcPr marT="45707" marB="45707"/>
                </a:tc>
                <a:extLst>
                  <a:ext uri="{0D108BD9-81ED-4DB2-BD59-A6C34878D82A}">
                    <a16:rowId xmlns:a16="http://schemas.microsoft.com/office/drawing/2014/main" val="10002"/>
                  </a:ext>
                </a:extLst>
              </a:tr>
              <a:tr h="640030">
                <a:tc>
                  <a:txBody>
                    <a:bodyPr/>
                    <a:lstStyle/>
                    <a:p>
                      <a:pPr algn="l"/>
                      <a:r>
                        <a:rPr lang="en-US" sz="1800" b="1" i="0" kern="1200" dirty="0">
                          <a:solidFill>
                            <a:schemeClr val="dk1"/>
                          </a:solidFill>
                          <a:effectLst/>
                          <a:latin typeface="+mn-lt"/>
                          <a:ea typeface="+mn-ea"/>
                          <a:cs typeface="+mn-cs"/>
                        </a:rPr>
                        <a:t>@Test(timeout=100)</a:t>
                      </a:r>
                    </a:p>
                    <a:p>
                      <a:pPr algn="l"/>
                      <a:endParaRPr lang="en-US" sz="1800" dirty="0"/>
                    </a:p>
                  </a:txBody>
                  <a:tcPr marT="45707" marB="45707"/>
                </a:tc>
                <a:tc>
                  <a:txBody>
                    <a:bodyPr/>
                    <a:lstStyle/>
                    <a:p>
                      <a:pPr algn="l"/>
                      <a:r>
                        <a:rPr lang="en-US" sz="1800" b="0" i="0" kern="1200" dirty="0">
                          <a:solidFill>
                            <a:schemeClr val="dk1"/>
                          </a:solidFill>
                          <a:effectLst/>
                          <a:latin typeface="+mn-lt"/>
                          <a:ea typeface="+mn-ea"/>
                          <a:cs typeface="+mn-cs"/>
                        </a:rPr>
                        <a:t>Fails, if the method takes longer than 100 milliseconds.</a:t>
                      </a:r>
                      <a:endParaRPr lang="en-US" sz="1800" dirty="0"/>
                    </a:p>
                  </a:txBody>
                  <a:tcPr marT="45707" marB="45707"/>
                </a:tc>
                <a:extLst>
                  <a:ext uri="{0D108BD9-81ED-4DB2-BD59-A6C34878D82A}">
                    <a16:rowId xmlns:a16="http://schemas.microsoft.com/office/drawing/2014/main" val="10003"/>
                  </a:ext>
                </a:extLst>
              </a:tr>
              <a:tr h="914337">
                <a:tc>
                  <a:txBody>
                    <a:bodyPr/>
                    <a:lstStyle/>
                    <a:p>
                      <a:pPr algn="l"/>
                      <a:r>
                        <a:rPr lang="en-US" sz="1800" b="1" i="0" kern="1200" dirty="0">
                          <a:solidFill>
                            <a:schemeClr val="dk1"/>
                          </a:solidFill>
                          <a:effectLst/>
                          <a:latin typeface="+mn-lt"/>
                          <a:ea typeface="+mn-ea"/>
                          <a:cs typeface="+mn-cs"/>
                        </a:rPr>
                        <a:t>@Before </a:t>
                      </a:r>
                      <a:br>
                        <a:rPr lang="en-US" sz="1800" b="1" dirty="0"/>
                      </a:br>
                      <a:r>
                        <a:rPr lang="en-US" sz="1800" b="0" i="0" kern="1200" dirty="0">
                          <a:solidFill>
                            <a:schemeClr val="dk1"/>
                          </a:solidFill>
                          <a:effectLst/>
                          <a:latin typeface="+mn-lt"/>
                          <a:ea typeface="+mn-ea"/>
                          <a:cs typeface="+mn-cs"/>
                        </a:rPr>
                        <a:t>public void method()</a:t>
                      </a:r>
                      <a:endParaRPr lang="en-US" sz="1800" dirty="0"/>
                    </a:p>
                  </a:txBody>
                  <a:tcPr marT="45707" marB="45707"/>
                </a:tc>
                <a:tc>
                  <a:txBody>
                    <a:bodyPr/>
                    <a:lstStyle/>
                    <a:p>
                      <a:pPr algn="l"/>
                      <a:r>
                        <a:rPr lang="en-US" sz="1800" b="0" i="0" kern="1200" dirty="0">
                          <a:solidFill>
                            <a:schemeClr val="dk1"/>
                          </a:solidFill>
                          <a:effectLst/>
                          <a:latin typeface="+mn-lt"/>
                          <a:ea typeface="+mn-ea"/>
                          <a:cs typeface="+mn-cs"/>
                        </a:rPr>
                        <a:t>This method is executed before each test. It is used to can prepare the test environment (e.g. read input data, initialize the class).</a:t>
                      </a:r>
                      <a:endParaRPr lang="en-US" sz="1800" dirty="0"/>
                    </a:p>
                  </a:txBody>
                  <a:tcPr marT="45707" marB="45707"/>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60B29E8-60A1-E92F-DBE2-542A0D698978}"/>
              </a:ext>
            </a:extLst>
          </p:cNvPr>
          <p:cNvSpPr>
            <a:spLocks noGrp="1" noRot="1" noChangeArrowheads="1"/>
          </p:cNvSpPr>
          <p:nvPr>
            <p:ph type="title"/>
          </p:nvPr>
        </p:nvSpPr>
        <p:spPr>
          <a:xfrm>
            <a:off x="884903" y="757084"/>
            <a:ext cx="9144000" cy="1143000"/>
          </a:xfrm>
        </p:spPr>
        <p:txBody>
          <a:bodyPr/>
          <a:lstStyle/>
          <a:p>
            <a:pPr eaLnBrk="1" hangingPunct="1"/>
            <a:r>
              <a:rPr lang="en-US" altLang="en-US" sz="3600" dirty="0"/>
              <a:t>JUnit annotations</a:t>
            </a:r>
          </a:p>
        </p:txBody>
      </p:sp>
      <p:graphicFrame>
        <p:nvGraphicFramePr>
          <p:cNvPr id="2" name="Table 1">
            <a:extLst>
              <a:ext uri="{FF2B5EF4-FFF2-40B4-BE49-F238E27FC236}">
                <a16:creationId xmlns:a16="http://schemas.microsoft.com/office/drawing/2014/main" id="{B574000B-D57E-C6FB-EE55-A9BCE9DD4217}"/>
              </a:ext>
            </a:extLst>
          </p:cNvPr>
          <p:cNvGraphicFramePr>
            <a:graphicFrameLocks noGrp="1"/>
          </p:cNvGraphicFramePr>
          <p:nvPr>
            <p:extLst>
              <p:ext uri="{D42A27DB-BD31-4B8C-83A1-F6EECF244321}">
                <p14:modId xmlns:p14="http://schemas.microsoft.com/office/powerpoint/2010/main" val="1595306730"/>
              </p:ext>
            </p:extLst>
          </p:nvPr>
        </p:nvGraphicFramePr>
        <p:xfrm>
          <a:off x="1047135" y="1746718"/>
          <a:ext cx="10097729" cy="4993541"/>
        </p:xfrm>
        <a:graphic>
          <a:graphicData uri="http://schemas.openxmlformats.org/drawingml/2006/table">
            <a:tbl>
              <a:tblPr firstRow="1" bandRow="1">
                <a:tableStyleId>{7DF18680-E054-41AD-8BC1-D1AEF772440D}</a:tableStyleId>
              </a:tblPr>
              <a:tblGrid>
                <a:gridCol w="3395696">
                  <a:extLst>
                    <a:ext uri="{9D8B030D-6E8A-4147-A177-3AD203B41FA5}">
                      <a16:colId xmlns:a16="http://schemas.microsoft.com/office/drawing/2014/main" val="20000"/>
                    </a:ext>
                  </a:extLst>
                </a:gridCol>
                <a:gridCol w="6702033">
                  <a:extLst>
                    <a:ext uri="{9D8B030D-6E8A-4147-A177-3AD203B41FA5}">
                      <a16:colId xmlns:a16="http://schemas.microsoft.com/office/drawing/2014/main" val="20001"/>
                    </a:ext>
                  </a:extLst>
                </a:gridCol>
              </a:tblGrid>
              <a:tr h="327521">
                <a:tc>
                  <a:txBody>
                    <a:bodyPr/>
                    <a:lstStyle/>
                    <a:p>
                      <a:pPr algn="ctr"/>
                      <a:r>
                        <a:rPr lang="en-US" sz="1800" b="1" i="0" kern="1200" dirty="0">
                          <a:solidFill>
                            <a:schemeClr val="bg2"/>
                          </a:solidFill>
                          <a:effectLst/>
                          <a:latin typeface="+mn-lt"/>
                          <a:ea typeface="+mn-ea"/>
                          <a:cs typeface="+mn-cs"/>
                        </a:rPr>
                        <a:t>Annotation</a:t>
                      </a:r>
                      <a:endParaRPr lang="en-US" sz="1800" dirty="0">
                        <a:solidFill>
                          <a:schemeClr val="bg2"/>
                        </a:solidFill>
                      </a:endParaRPr>
                    </a:p>
                  </a:txBody>
                  <a:tcPr marT="45723" marB="45723"/>
                </a:tc>
                <a:tc>
                  <a:txBody>
                    <a:bodyPr/>
                    <a:lstStyle/>
                    <a:p>
                      <a:pPr algn="ctr"/>
                      <a:r>
                        <a:rPr lang="en-US" sz="1800" b="1" i="0" kern="1200" dirty="0">
                          <a:solidFill>
                            <a:schemeClr val="bg2"/>
                          </a:solidFill>
                          <a:effectLst/>
                          <a:latin typeface="+mn-lt"/>
                          <a:ea typeface="+mn-ea"/>
                          <a:cs typeface="+mn-cs"/>
                        </a:rPr>
                        <a:t>Description</a:t>
                      </a:r>
                      <a:endParaRPr lang="en-US" sz="1800" dirty="0">
                        <a:solidFill>
                          <a:schemeClr val="bg2"/>
                        </a:solidFill>
                      </a:endParaRPr>
                    </a:p>
                  </a:txBody>
                  <a:tcPr marT="45723" marB="45723"/>
                </a:tc>
                <a:extLst>
                  <a:ext uri="{0D108BD9-81ED-4DB2-BD59-A6C34878D82A}">
                    <a16:rowId xmlns:a16="http://schemas.microsoft.com/office/drawing/2014/main" val="10000"/>
                  </a:ext>
                </a:extLst>
              </a:tr>
              <a:tr h="1064491">
                <a:tc>
                  <a:txBody>
                    <a:bodyPr/>
                    <a:lstStyle/>
                    <a:p>
                      <a:pPr algn="l"/>
                      <a:r>
                        <a:rPr lang="en-US" sz="1800" b="1" i="0" kern="1200" dirty="0">
                          <a:solidFill>
                            <a:schemeClr val="dk1"/>
                          </a:solidFill>
                          <a:effectLst/>
                          <a:latin typeface="+mn-lt"/>
                          <a:ea typeface="+mn-ea"/>
                          <a:cs typeface="+mn-cs"/>
                        </a:rPr>
                        <a:t>@After </a:t>
                      </a:r>
                      <a:br>
                        <a:rPr lang="en-US" sz="1800" dirty="0"/>
                      </a:br>
                      <a:r>
                        <a:rPr lang="en-US" sz="1800" b="0" i="0" kern="1200" dirty="0">
                          <a:solidFill>
                            <a:schemeClr val="dk1"/>
                          </a:solidFill>
                          <a:effectLst/>
                          <a:latin typeface="+mn-lt"/>
                          <a:ea typeface="+mn-ea"/>
                          <a:cs typeface="+mn-cs"/>
                        </a:rPr>
                        <a:t>public void method()</a:t>
                      </a:r>
                      <a:endParaRPr lang="en-US" sz="1800" dirty="0"/>
                    </a:p>
                  </a:txBody>
                  <a:tcPr marT="45723" marB="45723"/>
                </a:tc>
                <a:tc>
                  <a:txBody>
                    <a:bodyPr/>
                    <a:lstStyle/>
                    <a:p>
                      <a:pPr algn="l"/>
                      <a:r>
                        <a:rPr lang="en-US" sz="1800" b="0" i="0" kern="1200" dirty="0">
                          <a:solidFill>
                            <a:schemeClr val="dk1"/>
                          </a:solidFill>
                          <a:effectLst/>
                          <a:latin typeface="+mn-lt"/>
                          <a:ea typeface="+mn-ea"/>
                          <a:cs typeface="+mn-cs"/>
                        </a:rPr>
                        <a:t>This method is executed after each test. It is used to cleanup the test environment (e.g. delete temporary data, restore defaults). It can also save memory by cleaning up expensive memory structures.</a:t>
                      </a:r>
                      <a:endParaRPr lang="en-US" sz="1800" dirty="0"/>
                    </a:p>
                  </a:txBody>
                  <a:tcPr marT="45723" marB="45723"/>
                </a:tc>
                <a:extLst>
                  <a:ext uri="{0D108BD9-81ED-4DB2-BD59-A6C34878D82A}">
                    <a16:rowId xmlns:a16="http://schemas.microsoft.com/office/drawing/2014/main" val="10001"/>
                  </a:ext>
                </a:extLst>
              </a:tr>
              <a:tr h="1064491">
                <a:tc>
                  <a:txBody>
                    <a:bodyPr/>
                    <a:lstStyle/>
                    <a:p>
                      <a:pPr algn="l"/>
                      <a:r>
                        <a:rPr lang="en-US" sz="1800" b="1" i="0" kern="1200" dirty="0">
                          <a:solidFill>
                            <a:schemeClr val="dk1"/>
                          </a:solidFill>
                          <a:effectLst/>
                          <a:latin typeface="+mn-lt"/>
                          <a:ea typeface="+mn-ea"/>
                          <a:cs typeface="+mn-cs"/>
                        </a:rPr>
                        <a:t>@</a:t>
                      </a:r>
                      <a:r>
                        <a:rPr lang="en-US" sz="1800" b="1" i="0" kern="1200" dirty="0" err="1">
                          <a:solidFill>
                            <a:schemeClr val="dk1"/>
                          </a:solidFill>
                          <a:effectLst/>
                          <a:latin typeface="+mn-lt"/>
                          <a:ea typeface="+mn-ea"/>
                          <a:cs typeface="+mn-cs"/>
                        </a:rPr>
                        <a:t>BeforeClass</a:t>
                      </a:r>
                      <a:r>
                        <a:rPr lang="en-US" sz="1800" b="0" i="0" kern="1200" dirty="0">
                          <a:solidFill>
                            <a:schemeClr val="dk1"/>
                          </a:solidFill>
                          <a:effectLst/>
                          <a:latin typeface="+mn-lt"/>
                          <a:ea typeface="+mn-ea"/>
                          <a:cs typeface="+mn-cs"/>
                        </a:rPr>
                        <a:t> </a:t>
                      </a:r>
                      <a:br>
                        <a:rPr lang="en-US" sz="1800" dirty="0"/>
                      </a:br>
                      <a:r>
                        <a:rPr lang="en-US" sz="1800" b="0" i="0" kern="1200" dirty="0">
                          <a:solidFill>
                            <a:schemeClr val="dk1"/>
                          </a:solidFill>
                          <a:effectLst/>
                          <a:latin typeface="+mn-lt"/>
                          <a:ea typeface="+mn-ea"/>
                          <a:cs typeface="+mn-cs"/>
                        </a:rPr>
                        <a:t>public static void method()</a:t>
                      </a:r>
                      <a:endParaRPr lang="en-US" sz="1800" dirty="0"/>
                    </a:p>
                  </a:txBody>
                  <a:tcPr marT="45723" marB="45723"/>
                </a:tc>
                <a:tc>
                  <a:txBody>
                    <a:bodyPr/>
                    <a:lstStyle/>
                    <a:p>
                      <a:pPr algn="l"/>
                      <a:r>
                        <a:rPr lang="en-US" sz="1800" b="0" i="0" kern="1200" dirty="0">
                          <a:solidFill>
                            <a:schemeClr val="dk1"/>
                          </a:solidFill>
                          <a:effectLst/>
                          <a:latin typeface="+mn-lt"/>
                          <a:ea typeface="+mn-ea"/>
                          <a:cs typeface="+mn-cs"/>
                        </a:rPr>
                        <a:t>This method is executed once, before the start of all tests. It is used to perform time intensive activities, for example to connect to a database. Methods annotated with this annotation need to be defined </a:t>
                      </a:r>
                      <a:r>
                        <a:rPr lang="en-US" sz="1800" b="0" i="0" kern="1200" dirty="0" err="1">
                          <a:solidFill>
                            <a:schemeClr val="dk1"/>
                          </a:solidFill>
                          <a:effectLst/>
                          <a:latin typeface="+mn-lt"/>
                          <a:ea typeface="+mn-ea"/>
                          <a:cs typeface="+mn-cs"/>
                        </a:rPr>
                        <a:t>as</a:t>
                      </a:r>
                      <a:r>
                        <a:rPr lang="en-US" sz="1800" dirty="0" err="1"/>
                        <a:t>static</a:t>
                      </a:r>
                      <a:r>
                        <a:rPr lang="en-US" sz="1800" b="0" i="0" kern="1200" dirty="0">
                          <a:solidFill>
                            <a:schemeClr val="dk1"/>
                          </a:solidFill>
                          <a:effectLst/>
                          <a:latin typeface="+mn-lt"/>
                          <a:ea typeface="+mn-ea"/>
                          <a:cs typeface="+mn-cs"/>
                        </a:rPr>
                        <a:t> to work with </a:t>
                      </a:r>
                      <a:r>
                        <a:rPr lang="en-US" sz="1800" b="0" i="0" kern="1200" dirty="0" err="1">
                          <a:solidFill>
                            <a:schemeClr val="dk1"/>
                          </a:solidFill>
                          <a:effectLst/>
                          <a:latin typeface="+mn-lt"/>
                          <a:ea typeface="+mn-ea"/>
                          <a:cs typeface="+mn-cs"/>
                        </a:rPr>
                        <a:t>JUnit</a:t>
                      </a:r>
                      <a:r>
                        <a:rPr lang="en-US" sz="1800" b="0" i="0" kern="1200" dirty="0">
                          <a:solidFill>
                            <a:schemeClr val="dk1"/>
                          </a:solidFill>
                          <a:effectLst/>
                          <a:latin typeface="+mn-lt"/>
                          <a:ea typeface="+mn-ea"/>
                          <a:cs typeface="+mn-cs"/>
                        </a:rPr>
                        <a:t>.</a:t>
                      </a:r>
                      <a:endParaRPr lang="en-US" sz="1800" dirty="0"/>
                    </a:p>
                  </a:txBody>
                  <a:tcPr marT="45723" marB="45723"/>
                </a:tc>
                <a:extLst>
                  <a:ext uri="{0D108BD9-81ED-4DB2-BD59-A6C34878D82A}">
                    <a16:rowId xmlns:a16="http://schemas.microsoft.com/office/drawing/2014/main" val="10002"/>
                  </a:ext>
                </a:extLst>
              </a:tr>
              <a:tr h="1310067">
                <a:tc>
                  <a:txBody>
                    <a:bodyPr/>
                    <a:lstStyle/>
                    <a:p>
                      <a:pPr algn="l"/>
                      <a:r>
                        <a:rPr lang="en-US" sz="1800" b="1" i="0" kern="1200" dirty="0">
                          <a:solidFill>
                            <a:schemeClr val="dk1"/>
                          </a:solidFill>
                          <a:effectLst/>
                          <a:latin typeface="+mn-lt"/>
                          <a:ea typeface="+mn-ea"/>
                          <a:cs typeface="+mn-cs"/>
                        </a:rPr>
                        <a:t>@</a:t>
                      </a:r>
                      <a:r>
                        <a:rPr lang="en-US" sz="1800" b="1" i="0" kern="1200" dirty="0" err="1">
                          <a:solidFill>
                            <a:schemeClr val="dk1"/>
                          </a:solidFill>
                          <a:effectLst/>
                          <a:latin typeface="+mn-lt"/>
                          <a:ea typeface="+mn-ea"/>
                          <a:cs typeface="+mn-cs"/>
                        </a:rPr>
                        <a:t>AfterClass</a:t>
                      </a:r>
                      <a:r>
                        <a:rPr lang="en-US" sz="1800" b="1" i="0" kern="1200" dirty="0">
                          <a:solidFill>
                            <a:schemeClr val="dk1"/>
                          </a:solidFill>
                          <a:effectLst/>
                          <a:latin typeface="+mn-lt"/>
                          <a:ea typeface="+mn-ea"/>
                          <a:cs typeface="+mn-cs"/>
                        </a:rPr>
                        <a:t> </a:t>
                      </a:r>
                      <a:br>
                        <a:rPr lang="en-US" sz="1800" b="1" dirty="0"/>
                      </a:br>
                      <a:r>
                        <a:rPr lang="en-US" sz="1800" b="0" i="0" kern="1200" dirty="0">
                          <a:solidFill>
                            <a:schemeClr val="dk1"/>
                          </a:solidFill>
                          <a:effectLst/>
                          <a:latin typeface="+mn-lt"/>
                          <a:ea typeface="+mn-ea"/>
                          <a:cs typeface="+mn-cs"/>
                        </a:rPr>
                        <a:t>public static void method()</a:t>
                      </a:r>
                      <a:endParaRPr lang="en-US" sz="1800" dirty="0"/>
                    </a:p>
                  </a:txBody>
                  <a:tcPr marT="45723" marB="45723"/>
                </a:tc>
                <a:tc>
                  <a:txBody>
                    <a:bodyPr/>
                    <a:lstStyle/>
                    <a:p>
                      <a:pPr algn="l"/>
                      <a:r>
                        <a:rPr lang="en-US" sz="1800" b="0" i="0" kern="1200" dirty="0">
                          <a:solidFill>
                            <a:schemeClr val="dk1"/>
                          </a:solidFill>
                          <a:effectLst/>
                          <a:latin typeface="+mn-lt"/>
                          <a:ea typeface="+mn-ea"/>
                          <a:cs typeface="+mn-cs"/>
                        </a:rPr>
                        <a:t>This method is executed once, after all tests have been finished. It is used to perform clean-up activities, for example to disconnect from a database. Methods annotated with this annotation need to be defined as </a:t>
                      </a:r>
                      <a:r>
                        <a:rPr lang="en-US" sz="1800" dirty="0"/>
                        <a:t>static</a:t>
                      </a:r>
                      <a:r>
                        <a:rPr lang="en-US" sz="1800" b="0" i="0" kern="1200" dirty="0">
                          <a:solidFill>
                            <a:schemeClr val="dk1"/>
                          </a:solidFill>
                          <a:effectLst/>
                          <a:latin typeface="+mn-lt"/>
                          <a:ea typeface="+mn-ea"/>
                          <a:cs typeface="+mn-cs"/>
                        </a:rPr>
                        <a:t> to work with </a:t>
                      </a:r>
                      <a:r>
                        <a:rPr lang="en-US" sz="1800" b="0" i="0" kern="1200" dirty="0" err="1">
                          <a:solidFill>
                            <a:schemeClr val="dk1"/>
                          </a:solidFill>
                          <a:effectLst/>
                          <a:latin typeface="+mn-lt"/>
                          <a:ea typeface="+mn-ea"/>
                          <a:cs typeface="+mn-cs"/>
                        </a:rPr>
                        <a:t>JUnit</a:t>
                      </a:r>
                      <a:r>
                        <a:rPr lang="en-US" sz="1800" b="0" i="0" kern="1200" dirty="0">
                          <a:solidFill>
                            <a:schemeClr val="dk1"/>
                          </a:solidFill>
                          <a:effectLst/>
                          <a:latin typeface="+mn-lt"/>
                          <a:ea typeface="+mn-ea"/>
                          <a:cs typeface="+mn-cs"/>
                        </a:rPr>
                        <a:t>.</a:t>
                      </a:r>
                      <a:endParaRPr lang="en-US" sz="1800" dirty="0"/>
                    </a:p>
                  </a:txBody>
                  <a:tcPr marT="45723" marB="45723"/>
                </a:tc>
                <a:extLst>
                  <a:ext uri="{0D108BD9-81ED-4DB2-BD59-A6C34878D82A}">
                    <a16:rowId xmlns:a16="http://schemas.microsoft.com/office/drawing/2014/main" val="10003"/>
                  </a:ext>
                </a:extLst>
              </a:tr>
              <a:tr h="1064491">
                <a:tc>
                  <a:txBody>
                    <a:bodyPr/>
                    <a:lstStyle/>
                    <a:p>
                      <a:pPr algn="l"/>
                      <a:r>
                        <a:rPr lang="en-US" sz="1800" b="1" i="0" kern="1200" dirty="0">
                          <a:solidFill>
                            <a:schemeClr val="dk1"/>
                          </a:solidFill>
                          <a:effectLst/>
                          <a:latin typeface="+mn-lt"/>
                          <a:ea typeface="+mn-ea"/>
                          <a:cs typeface="+mn-cs"/>
                        </a:rPr>
                        <a:t>@Ignore</a:t>
                      </a:r>
                      <a:endParaRPr lang="en-US" sz="1800" b="1" dirty="0"/>
                    </a:p>
                  </a:txBody>
                  <a:tcPr marT="45723" marB="45723"/>
                </a:tc>
                <a:tc>
                  <a:txBody>
                    <a:bodyPr/>
                    <a:lstStyle/>
                    <a:p>
                      <a:pPr algn="l"/>
                      <a:r>
                        <a:rPr lang="en-US" sz="1800" b="0" i="0" kern="1200" dirty="0">
                          <a:solidFill>
                            <a:schemeClr val="dk1"/>
                          </a:solidFill>
                          <a:effectLst/>
                          <a:latin typeface="+mn-lt"/>
                          <a:ea typeface="+mn-ea"/>
                          <a:cs typeface="+mn-cs"/>
                        </a:rPr>
                        <a:t>Ignores the test method. This is useful when the underlying code has been changed and the test case has not yet been adapted. Or if the execution time of this test is too long to be included.</a:t>
                      </a:r>
                      <a:endParaRPr lang="en-US" sz="1800" dirty="0"/>
                    </a:p>
                  </a:txBody>
                  <a:tcPr marT="45723" marB="45723"/>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BF9F7D-6B93-F8A7-D944-65A222754B1E}"/>
              </a:ext>
            </a:extLst>
          </p:cNvPr>
          <p:cNvPicPr>
            <a:picLocks noChangeAspect="1"/>
          </p:cNvPicPr>
          <p:nvPr/>
        </p:nvPicPr>
        <p:blipFill>
          <a:blip r:embed="rId2"/>
          <a:stretch>
            <a:fillRect/>
          </a:stretch>
        </p:blipFill>
        <p:spPr>
          <a:xfrm>
            <a:off x="744794" y="20709"/>
            <a:ext cx="9461090" cy="6472166"/>
          </a:xfrm>
          <a:prstGeom prst="rect">
            <a:avLst/>
          </a:prstGeom>
        </p:spPr>
      </p:pic>
    </p:spTree>
    <p:extLst>
      <p:ext uri="{BB962C8B-B14F-4D97-AF65-F5344CB8AC3E}">
        <p14:creationId xmlns:p14="http://schemas.microsoft.com/office/powerpoint/2010/main" val="352159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32C2-3437-0CB4-9519-C7CEF10D6F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1277B-3108-4591-5BC9-5C3762A10D3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53BADA0-5C76-1BF4-4823-22CB7785595E}"/>
              </a:ext>
            </a:extLst>
          </p:cNvPr>
          <p:cNvPicPr>
            <a:picLocks noChangeAspect="1"/>
          </p:cNvPicPr>
          <p:nvPr/>
        </p:nvPicPr>
        <p:blipFill>
          <a:blip r:embed="rId2"/>
          <a:stretch>
            <a:fillRect/>
          </a:stretch>
        </p:blipFill>
        <p:spPr>
          <a:xfrm>
            <a:off x="498409" y="371936"/>
            <a:ext cx="11195182" cy="5386746"/>
          </a:xfrm>
          <a:prstGeom prst="rect">
            <a:avLst/>
          </a:prstGeom>
        </p:spPr>
      </p:pic>
    </p:spTree>
    <p:extLst>
      <p:ext uri="{BB962C8B-B14F-4D97-AF65-F5344CB8AC3E}">
        <p14:creationId xmlns:p14="http://schemas.microsoft.com/office/powerpoint/2010/main" val="56547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474C-E41A-98A0-8891-2E2032A759E3}"/>
              </a:ext>
            </a:extLst>
          </p:cNvPr>
          <p:cNvSpPr>
            <a:spLocks noGrp="1"/>
          </p:cNvSpPr>
          <p:nvPr>
            <p:ph type="title"/>
          </p:nvPr>
        </p:nvSpPr>
        <p:spPr/>
        <p:txBody>
          <a:bodyPr/>
          <a:lstStyle/>
          <a:p>
            <a:r>
              <a:rPr lang="en-US" dirty="0"/>
              <a:t>JUnit assertions</a:t>
            </a:r>
          </a:p>
        </p:txBody>
      </p:sp>
      <p:sp>
        <p:nvSpPr>
          <p:cNvPr id="3" name="Content Placeholder 2">
            <a:extLst>
              <a:ext uri="{FF2B5EF4-FFF2-40B4-BE49-F238E27FC236}">
                <a16:creationId xmlns:a16="http://schemas.microsoft.com/office/drawing/2014/main" id="{6FF25D6E-2568-3A7F-621A-86D8F7B8A2D2}"/>
              </a:ext>
            </a:extLst>
          </p:cNvPr>
          <p:cNvSpPr>
            <a:spLocks noGrp="1"/>
          </p:cNvSpPr>
          <p:nvPr>
            <p:ph idx="1"/>
          </p:nvPr>
        </p:nvSpPr>
        <p:spPr/>
        <p:txBody>
          <a:bodyPr/>
          <a:lstStyle/>
          <a:p>
            <a:r>
              <a:rPr lang="en-US" dirty="0"/>
              <a:t>JUnit provides assertion methods for all primitive types and</a:t>
            </a:r>
          </a:p>
          <a:p>
            <a:r>
              <a:rPr lang="en-US" dirty="0"/>
              <a:t>Objects and arrays</a:t>
            </a:r>
          </a:p>
          <a:p>
            <a:r>
              <a:rPr lang="en-US" dirty="0"/>
              <a:t>In these methods the expected value is compared with the</a:t>
            </a:r>
          </a:p>
          <a:p>
            <a:r>
              <a:rPr lang="en-US" dirty="0"/>
              <a:t>actual value.</a:t>
            </a:r>
          </a:p>
          <a:p>
            <a:pPr marL="0" indent="0">
              <a:buNone/>
            </a:pPr>
            <a:r>
              <a:rPr lang="en-US" dirty="0"/>
              <a:t>The parameter order is:</a:t>
            </a:r>
          </a:p>
          <a:p>
            <a:pPr marL="0" indent="0">
              <a:buNone/>
            </a:pPr>
            <a:r>
              <a:rPr lang="en-US" dirty="0"/>
              <a:t>▪ expected value</a:t>
            </a:r>
          </a:p>
          <a:p>
            <a:pPr marL="0" indent="0">
              <a:buNone/>
            </a:pPr>
            <a:r>
              <a:rPr lang="en-US" dirty="0"/>
              <a:t>▪ actual value</a:t>
            </a:r>
          </a:p>
        </p:txBody>
      </p:sp>
    </p:spTree>
    <p:extLst>
      <p:ext uri="{BB962C8B-B14F-4D97-AF65-F5344CB8AC3E}">
        <p14:creationId xmlns:p14="http://schemas.microsoft.com/office/powerpoint/2010/main" val="363436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725F2D2-8B9D-B5EF-3146-719D22815E24}"/>
              </a:ext>
            </a:extLst>
          </p:cNvPr>
          <p:cNvSpPr>
            <a:spLocks noGrp="1" noRot="1" noChangeArrowheads="1"/>
          </p:cNvSpPr>
          <p:nvPr>
            <p:ph type="title"/>
          </p:nvPr>
        </p:nvSpPr>
        <p:spPr>
          <a:xfrm>
            <a:off x="835742" y="786581"/>
            <a:ext cx="9144000" cy="1143000"/>
          </a:xfrm>
        </p:spPr>
        <p:txBody>
          <a:bodyPr/>
          <a:lstStyle/>
          <a:p>
            <a:pPr eaLnBrk="1" hangingPunct="1"/>
            <a:r>
              <a:rPr lang="en-US" altLang="en-US" sz="3600" dirty="0"/>
              <a:t>Assert statements</a:t>
            </a:r>
          </a:p>
        </p:txBody>
      </p:sp>
      <p:graphicFrame>
        <p:nvGraphicFramePr>
          <p:cNvPr id="4" name="Table 3">
            <a:extLst>
              <a:ext uri="{FF2B5EF4-FFF2-40B4-BE49-F238E27FC236}">
                <a16:creationId xmlns:a16="http://schemas.microsoft.com/office/drawing/2014/main" id="{0F10A3F6-CD4B-F976-D3BD-59636BE8B6D8}"/>
              </a:ext>
            </a:extLst>
          </p:cNvPr>
          <p:cNvGraphicFramePr>
            <a:graphicFrameLocks noGrp="1"/>
          </p:cNvGraphicFramePr>
          <p:nvPr>
            <p:extLst>
              <p:ext uri="{D42A27DB-BD31-4B8C-83A1-F6EECF244321}">
                <p14:modId xmlns:p14="http://schemas.microsoft.com/office/powerpoint/2010/main" val="1068324676"/>
              </p:ext>
            </p:extLst>
          </p:nvPr>
        </p:nvGraphicFramePr>
        <p:xfrm>
          <a:off x="471949" y="2252143"/>
          <a:ext cx="10451690" cy="4023950"/>
        </p:xfrm>
        <a:graphic>
          <a:graphicData uri="http://schemas.openxmlformats.org/drawingml/2006/table">
            <a:tbl>
              <a:tblPr firstRow="1" bandRow="1">
                <a:tableStyleId>{7DF18680-E054-41AD-8BC1-D1AEF772440D}</a:tableStyleId>
              </a:tblPr>
              <a:tblGrid>
                <a:gridCol w="3514728">
                  <a:extLst>
                    <a:ext uri="{9D8B030D-6E8A-4147-A177-3AD203B41FA5}">
                      <a16:colId xmlns:a16="http://schemas.microsoft.com/office/drawing/2014/main" val="20000"/>
                    </a:ext>
                  </a:extLst>
                </a:gridCol>
                <a:gridCol w="6936962">
                  <a:extLst>
                    <a:ext uri="{9D8B030D-6E8A-4147-A177-3AD203B41FA5}">
                      <a16:colId xmlns:a16="http://schemas.microsoft.com/office/drawing/2014/main" val="20001"/>
                    </a:ext>
                  </a:extLst>
                </a:gridCol>
              </a:tblGrid>
              <a:tr h="0">
                <a:tc>
                  <a:txBody>
                    <a:bodyPr/>
                    <a:lstStyle/>
                    <a:p>
                      <a:pPr algn="ctr"/>
                      <a:r>
                        <a:rPr lang="en-US" sz="1800" b="1" i="0" kern="1200" dirty="0">
                          <a:solidFill>
                            <a:schemeClr val="bg2"/>
                          </a:solidFill>
                          <a:effectLst/>
                          <a:latin typeface="+mn-lt"/>
                          <a:ea typeface="+mn-ea"/>
                          <a:cs typeface="+mn-cs"/>
                        </a:rPr>
                        <a:t>Statement</a:t>
                      </a:r>
                      <a:endParaRPr lang="en-US" sz="1800" dirty="0">
                        <a:solidFill>
                          <a:schemeClr val="bg2"/>
                        </a:solidFill>
                      </a:endParaRPr>
                    </a:p>
                  </a:txBody>
                  <a:tcPr marT="45727" marB="45727"/>
                </a:tc>
                <a:tc>
                  <a:txBody>
                    <a:bodyPr/>
                    <a:lstStyle/>
                    <a:p>
                      <a:pPr algn="ctr"/>
                      <a:r>
                        <a:rPr lang="en-US" sz="1800" b="1" i="0" kern="1200" dirty="0">
                          <a:solidFill>
                            <a:schemeClr val="bg2"/>
                          </a:solidFill>
                          <a:effectLst/>
                          <a:latin typeface="+mn-lt"/>
                          <a:ea typeface="+mn-ea"/>
                          <a:cs typeface="+mn-cs"/>
                        </a:rPr>
                        <a:t>Description</a:t>
                      </a:r>
                      <a:endParaRPr lang="en-US" sz="1800" dirty="0">
                        <a:solidFill>
                          <a:schemeClr val="bg2"/>
                        </a:solidFill>
                      </a:endParaRPr>
                    </a:p>
                  </a:txBody>
                  <a:tcPr marT="45727" marB="45727"/>
                </a:tc>
                <a:extLst>
                  <a:ext uri="{0D108BD9-81ED-4DB2-BD59-A6C34878D82A}">
                    <a16:rowId xmlns:a16="http://schemas.microsoft.com/office/drawing/2014/main" val="10000"/>
                  </a:ext>
                </a:extLst>
              </a:tr>
              <a:tr h="914544">
                <a:tc>
                  <a:txBody>
                    <a:bodyPr/>
                    <a:lstStyle/>
                    <a:p>
                      <a:pPr algn="l"/>
                      <a:r>
                        <a:rPr lang="en-US" sz="1800" b="0" i="0" kern="1200" dirty="0">
                          <a:solidFill>
                            <a:schemeClr val="dk1"/>
                          </a:solidFill>
                          <a:effectLst/>
                          <a:latin typeface="+mn-lt"/>
                          <a:ea typeface="+mn-ea"/>
                          <a:cs typeface="+mn-cs"/>
                        </a:rPr>
                        <a:t>fail(String)</a:t>
                      </a:r>
                      <a:endParaRPr lang="en-US" sz="1800" dirty="0"/>
                    </a:p>
                  </a:txBody>
                  <a:tcPr marT="45727" marB="45727"/>
                </a:tc>
                <a:tc>
                  <a:txBody>
                    <a:bodyPr/>
                    <a:lstStyle/>
                    <a:p>
                      <a:pPr algn="l"/>
                      <a:r>
                        <a:rPr lang="en-US" sz="1800" b="0" i="0" kern="1200" dirty="0">
                          <a:solidFill>
                            <a:schemeClr val="dk1"/>
                          </a:solidFill>
                          <a:effectLst/>
                          <a:latin typeface="+mn-lt"/>
                          <a:ea typeface="+mn-ea"/>
                          <a:cs typeface="+mn-cs"/>
                        </a:rPr>
                        <a:t>Let the method fail. Might be used to check that a certain part of the code is not reached. Or to have a failing test before the test code is implemented. The String parameter is optional.</a:t>
                      </a:r>
                      <a:endParaRPr lang="en-US" sz="1800" dirty="0"/>
                    </a:p>
                  </a:txBody>
                  <a:tcPr marT="45727" marB="45727"/>
                </a:tc>
                <a:extLst>
                  <a:ext uri="{0D108BD9-81ED-4DB2-BD59-A6C34878D82A}">
                    <a16:rowId xmlns:a16="http://schemas.microsoft.com/office/drawing/2014/main" val="10001"/>
                  </a:ext>
                </a:extLst>
              </a:tr>
              <a:tr h="914544">
                <a:tc>
                  <a:txBody>
                    <a:bodyPr/>
                    <a:lstStyle/>
                    <a:p>
                      <a:pPr algn="l"/>
                      <a:r>
                        <a:rPr lang="en-US" sz="1800" b="0" i="0" kern="1200" dirty="0" err="1">
                          <a:solidFill>
                            <a:schemeClr val="dk1"/>
                          </a:solidFill>
                          <a:effectLst/>
                          <a:latin typeface="+mn-lt"/>
                          <a:ea typeface="+mn-ea"/>
                          <a:cs typeface="+mn-cs"/>
                        </a:rPr>
                        <a:t>assertTrue</a:t>
                      </a:r>
                      <a:r>
                        <a:rPr lang="en-US" sz="1800" b="0" i="0" kern="1200" dirty="0">
                          <a:solidFill>
                            <a:schemeClr val="dk1"/>
                          </a:solidFill>
                          <a:effectLst/>
                          <a:latin typeface="+mn-lt"/>
                          <a:ea typeface="+mn-ea"/>
                          <a:cs typeface="+mn-cs"/>
                        </a:rPr>
                        <a:t>([message], </a:t>
                      </a:r>
                    </a:p>
                    <a:p>
                      <a:pPr algn="l"/>
                      <a:r>
                        <a:rPr lang="en-US" sz="1800" b="0" i="0" kern="1200" dirty="0" err="1">
                          <a:solidFill>
                            <a:schemeClr val="dk1"/>
                          </a:solidFill>
                          <a:effectLst/>
                          <a:latin typeface="+mn-lt"/>
                          <a:ea typeface="+mn-ea"/>
                          <a:cs typeface="+mn-cs"/>
                        </a:rPr>
                        <a:t>boolean</a:t>
                      </a:r>
                      <a:r>
                        <a:rPr lang="en-US" sz="1800" b="0" i="0" kern="1200" dirty="0">
                          <a:solidFill>
                            <a:schemeClr val="dk1"/>
                          </a:solidFill>
                          <a:effectLst/>
                          <a:latin typeface="+mn-lt"/>
                          <a:ea typeface="+mn-ea"/>
                          <a:cs typeface="+mn-cs"/>
                        </a:rPr>
                        <a:t> condition)</a:t>
                      </a:r>
                    </a:p>
                    <a:p>
                      <a:pPr algn="l"/>
                      <a:endParaRPr lang="en-US" sz="1800" dirty="0"/>
                    </a:p>
                  </a:txBody>
                  <a:tcPr marT="45727" marB="45727"/>
                </a:tc>
                <a:tc>
                  <a:txBody>
                    <a:bodyPr/>
                    <a:lstStyle/>
                    <a:p>
                      <a:pPr algn="l"/>
                      <a:r>
                        <a:rPr lang="en-US" sz="1800" b="0" i="0" kern="1200" dirty="0">
                          <a:solidFill>
                            <a:schemeClr val="dk1"/>
                          </a:solidFill>
                          <a:effectLst/>
                          <a:latin typeface="+mn-lt"/>
                          <a:ea typeface="+mn-ea"/>
                          <a:cs typeface="+mn-cs"/>
                        </a:rPr>
                        <a:t>Checks that the </a:t>
                      </a:r>
                      <a:r>
                        <a:rPr lang="en-US" sz="1800" b="0" i="0" kern="1200" dirty="0" err="1">
                          <a:solidFill>
                            <a:schemeClr val="dk1"/>
                          </a:solidFill>
                          <a:effectLst/>
                          <a:latin typeface="+mn-lt"/>
                          <a:ea typeface="+mn-ea"/>
                          <a:cs typeface="+mn-cs"/>
                        </a:rPr>
                        <a:t>boolean</a:t>
                      </a:r>
                      <a:r>
                        <a:rPr lang="en-US" sz="1800" b="0" i="0" kern="1200" dirty="0">
                          <a:solidFill>
                            <a:schemeClr val="dk1"/>
                          </a:solidFill>
                          <a:effectLst/>
                          <a:latin typeface="+mn-lt"/>
                          <a:ea typeface="+mn-ea"/>
                          <a:cs typeface="+mn-cs"/>
                        </a:rPr>
                        <a:t> condition is true.</a:t>
                      </a:r>
                      <a:endParaRPr lang="en-US" sz="1800" dirty="0"/>
                    </a:p>
                  </a:txBody>
                  <a:tcPr marT="45727" marB="45727"/>
                </a:tc>
                <a:extLst>
                  <a:ext uri="{0D108BD9-81ED-4DB2-BD59-A6C34878D82A}">
                    <a16:rowId xmlns:a16="http://schemas.microsoft.com/office/drawing/2014/main" val="10002"/>
                  </a:ext>
                </a:extLst>
              </a:tr>
              <a:tr h="914544">
                <a:tc>
                  <a:txBody>
                    <a:bodyPr/>
                    <a:lstStyle/>
                    <a:p>
                      <a:pPr algn="l"/>
                      <a:r>
                        <a:rPr lang="en-US" sz="1800" b="0" i="0" kern="1200" dirty="0" err="1">
                          <a:solidFill>
                            <a:schemeClr val="dk1"/>
                          </a:solidFill>
                          <a:effectLst/>
                          <a:latin typeface="+mn-lt"/>
                          <a:ea typeface="+mn-ea"/>
                          <a:cs typeface="+mn-cs"/>
                        </a:rPr>
                        <a:t>assertFalse</a:t>
                      </a:r>
                      <a:r>
                        <a:rPr lang="en-US" sz="1800" b="0" i="0" kern="1200" dirty="0">
                          <a:solidFill>
                            <a:schemeClr val="dk1"/>
                          </a:solidFill>
                          <a:effectLst/>
                          <a:latin typeface="+mn-lt"/>
                          <a:ea typeface="+mn-ea"/>
                          <a:cs typeface="+mn-cs"/>
                        </a:rPr>
                        <a:t>([message], </a:t>
                      </a:r>
                    </a:p>
                    <a:p>
                      <a:pPr algn="l"/>
                      <a:r>
                        <a:rPr lang="en-US" sz="1800" b="0" i="0" kern="1200" dirty="0" err="1">
                          <a:solidFill>
                            <a:schemeClr val="dk1"/>
                          </a:solidFill>
                          <a:effectLst/>
                          <a:latin typeface="+mn-lt"/>
                          <a:ea typeface="+mn-ea"/>
                          <a:cs typeface="+mn-cs"/>
                        </a:rPr>
                        <a:t>boolean</a:t>
                      </a:r>
                      <a:r>
                        <a:rPr lang="en-US" sz="1800" b="0" i="0" kern="1200" dirty="0">
                          <a:solidFill>
                            <a:schemeClr val="dk1"/>
                          </a:solidFill>
                          <a:effectLst/>
                          <a:latin typeface="+mn-lt"/>
                          <a:ea typeface="+mn-ea"/>
                          <a:cs typeface="+mn-cs"/>
                        </a:rPr>
                        <a:t> condition)</a:t>
                      </a:r>
                    </a:p>
                    <a:p>
                      <a:pPr algn="l"/>
                      <a:endParaRPr lang="en-US" sz="1800" dirty="0"/>
                    </a:p>
                  </a:txBody>
                  <a:tcPr marT="45727" marB="45727"/>
                </a:tc>
                <a:tc>
                  <a:txBody>
                    <a:bodyPr/>
                    <a:lstStyle/>
                    <a:p>
                      <a:pPr algn="l"/>
                      <a:r>
                        <a:rPr lang="en-US" sz="1800" b="0" i="0" kern="1200" dirty="0">
                          <a:solidFill>
                            <a:schemeClr val="dk1"/>
                          </a:solidFill>
                          <a:effectLst/>
                          <a:latin typeface="+mn-lt"/>
                          <a:ea typeface="+mn-ea"/>
                          <a:cs typeface="+mn-cs"/>
                        </a:rPr>
                        <a:t>Checks that the </a:t>
                      </a:r>
                      <a:r>
                        <a:rPr lang="en-US" sz="1800" b="0" i="0" kern="1200" dirty="0" err="1">
                          <a:solidFill>
                            <a:schemeClr val="dk1"/>
                          </a:solidFill>
                          <a:effectLst/>
                          <a:latin typeface="+mn-lt"/>
                          <a:ea typeface="+mn-ea"/>
                          <a:cs typeface="+mn-cs"/>
                        </a:rPr>
                        <a:t>boolean</a:t>
                      </a:r>
                      <a:r>
                        <a:rPr lang="en-US" sz="1800" b="0" i="0" kern="1200" dirty="0">
                          <a:solidFill>
                            <a:schemeClr val="dk1"/>
                          </a:solidFill>
                          <a:effectLst/>
                          <a:latin typeface="+mn-lt"/>
                          <a:ea typeface="+mn-ea"/>
                          <a:cs typeface="+mn-cs"/>
                        </a:rPr>
                        <a:t> condition is false.</a:t>
                      </a:r>
                      <a:endParaRPr lang="en-US" sz="1800" dirty="0"/>
                    </a:p>
                  </a:txBody>
                  <a:tcPr marT="45727" marB="45727"/>
                </a:tc>
                <a:extLst>
                  <a:ext uri="{0D108BD9-81ED-4DB2-BD59-A6C34878D82A}">
                    <a16:rowId xmlns:a16="http://schemas.microsoft.com/office/drawing/2014/main" val="10003"/>
                  </a:ext>
                </a:extLst>
              </a:tr>
              <a:tr h="914544">
                <a:tc>
                  <a:txBody>
                    <a:bodyPr/>
                    <a:lstStyle/>
                    <a:p>
                      <a:pPr algn="l"/>
                      <a:r>
                        <a:rPr lang="en-US" sz="1800" b="0" i="0" kern="1200" dirty="0" err="1">
                          <a:solidFill>
                            <a:schemeClr val="dk1"/>
                          </a:solidFill>
                          <a:effectLst/>
                          <a:latin typeface="+mn-lt"/>
                          <a:ea typeface="+mn-ea"/>
                          <a:cs typeface="+mn-cs"/>
                        </a:rPr>
                        <a:t>assertEquals</a:t>
                      </a:r>
                      <a:r>
                        <a:rPr lang="en-US" sz="1800" b="0" i="0" kern="1200" dirty="0">
                          <a:solidFill>
                            <a:schemeClr val="dk1"/>
                          </a:solidFill>
                          <a:effectLst/>
                          <a:latin typeface="+mn-lt"/>
                          <a:ea typeface="+mn-ea"/>
                          <a:cs typeface="+mn-cs"/>
                        </a:rPr>
                        <a:t>([String message], expected, actual)</a:t>
                      </a:r>
                      <a:endParaRPr lang="en-US" sz="1800" dirty="0"/>
                    </a:p>
                  </a:txBody>
                  <a:tcPr marT="45727" marB="45727"/>
                </a:tc>
                <a:tc>
                  <a:txBody>
                    <a:bodyPr/>
                    <a:lstStyle/>
                    <a:p>
                      <a:pPr algn="l"/>
                      <a:r>
                        <a:rPr lang="en-US" sz="1800" b="0" i="0" kern="1200" dirty="0">
                          <a:solidFill>
                            <a:schemeClr val="dk1"/>
                          </a:solidFill>
                          <a:effectLst/>
                          <a:latin typeface="+mn-lt"/>
                          <a:ea typeface="+mn-ea"/>
                          <a:cs typeface="+mn-cs"/>
                        </a:rPr>
                        <a:t>Tests that two values are the same.</a:t>
                      </a:r>
                    </a:p>
                    <a:p>
                      <a:pPr algn="l"/>
                      <a:r>
                        <a:rPr lang="en-US" sz="1800" b="0" i="0" kern="1200" dirty="0">
                          <a:solidFill>
                            <a:schemeClr val="dk1"/>
                          </a:solidFill>
                          <a:effectLst/>
                          <a:latin typeface="+mn-lt"/>
                          <a:ea typeface="+mn-ea"/>
                          <a:cs typeface="+mn-cs"/>
                        </a:rPr>
                        <a:t> Note: for arrays the reference is checked not the content of the arrays.</a:t>
                      </a:r>
                    </a:p>
                  </a:txBody>
                  <a:tcPr marT="45727" marB="45727"/>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BCE20AF-26E6-101C-1AE2-7CA9150D9E3F}"/>
              </a:ext>
            </a:extLst>
          </p:cNvPr>
          <p:cNvSpPr>
            <a:spLocks noGrp="1" noRot="1" noChangeArrowheads="1"/>
          </p:cNvSpPr>
          <p:nvPr>
            <p:ph type="title"/>
          </p:nvPr>
        </p:nvSpPr>
        <p:spPr>
          <a:xfrm>
            <a:off x="825910" y="766916"/>
            <a:ext cx="9144000" cy="1143000"/>
          </a:xfrm>
        </p:spPr>
        <p:txBody>
          <a:bodyPr/>
          <a:lstStyle/>
          <a:p>
            <a:pPr eaLnBrk="1" hangingPunct="1"/>
            <a:r>
              <a:rPr lang="en-US" altLang="en-US" sz="3600" dirty="0"/>
              <a:t>Assert statements</a:t>
            </a:r>
          </a:p>
        </p:txBody>
      </p:sp>
      <p:graphicFrame>
        <p:nvGraphicFramePr>
          <p:cNvPr id="4" name="Table 3">
            <a:extLst>
              <a:ext uri="{FF2B5EF4-FFF2-40B4-BE49-F238E27FC236}">
                <a16:creationId xmlns:a16="http://schemas.microsoft.com/office/drawing/2014/main" id="{4885DE1E-ADC5-94B8-3E98-C5E5526CBE4C}"/>
              </a:ext>
            </a:extLst>
          </p:cNvPr>
          <p:cNvGraphicFramePr>
            <a:graphicFrameLocks noGrp="1"/>
          </p:cNvGraphicFramePr>
          <p:nvPr>
            <p:extLst>
              <p:ext uri="{D42A27DB-BD31-4B8C-83A1-F6EECF244321}">
                <p14:modId xmlns:p14="http://schemas.microsoft.com/office/powerpoint/2010/main" val="3714542413"/>
              </p:ext>
            </p:extLst>
          </p:nvPr>
        </p:nvGraphicFramePr>
        <p:xfrm>
          <a:off x="825910" y="1791622"/>
          <a:ext cx="10439400" cy="4943473"/>
        </p:xfrm>
        <a:graphic>
          <a:graphicData uri="http://schemas.openxmlformats.org/drawingml/2006/table">
            <a:tbl>
              <a:tblPr firstRow="1" bandRow="1">
                <a:tableStyleId>{7DF18680-E054-41AD-8BC1-D1AEF772440D}</a:tableStyleId>
              </a:tblPr>
              <a:tblGrid>
                <a:gridCol w="3510595">
                  <a:extLst>
                    <a:ext uri="{9D8B030D-6E8A-4147-A177-3AD203B41FA5}">
                      <a16:colId xmlns:a16="http://schemas.microsoft.com/office/drawing/2014/main" val="20000"/>
                    </a:ext>
                  </a:extLst>
                </a:gridCol>
                <a:gridCol w="6928805">
                  <a:extLst>
                    <a:ext uri="{9D8B030D-6E8A-4147-A177-3AD203B41FA5}">
                      <a16:colId xmlns:a16="http://schemas.microsoft.com/office/drawing/2014/main" val="20001"/>
                    </a:ext>
                  </a:extLst>
                </a:gridCol>
              </a:tblGrid>
              <a:tr h="370888">
                <a:tc>
                  <a:txBody>
                    <a:bodyPr/>
                    <a:lstStyle/>
                    <a:p>
                      <a:pPr algn="ctr"/>
                      <a:r>
                        <a:rPr lang="en-US" sz="1800" b="1" i="0" kern="1200" dirty="0">
                          <a:solidFill>
                            <a:schemeClr val="bg2"/>
                          </a:solidFill>
                          <a:effectLst/>
                          <a:latin typeface="+mn-lt"/>
                          <a:ea typeface="+mn-ea"/>
                          <a:cs typeface="+mn-cs"/>
                        </a:rPr>
                        <a:t>Statement</a:t>
                      </a:r>
                      <a:endParaRPr lang="en-US" sz="1800" dirty="0">
                        <a:solidFill>
                          <a:schemeClr val="bg2"/>
                        </a:solidFill>
                      </a:endParaRPr>
                    </a:p>
                  </a:txBody>
                  <a:tcPr marT="45726" marB="45726"/>
                </a:tc>
                <a:tc>
                  <a:txBody>
                    <a:bodyPr/>
                    <a:lstStyle/>
                    <a:p>
                      <a:pPr algn="ctr"/>
                      <a:r>
                        <a:rPr lang="en-US" sz="1800" b="1" i="0" kern="1200" dirty="0">
                          <a:solidFill>
                            <a:schemeClr val="bg2"/>
                          </a:solidFill>
                          <a:effectLst/>
                          <a:latin typeface="+mn-lt"/>
                          <a:ea typeface="+mn-ea"/>
                          <a:cs typeface="+mn-cs"/>
                        </a:rPr>
                        <a:t>Description</a:t>
                      </a:r>
                      <a:endParaRPr lang="en-US" sz="1800" dirty="0">
                        <a:solidFill>
                          <a:schemeClr val="bg2"/>
                        </a:solidFill>
                      </a:endParaRPr>
                    </a:p>
                  </a:txBody>
                  <a:tcPr marT="45726" marB="45726"/>
                </a:tc>
                <a:extLst>
                  <a:ext uri="{0D108BD9-81ED-4DB2-BD59-A6C34878D82A}">
                    <a16:rowId xmlns:a16="http://schemas.microsoft.com/office/drawing/2014/main" val="10000"/>
                  </a:ext>
                </a:extLst>
              </a:tr>
              <a:tr h="914517">
                <a:tc>
                  <a:txBody>
                    <a:bodyPr/>
                    <a:lstStyle/>
                    <a:p>
                      <a:pPr algn="l"/>
                      <a:r>
                        <a:rPr lang="en-US" sz="1800" b="0" i="0" kern="1200" dirty="0" err="1">
                          <a:solidFill>
                            <a:schemeClr val="dk1"/>
                          </a:solidFill>
                          <a:effectLst/>
                          <a:latin typeface="+mn-lt"/>
                          <a:ea typeface="+mn-ea"/>
                          <a:cs typeface="+mn-cs"/>
                        </a:rPr>
                        <a:t>assertEquals</a:t>
                      </a:r>
                      <a:r>
                        <a:rPr lang="en-US" sz="1800" b="0" i="0" kern="1200" dirty="0">
                          <a:solidFill>
                            <a:schemeClr val="dk1"/>
                          </a:solidFill>
                          <a:effectLst/>
                          <a:latin typeface="+mn-lt"/>
                          <a:ea typeface="+mn-ea"/>
                          <a:cs typeface="+mn-cs"/>
                        </a:rPr>
                        <a:t>([String message], expected, actual, tolerance)</a:t>
                      </a:r>
                      <a:endParaRPr lang="en-US" sz="1800" dirty="0"/>
                    </a:p>
                  </a:txBody>
                  <a:tcPr marT="45726" marB="45726"/>
                </a:tc>
                <a:tc>
                  <a:txBody>
                    <a:bodyPr/>
                    <a:lstStyle/>
                    <a:p>
                      <a:pPr algn="l"/>
                      <a:r>
                        <a:rPr lang="en-US" sz="1800" b="0" i="0" kern="1200" dirty="0">
                          <a:solidFill>
                            <a:schemeClr val="dk1"/>
                          </a:solidFill>
                          <a:effectLst/>
                          <a:latin typeface="+mn-lt"/>
                          <a:ea typeface="+mn-ea"/>
                          <a:cs typeface="+mn-cs"/>
                        </a:rPr>
                        <a:t>Test that float or double values match. </a:t>
                      </a:r>
                    </a:p>
                    <a:p>
                      <a:pPr algn="l"/>
                      <a:r>
                        <a:rPr lang="en-US" sz="1800" b="0" i="0" kern="1200" dirty="0">
                          <a:solidFill>
                            <a:schemeClr val="dk1"/>
                          </a:solidFill>
                          <a:effectLst/>
                          <a:latin typeface="+mn-lt"/>
                          <a:ea typeface="+mn-ea"/>
                          <a:cs typeface="+mn-cs"/>
                        </a:rPr>
                        <a:t>The tolerance is the number of decimals which must be the same.</a:t>
                      </a:r>
                    </a:p>
                  </a:txBody>
                  <a:tcPr marT="45726" marB="45726"/>
                </a:tc>
                <a:extLst>
                  <a:ext uri="{0D108BD9-81ED-4DB2-BD59-A6C34878D82A}">
                    <a16:rowId xmlns:a16="http://schemas.microsoft.com/office/drawing/2014/main" val="10001"/>
                  </a:ext>
                </a:extLst>
              </a:tr>
              <a:tr h="914517">
                <a:tc>
                  <a:txBody>
                    <a:bodyPr/>
                    <a:lstStyle/>
                    <a:p>
                      <a:pPr algn="l"/>
                      <a:r>
                        <a:rPr lang="en-US" sz="1800" b="0" i="0" kern="1200" dirty="0" err="1">
                          <a:solidFill>
                            <a:schemeClr val="dk1"/>
                          </a:solidFill>
                          <a:effectLst/>
                          <a:latin typeface="+mn-lt"/>
                          <a:ea typeface="+mn-ea"/>
                          <a:cs typeface="+mn-cs"/>
                        </a:rPr>
                        <a:t>assertNull</a:t>
                      </a:r>
                      <a:r>
                        <a:rPr lang="en-US" sz="1800" b="0" i="0" kern="1200" dirty="0">
                          <a:solidFill>
                            <a:schemeClr val="dk1"/>
                          </a:solidFill>
                          <a:effectLst/>
                          <a:latin typeface="+mn-lt"/>
                          <a:ea typeface="+mn-ea"/>
                          <a:cs typeface="+mn-cs"/>
                        </a:rPr>
                        <a:t>([message], object)</a:t>
                      </a:r>
                    </a:p>
                    <a:p>
                      <a:pPr algn="l"/>
                      <a:endParaRPr lang="en-US" sz="1800" b="0" i="0" kern="1200" dirty="0">
                        <a:solidFill>
                          <a:schemeClr val="dk1"/>
                        </a:solidFill>
                        <a:effectLst/>
                        <a:latin typeface="+mn-lt"/>
                        <a:ea typeface="+mn-ea"/>
                        <a:cs typeface="+mn-cs"/>
                      </a:endParaRPr>
                    </a:p>
                    <a:p>
                      <a:pPr algn="l"/>
                      <a:endParaRPr lang="en-US" sz="1800" dirty="0"/>
                    </a:p>
                  </a:txBody>
                  <a:tcPr marT="45726" marB="45726"/>
                </a:tc>
                <a:tc>
                  <a:txBody>
                    <a:bodyPr/>
                    <a:lstStyle/>
                    <a:p>
                      <a:pPr algn="l"/>
                      <a:r>
                        <a:rPr lang="en-US" sz="1800" b="0" i="0" kern="1200" dirty="0">
                          <a:solidFill>
                            <a:schemeClr val="dk1"/>
                          </a:solidFill>
                          <a:effectLst/>
                          <a:latin typeface="+mn-lt"/>
                          <a:ea typeface="+mn-ea"/>
                          <a:cs typeface="+mn-cs"/>
                        </a:rPr>
                        <a:t>Checks that the object is null.</a:t>
                      </a:r>
                      <a:endParaRPr lang="en-US" sz="1800" dirty="0"/>
                    </a:p>
                  </a:txBody>
                  <a:tcPr marT="45726" marB="45726"/>
                </a:tc>
                <a:extLst>
                  <a:ext uri="{0D108BD9-81ED-4DB2-BD59-A6C34878D82A}">
                    <a16:rowId xmlns:a16="http://schemas.microsoft.com/office/drawing/2014/main" val="10002"/>
                  </a:ext>
                </a:extLst>
              </a:tr>
              <a:tr h="914517">
                <a:tc>
                  <a:txBody>
                    <a:bodyPr/>
                    <a:lstStyle/>
                    <a:p>
                      <a:pPr algn="l"/>
                      <a:r>
                        <a:rPr lang="en-US" sz="1800" b="0" i="0" kern="1200" dirty="0" err="1">
                          <a:solidFill>
                            <a:schemeClr val="dk1"/>
                          </a:solidFill>
                          <a:effectLst/>
                          <a:latin typeface="+mn-lt"/>
                          <a:ea typeface="+mn-ea"/>
                          <a:cs typeface="+mn-cs"/>
                        </a:rPr>
                        <a:t>assertNotNull</a:t>
                      </a:r>
                      <a:r>
                        <a:rPr lang="en-US" sz="1800" b="0" i="0" kern="1200" dirty="0">
                          <a:solidFill>
                            <a:schemeClr val="dk1"/>
                          </a:solidFill>
                          <a:effectLst/>
                          <a:latin typeface="+mn-lt"/>
                          <a:ea typeface="+mn-ea"/>
                          <a:cs typeface="+mn-cs"/>
                        </a:rPr>
                        <a:t>([message], object)</a:t>
                      </a:r>
                    </a:p>
                    <a:p>
                      <a:pPr algn="l"/>
                      <a:endParaRPr lang="en-US" sz="1800" dirty="0"/>
                    </a:p>
                  </a:txBody>
                  <a:tcPr marT="45726" marB="45726"/>
                </a:tc>
                <a:tc>
                  <a:txBody>
                    <a:bodyPr/>
                    <a:lstStyle/>
                    <a:p>
                      <a:pPr algn="l"/>
                      <a:r>
                        <a:rPr lang="en-US" sz="1800" b="0" i="0" kern="1200" dirty="0">
                          <a:solidFill>
                            <a:schemeClr val="dk1"/>
                          </a:solidFill>
                          <a:effectLst/>
                          <a:latin typeface="+mn-lt"/>
                          <a:ea typeface="+mn-ea"/>
                          <a:cs typeface="+mn-cs"/>
                        </a:rPr>
                        <a:t>Checks that the object is not null.</a:t>
                      </a:r>
                      <a:endParaRPr lang="en-US" sz="1800" dirty="0"/>
                    </a:p>
                  </a:txBody>
                  <a:tcPr marT="45726" marB="45726"/>
                </a:tc>
                <a:extLst>
                  <a:ext uri="{0D108BD9-81ED-4DB2-BD59-A6C34878D82A}">
                    <a16:rowId xmlns:a16="http://schemas.microsoft.com/office/drawing/2014/main" val="10003"/>
                  </a:ext>
                </a:extLst>
              </a:tr>
              <a:tr h="914517">
                <a:tc>
                  <a:txBody>
                    <a:bodyPr/>
                    <a:lstStyle/>
                    <a:p>
                      <a:pPr algn="l"/>
                      <a:r>
                        <a:rPr lang="en-US" sz="1800" b="0" i="0" kern="1200" dirty="0" err="1">
                          <a:solidFill>
                            <a:schemeClr val="dk1"/>
                          </a:solidFill>
                          <a:effectLst/>
                          <a:latin typeface="+mn-lt"/>
                          <a:ea typeface="+mn-ea"/>
                          <a:cs typeface="+mn-cs"/>
                        </a:rPr>
                        <a:t>assertSame</a:t>
                      </a:r>
                      <a:r>
                        <a:rPr lang="en-US" sz="1800" b="0" i="0" kern="1200" dirty="0">
                          <a:solidFill>
                            <a:schemeClr val="dk1"/>
                          </a:solidFill>
                          <a:effectLst/>
                          <a:latin typeface="+mn-lt"/>
                          <a:ea typeface="+mn-ea"/>
                          <a:cs typeface="+mn-cs"/>
                        </a:rPr>
                        <a:t>([String], expected, actual)</a:t>
                      </a:r>
                    </a:p>
                    <a:p>
                      <a:pPr algn="l"/>
                      <a:endParaRPr lang="en-US" sz="1800" dirty="0"/>
                    </a:p>
                  </a:txBody>
                  <a:tcPr marT="45726" marB="45726"/>
                </a:tc>
                <a:tc>
                  <a:txBody>
                    <a:bodyPr/>
                    <a:lstStyle/>
                    <a:p>
                      <a:pPr algn="l"/>
                      <a:r>
                        <a:rPr lang="en-US" sz="1800" b="0" i="0" kern="1200" dirty="0">
                          <a:solidFill>
                            <a:schemeClr val="dk1"/>
                          </a:solidFill>
                          <a:effectLst/>
                          <a:latin typeface="+mn-lt"/>
                          <a:ea typeface="+mn-ea"/>
                          <a:cs typeface="+mn-cs"/>
                        </a:rPr>
                        <a:t>Checks that both variables refer to the same object.</a:t>
                      </a:r>
                    </a:p>
                  </a:txBody>
                  <a:tcPr marT="45726" marB="45726"/>
                </a:tc>
                <a:extLst>
                  <a:ext uri="{0D108BD9-81ED-4DB2-BD59-A6C34878D82A}">
                    <a16:rowId xmlns:a16="http://schemas.microsoft.com/office/drawing/2014/main" val="10004"/>
                  </a:ext>
                </a:extLst>
              </a:tr>
              <a:tr h="914517">
                <a:tc>
                  <a:txBody>
                    <a:bodyPr/>
                    <a:lstStyle/>
                    <a:p>
                      <a:pPr algn="l"/>
                      <a:r>
                        <a:rPr lang="en-US" sz="1800" b="0" i="0" kern="1200" dirty="0" err="1">
                          <a:solidFill>
                            <a:schemeClr val="dk1"/>
                          </a:solidFill>
                          <a:effectLst/>
                          <a:latin typeface="+mn-lt"/>
                          <a:ea typeface="+mn-ea"/>
                          <a:cs typeface="+mn-cs"/>
                        </a:rPr>
                        <a:t>assertNotSame</a:t>
                      </a:r>
                      <a:r>
                        <a:rPr lang="en-US" sz="1800" b="0" i="0" kern="1200" dirty="0">
                          <a:solidFill>
                            <a:schemeClr val="dk1"/>
                          </a:solidFill>
                          <a:effectLst/>
                          <a:latin typeface="+mn-lt"/>
                          <a:ea typeface="+mn-ea"/>
                          <a:cs typeface="+mn-cs"/>
                        </a:rPr>
                        <a:t>([String], expected, actual)</a:t>
                      </a:r>
                    </a:p>
                    <a:p>
                      <a:pPr algn="l"/>
                      <a:endParaRPr lang="en-US" sz="1800" dirty="0"/>
                    </a:p>
                  </a:txBody>
                  <a:tcPr marT="45726" marB="45726"/>
                </a:tc>
                <a:tc>
                  <a:txBody>
                    <a:bodyPr/>
                    <a:lstStyle/>
                    <a:p>
                      <a:pPr algn="l"/>
                      <a:r>
                        <a:rPr lang="en-US" sz="1800" b="0" i="0" kern="1200" dirty="0">
                          <a:solidFill>
                            <a:schemeClr val="dk1"/>
                          </a:solidFill>
                          <a:effectLst/>
                          <a:latin typeface="+mn-lt"/>
                          <a:ea typeface="+mn-ea"/>
                          <a:cs typeface="+mn-cs"/>
                        </a:rPr>
                        <a:t>Checks that both variables refer to different objects.</a:t>
                      </a:r>
                    </a:p>
                  </a:txBody>
                  <a:tcPr marT="45726" marB="45726"/>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89719E2-9D10-D355-4B05-643D03450934}"/>
              </a:ext>
            </a:extLst>
          </p:cNvPr>
          <p:cNvSpPr>
            <a:spLocks noGrp="1" noRot="1" noChangeArrowheads="1"/>
          </p:cNvSpPr>
          <p:nvPr>
            <p:ph type="title"/>
          </p:nvPr>
        </p:nvSpPr>
        <p:spPr>
          <a:xfrm>
            <a:off x="894736" y="800100"/>
            <a:ext cx="9144000" cy="1143000"/>
          </a:xfrm>
        </p:spPr>
        <p:txBody>
          <a:bodyPr/>
          <a:lstStyle/>
          <a:p>
            <a:pPr eaLnBrk="1" hangingPunct="1"/>
            <a:r>
              <a:rPr lang="en-US" altLang="en-US" sz="3600" dirty="0"/>
              <a:t>Special features of @Test</a:t>
            </a:r>
          </a:p>
        </p:txBody>
      </p:sp>
      <p:sp>
        <p:nvSpPr>
          <p:cNvPr id="4" name="Rectangle 3">
            <a:extLst>
              <a:ext uri="{FF2B5EF4-FFF2-40B4-BE49-F238E27FC236}">
                <a16:creationId xmlns:a16="http://schemas.microsoft.com/office/drawing/2014/main" id="{56E5DE8C-BE99-2B46-8DF4-0DF5DCC89689}"/>
              </a:ext>
            </a:extLst>
          </p:cNvPr>
          <p:cNvSpPr txBox="1">
            <a:spLocks noChangeArrowheads="1"/>
          </p:cNvSpPr>
          <p:nvPr/>
        </p:nvSpPr>
        <p:spPr bwMode="auto">
          <a:xfrm>
            <a:off x="508819" y="1967681"/>
            <a:ext cx="8574088"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457200" lvl="1" indent="0">
              <a:lnSpc>
                <a:spcPct val="90000"/>
              </a:lnSpc>
              <a:buNone/>
              <a:defRPr/>
            </a:pPr>
            <a:r>
              <a:rPr lang="en-US" altLang="en-US" kern="0" dirty="0">
                <a:effectLst/>
              </a:rPr>
              <a:t>You can limit how long a method is allowed to take</a:t>
            </a:r>
          </a:p>
          <a:p>
            <a:pPr marL="457200" lvl="1" indent="0">
              <a:lnSpc>
                <a:spcPct val="90000"/>
              </a:lnSpc>
              <a:buNone/>
              <a:defRPr/>
            </a:pPr>
            <a:endParaRPr lang="en-US" altLang="en-US" kern="0" dirty="0">
              <a:effectLst/>
            </a:endParaRPr>
          </a:p>
          <a:p>
            <a:pPr marL="457200" lvl="1" indent="0">
              <a:lnSpc>
                <a:spcPct val="90000"/>
              </a:lnSpc>
              <a:buNone/>
              <a:defRPr/>
            </a:pPr>
            <a:r>
              <a:rPr lang="en-US" altLang="en-US" kern="0" dirty="0">
                <a:effectLst/>
              </a:rPr>
              <a:t>This is good protection against infinite loops</a:t>
            </a:r>
          </a:p>
          <a:p>
            <a:pPr marL="457200" lvl="1" indent="0">
              <a:lnSpc>
                <a:spcPct val="90000"/>
              </a:lnSpc>
              <a:buNone/>
              <a:defRPr/>
            </a:pPr>
            <a:endParaRPr lang="en-US" altLang="en-US" kern="0" dirty="0">
              <a:effectLst/>
            </a:endParaRPr>
          </a:p>
          <a:p>
            <a:pPr marL="457200" lvl="1" indent="0">
              <a:lnSpc>
                <a:spcPct val="90000"/>
              </a:lnSpc>
              <a:buNone/>
              <a:defRPr/>
            </a:pPr>
            <a:r>
              <a:rPr lang="en-US" altLang="en-US" kern="0" dirty="0">
                <a:effectLst/>
              </a:rPr>
              <a:t>The time limit is specified in milliseconds</a:t>
            </a:r>
          </a:p>
          <a:p>
            <a:pPr marL="457200" lvl="1" indent="0">
              <a:lnSpc>
                <a:spcPct val="90000"/>
              </a:lnSpc>
              <a:buNone/>
              <a:defRPr/>
            </a:pPr>
            <a:endParaRPr lang="en-US" altLang="en-US" kern="0" dirty="0">
              <a:effectLst/>
            </a:endParaRPr>
          </a:p>
          <a:p>
            <a:pPr marL="457200" lvl="1" indent="0">
              <a:lnSpc>
                <a:spcPct val="90000"/>
              </a:lnSpc>
              <a:buNone/>
              <a:defRPr/>
            </a:pPr>
            <a:r>
              <a:rPr lang="en-US" altLang="en-US" kern="0" dirty="0">
                <a:effectLst/>
              </a:rPr>
              <a:t>The test fails if the method takes too long</a:t>
            </a:r>
          </a:p>
          <a:p>
            <a:pPr marL="0" indent="0">
              <a:lnSpc>
                <a:spcPct val="90000"/>
              </a:lnSpc>
              <a:buNone/>
              <a:defRPr/>
            </a:pPr>
            <a:r>
              <a:rPr lang="en-US" altLang="en-US" sz="2400" kern="0" dirty="0">
                <a:solidFill>
                  <a:schemeClr val="accent2"/>
                </a:solidFill>
                <a:effectLst/>
              </a:rPr>
              <a:t>	</a:t>
            </a:r>
            <a:r>
              <a:rPr lang="en-US" altLang="en-US" sz="2000" kern="0" dirty="0">
                <a:solidFill>
                  <a:schemeClr val="accent2"/>
                </a:solidFill>
                <a:effectLst/>
              </a:rPr>
              <a:t>   </a:t>
            </a:r>
            <a:r>
              <a:rPr lang="en-US" altLang="en-US" sz="2000" kern="0" dirty="0">
                <a:effectLst/>
              </a:rPr>
              <a:t>@Test (timeout=10)</a:t>
            </a:r>
            <a:br>
              <a:rPr lang="en-US" altLang="en-US" sz="2000" kern="0" dirty="0">
                <a:effectLst/>
              </a:rPr>
            </a:br>
            <a:r>
              <a:rPr lang="en-US" altLang="en-US" sz="2400" kern="0" dirty="0">
                <a:effectLst/>
              </a:rPr>
              <a:t> 	   public void </a:t>
            </a:r>
            <a:r>
              <a:rPr lang="en-US" altLang="en-US" sz="2400" kern="0" dirty="0" err="1">
                <a:effectLst/>
              </a:rPr>
              <a:t>greatBig</a:t>
            </a:r>
            <a:r>
              <a:rPr lang="en-US" altLang="en-US" sz="2400" kern="0" dirty="0">
                <a:effectLst/>
              </a:rPr>
              <a:t>() {</a:t>
            </a:r>
            <a:br>
              <a:rPr lang="en-US" altLang="en-US" sz="2400" kern="0" dirty="0">
                <a:effectLst/>
              </a:rPr>
            </a:br>
            <a:r>
              <a:rPr lang="en-US" altLang="en-US" sz="2400" kern="0" dirty="0">
                <a:effectLst/>
              </a:rPr>
              <a:t>    	           </a:t>
            </a:r>
            <a:r>
              <a:rPr lang="en-US" altLang="en-US" sz="2400" kern="0" dirty="0" err="1">
                <a:effectLst/>
              </a:rPr>
              <a:t>assertTrue</a:t>
            </a:r>
            <a:r>
              <a:rPr lang="en-US" altLang="en-US" sz="2400" kern="0" dirty="0">
                <a:effectLst/>
              </a:rPr>
              <a:t>(</a:t>
            </a:r>
            <a:r>
              <a:rPr lang="en-US" altLang="en-US" sz="2400" kern="0" dirty="0" err="1">
                <a:effectLst/>
              </a:rPr>
              <a:t>program.ackerman</a:t>
            </a:r>
            <a:r>
              <a:rPr lang="en-US" altLang="en-US" sz="2400" kern="0" dirty="0">
                <a:effectLst/>
              </a:rPr>
              <a:t>(5, 5) &gt; 10e12);</a:t>
            </a:r>
            <a:br>
              <a:rPr lang="en-US" altLang="en-US" sz="2400" kern="0" dirty="0">
                <a:effectLst/>
              </a:rPr>
            </a:br>
            <a:r>
              <a:rPr lang="en-US" altLang="en-US" sz="2400" kern="0" dirty="0">
                <a:effectLst/>
              </a:rPr>
              <a:t>	   } </a:t>
            </a:r>
            <a:br>
              <a:rPr lang="en-US" altLang="en-US" sz="2400" kern="0" dirty="0">
                <a:effectLst/>
              </a:rPr>
            </a:br>
            <a:endParaRPr lang="en-US" altLang="en-US" sz="2400" kern="0"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6107-55B9-4B89-4836-B935B84D1E3E}"/>
              </a:ext>
            </a:extLst>
          </p:cNvPr>
          <p:cNvSpPr>
            <a:spLocks noGrp="1"/>
          </p:cNvSpPr>
          <p:nvPr>
            <p:ph type="title"/>
          </p:nvPr>
        </p:nvSpPr>
        <p:spPr>
          <a:xfrm>
            <a:off x="1053624" y="142764"/>
            <a:ext cx="9720072" cy="1499616"/>
          </a:xfrm>
        </p:spPr>
        <p:txBody>
          <a:bodyPr/>
          <a:lstStyle/>
          <a:p>
            <a:r>
              <a:rPr lang="en-US" dirty="0"/>
              <a:t>What is JUnit?</a:t>
            </a:r>
          </a:p>
        </p:txBody>
      </p:sp>
      <p:sp>
        <p:nvSpPr>
          <p:cNvPr id="3" name="Content Placeholder 2">
            <a:extLst>
              <a:ext uri="{FF2B5EF4-FFF2-40B4-BE49-F238E27FC236}">
                <a16:creationId xmlns:a16="http://schemas.microsoft.com/office/drawing/2014/main" id="{371F960B-5C89-0F1A-E95E-BE8459468C09}"/>
              </a:ext>
            </a:extLst>
          </p:cNvPr>
          <p:cNvSpPr>
            <a:spLocks noGrp="1"/>
          </p:cNvSpPr>
          <p:nvPr>
            <p:ph idx="1"/>
          </p:nvPr>
        </p:nvSpPr>
        <p:spPr>
          <a:xfrm>
            <a:off x="936523" y="1510991"/>
            <a:ext cx="10515600" cy="5125781"/>
          </a:xfrm>
        </p:spPr>
        <p:txBody>
          <a:bodyPr>
            <a:normAutofit/>
          </a:bodyPr>
          <a:lstStyle/>
          <a:p>
            <a:r>
              <a:rPr lang="en-US" dirty="0"/>
              <a:t>JUnit is a testing framework for Java</a:t>
            </a:r>
          </a:p>
          <a:p>
            <a:r>
              <a:rPr lang="en-US" dirty="0"/>
              <a:t>It is a simple framework to write repeatable tests</a:t>
            </a:r>
          </a:p>
          <a:p>
            <a:r>
              <a:rPr lang="en-US" dirty="0"/>
              <a:t>A test case is a program written in Java</a:t>
            </a:r>
          </a:p>
          <a:p>
            <a:pPr marL="0" indent="0">
              <a:buNone/>
            </a:pPr>
            <a:endParaRPr lang="en-US" dirty="0"/>
          </a:p>
          <a:p>
            <a:pPr marL="0" indent="0">
              <a:buNone/>
            </a:pPr>
            <a:endParaRPr lang="en-US" dirty="0"/>
          </a:p>
          <a:p>
            <a:pPr marL="0" lvl="1" indent="0" eaLnBrk="1" hangingPunct="1">
              <a:lnSpc>
                <a:spcPct val="90000"/>
              </a:lnSpc>
              <a:buClr>
                <a:schemeClr val="hlink"/>
              </a:buClr>
              <a:buNone/>
              <a:defRPr/>
            </a:pPr>
            <a:r>
              <a:rPr lang="en-US" altLang="en-US" sz="2200" dirty="0"/>
              <a:t>JUnit helps the programmer:</a:t>
            </a:r>
          </a:p>
          <a:p>
            <a:pPr lvl="1" eaLnBrk="1" hangingPunct="1">
              <a:lnSpc>
                <a:spcPct val="90000"/>
              </a:lnSpc>
              <a:buClr>
                <a:schemeClr val="accent2">
                  <a:lumMod val="75000"/>
                </a:schemeClr>
              </a:buClr>
              <a:defRPr/>
            </a:pPr>
            <a:r>
              <a:rPr lang="en-US" altLang="en-US" sz="2200" dirty="0"/>
              <a:t>Define and execute tests and test suites</a:t>
            </a:r>
          </a:p>
          <a:p>
            <a:pPr lvl="1" eaLnBrk="1" hangingPunct="1">
              <a:lnSpc>
                <a:spcPct val="90000"/>
              </a:lnSpc>
              <a:buClr>
                <a:schemeClr val="accent2">
                  <a:lumMod val="75000"/>
                </a:schemeClr>
              </a:buClr>
              <a:defRPr/>
            </a:pPr>
            <a:r>
              <a:rPr lang="en-US" altLang="en-US" sz="2200" dirty="0"/>
              <a:t>Formalize requirements and clarify architecture</a:t>
            </a:r>
          </a:p>
          <a:p>
            <a:pPr lvl="1" eaLnBrk="1" hangingPunct="1">
              <a:lnSpc>
                <a:spcPct val="90000"/>
              </a:lnSpc>
              <a:buClr>
                <a:schemeClr val="accent2">
                  <a:lumMod val="75000"/>
                </a:schemeClr>
              </a:buClr>
              <a:defRPr/>
            </a:pPr>
            <a:r>
              <a:rPr lang="en-US" altLang="en-US" sz="2200" dirty="0"/>
              <a:t>Write and debug code</a:t>
            </a:r>
          </a:p>
          <a:p>
            <a:pPr lvl="1" eaLnBrk="1" hangingPunct="1">
              <a:lnSpc>
                <a:spcPct val="90000"/>
              </a:lnSpc>
              <a:buClr>
                <a:schemeClr val="accent2">
                  <a:lumMod val="75000"/>
                </a:schemeClr>
              </a:buClr>
              <a:defRPr/>
            </a:pPr>
            <a:r>
              <a:rPr lang="en-US" altLang="en-US" sz="2200" dirty="0"/>
              <a:t>Test source code automatically</a:t>
            </a:r>
          </a:p>
          <a:p>
            <a:pPr lvl="1" eaLnBrk="1" hangingPunct="1">
              <a:lnSpc>
                <a:spcPct val="90000"/>
              </a:lnSpc>
              <a:buClr>
                <a:schemeClr val="accent2">
                  <a:lumMod val="75000"/>
                </a:schemeClr>
              </a:buClr>
              <a:defRPr/>
            </a:pPr>
            <a:r>
              <a:rPr lang="en-US" altLang="en-US" sz="2200" dirty="0"/>
              <a:t>Integrate code and always be ready to release a working version</a:t>
            </a:r>
          </a:p>
          <a:p>
            <a:pPr marL="457200" lvl="1" indent="0" eaLnBrk="1" hangingPunct="1">
              <a:lnSpc>
                <a:spcPct val="90000"/>
              </a:lnSpc>
              <a:buClr>
                <a:schemeClr val="accent2">
                  <a:lumMod val="75000"/>
                </a:schemeClr>
              </a:buClr>
              <a:buFont typeface="Wingdings" pitchFamily="2" charset="2"/>
              <a:buNone/>
              <a:defRPr/>
            </a:pPr>
            <a:endParaRPr lang="en-US" altLang="en-US" sz="2800" dirty="0">
              <a:effectLst/>
            </a:endParaRPr>
          </a:p>
          <a:p>
            <a:endParaRPr lang="en-US" dirty="0"/>
          </a:p>
        </p:txBody>
      </p:sp>
    </p:spTree>
    <p:extLst>
      <p:ext uri="{BB962C8B-B14F-4D97-AF65-F5344CB8AC3E}">
        <p14:creationId xmlns:p14="http://schemas.microsoft.com/office/powerpoint/2010/main" val="4057812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594411E-5D29-A441-9ADC-6C4EE9DA449F}"/>
              </a:ext>
            </a:extLst>
          </p:cNvPr>
          <p:cNvSpPr>
            <a:spLocks noGrp="1" noRot="1" noChangeArrowheads="1"/>
          </p:cNvSpPr>
          <p:nvPr>
            <p:ph type="title"/>
          </p:nvPr>
        </p:nvSpPr>
        <p:spPr>
          <a:xfrm>
            <a:off x="894736" y="776749"/>
            <a:ext cx="9144000" cy="1143000"/>
          </a:xfrm>
        </p:spPr>
        <p:txBody>
          <a:bodyPr/>
          <a:lstStyle/>
          <a:p>
            <a:pPr eaLnBrk="1" hangingPunct="1"/>
            <a:r>
              <a:rPr lang="en-US" altLang="en-US" sz="3600" dirty="0"/>
              <a:t>Special features of @Test</a:t>
            </a:r>
          </a:p>
        </p:txBody>
      </p:sp>
      <p:sp>
        <p:nvSpPr>
          <p:cNvPr id="4" name="Rectangle 3">
            <a:extLst>
              <a:ext uri="{FF2B5EF4-FFF2-40B4-BE49-F238E27FC236}">
                <a16:creationId xmlns:a16="http://schemas.microsoft.com/office/drawing/2014/main" id="{E468205F-F2A4-915E-E74D-650D56A05BE2}"/>
              </a:ext>
            </a:extLst>
          </p:cNvPr>
          <p:cNvSpPr txBox="1">
            <a:spLocks noChangeArrowheads="1"/>
          </p:cNvSpPr>
          <p:nvPr/>
        </p:nvSpPr>
        <p:spPr bwMode="auto">
          <a:xfrm>
            <a:off x="557980" y="2423652"/>
            <a:ext cx="8574088"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457200" lvl="1" indent="0">
              <a:lnSpc>
                <a:spcPct val="90000"/>
              </a:lnSpc>
              <a:buNone/>
              <a:defRPr/>
            </a:pPr>
            <a:r>
              <a:rPr lang="en-US" altLang="en-US" kern="0" dirty="0">
                <a:effectLst/>
              </a:rPr>
              <a:t>Some method calls should throw an exception</a:t>
            </a:r>
          </a:p>
          <a:p>
            <a:pPr marL="457200" lvl="1" indent="0">
              <a:lnSpc>
                <a:spcPct val="90000"/>
              </a:lnSpc>
              <a:buNone/>
              <a:defRPr/>
            </a:pPr>
            <a:endParaRPr lang="en-US" altLang="en-US" kern="0" dirty="0">
              <a:effectLst/>
            </a:endParaRPr>
          </a:p>
          <a:p>
            <a:pPr marL="457200" lvl="1" indent="0">
              <a:lnSpc>
                <a:spcPct val="90000"/>
              </a:lnSpc>
              <a:buNone/>
              <a:defRPr/>
            </a:pPr>
            <a:r>
              <a:rPr lang="en-US" altLang="en-US" kern="0" dirty="0">
                <a:effectLst/>
              </a:rPr>
              <a:t>You can specify that a particular exception is expected</a:t>
            </a:r>
          </a:p>
          <a:p>
            <a:pPr marL="457200" lvl="1" indent="0">
              <a:lnSpc>
                <a:spcPct val="90000"/>
              </a:lnSpc>
              <a:buNone/>
              <a:defRPr/>
            </a:pPr>
            <a:endParaRPr lang="en-US" altLang="en-US" kern="0" dirty="0">
              <a:effectLst/>
            </a:endParaRPr>
          </a:p>
          <a:p>
            <a:pPr marL="457200" lvl="1" indent="0">
              <a:lnSpc>
                <a:spcPct val="90000"/>
              </a:lnSpc>
              <a:buNone/>
              <a:defRPr/>
            </a:pPr>
            <a:r>
              <a:rPr lang="en-US" altLang="en-US" kern="0" dirty="0">
                <a:effectLst/>
              </a:rPr>
              <a:t>The test will pass if the expected exception is thrown, and fail otherwise</a:t>
            </a:r>
          </a:p>
          <a:p>
            <a:pPr marL="0" indent="0">
              <a:lnSpc>
                <a:spcPct val="90000"/>
              </a:lnSpc>
              <a:buNone/>
              <a:defRPr/>
            </a:pPr>
            <a:r>
              <a:rPr lang="en-US" altLang="en-US" sz="2400" kern="0" dirty="0">
                <a:solidFill>
                  <a:schemeClr val="accent2"/>
                </a:solidFill>
                <a:effectLst/>
              </a:rPr>
              <a:t>	   </a:t>
            </a:r>
            <a:r>
              <a:rPr lang="en-US" altLang="en-US" sz="2000" kern="0" dirty="0">
                <a:effectLst/>
              </a:rPr>
              <a:t>@Test (expected=</a:t>
            </a:r>
            <a:r>
              <a:rPr lang="en-US" altLang="en-US" sz="2000" kern="0" dirty="0" err="1">
                <a:effectLst/>
              </a:rPr>
              <a:t>IllegalArgumentException.class</a:t>
            </a:r>
            <a:r>
              <a:rPr lang="en-US" altLang="en-US" sz="2000" kern="0" dirty="0">
                <a:effectLst/>
              </a:rPr>
              <a:t>)</a:t>
            </a:r>
            <a:br>
              <a:rPr lang="en-US" altLang="en-US" sz="2000" kern="0" dirty="0">
                <a:effectLst/>
              </a:rPr>
            </a:br>
            <a:r>
              <a:rPr lang="en-US" altLang="en-US" sz="2400" kern="0" dirty="0">
                <a:effectLst/>
              </a:rPr>
              <a:t>	   public void factorial() {</a:t>
            </a:r>
            <a:br>
              <a:rPr lang="en-US" altLang="en-US" sz="2400" kern="0" dirty="0">
                <a:effectLst/>
              </a:rPr>
            </a:br>
            <a:r>
              <a:rPr lang="en-US" altLang="en-US" sz="2400" kern="0" dirty="0">
                <a:effectLst/>
              </a:rPr>
              <a:t>    	            </a:t>
            </a:r>
            <a:r>
              <a:rPr lang="en-US" altLang="en-US" sz="2400" kern="0" dirty="0" err="1">
                <a:effectLst/>
              </a:rPr>
              <a:t>program.factorial</a:t>
            </a:r>
            <a:r>
              <a:rPr lang="en-US" altLang="en-US" sz="2400" kern="0" dirty="0">
                <a:effectLst/>
              </a:rPr>
              <a:t>(-5);</a:t>
            </a:r>
            <a:br>
              <a:rPr lang="en-US" altLang="en-US" sz="2400" kern="0" dirty="0">
                <a:effectLst/>
              </a:rPr>
            </a:br>
            <a:r>
              <a:rPr lang="en-US" altLang="en-US" sz="2400" kern="0" dirty="0">
                <a:effectLst/>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63DC93E-59BE-F2D2-E1E4-9AC95A41DD1E}"/>
              </a:ext>
            </a:extLst>
          </p:cNvPr>
          <p:cNvSpPr>
            <a:spLocks noGrp="1" noRot="1" noChangeArrowheads="1"/>
          </p:cNvSpPr>
          <p:nvPr>
            <p:ph type="title"/>
          </p:nvPr>
        </p:nvSpPr>
        <p:spPr>
          <a:xfrm>
            <a:off x="1524000" y="0"/>
            <a:ext cx="9144000" cy="1143000"/>
          </a:xfrm>
        </p:spPr>
        <p:txBody>
          <a:bodyPr/>
          <a:lstStyle/>
          <a:p>
            <a:pPr eaLnBrk="1" hangingPunct="1"/>
            <a:r>
              <a:rPr lang="en-US" altLang="en-US" sz="3600"/>
              <a:t>Ignoring a test</a:t>
            </a:r>
          </a:p>
        </p:txBody>
      </p:sp>
      <p:sp>
        <p:nvSpPr>
          <p:cNvPr id="5" name="Rectangle 3">
            <a:extLst>
              <a:ext uri="{FF2B5EF4-FFF2-40B4-BE49-F238E27FC236}">
                <a16:creationId xmlns:a16="http://schemas.microsoft.com/office/drawing/2014/main" id="{D10F3F8A-30AD-C7BE-6FDD-588411DE0B1A}"/>
              </a:ext>
            </a:extLst>
          </p:cNvPr>
          <p:cNvSpPr txBox="1">
            <a:spLocks noChangeArrowheads="1"/>
          </p:cNvSpPr>
          <p:nvPr/>
        </p:nvSpPr>
        <p:spPr bwMode="auto">
          <a:xfrm>
            <a:off x="1808956" y="948814"/>
            <a:ext cx="8574088"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457200" lvl="1" indent="0">
              <a:buNone/>
              <a:defRPr/>
            </a:pPr>
            <a:r>
              <a:rPr lang="en-US" altLang="en-US" kern="0" dirty="0">
                <a:effectLst/>
              </a:rPr>
              <a:t>The @Ignore annotation says to not run a test</a:t>
            </a:r>
          </a:p>
          <a:p>
            <a:pPr marL="457200" lvl="1" indent="0">
              <a:buNone/>
              <a:defRPr/>
            </a:pPr>
            <a:endParaRPr lang="en-US" altLang="en-US" kern="0" dirty="0">
              <a:effectLst/>
            </a:endParaRPr>
          </a:p>
          <a:p>
            <a:pPr marL="0" indent="0">
              <a:buNone/>
              <a:defRPr/>
            </a:pPr>
            <a:r>
              <a:rPr lang="en-US" altLang="en-US" sz="2400" kern="0" dirty="0">
                <a:solidFill>
                  <a:schemeClr val="accent2"/>
                </a:solidFill>
                <a:effectLst/>
              </a:rPr>
              <a:t>	</a:t>
            </a:r>
            <a:r>
              <a:rPr lang="en-US" altLang="en-US" sz="2000" kern="0" dirty="0">
                <a:effectLst/>
              </a:rPr>
              <a:t>@Ignore("I don’t want Dave to know this doesn’t work")</a:t>
            </a:r>
            <a:br>
              <a:rPr lang="en-US" altLang="en-US" sz="2000" kern="0" dirty="0">
                <a:effectLst/>
              </a:rPr>
            </a:br>
            <a:r>
              <a:rPr lang="en-US" altLang="en-US" sz="2000" kern="0" dirty="0">
                <a:effectLst/>
              </a:rPr>
              <a:t>	@Test</a:t>
            </a:r>
            <a:br>
              <a:rPr lang="en-US" altLang="en-US" sz="2400" kern="0" dirty="0">
                <a:effectLst/>
              </a:rPr>
            </a:br>
            <a:r>
              <a:rPr lang="en-US" altLang="en-US" sz="2400" kern="0" dirty="0">
                <a:effectLst/>
              </a:rPr>
              <a:t>	public void add() {</a:t>
            </a:r>
            <a:br>
              <a:rPr lang="en-US" altLang="en-US" sz="2400" kern="0" dirty="0">
                <a:effectLst/>
              </a:rPr>
            </a:br>
            <a:r>
              <a:rPr lang="en-US" altLang="en-US" sz="2400" kern="0" dirty="0">
                <a:effectLst/>
              </a:rPr>
              <a:t>    		</a:t>
            </a:r>
            <a:r>
              <a:rPr lang="en-US" altLang="en-US" sz="2400" kern="0" dirty="0" err="1">
                <a:effectLst/>
              </a:rPr>
              <a:t>assertEquals</a:t>
            </a:r>
            <a:r>
              <a:rPr lang="en-US" altLang="en-US" sz="2400" kern="0" dirty="0">
                <a:effectLst/>
              </a:rPr>
              <a:t>(4, </a:t>
            </a:r>
            <a:r>
              <a:rPr lang="en-US" altLang="en-US" sz="2400" kern="0" dirty="0" err="1">
                <a:effectLst/>
              </a:rPr>
              <a:t>program.sum</a:t>
            </a:r>
            <a:r>
              <a:rPr lang="en-US" altLang="en-US" sz="2400" kern="0" dirty="0">
                <a:effectLst/>
              </a:rPr>
              <a:t>(2, 2));</a:t>
            </a:r>
            <a:br>
              <a:rPr lang="en-US" altLang="en-US" sz="2400" kern="0" dirty="0">
                <a:effectLst/>
              </a:rPr>
            </a:br>
            <a:r>
              <a:rPr lang="en-US" altLang="en-US" sz="2400" kern="0" dirty="0">
                <a:effectLst/>
              </a:rPr>
              <a:t>	}</a:t>
            </a:r>
          </a:p>
          <a:p>
            <a:pPr marL="0" indent="0">
              <a:buNone/>
              <a:defRPr/>
            </a:pPr>
            <a:endParaRPr lang="en-US" altLang="en-US" sz="2400" kern="0" dirty="0">
              <a:solidFill>
                <a:schemeClr val="accent2"/>
              </a:solidFill>
              <a:effectLst/>
            </a:endParaRPr>
          </a:p>
          <a:p>
            <a:pPr marL="457200" lvl="1" indent="0">
              <a:buNone/>
              <a:defRPr/>
            </a:pPr>
            <a:r>
              <a:rPr lang="en-US" altLang="en-US" kern="0" dirty="0">
                <a:effectLst/>
              </a:rPr>
              <a:t>You shouldn’t use</a:t>
            </a:r>
            <a:r>
              <a:rPr lang="en-US" altLang="en-US" kern="0" dirty="0">
                <a:solidFill>
                  <a:schemeClr val="accent2"/>
                </a:solidFill>
                <a:effectLst/>
              </a:rPr>
              <a:t> </a:t>
            </a:r>
            <a:r>
              <a:rPr lang="en-US" altLang="en-US" kern="0" dirty="0">
                <a:effectLst/>
              </a:rPr>
              <a:t>@Ignore without a very good reason!</a:t>
            </a:r>
          </a:p>
          <a:p>
            <a:pPr marL="457200" lvl="1" indent="0">
              <a:buNone/>
              <a:defRPr/>
            </a:pPr>
            <a:endParaRPr lang="en-US" altLang="en-US" kern="0" dirty="0">
              <a:effectLst/>
            </a:endParaRPr>
          </a:p>
          <a:p>
            <a:pPr marL="457200" lvl="1" indent="0">
              <a:buNone/>
              <a:defRPr/>
            </a:pPr>
            <a:r>
              <a:rPr lang="en-US" altLang="en-US" kern="0" dirty="0">
                <a:effectLst/>
              </a:rPr>
              <a:t>@Ignore can be used for class to ignore the whole test class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3FBB-8F59-4B66-258F-82C76A8CB2D8}"/>
              </a:ext>
            </a:extLst>
          </p:cNvPr>
          <p:cNvSpPr>
            <a:spLocks noGrp="1"/>
          </p:cNvSpPr>
          <p:nvPr>
            <p:ph type="title"/>
          </p:nvPr>
        </p:nvSpPr>
        <p:spPr>
          <a:xfrm>
            <a:off x="3571566" y="2400402"/>
            <a:ext cx="6477001" cy="1325563"/>
          </a:xfrm>
        </p:spPr>
        <p:txBody>
          <a:bodyPr>
            <a:normAutofit/>
          </a:bodyPr>
          <a:lstStyle/>
          <a:p>
            <a:r>
              <a:rPr lang="en-US" altLang="en-US" sz="9600" dirty="0">
                <a:effectLst/>
                <a:cs typeface="Arial" panose="020B0604020202020204" pitchFamily="34" charset="0"/>
                <a:sym typeface="Arial" panose="020B0604020202020204" pitchFamily="34" charset="0"/>
              </a:rPr>
              <a:t>Mockito</a:t>
            </a:r>
            <a:endParaRPr lang="en-US" sz="9600" dirty="0"/>
          </a:p>
        </p:txBody>
      </p:sp>
    </p:spTree>
    <p:extLst>
      <p:ext uri="{BB962C8B-B14F-4D97-AF65-F5344CB8AC3E}">
        <p14:creationId xmlns:p14="http://schemas.microsoft.com/office/powerpoint/2010/main" val="759379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3795-1B65-AF4A-A07A-FAD34DF4AFAE}"/>
              </a:ext>
            </a:extLst>
          </p:cNvPr>
          <p:cNvSpPr>
            <a:spLocks noGrp="1"/>
          </p:cNvSpPr>
          <p:nvPr>
            <p:ph type="title"/>
          </p:nvPr>
        </p:nvSpPr>
        <p:spPr/>
        <p:txBody>
          <a:bodyPr/>
          <a:lstStyle/>
          <a:p>
            <a:r>
              <a:rPr lang="en-US" altLang="en-US" sz="4400" dirty="0">
                <a:effectLst/>
                <a:cs typeface="Arial" panose="020B0604020202020204" pitchFamily="34" charset="0"/>
                <a:sym typeface="Arial" panose="020B0604020202020204" pitchFamily="34" charset="0"/>
              </a:rPr>
              <a:t>Mockito for mocking objects</a:t>
            </a:r>
            <a:endParaRPr lang="en-US" dirty="0"/>
          </a:p>
        </p:txBody>
      </p:sp>
      <p:sp>
        <p:nvSpPr>
          <p:cNvPr id="3" name="Content Placeholder 2">
            <a:extLst>
              <a:ext uri="{FF2B5EF4-FFF2-40B4-BE49-F238E27FC236}">
                <a16:creationId xmlns:a16="http://schemas.microsoft.com/office/drawing/2014/main" id="{103C6A62-4779-FAA0-D8E1-32FC448DEA47}"/>
              </a:ext>
            </a:extLst>
          </p:cNvPr>
          <p:cNvSpPr>
            <a:spLocks noGrp="1"/>
          </p:cNvSpPr>
          <p:nvPr>
            <p:ph idx="1"/>
          </p:nvPr>
        </p:nvSpPr>
        <p:spPr>
          <a:xfrm>
            <a:off x="769375" y="2084832"/>
            <a:ext cx="10606548" cy="4551942"/>
          </a:xfrm>
        </p:spPr>
        <p:txBody>
          <a:bodyPr>
            <a:normAutofit fontScale="92500" lnSpcReduction="20000"/>
          </a:bodyPr>
          <a:lstStyle/>
          <a:p>
            <a:pPr>
              <a:buFont typeface="Wingdings" pitchFamily="2" charset="2"/>
              <a:buChar char="Ø"/>
              <a:defRPr/>
            </a:pPr>
            <a:r>
              <a:rPr lang="en-US" sz="2800" dirty="0">
                <a:effectLst/>
              </a:rPr>
              <a:t>Mockito is a Java framework allowing the creation of mock</a:t>
            </a:r>
          </a:p>
          <a:p>
            <a:pPr>
              <a:buFont typeface="Wingdings" pitchFamily="2" charset="2"/>
              <a:buChar char="Ø"/>
              <a:defRPr/>
            </a:pPr>
            <a:r>
              <a:rPr lang="en-US" sz="2800" dirty="0">
                <a:effectLst/>
              </a:rPr>
              <a:t>objects in automated unit tests objects in automated unit tests.</a:t>
            </a:r>
          </a:p>
          <a:p>
            <a:pPr>
              <a:buFont typeface="Wingdings" pitchFamily="2" charset="2"/>
              <a:buChar char="Ø"/>
              <a:defRPr/>
            </a:pPr>
            <a:r>
              <a:rPr lang="en-US" sz="2800" dirty="0">
                <a:effectLst/>
              </a:rPr>
              <a:t>A mock object is a dummy implementation for an interface or a class in which you define the output of certain method calls.</a:t>
            </a:r>
          </a:p>
          <a:p>
            <a:pPr>
              <a:buFont typeface="Wingdings" pitchFamily="2" charset="2"/>
              <a:buChar char="Ø"/>
              <a:defRPr/>
            </a:pPr>
            <a:r>
              <a:rPr lang="en-US" sz="2800" dirty="0">
                <a:effectLst/>
              </a:rPr>
              <a:t>class in which you define the output of certain method calls.</a:t>
            </a:r>
          </a:p>
          <a:p>
            <a:pPr>
              <a:buFont typeface="Wingdings" pitchFamily="2" charset="2"/>
              <a:buChar char="Ø"/>
              <a:defRPr/>
            </a:pPr>
            <a:r>
              <a:rPr lang="en-US" sz="2800" dirty="0">
                <a:effectLst/>
              </a:rPr>
              <a:t>Mockito is a popular mock framework which can be used in conjunction with JUnit. </a:t>
            </a:r>
          </a:p>
          <a:p>
            <a:pPr>
              <a:buFont typeface="Wingdings" pitchFamily="2" charset="2"/>
              <a:buChar char="Ø"/>
              <a:defRPr/>
            </a:pPr>
            <a:r>
              <a:rPr lang="en-US" sz="2800" dirty="0">
                <a:effectLst/>
              </a:rPr>
              <a:t>Mockito allows you to create and configure mock objects.</a:t>
            </a:r>
            <a:endParaRPr lang="en-US" sz="2800" dirty="0"/>
          </a:p>
          <a:p>
            <a:pPr>
              <a:buFont typeface="Wingdings" pitchFamily="2" charset="2"/>
              <a:buChar char="Ø"/>
              <a:defRPr/>
            </a:pPr>
            <a:r>
              <a:rPr lang="en-US" sz="2800" dirty="0">
                <a:effectLst/>
              </a:rPr>
              <a:t>Mockito supports the creation of mock objects with the static </a:t>
            </a:r>
            <a:r>
              <a:rPr lang="en-US" sz="2800" dirty="0"/>
              <a:t>mock()</a:t>
            </a:r>
            <a:r>
              <a:rPr lang="en-US" sz="2800" dirty="0">
                <a:effectLst/>
              </a:rPr>
              <a:t> method call. </a:t>
            </a:r>
          </a:p>
          <a:p>
            <a:pPr>
              <a:buFont typeface="Wingdings" pitchFamily="2" charset="2"/>
              <a:buChar char="Ø"/>
              <a:defRPr/>
            </a:pPr>
            <a:r>
              <a:rPr lang="en-US" sz="2800" dirty="0">
                <a:effectLst/>
              </a:rPr>
              <a:t>It also supports the creation of mock objects based on the </a:t>
            </a:r>
            <a:r>
              <a:rPr lang="en-US" sz="2800" dirty="0"/>
              <a:t>@Mock</a:t>
            </a:r>
            <a:r>
              <a:rPr lang="en-US" sz="2800" dirty="0">
                <a:effectLst/>
              </a:rPr>
              <a:t> annotation. </a:t>
            </a:r>
          </a:p>
          <a:p>
            <a:endParaRPr lang="en-US" dirty="0"/>
          </a:p>
        </p:txBody>
      </p:sp>
    </p:spTree>
    <p:extLst>
      <p:ext uri="{BB962C8B-B14F-4D97-AF65-F5344CB8AC3E}">
        <p14:creationId xmlns:p14="http://schemas.microsoft.com/office/powerpoint/2010/main" val="4000858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F358-C45D-DFB2-1C88-62784111C760}"/>
              </a:ext>
            </a:extLst>
          </p:cNvPr>
          <p:cNvSpPr>
            <a:spLocks noGrp="1"/>
          </p:cNvSpPr>
          <p:nvPr>
            <p:ph type="title"/>
          </p:nvPr>
        </p:nvSpPr>
        <p:spPr>
          <a:xfrm>
            <a:off x="935638" y="958842"/>
            <a:ext cx="9720072" cy="1499616"/>
          </a:xfrm>
        </p:spPr>
        <p:txBody>
          <a:bodyPr/>
          <a:lstStyle/>
          <a:p>
            <a:r>
              <a:rPr lang="en-IN" b="1" dirty="0"/>
              <a:t>The Need for Mocks</a:t>
            </a:r>
            <a:br>
              <a:rPr lang="en-IN" b="1" dirty="0"/>
            </a:br>
            <a:endParaRPr lang="en-US" dirty="0"/>
          </a:p>
        </p:txBody>
      </p:sp>
      <p:sp>
        <p:nvSpPr>
          <p:cNvPr id="3" name="Content Placeholder 2">
            <a:extLst>
              <a:ext uri="{FF2B5EF4-FFF2-40B4-BE49-F238E27FC236}">
                <a16:creationId xmlns:a16="http://schemas.microsoft.com/office/drawing/2014/main" id="{B04E0950-1B1A-38F6-0451-D0A850F78471}"/>
              </a:ext>
            </a:extLst>
          </p:cNvPr>
          <p:cNvSpPr>
            <a:spLocks noGrp="1"/>
          </p:cNvSpPr>
          <p:nvPr>
            <p:ph idx="1"/>
          </p:nvPr>
        </p:nvSpPr>
        <p:spPr/>
        <p:txBody>
          <a:bodyPr/>
          <a:lstStyle/>
          <a:p>
            <a:r>
              <a:rPr lang="en-IN" dirty="0"/>
              <a:t>Mocking is the act of removing external dependencies from a unit test in order to create a controlled environment around it. Typically, we mock all other classes that interact with the class that we want to test. Common targets for mocking are:</a:t>
            </a:r>
          </a:p>
          <a:p>
            <a:pPr>
              <a:buFont typeface="Arial" panose="020B0604020202020204" pitchFamily="34" charset="0"/>
              <a:buChar char="•"/>
            </a:pPr>
            <a:r>
              <a:rPr lang="en-IN" dirty="0"/>
              <a:t>Database connections,</a:t>
            </a:r>
          </a:p>
          <a:p>
            <a:pPr>
              <a:buFont typeface="Arial" panose="020B0604020202020204" pitchFamily="34" charset="0"/>
              <a:buChar char="•"/>
            </a:pPr>
            <a:r>
              <a:rPr lang="en-IN" dirty="0"/>
              <a:t>Web services,</a:t>
            </a:r>
          </a:p>
          <a:p>
            <a:pPr>
              <a:buFont typeface="Arial" panose="020B0604020202020204" pitchFamily="34" charset="0"/>
              <a:buChar char="•"/>
            </a:pPr>
            <a:r>
              <a:rPr lang="en-IN" dirty="0"/>
              <a:t>Classes that are slow,</a:t>
            </a:r>
          </a:p>
          <a:p>
            <a:pPr>
              <a:buFont typeface="Arial" panose="020B0604020202020204" pitchFamily="34" charset="0"/>
              <a:buChar char="•"/>
            </a:pPr>
            <a:r>
              <a:rPr lang="en-IN" dirty="0"/>
              <a:t>Classes with side effects, and</a:t>
            </a:r>
          </a:p>
          <a:p>
            <a:pPr>
              <a:buFont typeface="Arial" panose="020B0604020202020204" pitchFamily="34" charset="0"/>
              <a:buChar char="•"/>
            </a:pPr>
            <a:r>
              <a:rPr lang="en-IN" dirty="0"/>
              <a:t>Classes with non-deterministic </a:t>
            </a:r>
            <a:r>
              <a:rPr lang="en-IN" dirty="0" err="1"/>
              <a:t>behavior</a:t>
            </a:r>
            <a:r>
              <a:rPr lang="en-IN" dirty="0"/>
              <a:t>.</a:t>
            </a:r>
          </a:p>
          <a:p>
            <a:endParaRPr lang="en-US" dirty="0"/>
          </a:p>
        </p:txBody>
      </p:sp>
    </p:spTree>
    <p:extLst>
      <p:ext uri="{BB962C8B-B14F-4D97-AF65-F5344CB8AC3E}">
        <p14:creationId xmlns:p14="http://schemas.microsoft.com/office/powerpoint/2010/main" val="654993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327D-3418-9DD2-DB6F-FBA754B143B0}"/>
              </a:ext>
            </a:extLst>
          </p:cNvPr>
          <p:cNvSpPr>
            <a:spLocks noGrp="1"/>
          </p:cNvSpPr>
          <p:nvPr>
            <p:ph type="title"/>
          </p:nvPr>
        </p:nvSpPr>
        <p:spPr/>
        <p:txBody>
          <a:bodyPr/>
          <a:lstStyle/>
          <a:p>
            <a:r>
              <a:rPr lang="en-US" dirty="0"/>
              <a:t>Why Mockito?</a:t>
            </a:r>
          </a:p>
        </p:txBody>
      </p:sp>
      <p:pic>
        <p:nvPicPr>
          <p:cNvPr id="4" name="Content Placeholder 3">
            <a:extLst>
              <a:ext uri="{FF2B5EF4-FFF2-40B4-BE49-F238E27FC236}">
                <a16:creationId xmlns:a16="http://schemas.microsoft.com/office/drawing/2014/main" id="{8ED808C4-A157-A57E-840E-A51FD7C8BC8A}"/>
              </a:ext>
            </a:extLst>
          </p:cNvPr>
          <p:cNvPicPr>
            <a:picLocks noGrp="1" noChangeAspect="1"/>
          </p:cNvPicPr>
          <p:nvPr>
            <p:ph idx="1"/>
          </p:nvPr>
        </p:nvPicPr>
        <p:blipFill>
          <a:blip r:embed="rId2"/>
          <a:stretch>
            <a:fillRect/>
          </a:stretch>
        </p:blipFill>
        <p:spPr>
          <a:xfrm>
            <a:off x="920018" y="1717469"/>
            <a:ext cx="8892576" cy="5027067"/>
          </a:xfrm>
          <a:prstGeom prst="rect">
            <a:avLst/>
          </a:prstGeom>
        </p:spPr>
      </p:pic>
    </p:spTree>
    <p:extLst>
      <p:ext uri="{BB962C8B-B14F-4D97-AF65-F5344CB8AC3E}">
        <p14:creationId xmlns:p14="http://schemas.microsoft.com/office/powerpoint/2010/main" val="37113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BC5E2D-2439-CD76-2F7A-F98A6032AC93}"/>
              </a:ext>
            </a:extLst>
          </p:cNvPr>
          <p:cNvSpPr>
            <a:spLocks noGrp="1"/>
          </p:cNvSpPr>
          <p:nvPr>
            <p:ph idx="1"/>
          </p:nvPr>
        </p:nvSpPr>
        <p:spPr>
          <a:xfrm>
            <a:off x="1162665" y="3446206"/>
            <a:ext cx="10515600" cy="4351338"/>
          </a:xfrm>
        </p:spPr>
        <p:txBody>
          <a:bodyPr/>
          <a:lstStyle/>
          <a:p>
            <a:r>
              <a:rPr lang="en-IN" dirty="0"/>
              <a:t>The best solution for a true unit test is to completely remove the database dependency. We will stub the database connection instead, and “fool” our class to think that it is talking to a real </a:t>
            </a:r>
            <a:r>
              <a:rPr lang="en-IN" dirty="0" err="1"/>
              <a:t>EntityManager</a:t>
            </a:r>
            <a:r>
              <a:rPr lang="en-IN" dirty="0"/>
              <a:t>, while in reality, the </a:t>
            </a:r>
            <a:r>
              <a:rPr lang="en-IN" dirty="0" err="1"/>
              <a:t>EntityManager</a:t>
            </a:r>
            <a:r>
              <a:rPr lang="en-IN" dirty="0"/>
              <a:t> is a Mockito stub. This way, we have complete control over what is returned by the database connection without having to deal with an actual database.</a:t>
            </a:r>
            <a:endParaRPr lang="en-US" dirty="0"/>
          </a:p>
        </p:txBody>
      </p:sp>
      <p:sp>
        <p:nvSpPr>
          <p:cNvPr id="4" name="Content Placeholder 2">
            <a:extLst>
              <a:ext uri="{FF2B5EF4-FFF2-40B4-BE49-F238E27FC236}">
                <a16:creationId xmlns:a16="http://schemas.microsoft.com/office/drawing/2014/main" id="{6211CC43-ED66-9210-4A7B-0314DED9B904}"/>
              </a:ext>
            </a:extLst>
          </p:cNvPr>
          <p:cNvSpPr txBox="1">
            <a:spLocks/>
          </p:cNvSpPr>
          <p:nvPr/>
        </p:nvSpPr>
        <p:spPr>
          <a:xfrm>
            <a:off x="1044677" y="59436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Imagine you're testing a service that calculates discounts for customers. This service might rely on another service to fetch customer data. Using Mockito, you can mock the customer data service to return specific data, allowing you to test how your discount service behaves without needing access to the real customer data service.</a:t>
            </a:r>
          </a:p>
          <a:p>
            <a:endParaRPr lang="en-US" dirty="0"/>
          </a:p>
        </p:txBody>
      </p:sp>
    </p:spTree>
    <p:extLst>
      <p:ext uri="{BB962C8B-B14F-4D97-AF65-F5344CB8AC3E}">
        <p14:creationId xmlns:p14="http://schemas.microsoft.com/office/powerpoint/2010/main" val="796467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76AB90-27AB-CE98-BA20-28163394C206}"/>
              </a:ext>
            </a:extLst>
          </p:cNvPr>
          <p:cNvPicPr>
            <a:picLocks noChangeAspect="1"/>
          </p:cNvPicPr>
          <p:nvPr/>
        </p:nvPicPr>
        <p:blipFill>
          <a:blip r:embed="rId2"/>
          <a:stretch>
            <a:fillRect/>
          </a:stretch>
        </p:blipFill>
        <p:spPr>
          <a:xfrm>
            <a:off x="1119648" y="440063"/>
            <a:ext cx="9952704" cy="5363326"/>
          </a:xfrm>
          <a:prstGeom prst="rect">
            <a:avLst/>
          </a:prstGeom>
        </p:spPr>
      </p:pic>
    </p:spTree>
    <p:extLst>
      <p:ext uri="{BB962C8B-B14F-4D97-AF65-F5344CB8AC3E}">
        <p14:creationId xmlns:p14="http://schemas.microsoft.com/office/powerpoint/2010/main" val="3915659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B709D93-2A55-E5DD-55C5-14FFF28436F0}"/>
              </a:ext>
            </a:extLst>
          </p:cNvPr>
          <p:cNvPicPr>
            <a:picLocks noGrp="1" noChangeAspect="1"/>
          </p:cNvPicPr>
          <p:nvPr>
            <p:ph idx="1"/>
          </p:nvPr>
        </p:nvPicPr>
        <p:blipFill>
          <a:blip r:embed="rId2"/>
          <a:stretch>
            <a:fillRect/>
          </a:stretch>
        </p:blipFill>
        <p:spPr>
          <a:xfrm>
            <a:off x="228693" y="222967"/>
            <a:ext cx="9033294" cy="6391482"/>
          </a:xfrm>
          <a:prstGeom prst="rect">
            <a:avLst/>
          </a:prstGeom>
        </p:spPr>
      </p:pic>
    </p:spTree>
    <p:extLst>
      <p:ext uri="{BB962C8B-B14F-4D97-AF65-F5344CB8AC3E}">
        <p14:creationId xmlns:p14="http://schemas.microsoft.com/office/powerpoint/2010/main" val="1830015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E3B-2FE5-8601-480E-91D5E538421D}"/>
              </a:ext>
            </a:extLst>
          </p:cNvPr>
          <p:cNvSpPr>
            <a:spLocks noGrp="1"/>
          </p:cNvSpPr>
          <p:nvPr>
            <p:ph type="title"/>
          </p:nvPr>
        </p:nvSpPr>
        <p:spPr/>
        <p:txBody>
          <a:bodyPr/>
          <a:lstStyle/>
          <a:p>
            <a:r>
              <a:rPr lang="en-US" altLang="en-US" sz="4400" dirty="0">
                <a:effectLst/>
                <a:cs typeface="Arial" panose="020B0604020202020204" pitchFamily="34" charset="0"/>
                <a:sym typeface="Arial" panose="020B0604020202020204" pitchFamily="34" charset="0"/>
              </a:rPr>
              <a:t>Using Mockito</a:t>
            </a:r>
            <a:endParaRPr lang="en-US" b="1" dirty="0"/>
          </a:p>
        </p:txBody>
      </p:sp>
      <p:pic>
        <p:nvPicPr>
          <p:cNvPr id="4" name="Picture 2">
            <a:extLst>
              <a:ext uri="{FF2B5EF4-FFF2-40B4-BE49-F238E27FC236}">
                <a16:creationId xmlns:a16="http://schemas.microsoft.com/office/drawing/2014/main" id="{5B98285D-6126-D4A2-A193-7D4A583035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96465" y="89206"/>
            <a:ext cx="7002206" cy="6493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896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842A23-1D82-77EF-02E5-84BC09F9275B}"/>
              </a:ext>
            </a:extLst>
          </p:cNvPr>
          <p:cNvPicPr>
            <a:picLocks noChangeAspect="1"/>
          </p:cNvPicPr>
          <p:nvPr/>
        </p:nvPicPr>
        <p:blipFill>
          <a:blip r:embed="rId2"/>
          <a:stretch>
            <a:fillRect/>
          </a:stretch>
        </p:blipFill>
        <p:spPr>
          <a:xfrm>
            <a:off x="511277" y="0"/>
            <a:ext cx="11169445" cy="6711683"/>
          </a:xfrm>
          <a:prstGeom prst="rect">
            <a:avLst/>
          </a:prstGeom>
        </p:spPr>
      </p:pic>
    </p:spTree>
    <p:extLst>
      <p:ext uri="{BB962C8B-B14F-4D97-AF65-F5344CB8AC3E}">
        <p14:creationId xmlns:p14="http://schemas.microsoft.com/office/powerpoint/2010/main" val="17149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A86C-EB80-18AB-9B4A-C9BCA81AF9D8}"/>
              </a:ext>
            </a:extLst>
          </p:cNvPr>
          <p:cNvSpPr>
            <a:spLocks noGrp="1"/>
          </p:cNvSpPr>
          <p:nvPr>
            <p:ph type="title"/>
          </p:nvPr>
        </p:nvSpPr>
        <p:spPr/>
        <p:txBody>
          <a:bodyPr/>
          <a:lstStyle/>
          <a:p>
            <a:r>
              <a:rPr lang="en-US" altLang="en-US" sz="4400" dirty="0">
                <a:effectLst/>
                <a:cs typeface="Arial" panose="020B0604020202020204" pitchFamily="34" charset="0"/>
                <a:sym typeface="Arial" panose="020B0604020202020204" pitchFamily="34" charset="0"/>
              </a:rPr>
              <a:t>Limitations</a:t>
            </a:r>
            <a:endParaRPr lang="en-US" dirty="0"/>
          </a:p>
        </p:txBody>
      </p:sp>
      <p:sp>
        <p:nvSpPr>
          <p:cNvPr id="3" name="Content Placeholder 2">
            <a:extLst>
              <a:ext uri="{FF2B5EF4-FFF2-40B4-BE49-F238E27FC236}">
                <a16:creationId xmlns:a16="http://schemas.microsoft.com/office/drawing/2014/main" id="{62E9D83A-0156-9C95-6903-088F31E573D3}"/>
              </a:ext>
            </a:extLst>
          </p:cNvPr>
          <p:cNvSpPr>
            <a:spLocks noGrp="1"/>
          </p:cNvSpPr>
          <p:nvPr>
            <p:ph idx="1"/>
          </p:nvPr>
        </p:nvSpPr>
        <p:spPr/>
        <p:txBody>
          <a:bodyPr/>
          <a:lstStyle/>
          <a:p>
            <a:pPr eaLnBrk="1" hangingPunct="1">
              <a:defRPr/>
            </a:pPr>
            <a:r>
              <a:rPr lang="en-US" sz="2800" dirty="0">
                <a:effectLst/>
              </a:rPr>
              <a:t>Mockito has certain limitations. It can not test the following constructs:</a:t>
            </a:r>
          </a:p>
          <a:p>
            <a:pPr lvl="1" eaLnBrk="1" hangingPunct="1">
              <a:defRPr/>
            </a:pPr>
            <a:r>
              <a:rPr lang="en-US" sz="2400" dirty="0">
                <a:effectLst/>
              </a:rPr>
              <a:t>Final classes</a:t>
            </a:r>
          </a:p>
          <a:p>
            <a:pPr lvl="1" eaLnBrk="1" hangingPunct="1">
              <a:defRPr/>
            </a:pPr>
            <a:r>
              <a:rPr lang="en-US" sz="2400" dirty="0">
                <a:effectLst/>
              </a:rPr>
              <a:t>Primitive types</a:t>
            </a:r>
          </a:p>
          <a:p>
            <a:pPr lvl="1" eaLnBrk="1" hangingPunct="1">
              <a:defRPr/>
            </a:pPr>
            <a:endParaRPr lang="en-US" dirty="0"/>
          </a:p>
          <a:p>
            <a:endParaRPr lang="en-US" dirty="0"/>
          </a:p>
          <a:p>
            <a:endParaRPr lang="en-US" dirty="0"/>
          </a:p>
        </p:txBody>
      </p:sp>
    </p:spTree>
    <p:extLst>
      <p:ext uri="{BB962C8B-B14F-4D97-AF65-F5344CB8AC3E}">
        <p14:creationId xmlns:p14="http://schemas.microsoft.com/office/powerpoint/2010/main" val="1303126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218D-030B-98D1-19A9-3C941626DF47}"/>
              </a:ext>
            </a:extLst>
          </p:cNvPr>
          <p:cNvSpPr>
            <a:spLocks noGrp="1"/>
          </p:cNvSpPr>
          <p:nvPr>
            <p:ph type="title"/>
          </p:nvPr>
        </p:nvSpPr>
        <p:spPr/>
        <p:txBody>
          <a:bodyPr/>
          <a:lstStyle/>
          <a:p>
            <a:r>
              <a:rPr lang="en-US" altLang="en-US" sz="4400" dirty="0">
                <a:effectLst/>
              </a:rPr>
              <a:t>Configuring the mock objects</a:t>
            </a:r>
            <a:endParaRPr lang="en-US" dirty="0"/>
          </a:p>
        </p:txBody>
      </p:sp>
      <p:sp>
        <p:nvSpPr>
          <p:cNvPr id="3" name="Content Placeholder 2">
            <a:extLst>
              <a:ext uri="{FF2B5EF4-FFF2-40B4-BE49-F238E27FC236}">
                <a16:creationId xmlns:a16="http://schemas.microsoft.com/office/drawing/2014/main" id="{C8BD8D20-A3C4-416C-4458-88AB13ED40A8}"/>
              </a:ext>
            </a:extLst>
          </p:cNvPr>
          <p:cNvSpPr>
            <a:spLocks noGrp="1"/>
          </p:cNvSpPr>
          <p:nvPr>
            <p:ph idx="1"/>
          </p:nvPr>
        </p:nvSpPr>
        <p:spPr/>
        <p:txBody>
          <a:bodyPr/>
          <a:lstStyle/>
          <a:p>
            <a:pPr eaLnBrk="1" hangingPunct="1">
              <a:defRPr/>
            </a:pPr>
            <a:r>
              <a:rPr lang="en-US" sz="2800" dirty="0">
                <a:effectLst/>
              </a:rPr>
              <a:t>Mockito has a fluent API. You can use the verify() method to ensure that a method was called.</a:t>
            </a:r>
          </a:p>
          <a:p>
            <a:pPr eaLnBrk="1" hangingPunct="1">
              <a:defRPr/>
            </a:pPr>
            <a:endParaRPr lang="en-US" sz="2800" dirty="0">
              <a:effectLst/>
            </a:endParaRPr>
          </a:p>
          <a:p>
            <a:pPr eaLnBrk="1" hangingPunct="1">
              <a:defRPr/>
            </a:pPr>
            <a:r>
              <a:rPr lang="en-US" sz="2800" dirty="0">
                <a:effectLst/>
              </a:rPr>
              <a:t>when(....).</a:t>
            </a:r>
            <a:r>
              <a:rPr lang="en-US" sz="2800" dirty="0" err="1">
                <a:effectLst/>
              </a:rPr>
              <a:t>thenReturn</a:t>
            </a:r>
            <a:r>
              <a:rPr lang="en-US" sz="2800" dirty="0">
                <a:effectLst/>
              </a:rPr>
              <a:t>(....) can be used to specify a condition and a return value for this condition.</a:t>
            </a:r>
          </a:p>
          <a:p>
            <a:endParaRPr lang="en-US" dirty="0"/>
          </a:p>
        </p:txBody>
      </p:sp>
    </p:spTree>
    <p:extLst>
      <p:ext uri="{BB962C8B-B14F-4D97-AF65-F5344CB8AC3E}">
        <p14:creationId xmlns:p14="http://schemas.microsoft.com/office/powerpoint/2010/main" val="1065296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B7A55A1-993A-ED98-FB35-F8CFDEF33501}"/>
              </a:ext>
            </a:extLst>
          </p:cNvPr>
          <p:cNvSpPr>
            <a:spLocks noGrp="1" noRot="1" noChangeArrowheads="1"/>
          </p:cNvSpPr>
          <p:nvPr>
            <p:ph type="title"/>
          </p:nvPr>
        </p:nvSpPr>
        <p:spPr>
          <a:xfrm>
            <a:off x="919316" y="560439"/>
            <a:ext cx="8229600" cy="1524000"/>
          </a:xfrm>
        </p:spPr>
        <p:txBody>
          <a:bodyPr/>
          <a:lstStyle/>
          <a:p>
            <a:pPr eaLnBrk="1" hangingPunct="1"/>
            <a:r>
              <a:rPr lang="en-US" altLang="en-US" sz="3600" dirty="0"/>
              <a:t>Configuring the mock objects</a:t>
            </a:r>
          </a:p>
        </p:txBody>
      </p:sp>
      <p:sp>
        <p:nvSpPr>
          <p:cNvPr id="4" name="Rectangle 1">
            <a:extLst>
              <a:ext uri="{FF2B5EF4-FFF2-40B4-BE49-F238E27FC236}">
                <a16:creationId xmlns:a16="http://schemas.microsoft.com/office/drawing/2014/main" id="{66840C29-114F-E078-9C20-5646D9C62A4E}"/>
              </a:ext>
            </a:extLst>
          </p:cNvPr>
          <p:cNvSpPr>
            <a:spLocks noChangeArrowheads="1"/>
          </p:cNvSpPr>
          <p:nvPr/>
        </p:nvSpPr>
        <p:spPr bwMode="auto">
          <a:xfrm>
            <a:off x="1216742" y="2286000"/>
            <a:ext cx="74437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spcBef>
                <a:spcPct val="0"/>
              </a:spcBef>
              <a:buClrTx/>
              <a:buSzTx/>
              <a:buFontTx/>
              <a:buNone/>
              <a:defRPr/>
            </a:pPr>
            <a:r>
              <a:rPr lang="en-US" altLang="en-US" sz="2400" i="1" dirty="0">
                <a:latin typeface="+mn-lt"/>
              </a:rPr>
              <a:t>@Test</a:t>
            </a:r>
          </a:p>
          <a:p>
            <a:pPr>
              <a:spcBef>
                <a:spcPct val="0"/>
              </a:spcBef>
              <a:buClrTx/>
              <a:buSzTx/>
              <a:buFontTx/>
              <a:buNone/>
              <a:defRPr/>
            </a:pPr>
            <a:r>
              <a:rPr lang="en-US" altLang="en-US" sz="2400" dirty="0">
                <a:latin typeface="+mn-lt"/>
              </a:rPr>
              <a:t>public void</a:t>
            </a:r>
            <a:r>
              <a:rPr lang="en-US" altLang="en-US" sz="2400" dirty="0">
                <a:solidFill>
                  <a:srgbClr val="CC0000"/>
                </a:solidFill>
                <a:latin typeface="+mn-lt"/>
              </a:rPr>
              <a:t> </a:t>
            </a:r>
            <a:r>
              <a:rPr lang="en-US" altLang="en-US" sz="2400" dirty="0">
                <a:latin typeface="+mn-lt"/>
              </a:rPr>
              <a:t>test1 ( ) {</a:t>
            </a:r>
          </a:p>
          <a:p>
            <a:pPr>
              <a:spcBef>
                <a:spcPct val="0"/>
              </a:spcBef>
              <a:buClrTx/>
              <a:buSzTx/>
              <a:buFontTx/>
              <a:buNone/>
              <a:defRPr/>
            </a:pPr>
            <a:endParaRPr lang="en-US" altLang="en-US" sz="2400" dirty="0">
              <a:latin typeface="+mn-lt"/>
            </a:endParaRPr>
          </a:p>
          <a:p>
            <a:pPr>
              <a:spcBef>
                <a:spcPct val="0"/>
              </a:spcBef>
              <a:buClrTx/>
              <a:buSzTx/>
              <a:buFontTx/>
              <a:buNone/>
              <a:defRPr/>
            </a:pPr>
            <a:r>
              <a:rPr lang="en-US" altLang="en-US" sz="2400" dirty="0">
                <a:latin typeface="+mn-lt"/>
              </a:rPr>
              <a:t>	</a:t>
            </a:r>
            <a:r>
              <a:rPr lang="en-US" altLang="en-US" sz="2400" dirty="0" err="1">
                <a:latin typeface="+mn-lt"/>
              </a:rPr>
              <a:t>MyClass</a:t>
            </a:r>
            <a:r>
              <a:rPr lang="en-US" altLang="en-US" sz="2400" dirty="0">
                <a:latin typeface="+mn-lt"/>
              </a:rPr>
              <a:t> test = </a:t>
            </a:r>
            <a:r>
              <a:rPr lang="en-US" altLang="en-US" sz="2400" dirty="0" err="1">
                <a:latin typeface="+mn-lt"/>
              </a:rPr>
              <a:t>Mockito.mock</a:t>
            </a:r>
            <a:r>
              <a:rPr lang="en-US" altLang="en-US" sz="2400" dirty="0">
                <a:latin typeface="+mn-lt"/>
              </a:rPr>
              <a:t>(</a:t>
            </a:r>
            <a:r>
              <a:rPr lang="en-US" altLang="en-US" sz="2400" dirty="0" err="1">
                <a:latin typeface="+mn-lt"/>
              </a:rPr>
              <a:t>MyClass.class</a:t>
            </a:r>
            <a:r>
              <a:rPr lang="en-US" altLang="en-US" sz="2400" dirty="0">
                <a:latin typeface="+mn-lt"/>
              </a:rPr>
              <a:t>);</a:t>
            </a:r>
          </a:p>
          <a:p>
            <a:pPr>
              <a:spcBef>
                <a:spcPct val="0"/>
              </a:spcBef>
              <a:buClrTx/>
              <a:buSzTx/>
              <a:buFontTx/>
              <a:buNone/>
              <a:defRPr/>
            </a:pPr>
            <a:endParaRPr lang="en-US" altLang="en-US" sz="2400" dirty="0">
              <a:latin typeface="+mn-lt"/>
            </a:endParaRPr>
          </a:p>
          <a:p>
            <a:pPr>
              <a:spcBef>
                <a:spcPct val="0"/>
              </a:spcBef>
              <a:buClrTx/>
              <a:buSzTx/>
              <a:buFontTx/>
              <a:buNone/>
              <a:defRPr/>
            </a:pPr>
            <a:r>
              <a:rPr lang="en-US" altLang="en-US" sz="2400" dirty="0">
                <a:latin typeface="+mn-lt"/>
              </a:rPr>
              <a:t>	</a:t>
            </a:r>
            <a:r>
              <a:rPr lang="en-US" altLang="en-US" sz="2000" dirty="0">
                <a:solidFill>
                  <a:srgbClr val="339933"/>
                </a:solidFill>
                <a:latin typeface="+mn-lt"/>
              </a:rPr>
              <a:t>// Define return value for method </a:t>
            </a:r>
            <a:r>
              <a:rPr lang="en-US" altLang="en-US" sz="2000" dirty="0" err="1">
                <a:solidFill>
                  <a:srgbClr val="339933"/>
                </a:solidFill>
                <a:latin typeface="+mn-lt"/>
              </a:rPr>
              <a:t>getUniqueId</a:t>
            </a:r>
            <a:r>
              <a:rPr lang="en-US" altLang="en-US" sz="2000" dirty="0">
                <a:solidFill>
                  <a:srgbClr val="339933"/>
                </a:solidFill>
                <a:latin typeface="+mn-lt"/>
              </a:rPr>
              <a:t>( )</a:t>
            </a:r>
          </a:p>
          <a:p>
            <a:pPr>
              <a:spcBef>
                <a:spcPct val="0"/>
              </a:spcBef>
              <a:buClrTx/>
              <a:buSzTx/>
              <a:buFontTx/>
              <a:buNone/>
              <a:defRPr/>
            </a:pPr>
            <a:r>
              <a:rPr lang="en-US" altLang="en-US" sz="2400" dirty="0">
                <a:latin typeface="+mn-lt"/>
              </a:rPr>
              <a:t>	</a:t>
            </a:r>
            <a:r>
              <a:rPr lang="en-US" altLang="en-US" sz="2400" dirty="0" err="1">
                <a:latin typeface="+mn-lt"/>
              </a:rPr>
              <a:t>test.when</a:t>
            </a:r>
            <a:r>
              <a:rPr lang="en-US" altLang="en-US" sz="2400" dirty="0">
                <a:latin typeface="+mn-lt"/>
              </a:rPr>
              <a:t>(</a:t>
            </a:r>
            <a:r>
              <a:rPr lang="en-US" altLang="en-US" sz="2400" dirty="0" err="1">
                <a:latin typeface="+mn-lt"/>
              </a:rPr>
              <a:t>test.getUniqueId</a:t>
            </a:r>
            <a:r>
              <a:rPr lang="en-US" altLang="en-US" sz="2400" dirty="0">
                <a:latin typeface="+mn-lt"/>
              </a:rPr>
              <a:t>( )).</a:t>
            </a:r>
            <a:r>
              <a:rPr lang="en-US" altLang="en-US" sz="2400" dirty="0" err="1">
                <a:latin typeface="+mn-lt"/>
              </a:rPr>
              <a:t>thenReturn</a:t>
            </a:r>
            <a:r>
              <a:rPr lang="en-US" altLang="en-US" sz="2400" dirty="0">
                <a:latin typeface="+mn-lt"/>
              </a:rPr>
              <a:t>(43);</a:t>
            </a:r>
          </a:p>
          <a:p>
            <a:pPr>
              <a:spcBef>
                <a:spcPct val="0"/>
              </a:spcBef>
              <a:buClrTx/>
              <a:buSzTx/>
              <a:buFontTx/>
              <a:buNone/>
              <a:defRPr/>
            </a:pPr>
            <a:endParaRPr lang="en-US" altLang="en-US" sz="2400" dirty="0">
              <a:latin typeface="+mn-lt"/>
            </a:endParaRPr>
          </a:p>
          <a:p>
            <a:pPr>
              <a:spcBef>
                <a:spcPct val="0"/>
              </a:spcBef>
              <a:buClrTx/>
              <a:buSzTx/>
              <a:buFontTx/>
              <a:buNone/>
              <a:defRPr/>
            </a:pPr>
            <a:r>
              <a:rPr lang="en-US" altLang="en-US" sz="2400" dirty="0">
                <a:latin typeface="+mn-lt"/>
              </a:rPr>
              <a:t>	</a:t>
            </a:r>
            <a:r>
              <a:rPr lang="en-US" altLang="en-US" sz="2000" dirty="0">
                <a:solidFill>
                  <a:srgbClr val="339933"/>
                </a:solidFill>
                <a:latin typeface="+mn-lt"/>
              </a:rPr>
              <a:t>// TODO use mock in test…</a:t>
            </a:r>
          </a:p>
          <a:p>
            <a:pPr>
              <a:spcBef>
                <a:spcPct val="0"/>
              </a:spcBef>
              <a:buClrTx/>
              <a:buSzTx/>
              <a:buFontTx/>
              <a:buNone/>
              <a:defRPr/>
            </a:pPr>
            <a:r>
              <a:rPr lang="en-US" altLang="en-US" sz="2400" dirty="0">
                <a:latin typeface="+mn-lt"/>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12192E-01C2-399B-28EA-3A864E5B208C}"/>
              </a:ext>
            </a:extLst>
          </p:cNvPr>
          <p:cNvPicPr>
            <a:picLocks noChangeAspect="1"/>
          </p:cNvPicPr>
          <p:nvPr/>
        </p:nvPicPr>
        <p:blipFill>
          <a:blip r:embed="rId2"/>
          <a:stretch>
            <a:fillRect/>
          </a:stretch>
        </p:blipFill>
        <p:spPr>
          <a:xfrm>
            <a:off x="420328" y="177884"/>
            <a:ext cx="8869603" cy="6275662"/>
          </a:xfrm>
          <a:prstGeom prst="rect">
            <a:avLst/>
          </a:prstGeom>
        </p:spPr>
      </p:pic>
    </p:spTree>
    <p:extLst>
      <p:ext uri="{BB962C8B-B14F-4D97-AF65-F5344CB8AC3E}">
        <p14:creationId xmlns:p14="http://schemas.microsoft.com/office/powerpoint/2010/main" val="3597643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224276B-2AE6-843F-C600-B0D70DD307F4}"/>
              </a:ext>
            </a:extLst>
          </p:cNvPr>
          <p:cNvSpPr>
            <a:spLocks noGrp="1" noRot="1" noChangeArrowheads="1"/>
          </p:cNvSpPr>
          <p:nvPr>
            <p:ph type="title"/>
          </p:nvPr>
        </p:nvSpPr>
        <p:spPr>
          <a:xfrm>
            <a:off x="830825" y="609600"/>
            <a:ext cx="8229600" cy="1524000"/>
          </a:xfrm>
        </p:spPr>
        <p:txBody>
          <a:bodyPr/>
          <a:lstStyle/>
          <a:p>
            <a:pPr eaLnBrk="1" hangingPunct="1"/>
            <a:r>
              <a:rPr lang="en-US" altLang="en-US" sz="3600" dirty="0">
                <a:cs typeface="Arial" panose="020B0604020202020204" pitchFamily="34" charset="0"/>
                <a:sym typeface="Arial" panose="020B0604020202020204" pitchFamily="34" charset="0"/>
              </a:rPr>
              <a:t>Verify the calls on the mock objects</a:t>
            </a:r>
          </a:p>
        </p:txBody>
      </p:sp>
      <p:sp>
        <p:nvSpPr>
          <p:cNvPr id="4" name="Rectangle 1">
            <a:extLst>
              <a:ext uri="{FF2B5EF4-FFF2-40B4-BE49-F238E27FC236}">
                <a16:creationId xmlns:a16="http://schemas.microsoft.com/office/drawing/2014/main" id="{2742052C-B261-3D8D-80AF-EE6DC08058C7}"/>
              </a:ext>
            </a:extLst>
          </p:cNvPr>
          <p:cNvSpPr>
            <a:spLocks noChangeArrowheads="1"/>
          </p:cNvSpPr>
          <p:nvPr/>
        </p:nvSpPr>
        <p:spPr bwMode="auto">
          <a:xfrm>
            <a:off x="830825" y="1894697"/>
            <a:ext cx="7787149"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spcBef>
                <a:spcPct val="0"/>
              </a:spcBef>
              <a:buClrTx/>
              <a:buSzTx/>
              <a:buFontTx/>
              <a:buNone/>
              <a:defRPr/>
            </a:pPr>
            <a:r>
              <a:rPr lang="en-US" altLang="en-US" sz="2000" i="1" dirty="0">
                <a:latin typeface="+mn-lt"/>
              </a:rPr>
              <a:t>@Test</a:t>
            </a:r>
          </a:p>
          <a:p>
            <a:pPr>
              <a:spcBef>
                <a:spcPct val="0"/>
              </a:spcBef>
              <a:buClrTx/>
              <a:buSzTx/>
              <a:buFontTx/>
              <a:buNone/>
              <a:defRPr/>
            </a:pPr>
            <a:r>
              <a:rPr lang="en-US" altLang="en-US" sz="2000" dirty="0">
                <a:latin typeface="+mn-lt"/>
              </a:rPr>
              <a:t>public void test1 ( ) {</a:t>
            </a:r>
          </a:p>
          <a:p>
            <a:pPr>
              <a:spcBef>
                <a:spcPct val="0"/>
              </a:spcBef>
              <a:buClrTx/>
              <a:buSzTx/>
              <a:buFontTx/>
              <a:buNone/>
              <a:defRPr/>
            </a:pPr>
            <a:r>
              <a:rPr lang="en-US" altLang="en-US" sz="2000" dirty="0">
                <a:latin typeface="+mn-lt"/>
              </a:rPr>
              <a:t>	</a:t>
            </a:r>
            <a:r>
              <a:rPr lang="en-US" altLang="en-US" sz="2000" dirty="0" err="1">
                <a:latin typeface="+mn-lt"/>
              </a:rPr>
              <a:t>MyClass</a:t>
            </a:r>
            <a:r>
              <a:rPr lang="en-US" altLang="en-US" sz="2000" dirty="0">
                <a:latin typeface="+mn-lt"/>
              </a:rPr>
              <a:t> test = </a:t>
            </a:r>
            <a:r>
              <a:rPr lang="en-US" altLang="en-US" sz="2000" dirty="0" err="1">
                <a:latin typeface="+mn-lt"/>
              </a:rPr>
              <a:t>Mockito.mock</a:t>
            </a:r>
            <a:r>
              <a:rPr lang="en-US" altLang="en-US" sz="2000" dirty="0">
                <a:latin typeface="+mn-lt"/>
              </a:rPr>
              <a:t>(</a:t>
            </a:r>
            <a:r>
              <a:rPr lang="en-US" altLang="en-US" sz="2000" dirty="0" err="1">
                <a:latin typeface="+mn-lt"/>
              </a:rPr>
              <a:t>MyClass.class</a:t>
            </a:r>
            <a:r>
              <a:rPr lang="en-US" altLang="en-US" sz="2000" dirty="0">
                <a:latin typeface="+mn-lt"/>
              </a:rPr>
              <a:t>);</a:t>
            </a:r>
          </a:p>
          <a:p>
            <a:pPr>
              <a:spcBef>
                <a:spcPct val="0"/>
              </a:spcBef>
              <a:buClrTx/>
              <a:buSzTx/>
              <a:buFontTx/>
              <a:buNone/>
              <a:defRPr/>
            </a:pPr>
            <a:endParaRPr lang="en-US" altLang="en-US" sz="2000" dirty="0">
              <a:latin typeface="+mn-lt"/>
            </a:endParaRPr>
          </a:p>
          <a:p>
            <a:pPr>
              <a:spcBef>
                <a:spcPct val="0"/>
              </a:spcBef>
              <a:buClrTx/>
              <a:buSzTx/>
              <a:buFontTx/>
              <a:buNone/>
              <a:defRPr/>
            </a:pPr>
            <a:r>
              <a:rPr lang="en-US" altLang="en-US" sz="2000" dirty="0">
                <a:latin typeface="+mn-lt"/>
              </a:rPr>
              <a:t>	</a:t>
            </a:r>
            <a:r>
              <a:rPr lang="en-US" altLang="en-US" sz="1800" dirty="0">
                <a:solidFill>
                  <a:srgbClr val="339933"/>
                </a:solidFill>
                <a:latin typeface="+mn-lt"/>
              </a:rPr>
              <a:t>// Define return value for method </a:t>
            </a:r>
            <a:r>
              <a:rPr lang="en-US" altLang="en-US" sz="1800" dirty="0" err="1">
                <a:solidFill>
                  <a:srgbClr val="339933"/>
                </a:solidFill>
                <a:latin typeface="+mn-lt"/>
              </a:rPr>
              <a:t>getUniqueId</a:t>
            </a:r>
            <a:r>
              <a:rPr lang="en-US" altLang="en-US" sz="1800" dirty="0">
                <a:solidFill>
                  <a:srgbClr val="339933"/>
                </a:solidFill>
                <a:latin typeface="+mn-lt"/>
              </a:rPr>
              <a:t>( )</a:t>
            </a:r>
          </a:p>
          <a:p>
            <a:pPr>
              <a:spcBef>
                <a:spcPct val="0"/>
              </a:spcBef>
              <a:buClrTx/>
              <a:buSzTx/>
              <a:buFontTx/>
              <a:buNone/>
              <a:defRPr/>
            </a:pPr>
            <a:r>
              <a:rPr lang="en-US" altLang="en-US" sz="2000" dirty="0">
                <a:latin typeface="+mn-lt"/>
              </a:rPr>
              <a:t>	</a:t>
            </a:r>
            <a:r>
              <a:rPr lang="en-US" altLang="en-US" sz="2000" dirty="0" err="1">
                <a:latin typeface="+mn-lt"/>
              </a:rPr>
              <a:t>test.when</a:t>
            </a:r>
            <a:r>
              <a:rPr lang="en-US" altLang="en-US" sz="2000" dirty="0">
                <a:latin typeface="+mn-lt"/>
              </a:rPr>
              <a:t>(</a:t>
            </a:r>
            <a:r>
              <a:rPr lang="en-US" altLang="en-US" sz="2000" dirty="0" err="1">
                <a:latin typeface="+mn-lt"/>
              </a:rPr>
              <a:t>test.getUniqueId</a:t>
            </a:r>
            <a:r>
              <a:rPr lang="en-US" altLang="en-US" sz="2000" dirty="0">
                <a:latin typeface="+mn-lt"/>
              </a:rPr>
              <a:t>( )).</a:t>
            </a:r>
            <a:r>
              <a:rPr lang="en-US" altLang="en-US" sz="2000" dirty="0" err="1">
                <a:latin typeface="+mn-lt"/>
              </a:rPr>
              <a:t>thenReturn</a:t>
            </a:r>
            <a:r>
              <a:rPr lang="en-US" altLang="en-US" sz="2000" dirty="0">
                <a:latin typeface="+mn-lt"/>
              </a:rPr>
              <a:t>(43);</a:t>
            </a:r>
          </a:p>
          <a:p>
            <a:pPr>
              <a:spcBef>
                <a:spcPct val="0"/>
              </a:spcBef>
              <a:buClrTx/>
              <a:buSzTx/>
              <a:buFontTx/>
              <a:buNone/>
              <a:defRPr/>
            </a:pPr>
            <a:endParaRPr lang="en-US" altLang="en-US" sz="2000" dirty="0">
              <a:latin typeface="+mn-lt"/>
            </a:endParaRPr>
          </a:p>
          <a:p>
            <a:pPr>
              <a:spcBef>
                <a:spcPct val="0"/>
              </a:spcBef>
              <a:buClrTx/>
              <a:buSzTx/>
              <a:buFontTx/>
              <a:buNone/>
              <a:defRPr/>
            </a:pPr>
            <a:r>
              <a:rPr lang="en-US" altLang="en-US" sz="2000" dirty="0">
                <a:latin typeface="+mn-lt"/>
              </a:rPr>
              <a:t>	</a:t>
            </a:r>
            <a:r>
              <a:rPr lang="en-US" altLang="en-US" sz="1800" dirty="0">
                <a:solidFill>
                  <a:srgbClr val="339933"/>
                </a:solidFill>
                <a:latin typeface="+mn-lt"/>
              </a:rPr>
              <a:t>// TODO use mock in test…</a:t>
            </a:r>
          </a:p>
          <a:p>
            <a:pPr>
              <a:spcBef>
                <a:spcPct val="0"/>
              </a:spcBef>
              <a:buClrTx/>
              <a:buSzTx/>
              <a:buFontTx/>
              <a:buNone/>
              <a:defRPr/>
            </a:pPr>
            <a:endParaRPr lang="en-US" altLang="en-US" sz="1800" dirty="0">
              <a:solidFill>
                <a:srgbClr val="339933"/>
              </a:solidFill>
              <a:latin typeface="+mn-lt"/>
            </a:endParaRPr>
          </a:p>
          <a:p>
            <a:pPr>
              <a:spcBef>
                <a:spcPct val="0"/>
              </a:spcBef>
              <a:buClrTx/>
              <a:buSzTx/>
              <a:buFontTx/>
              <a:buNone/>
              <a:defRPr/>
            </a:pPr>
            <a:r>
              <a:rPr lang="en-US" altLang="en-US" sz="1800" dirty="0">
                <a:solidFill>
                  <a:srgbClr val="339933"/>
                </a:solidFill>
                <a:latin typeface="+mn-lt"/>
              </a:rPr>
              <a:t>	// Now check if method testing was called with the parameter 12</a:t>
            </a:r>
          </a:p>
          <a:p>
            <a:pPr>
              <a:spcBef>
                <a:spcPct val="0"/>
              </a:spcBef>
              <a:buClrTx/>
              <a:buSzTx/>
              <a:buFontTx/>
              <a:buNone/>
              <a:defRPr/>
            </a:pPr>
            <a:r>
              <a:rPr lang="en-US" altLang="en-US" sz="1800" dirty="0">
                <a:solidFill>
                  <a:srgbClr val="339933"/>
                </a:solidFill>
                <a:latin typeface="+mn-lt"/>
              </a:rPr>
              <a:t>	</a:t>
            </a:r>
            <a:r>
              <a:rPr lang="en-US" altLang="en-US" sz="2000" dirty="0" err="1">
                <a:latin typeface="+mn-lt"/>
              </a:rPr>
              <a:t>Mockito.verify</a:t>
            </a:r>
            <a:r>
              <a:rPr lang="en-US" altLang="en-US" sz="2000" dirty="0">
                <a:latin typeface="+mn-lt"/>
              </a:rPr>
              <a:t>(test).testing(</a:t>
            </a:r>
            <a:r>
              <a:rPr lang="en-US" altLang="en-US" sz="2000" dirty="0" err="1">
                <a:latin typeface="+mn-lt"/>
              </a:rPr>
              <a:t>Matchers.eq</a:t>
            </a:r>
            <a:r>
              <a:rPr lang="en-US" altLang="en-US" sz="2000" dirty="0">
                <a:latin typeface="+mn-lt"/>
              </a:rPr>
              <a:t>(12));</a:t>
            </a:r>
          </a:p>
          <a:p>
            <a:pPr>
              <a:spcBef>
                <a:spcPct val="0"/>
              </a:spcBef>
              <a:buClrTx/>
              <a:buSzTx/>
              <a:buFontTx/>
              <a:buNone/>
              <a:defRPr/>
            </a:pPr>
            <a:endParaRPr lang="en-US" altLang="en-US" sz="1800" dirty="0">
              <a:solidFill>
                <a:srgbClr val="339933"/>
              </a:solidFill>
              <a:latin typeface="+mn-lt"/>
            </a:endParaRPr>
          </a:p>
          <a:p>
            <a:pPr>
              <a:spcBef>
                <a:spcPct val="0"/>
              </a:spcBef>
              <a:buClrTx/>
              <a:buSzTx/>
              <a:buFontTx/>
              <a:buNone/>
              <a:defRPr/>
            </a:pPr>
            <a:r>
              <a:rPr lang="en-US" altLang="en-US" sz="1800" dirty="0">
                <a:solidFill>
                  <a:srgbClr val="339933"/>
                </a:solidFill>
                <a:latin typeface="+mn-lt"/>
              </a:rPr>
              <a:t>	// Was the method called twice?</a:t>
            </a:r>
          </a:p>
          <a:p>
            <a:pPr>
              <a:spcBef>
                <a:spcPct val="0"/>
              </a:spcBef>
              <a:buClrTx/>
              <a:buSzTx/>
              <a:buFontTx/>
              <a:buNone/>
              <a:defRPr/>
            </a:pPr>
            <a:r>
              <a:rPr lang="en-US" altLang="en-US" sz="1800" dirty="0">
                <a:solidFill>
                  <a:srgbClr val="339933"/>
                </a:solidFill>
                <a:latin typeface="+mn-lt"/>
              </a:rPr>
              <a:t>	</a:t>
            </a:r>
            <a:r>
              <a:rPr lang="en-US" altLang="en-US" sz="2000" dirty="0" err="1">
                <a:latin typeface="+mn-lt"/>
              </a:rPr>
              <a:t>Mokito.verify</a:t>
            </a:r>
            <a:r>
              <a:rPr lang="en-US" altLang="en-US" sz="2000" dirty="0">
                <a:latin typeface="+mn-lt"/>
              </a:rPr>
              <a:t>(test, </a:t>
            </a:r>
            <a:r>
              <a:rPr lang="en-US" altLang="en-US" sz="2000" dirty="0" err="1">
                <a:latin typeface="+mn-lt"/>
              </a:rPr>
              <a:t>Mokito.times</a:t>
            </a:r>
            <a:r>
              <a:rPr lang="en-US" altLang="en-US" sz="2000" dirty="0">
                <a:latin typeface="+mn-lt"/>
              </a:rPr>
              <a:t>(2));</a:t>
            </a:r>
          </a:p>
          <a:p>
            <a:pPr>
              <a:spcBef>
                <a:spcPct val="0"/>
              </a:spcBef>
              <a:buClrTx/>
              <a:buSzTx/>
              <a:buFontTx/>
              <a:buNone/>
              <a:defRPr/>
            </a:pPr>
            <a:r>
              <a:rPr lang="en-US" altLang="en-US" sz="2000" dirty="0">
                <a:latin typeface="+mn-lt"/>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BD2A39B-782B-8EEF-E525-CC8BF0DF1AD9}"/>
              </a:ext>
            </a:extLst>
          </p:cNvPr>
          <p:cNvSpPr>
            <a:spLocks noGrp="1" noRot="1" noChangeArrowheads="1"/>
          </p:cNvSpPr>
          <p:nvPr>
            <p:ph type="title"/>
          </p:nvPr>
        </p:nvSpPr>
        <p:spPr>
          <a:xfrm>
            <a:off x="1981200" y="0"/>
            <a:ext cx="8229600" cy="1524000"/>
          </a:xfrm>
        </p:spPr>
        <p:txBody>
          <a:bodyPr/>
          <a:lstStyle/>
          <a:p>
            <a:pPr eaLnBrk="1" hangingPunct="1"/>
            <a:r>
              <a:rPr lang="en-US" altLang="en-US" sz="3600">
                <a:solidFill>
                  <a:srgbClr val="FFFFFF"/>
                </a:solidFill>
                <a:cs typeface="Arial" panose="020B0604020202020204" pitchFamily="34" charset="0"/>
                <a:sym typeface="Arial" panose="020B0604020202020204" pitchFamily="34" charset="0"/>
              </a:rPr>
              <a:t>Verify the calls on the mock objects</a:t>
            </a:r>
          </a:p>
        </p:txBody>
      </p:sp>
      <p:sp>
        <p:nvSpPr>
          <p:cNvPr id="33795" name="Rectangle 1">
            <a:extLst>
              <a:ext uri="{FF2B5EF4-FFF2-40B4-BE49-F238E27FC236}">
                <a16:creationId xmlns:a16="http://schemas.microsoft.com/office/drawing/2014/main" id="{78135712-EFFF-B75B-C89C-C649BAE1968D}"/>
              </a:ext>
            </a:extLst>
          </p:cNvPr>
          <p:cNvSpPr>
            <a:spLocks noChangeArrowheads="1"/>
          </p:cNvSpPr>
          <p:nvPr/>
        </p:nvSpPr>
        <p:spPr bwMode="auto">
          <a:xfrm>
            <a:off x="2057400" y="2209800"/>
            <a:ext cx="82296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spcBef>
                <a:spcPct val="0"/>
              </a:spcBef>
              <a:buClrTx/>
              <a:buSzTx/>
              <a:buFontTx/>
              <a:buNone/>
              <a:defRPr/>
            </a:pPr>
            <a:r>
              <a:rPr lang="en-US" altLang="en-US" sz="2800" dirty="0">
                <a:latin typeface="+mn-lt"/>
              </a:rPr>
              <a:t>Note</a:t>
            </a:r>
          </a:p>
          <a:p>
            <a:pPr>
              <a:spcBef>
                <a:spcPct val="0"/>
              </a:spcBef>
              <a:buClrTx/>
              <a:buSzTx/>
              <a:buFontTx/>
              <a:buNone/>
              <a:defRPr/>
            </a:pPr>
            <a:r>
              <a:rPr lang="en-US" altLang="en-US" sz="2400" dirty="0">
                <a:latin typeface="+mn-lt"/>
              </a:rPr>
              <a:t>	This kind of testing is sometimes called </a:t>
            </a:r>
            <a:r>
              <a:rPr lang="en-US" altLang="en-US" sz="2400" i="1" dirty="0">
                <a:latin typeface="+mn-lt"/>
              </a:rPr>
              <a:t>behavior testing</a:t>
            </a:r>
            <a:r>
              <a:rPr lang="en-US" altLang="en-US" sz="2400" dirty="0">
                <a:latin typeface="+mn-lt"/>
              </a:rPr>
              <a:t>, 	because it does not check the result of a method call, but 	it checks that a method is called with the right parameters.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0B77-1145-FC5B-C8FC-C636952BDF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CBBED1-A1B2-187C-5A0F-B60FC0AD9E0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4AF27FF-E2C2-B5D4-E0E4-AF32299DE9E3}"/>
              </a:ext>
            </a:extLst>
          </p:cNvPr>
          <p:cNvPicPr>
            <a:picLocks noChangeAspect="1"/>
          </p:cNvPicPr>
          <p:nvPr/>
        </p:nvPicPr>
        <p:blipFill>
          <a:blip r:embed="rId3"/>
          <a:stretch>
            <a:fillRect/>
          </a:stretch>
        </p:blipFill>
        <p:spPr>
          <a:xfrm>
            <a:off x="538315" y="115937"/>
            <a:ext cx="10926097" cy="6605647"/>
          </a:xfrm>
          <a:prstGeom prst="rect">
            <a:avLst/>
          </a:prstGeom>
        </p:spPr>
      </p:pic>
    </p:spTree>
    <p:extLst>
      <p:ext uri="{BB962C8B-B14F-4D97-AF65-F5344CB8AC3E}">
        <p14:creationId xmlns:p14="http://schemas.microsoft.com/office/powerpoint/2010/main" val="155180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2099DA-7784-69B8-A83A-1E159B2DA644}"/>
              </a:ext>
            </a:extLst>
          </p:cNvPr>
          <p:cNvPicPr>
            <a:picLocks noChangeAspect="1"/>
          </p:cNvPicPr>
          <p:nvPr/>
        </p:nvPicPr>
        <p:blipFill>
          <a:blip r:embed="rId2"/>
          <a:stretch>
            <a:fillRect/>
          </a:stretch>
        </p:blipFill>
        <p:spPr>
          <a:xfrm>
            <a:off x="872613" y="277717"/>
            <a:ext cx="10124456" cy="6083753"/>
          </a:xfrm>
          <a:prstGeom prst="rect">
            <a:avLst/>
          </a:prstGeom>
        </p:spPr>
      </p:pic>
    </p:spTree>
    <p:extLst>
      <p:ext uri="{BB962C8B-B14F-4D97-AF65-F5344CB8AC3E}">
        <p14:creationId xmlns:p14="http://schemas.microsoft.com/office/powerpoint/2010/main" val="87166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021F7B-D4E0-2302-D2FD-7F7BBDD911E6}"/>
              </a:ext>
            </a:extLst>
          </p:cNvPr>
          <p:cNvPicPr>
            <a:picLocks noChangeAspect="1"/>
          </p:cNvPicPr>
          <p:nvPr/>
        </p:nvPicPr>
        <p:blipFill>
          <a:blip r:embed="rId2"/>
          <a:stretch>
            <a:fillRect/>
          </a:stretch>
        </p:blipFill>
        <p:spPr>
          <a:xfrm>
            <a:off x="647699" y="71240"/>
            <a:ext cx="10896601" cy="6547732"/>
          </a:xfrm>
          <a:prstGeom prst="rect">
            <a:avLst/>
          </a:prstGeom>
        </p:spPr>
      </p:pic>
    </p:spTree>
    <p:extLst>
      <p:ext uri="{BB962C8B-B14F-4D97-AF65-F5344CB8AC3E}">
        <p14:creationId xmlns:p14="http://schemas.microsoft.com/office/powerpoint/2010/main" val="37910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D656BFE-BA78-8260-729C-EF962FE4C209}"/>
              </a:ext>
            </a:extLst>
          </p:cNvPr>
          <p:cNvSpPr>
            <a:spLocks noGrp="1" noRot="1" noChangeArrowheads="1"/>
          </p:cNvSpPr>
          <p:nvPr>
            <p:ph type="title"/>
          </p:nvPr>
        </p:nvSpPr>
        <p:spPr>
          <a:xfrm>
            <a:off x="993058" y="727588"/>
            <a:ext cx="9144000" cy="1143000"/>
          </a:xfrm>
        </p:spPr>
        <p:txBody>
          <a:bodyPr/>
          <a:lstStyle/>
          <a:p>
            <a:pPr eaLnBrk="1" hangingPunct="1"/>
            <a:r>
              <a:rPr lang="en-US" altLang="en-US" sz="3600" dirty="0"/>
              <a:t>Writing a JUnit test class</a:t>
            </a:r>
          </a:p>
        </p:txBody>
      </p:sp>
      <p:sp>
        <p:nvSpPr>
          <p:cNvPr id="21" name="Rectangle 3">
            <a:extLst>
              <a:ext uri="{FF2B5EF4-FFF2-40B4-BE49-F238E27FC236}">
                <a16:creationId xmlns:a16="http://schemas.microsoft.com/office/drawing/2014/main" id="{094CBB78-FA7E-B5EF-89EF-B5FF2AEAF068}"/>
              </a:ext>
            </a:extLst>
          </p:cNvPr>
          <p:cNvSpPr txBox="1">
            <a:spLocks noChangeArrowheads="1"/>
          </p:cNvSpPr>
          <p:nvPr/>
        </p:nvSpPr>
        <p:spPr bwMode="auto">
          <a:xfrm>
            <a:off x="730045" y="2246671"/>
            <a:ext cx="8763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457200" lvl="1" indent="0">
              <a:lnSpc>
                <a:spcPct val="90000"/>
              </a:lnSpc>
              <a:buNone/>
              <a:defRPr/>
            </a:pPr>
            <a:r>
              <a:rPr lang="en-US" altLang="en-US" kern="0" dirty="0">
                <a:effectLst/>
              </a:rPr>
              <a:t>Start by importing these JUnit 5 classes:</a:t>
            </a:r>
          </a:p>
          <a:p>
            <a:pPr marL="0" indent="0">
              <a:lnSpc>
                <a:spcPct val="90000"/>
              </a:lnSpc>
              <a:buNone/>
              <a:defRPr/>
            </a:pPr>
            <a:r>
              <a:rPr lang="en-US" altLang="en-US" sz="2400" kern="0" dirty="0">
                <a:solidFill>
                  <a:schemeClr val="accent2"/>
                </a:solidFill>
                <a:effectLst/>
              </a:rPr>
              <a:t>	   </a:t>
            </a:r>
            <a:r>
              <a:rPr lang="en-US" altLang="en-US" sz="2400" kern="0" dirty="0">
                <a:effectLst/>
              </a:rPr>
              <a:t>import </a:t>
            </a:r>
            <a:r>
              <a:rPr lang="en-US" altLang="en-US" sz="2400" kern="0" dirty="0" err="1">
                <a:effectLst/>
              </a:rPr>
              <a:t>org.junit</a:t>
            </a:r>
            <a:r>
              <a:rPr lang="en-US" altLang="en-US" sz="2400" kern="0" dirty="0">
                <a:effectLst/>
              </a:rPr>
              <a:t>.*;</a:t>
            </a:r>
            <a:br>
              <a:rPr lang="en-US" altLang="en-US" sz="2400" kern="0" dirty="0">
                <a:effectLst/>
              </a:rPr>
            </a:br>
            <a:r>
              <a:rPr lang="en-US" altLang="en-US" sz="2400" kern="0" dirty="0">
                <a:effectLst/>
              </a:rPr>
              <a:t>	   import static </a:t>
            </a:r>
            <a:r>
              <a:rPr lang="en-US" altLang="en-US" sz="2400" kern="0" dirty="0" err="1">
                <a:effectLst/>
              </a:rPr>
              <a:t>org.junit.Assert</a:t>
            </a:r>
            <a:r>
              <a:rPr lang="en-US" altLang="en-US" sz="2400" kern="0" dirty="0">
                <a:effectLst/>
              </a:rPr>
              <a:t>.*;</a:t>
            </a:r>
            <a:r>
              <a:rPr lang="en-US" altLang="en-US" sz="2400" kern="0" dirty="0">
                <a:solidFill>
                  <a:schemeClr val="accent2"/>
                </a:solidFill>
                <a:effectLst/>
              </a:rPr>
              <a:t> </a:t>
            </a:r>
            <a:r>
              <a:rPr lang="en-US" altLang="en-US" sz="2400" kern="0" dirty="0">
                <a:solidFill>
                  <a:srgbClr val="339933"/>
                </a:solidFill>
                <a:effectLst/>
              </a:rPr>
              <a:t>// note static import</a:t>
            </a:r>
          </a:p>
          <a:p>
            <a:pPr marL="0" indent="0">
              <a:lnSpc>
                <a:spcPct val="90000"/>
              </a:lnSpc>
              <a:buNone/>
              <a:defRPr/>
            </a:pPr>
            <a:endParaRPr lang="en-US" altLang="en-US" sz="2400" kern="0" dirty="0">
              <a:effectLst/>
            </a:endParaRPr>
          </a:p>
          <a:p>
            <a:pPr marL="0" indent="0">
              <a:lnSpc>
                <a:spcPct val="90000"/>
              </a:lnSpc>
              <a:buNone/>
              <a:defRPr/>
            </a:pPr>
            <a:endParaRPr lang="en-US" altLang="en-US" sz="2400" kern="0" dirty="0">
              <a:effectLst/>
            </a:endParaRPr>
          </a:p>
          <a:p>
            <a:pPr marL="457200" lvl="1" indent="0">
              <a:lnSpc>
                <a:spcPct val="90000"/>
              </a:lnSpc>
              <a:buNone/>
              <a:defRPr/>
            </a:pPr>
            <a:r>
              <a:rPr lang="en-US" altLang="en-US" kern="0" dirty="0">
                <a:effectLst/>
              </a:rPr>
              <a:t>Declare your test class in the usual way</a:t>
            </a:r>
          </a:p>
          <a:p>
            <a:pPr marL="0" indent="0">
              <a:lnSpc>
                <a:spcPct val="90000"/>
              </a:lnSpc>
              <a:buNone/>
              <a:defRPr/>
            </a:pPr>
            <a:r>
              <a:rPr lang="en-US" altLang="en-US" sz="2400" kern="0" dirty="0">
                <a:solidFill>
                  <a:schemeClr val="accent2"/>
                </a:solidFill>
                <a:effectLst/>
              </a:rPr>
              <a:t>	</a:t>
            </a:r>
            <a:r>
              <a:rPr lang="en-US" altLang="en-US" sz="2400" kern="0" dirty="0">
                <a:effectLst/>
              </a:rPr>
              <a:t>   public class </a:t>
            </a:r>
            <a:r>
              <a:rPr lang="en-US" altLang="en-US" sz="2400" kern="0" dirty="0" err="1">
                <a:effectLst/>
              </a:rPr>
              <a:t>MyProgramTest</a:t>
            </a:r>
            <a:r>
              <a:rPr lang="en-US" altLang="en-US" sz="2400" kern="0" dirty="0">
                <a:effectLst/>
              </a:rPr>
              <a:t> {</a:t>
            </a:r>
          </a:p>
          <a:p>
            <a:pPr marL="457200" lvl="1" indent="0">
              <a:lnSpc>
                <a:spcPct val="90000"/>
              </a:lnSpc>
              <a:buNone/>
              <a:defRPr/>
            </a:pPr>
            <a:r>
              <a:rPr lang="en-US" altLang="en-US" sz="2400" kern="0" dirty="0">
                <a:effectLst/>
              </a:rPr>
              <a:t>		…</a:t>
            </a:r>
          </a:p>
          <a:p>
            <a:pPr marL="457200" lvl="1" indent="0">
              <a:lnSpc>
                <a:spcPct val="90000"/>
              </a:lnSpc>
              <a:buNone/>
              <a:defRPr/>
            </a:pPr>
            <a:r>
              <a:rPr lang="en-US" altLang="en-US" sz="2400" kern="0" dirty="0">
                <a:effectLst/>
              </a:rPr>
              <a:t>	   }</a:t>
            </a:r>
          </a:p>
        </p:txBody>
      </p:sp>
    </p:spTree>
    <p:extLst>
      <p:ext uri="{BB962C8B-B14F-4D97-AF65-F5344CB8AC3E}">
        <p14:creationId xmlns:p14="http://schemas.microsoft.com/office/powerpoint/2010/main" val="241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ADA64A0-50E9-4B6C-14CD-18E62E112663}"/>
              </a:ext>
            </a:extLst>
          </p:cNvPr>
          <p:cNvSpPr>
            <a:spLocks noGrp="1" noRot="1" noChangeArrowheads="1"/>
          </p:cNvSpPr>
          <p:nvPr>
            <p:ph type="title"/>
          </p:nvPr>
        </p:nvSpPr>
        <p:spPr>
          <a:xfrm>
            <a:off x="943897" y="698090"/>
            <a:ext cx="9144000" cy="1143000"/>
          </a:xfrm>
        </p:spPr>
        <p:txBody>
          <a:bodyPr/>
          <a:lstStyle/>
          <a:p>
            <a:pPr eaLnBrk="1" hangingPunct="1"/>
            <a:r>
              <a:rPr lang="en-US" altLang="en-US" sz="3600" dirty="0"/>
              <a:t>Writing a JUnit test class</a:t>
            </a:r>
          </a:p>
        </p:txBody>
      </p:sp>
      <p:sp>
        <p:nvSpPr>
          <p:cNvPr id="21" name="Rectangle 3">
            <a:extLst>
              <a:ext uri="{FF2B5EF4-FFF2-40B4-BE49-F238E27FC236}">
                <a16:creationId xmlns:a16="http://schemas.microsoft.com/office/drawing/2014/main" id="{0A306838-FCE1-3476-5591-F36615B0E1AE}"/>
              </a:ext>
            </a:extLst>
          </p:cNvPr>
          <p:cNvSpPr txBox="1">
            <a:spLocks noChangeArrowheads="1"/>
          </p:cNvSpPr>
          <p:nvPr/>
        </p:nvSpPr>
        <p:spPr bwMode="auto">
          <a:xfrm>
            <a:off x="602225" y="2062316"/>
            <a:ext cx="8763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457200" lvl="1" indent="0">
              <a:lnSpc>
                <a:spcPct val="90000"/>
              </a:lnSpc>
              <a:buNone/>
              <a:defRPr/>
            </a:pPr>
            <a:r>
              <a:rPr lang="en-US" altLang="en-US" kern="0" dirty="0">
                <a:effectLst/>
              </a:rPr>
              <a:t>Declare an instance of the class being tested</a:t>
            </a:r>
          </a:p>
          <a:p>
            <a:pPr marL="457200" lvl="1" indent="0">
              <a:lnSpc>
                <a:spcPct val="90000"/>
              </a:lnSpc>
              <a:buNone/>
              <a:defRPr/>
            </a:pPr>
            <a:endParaRPr lang="en-US" altLang="en-US" kern="0" dirty="0">
              <a:effectLst/>
            </a:endParaRPr>
          </a:p>
          <a:p>
            <a:pPr marL="457200" lvl="1" indent="0">
              <a:lnSpc>
                <a:spcPct val="90000"/>
              </a:lnSpc>
              <a:buNone/>
              <a:defRPr/>
            </a:pPr>
            <a:r>
              <a:rPr lang="en-US" altLang="en-US" kern="0" dirty="0">
                <a:effectLst/>
              </a:rPr>
              <a:t>You can declare other variables, but </a:t>
            </a:r>
            <a:r>
              <a:rPr lang="en-US" altLang="en-US" i="1" kern="0" dirty="0">
                <a:effectLst/>
              </a:rPr>
              <a:t>don’t</a:t>
            </a:r>
            <a:r>
              <a:rPr lang="en-US" altLang="en-US" kern="0" dirty="0">
                <a:effectLst/>
              </a:rPr>
              <a:t> give them initial values here</a:t>
            </a:r>
          </a:p>
          <a:p>
            <a:pPr marL="0" indent="0">
              <a:lnSpc>
                <a:spcPct val="90000"/>
              </a:lnSpc>
              <a:buNone/>
              <a:defRPr/>
            </a:pPr>
            <a:r>
              <a:rPr lang="en-US" altLang="en-US" sz="2400" kern="0" dirty="0">
                <a:solidFill>
                  <a:schemeClr val="accent2"/>
                </a:solidFill>
                <a:effectLst/>
              </a:rPr>
              <a:t>	   </a:t>
            </a:r>
            <a:r>
              <a:rPr lang="en-US" altLang="en-US" sz="2400" kern="0" dirty="0">
                <a:effectLst/>
              </a:rPr>
              <a:t>public class </a:t>
            </a:r>
            <a:r>
              <a:rPr lang="en-US" altLang="en-US" sz="2400" kern="0" dirty="0" err="1">
                <a:effectLst/>
              </a:rPr>
              <a:t>MyProgramTest</a:t>
            </a:r>
            <a:r>
              <a:rPr lang="en-US" altLang="en-US" sz="2400" kern="0" dirty="0">
                <a:effectLst/>
              </a:rPr>
              <a:t> {</a:t>
            </a:r>
            <a:br>
              <a:rPr lang="en-US" altLang="en-US" sz="2400" kern="0" dirty="0">
                <a:effectLst/>
              </a:rPr>
            </a:br>
            <a:r>
              <a:rPr lang="en-US" altLang="en-US" sz="2400" kern="0" dirty="0">
                <a:effectLst/>
              </a:rPr>
              <a:t>   		 </a:t>
            </a:r>
            <a:r>
              <a:rPr lang="en-US" altLang="en-US" sz="2400" kern="0" dirty="0" err="1">
                <a:effectLst/>
              </a:rPr>
              <a:t>MyProgram</a:t>
            </a:r>
            <a:r>
              <a:rPr lang="en-US" altLang="en-US" sz="2400" kern="0" dirty="0">
                <a:effectLst/>
              </a:rPr>
              <a:t> program;</a:t>
            </a:r>
            <a:br>
              <a:rPr lang="en-US" altLang="en-US" sz="2400" kern="0" dirty="0">
                <a:effectLst/>
              </a:rPr>
            </a:br>
            <a:r>
              <a:rPr lang="en-US" altLang="en-US" sz="2400" kern="0" dirty="0">
                <a:effectLst/>
              </a:rPr>
              <a:t>   		 </a:t>
            </a:r>
            <a:r>
              <a:rPr lang="en-US" altLang="en-US" sz="2400" kern="0" dirty="0" err="1">
                <a:effectLst/>
              </a:rPr>
              <a:t>int</a:t>
            </a:r>
            <a:r>
              <a:rPr lang="en-US" altLang="en-US" sz="2400" kern="0" dirty="0">
                <a:effectLst/>
              </a:rPr>
              <a:t> </a:t>
            </a:r>
            <a:r>
              <a:rPr lang="en-US" altLang="en-US" sz="2400" kern="0" dirty="0" err="1">
                <a:effectLst/>
              </a:rPr>
              <a:t>someVariable</a:t>
            </a:r>
            <a:r>
              <a:rPr lang="en-US" altLang="en-US" sz="2400" kern="0" dirty="0">
                <a:effectLst/>
              </a:rPr>
              <a:t>;</a:t>
            </a:r>
          </a:p>
          <a:p>
            <a:pPr marL="457200" lvl="1" indent="0">
              <a:lnSpc>
                <a:spcPct val="90000"/>
              </a:lnSpc>
              <a:buNone/>
              <a:defRPr/>
            </a:pPr>
            <a:r>
              <a:rPr lang="en-US" altLang="en-US" sz="2400" kern="0" dirty="0">
                <a:effectLst/>
              </a:rPr>
              <a:t>		…</a:t>
            </a:r>
          </a:p>
          <a:p>
            <a:pPr marL="457200" lvl="1" indent="0">
              <a:lnSpc>
                <a:spcPct val="90000"/>
              </a:lnSpc>
              <a:buNone/>
              <a:defRPr/>
            </a:pPr>
            <a:r>
              <a:rPr lang="en-US" altLang="en-US" sz="2400" kern="0" dirty="0">
                <a:effectLst/>
              </a:rPr>
              <a:t>	   }</a:t>
            </a:r>
          </a:p>
        </p:txBody>
      </p:sp>
    </p:spTree>
    <p:extLst>
      <p:ext uri="{BB962C8B-B14F-4D97-AF65-F5344CB8AC3E}">
        <p14:creationId xmlns:p14="http://schemas.microsoft.com/office/powerpoint/2010/main" val="229053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50B439A-864F-E58D-8608-80CB9F713ABC}"/>
              </a:ext>
            </a:extLst>
          </p:cNvPr>
          <p:cNvSpPr>
            <a:spLocks noGrp="1" noRot="1" noChangeArrowheads="1"/>
          </p:cNvSpPr>
          <p:nvPr>
            <p:ph type="title"/>
          </p:nvPr>
        </p:nvSpPr>
        <p:spPr>
          <a:xfrm>
            <a:off x="865238" y="806245"/>
            <a:ext cx="9144000" cy="1143000"/>
          </a:xfrm>
        </p:spPr>
        <p:txBody>
          <a:bodyPr/>
          <a:lstStyle/>
          <a:p>
            <a:pPr eaLnBrk="1" hangingPunct="1"/>
            <a:r>
              <a:rPr lang="en-US" altLang="en-US" sz="3600" dirty="0"/>
              <a:t>Writing a JUnit test class</a:t>
            </a:r>
          </a:p>
        </p:txBody>
      </p:sp>
      <p:sp>
        <p:nvSpPr>
          <p:cNvPr id="4" name="Rectangle 3">
            <a:extLst>
              <a:ext uri="{FF2B5EF4-FFF2-40B4-BE49-F238E27FC236}">
                <a16:creationId xmlns:a16="http://schemas.microsoft.com/office/drawing/2014/main" id="{20743972-987E-21A5-6489-E43B7C1077AC}"/>
              </a:ext>
            </a:extLst>
          </p:cNvPr>
          <p:cNvSpPr txBox="1">
            <a:spLocks noChangeArrowheads="1"/>
          </p:cNvSpPr>
          <p:nvPr/>
        </p:nvSpPr>
        <p:spPr bwMode="auto">
          <a:xfrm>
            <a:off x="543232" y="2143432"/>
            <a:ext cx="8686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457200" lvl="1" indent="0">
              <a:lnSpc>
                <a:spcPct val="90000"/>
              </a:lnSpc>
              <a:buNone/>
              <a:defRPr/>
            </a:pPr>
            <a:r>
              <a:rPr lang="en-US" altLang="en-US" kern="0" dirty="0">
                <a:effectLst/>
              </a:rPr>
              <a:t>Define a method (or several methods) to be executed </a:t>
            </a:r>
            <a:r>
              <a:rPr lang="en-US" altLang="en-US" i="1" kern="0" dirty="0">
                <a:effectLst/>
              </a:rPr>
              <a:t>before each test</a:t>
            </a:r>
          </a:p>
          <a:p>
            <a:pPr marL="457200" lvl="1" indent="0">
              <a:lnSpc>
                <a:spcPct val="90000"/>
              </a:lnSpc>
              <a:buNone/>
              <a:defRPr/>
            </a:pPr>
            <a:endParaRPr lang="en-US" altLang="en-US" i="1" kern="0" dirty="0">
              <a:effectLst/>
            </a:endParaRPr>
          </a:p>
          <a:p>
            <a:pPr marL="457200" lvl="1" indent="0">
              <a:lnSpc>
                <a:spcPct val="90000"/>
              </a:lnSpc>
              <a:buNone/>
              <a:defRPr/>
            </a:pPr>
            <a:r>
              <a:rPr lang="en-US" altLang="en-US" kern="0" dirty="0">
                <a:effectLst/>
              </a:rPr>
              <a:t>Initialize your variables in this method, so that each test starts with a fresh set of values</a:t>
            </a:r>
          </a:p>
          <a:p>
            <a:pPr marL="914400" lvl="2" indent="0">
              <a:lnSpc>
                <a:spcPct val="90000"/>
              </a:lnSpc>
              <a:buNone/>
              <a:defRPr/>
            </a:pPr>
            <a:r>
              <a:rPr lang="en-US" altLang="en-US" kern="0" dirty="0">
                <a:solidFill>
                  <a:schemeClr val="accent2"/>
                </a:solidFill>
                <a:effectLst/>
              </a:rPr>
              <a:t>   </a:t>
            </a:r>
            <a:r>
              <a:rPr lang="en-US" altLang="en-US" sz="2000" b="1" kern="0" dirty="0">
                <a:effectLst/>
              </a:rPr>
              <a:t>@Before</a:t>
            </a:r>
            <a:br>
              <a:rPr lang="en-US" altLang="en-US" kern="0" dirty="0">
                <a:effectLst/>
              </a:rPr>
            </a:br>
            <a:r>
              <a:rPr lang="en-US" altLang="en-US" kern="0" dirty="0">
                <a:effectLst/>
              </a:rPr>
              <a:t>   public void </a:t>
            </a:r>
            <a:r>
              <a:rPr lang="en-US" altLang="en-US" kern="0" dirty="0" err="1">
                <a:effectLst/>
              </a:rPr>
              <a:t>setUp</a:t>
            </a:r>
            <a:r>
              <a:rPr lang="en-US" altLang="en-US" kern="0" dirty="0">
                <a:effectLst/>
              </a:rPr>
              <a:t>() {</a:t>
            </a:r>
            <a:br>
              <a:rPr lang="en-US" altLang="en-US" kern="0" dirty="0">
                <a:effectLst/>
              </a:rPr>
            </a:br>
            <a:r>
              <a:rPr lang="en-US" altLang="en-US" kern="0" dirty="0">
                <a:effectLst/>
              </a:rPr>
              <a:t>       program = new </a:t>
            </a:r>
            <a:r>
              <a:rPr lang="en-US" altLang="en-US" kern="0" dirty="0" err="1">
                <a:effectLst/>
              </a:rPr>
              <a:t>MyProgram</a:t>
            </a:r>
            <a:r>
              <a:rPr lang="en-US" altLang="en-US" kern="0" dirty="0">
                <a:effectLst/>
              </a:rPr>
              <a:t>();</a:t>
            </a:r>
            <a:br>
              <a:rPr lang="en-US" altLang="en-US" kern="0" dirty="0">
                <a:effectLst/>
              </a:rPr>
            </a:br>
            <a:r>
              <a:rPr lang="en-US" altLang="en-US" kern="0" dirty="0">
                <a:effectLst/>
              </a:rPr>
              <a:t>       </a:t>
            </a:r>
            <a:r>
              <a:rPr lang="en-US" altLang="en-US" kern="0" dirty="0" err="1">
                <a:effectLst/>
              </a:rPr>
              <a:t>someVariable</a:t>
            </a:r>
            <a:r>
              <a:rPr lang="en-US" altLang="en-US" kern="0" dirty="0">
                <a:effectLst/>
              </a:rPr>
              <a:t> = 1000;</a:t>
            </a:r>
            <a:br>
              <a:rPr lang="en-US" altLang="en-US" kern="0" dirty="0">
                <a:effectLst/>
              </a:rPr>
            </a:br>
            <a:r>
              <a:rPr lang="en-US" altLang="en-US" kern="0" dirty="0">
                <a:effectLst/>
              </a:rPr>
              <a:t>   }</a:t>
            </a:r>
          </a:p>
          <a:p>
            <a:pPr eaLnBrk="1" hangingPunct="1">
              <a:lnSpc>
                <a:spcPct val="90000"/>
              </a:lnSpc>
              <a:buFont typeface="Wingdings" pitchFamily="2" charset="2"/>
              <a:buNone/>
              <a:defRPr/>
            </a:pPr>
            <a:endParaRPr lang="en-US" altLang="en-US" sz="2400" b="1" kern="0" dirty="0"/>
          </a:p>
        </p:txBody>
      </p:sp>
    </p:spTree>
    <p:extLst>
      <p:ext uri="{BB962C8B-B14F-4D97-AF65-F5344CB8AC3E}">
        <p14:creationId xmlns:p14="http://schemas.microsoft.com/office/powerpoint/2010/main" val="3961016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286</TotalTime>
  <Words>2036</Words>
  <Application>Microsoft Macintosh PowerPoint</Application>
  <PresentationFormat>Widescreen</PresentationFormat>
  <Paragraphs>213</Paragraphs>
  <Slides>35</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Aptos</vt:lpstr>
      <vt:lpstr>Arial</vt:lpstr>
      <vt:lpstr>Franklin Gothic Book</vt:lpstr>
      <vt:lpstr>Tw Cen MT</vt:lpstr>
      <vt:lpstr>Tw Cen MT Condensed</vt:lpstr>
      <vt:lpstr>Wingdings</vt:lpstr>
      <vt:lpstr>Wingdings 3</vt:lpstr>
      <vt:lpstr>Integral</vt:lpstr>
      <vt:lpstr>Crop</vt:lpstr>
      <vt:lpstr>JUnits and Mockito</vt:lpstr>
      <vt:lpstr>What is JUnit?</vt:lpstr>
      <vt:lpstr>PowerPoint Presentation</vt:lpstr>
      <vt:lpstr>PowerPoint Presentation</vt:lpstr>
      <vt:lpstr>PowerPoint Presentation</vt:lpstr>
      <vt:lpstr>PowerPoint Presentation</vt:lpstr>
      <vt:lpstr>Writing a JUnit test class</vt:lpstr>
      <vt:lpstr>Writing a JUnit test class</vt:lpstr>
      <vt:lpstr>Writing a JUnit test class</vt:lpstr>
      <vt:lpstr>Writing a JUnit test class</vt:lpstr>
      <vt:lpstr>Example – Class calculator</vt:lpstr>
      <vt:lpstr>JUnit annotations</vt:lpstr>
      <vt:lpstr>JUnit annotations</vt:lpstr>
      <vt:lpstr>PowerPoint Presentation</vt:lpstr>
      <vt:lpstr>PowerPoint Presentation</vt:lpstr>
      <vt:lpstr>JUnit assertions</vt:lpstr>
      <vt:lpstr>Assert statements</vt:lpstr>
      <vt:lpstr>Assert statements</vt:lpstr>
      <vt:lpstr>Special features of @Test</vt:lpstr>
      <vt:lpstr>Special features of @Test</vt:lpstr>
      <vt:lpstr>Ignoring a test</vt:lpstr>
      <vt:lpstr>Mockito</vt:lpstr>
      <vt:lpstr>Mockito for mocking objects</vt:lpstr>
      <vt:lpstr>The Need for Mocks </vt:lpstr>
      <vt:lpstr>Why Mockito?</vt:lpstr>
      <vt:lpstr>PowerPoint Presentation</vt:lpstr>
      <vt:lpstr>PowerPoint Presentation</vt:lpstr>
      <vt:lpstr>PowerPoint Presentation</vt:lpstr>
      <vt:lpstr>Using Mockito</vt:lpstr>
      <vt:lpstr>Limitations</vt:lpstr>
      <vt:lpstr>Configuring the mock objects</vt:lpstr>
      <vt:lpstr>Configuring the mock objects</vt:lpstr>
      <vt:lpstr>PowerPoint Presentation</vt:lpstr>
      <vt:lpstr>Verify the calls on the mock objects</vt:lpstr>
      <vt:lpstr>Verify the calls on the mock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Chandran, Jasmita</dc:creator>
  <cp:lastModifiedBy>Chandran, Jasmita</cp:lastModifiedBy>
  <cp:revision>5</cp:revision>
  <dcterms:created xsi:type="dcterms:W3CDTF">2024-08-22T00:56:15Z</dcterms:created>
  <dcterms:modified xsi:type="dcterms:W3CDTF">2024-08-22T07:14:44Z</dcterms:modified>
</cp:coreProperties>
</file>