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4" r:id="rId1"/>
    <p:sldMasterId id="2147484005" r:id="rId2"/>
    <p:sldMasterId id="2147484028" r:id="rId3"/>
    <p:sldMasterId id="2147484422" r:id="rId4"/>
    <p:sldMasterId id="2147484435" r:id="rId5"/>
  </p:sldMasterIdLst>
  <p:notesMasterIdLst>
    <p:notesMasterId r:id="rId32"/>
  </p:notesMasterIdLst>
  <p:handoutMasterIdLst>
    <p:handoutMasterId r:id="rId33"/>
  </p:handoutMasterIdLst>
  <p:sldIdLst>
    <p:sldId id="257" r:id="rId6"/>
    <p:sldId id="532" r:id="rId7"/>
    <p:sldId id="544" r:id="rId8"/>
    <p:sldId id="653" r:id="rId9"/>
    <p:sldId id="654" r:id="rId10"/>
    <p:sldId id="546" r:id="rId11"/>
    <p:sldId id="640" r:id="rId12"/>
    <p:sldId id="645" r:id="rId13"/>
    <p:sldId id="641" r:id="rId14"/>
    <p:sldId id="642" r:id="rId15"/>
    <p:sldId id="646" r:id="rId16"/>
    <p:sldId id="647" r:id="rId17"/>
    <p:sldId id="649" r:id="rId18"/>
    <p:sldId id="655" r:id="rId19"/>
    <p:sldId id="648" r:id="rId20"/>
    <p:sldId id="656" r:id="rId21"/>
    <p:sldId id="658" r:id="rId22"/>
    <p:sldId id="657" r:id="rId23"/>
    <p:sldId id="659" r:id="rId24"/>
    <p:sldId id="660" r:id="rId25"/>
    <p:sldId id="661" r:id="rId26"/>
    <p:sldId id="662" r:id="rId27"/>
    <p:sldId id="650" r:id="rId28"/>
    <p:sldId id="651" r:id="rId29"/>
    <p:sldId id="652" r:id="rId30"/>
    <p:sldId id="516" r:id="rId31"/>
  </p:sldIdLst>
  <p:sldSz cx="9144000" cy="6858000" type="screen4x3"/>
  <p:notesSz cx="7053263" cy="9309100"/>
  <p:defaultTextStyle>
    <a:defPPr>
      <a:defRPr lang="en-US"/>
    </a:defPPr>
    <a:lvl1pPr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51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ukkalajohnpaul@gmail.com" initials="c" lastIdx="2" clrIdx="0">
    <p:extLst>
      <p:ext uri="{19B8F6BF-5375-455C-9EA6-DF929625EA0E}">
        <p15:presenceInfo xmlns:p15="http://schemas.microsoft.com/office/powerpoint/2012/main" userId="2ebfd8b65d604f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2"/>
    <a:srgbClr val="121783"/>
    <a:srgbClr val="003399"/>
    <a:srgbClr val="4C29E4"/>
    <a:srgbClr val="FF9900"/>
    <a:srgbClr val="F0E98C"/>
    <a:srgbClr val="FC4A07"/>
    <a:srgbClr val="1900FF"/>
    <a:srgbClr val="D43CE4"/>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5196" autoAdjust="0"/>
  </p:normalViewPr>
  <p:slideViewPr>
    <p:cSldViewPr snapToGrid="0">
      <p:cViewPr varScale="1">
        <p:scale>
          <a:sx n="85" d="100"/>
          <a:sy n="85" d="100"/>
        </p:scale>
        <p:origin x="1334" y="62"/>
      </p:cViewPr>
      <p:guideLst>
        <p:guide orient="horz" pos="2160"/>
        <p:guide pos="51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61199" cy="6119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4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dirty="0"/>
          </a:p>
        </p:txBody>
      </p:sp>
      <p:sp>
        <p:nvSpPr>
          <p:cNvPr id="368643" name="Rectangle 3"/>
          <p:cNvSpPr>
            <a:spLocks noGrp="1" noChangeArrowheads="1"/>
          </p:cNvSpPr>
          <p:nvPr>
            <p:ph type="dt" sz="quarter"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D05FA768-A7E4-4AA5-A4BA-163F8EF38632}" type="datetime1">
              <a:rPr lang="en-US"/>
              <a:pPr>
                <a:defRPr/>
              </a:pPr>
              <a:t>5/22/2024</a:t>
            </a:fld>
            <a:endParaRPr lang="en-US" dirty="0"/>
          </a:p>
        </p:txBody>
      </p:sp>
      <p:sp>
        <p:nvSpPr>
          <p:cNvPr id="368644" name="Rectangle 4"/>
          <p:cNvSpPr>
            <a:spLocks noGrp="1" noChangeArrowheads="1"/>
          </p:cNvSpPr>
          <p:nvPr>
            <p:ph type="ftr" sz="quarter" idx="2"/>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dirty="0"/>
          </a:p>
        </p:txBody>
      </p:sp>
      <p:sp>
        <p:nvSpPr>
          <p:cNvPr id="368645" name="Rectangle 5"/>
          <p:cNvSpPr>
            <a:spLocks noGrp="1" noChangeArrowheads="1"/>
          </p:cNvSpPr>
          <p:nvPr>
            <p:ph type="sldNum" sz="quarter" idx="3"/>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2DE4EA3-437F-479B-9805-5A617B214F54}" type="slidenum">
              <a:rPr lang="en-US"/>
              <a:pPr>
                <a:defRPr/>
              </a:pPr>
              <a:t>‹#›</a:t>
            </a:fld>
            <a:endParaRPr lang="en-US" dirty="0"/>
          </a:p>
        </p:txBody>
      </p:sp>
    </p:spTree>
    <p:extLst>
      <p:ext uri="{BB962C8B-B14F-4D97-AF65-F5344CB8AC3E}">
        <p14:creationId xmlns:p14="http://schemas.microsoft.com/office/powerpoint/2010/main" val="2932201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256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dirty="0"/>
          </a:p>
        </p:txBody>
      </p:sp>
      <p:sp>
        <p:nvSpPr>
          <p:cNvPr id="322563" name="Rectangle 3"/>
          <p:cNvSpPr>
            <a:spLocks noGrp="1" noChangeArrowheads="1"/>
          </p:cNvSpPr>
          <p:nvPr>
            <p:ph type="dt"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59EE361-C4F1-4342-B028-006FB78D7A8B}" type="datetime1">
              <a:rPr lang="en-US"/>
              <a:pPr>
                <a:defRPr/>
              </a:pPr>
              <a:t>5/22/2024</a:t>
            </a:fld>
            <a:endParaRPr lang="en-US" dirty="0"/>
          </a:p>
        </p:txBody>
      </p:sp>
      <p:sp>
        <p:nvSpPr>
          <p:cNvPr id="43012" name="Rectangle 4"/>
          <p:cNvSpPr>
            <a:spLocks noGrp="1" noRot="1" noChangeAspect="1" noChangeArrowheads="1" noTextEdit="1"/>
          </p:cNvSpPr>
          <p:nvPr>
            <p:ph type="sldImg" idx="2"/>
          </p:nvPr>
        </p:nvSpPr>
        <p:spPr bwMode="auto">
          <a:xfrm>
            <a:off x="1200150" y="698500"/>
            <a:ext cx="4652963" cy="3490913"/>
          </a:xfrm>
          <a:prstGeom prst="rect">
            <a:avLst/>
          </a:prstGeom>
          <a:noFill/>
          <a:ln w="9525">
            <a:solidFill>
              <a:srgbClr val="000000"/>
            </a:solidFill>
            <a:miter lim="800000"/>
            <a:headEnd/>
            <a:tailEnd/>
          </a:ln>
        </p:spPr>
      </p:sp>
      <p:sp>
        <p:nvSpPr>
          <p:cNvPr id="322565" name="Rectangle 5"/>
          <p:cNvSpPr>
            <a:spLocks noGrp="1" noChangeArrowheads="1"/>
          </p:cNvSpPr>
          <p:nvPr>
            <p:ph type="body" sz="quarter" idx="3"/>
          </p:nvPr>
        </p:nvSpPr>
        <p:spPr bwMode="auto">
          <a:xfrm>
            <a:off x="704104" y="4422135"/>
            <a:ext cx="5645059" cy="4188171"/>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2566" name="Rectangle 6"/>
          <p:cNvSpPr>
            <a:spLocks noGrp="1" noChangeArrowheads="1"/>
          </p:cNvSpPr>
          <p:nvPr>
            <p:ph type="ftr" sz="quarter" idx="4"/>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dirty="0"/>
          </a:p>
        </p:txBody>
      </p:sp>
      <p:sp>
        <p:nvSpPr>
          <p:cNvPr id="322567" name="Rectangle 7"/>
          <p:cNvSpPr>
            <a:spLocks noGrp="1" noChangeArrowheads="1"/>
          </p:cNvSpPr>
          <p:nvPr>
            <p:ph type="sldNum" sz="quarter" idx="5"/>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67998F51-7187-4090-9CAB-E171F69C7EA2}" type="slidenum">
              <a:rPr lang="en-US"/>
              <a:pPr>
                <a:defRPr/>
              </a:pPr>
              <a:t>‹#›</a:t>
            </a:fld>
            <a:endParaRPr lang="en-US" dirty="0"/>
          </a:p>
        </p:txBody>
      </p:sp>
    </p:spTree>
    <p:extLst>
      <p:ext uri="{BB962C8B-B14F-4D97-AF65-F5344CB8AC3E}">
        <p14:creationId xmlns:p14="http://schemas.microsoft.com/office/powerpoint/2010/main" val="4216342996"/>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p:spPr>
        <p:txBody>
          <a:bodyPr/>
          <a:lstStyle/>
          <a:p>
            <a:fld id="{5B29563C-2576-47C9-81AF-FDF82152C9D8}" type="datetime1">
              <a:rPr lang="en-US" smtClean="0">
                <a:latin typeface="Arial" pitchFamily="34" charset="0"/>
                <a:ea typeface="ＭＳ Ｐゴシック"/>
                <a:cs typeface="ＭＳ Ｐゴシック"/>
              </a:rPr>
              <a:pPr/>
              <a:t>5/22/2024</a:t>
            </a:fld>
            <a:endParaRPr lang="en-US" dirty="0">
              <a:latin typeface="Arial" pitchFamily="34" charset="0"/>
              <a:ea typeface="ＭＳ Ｐゴシック"/>
              <a:cs typeface="ＭＳ Ｐゴシック"/>
            </a:endParaRPr>
          </a:p>
        </p:txBody>
      </p:sp>
      <p:sp>
        <p:nvSpPr>
          <p:cNvPr id="44035" name="Rectangle 7"/>
          <p:cNvSpPr>
            <a:spLocks noGrp="1" noChangeArrowheads="1"/>
          </p:cNvSpPr>
          <p:nvPr>
            <p:ph type="sldNum" sz="quarter" idx="5"/>
          </p:nvPr>
        </p:nvSpPr>
        <p:spPr>
          <a:noFill/>
        </p:spPr>
        <p:txBody>
          <a:bodyPr/>
          <a:lstStyle/>
          <a:p>
            <a:fld id="{7D09CAB7-DC1E-46FC-8020-52F2E5C10D2F}" type="slidenum">
              <a:rPr lang="en-US" smtClean="0">
                <a:latin typeface="Arial" pitchFamily="34" charset="0"/>
                <a:ea typeface="ＭＳ Ｐゴシック"/>
                <a:cs typeface="ＭＳ Ｐゴシック"/>
              </a:rPr>
              <a:pPr/>
              <a:t>1</a:t>
            </a:fld>
            <a:endParaRPr lang="en-US" dirty="0">
              <a:latin typeface="Arial" pitchFamily="34" charset="0"/>
              <a:ea typeface="ＭＳ Ｐゴシック"/>
              <a:cs typeface="ＭＳ Ｐゴシック"/>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1749340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4 December 2017</a:t>
            </a:r>
          </a:p>
        </p:txBody>
      </p:sp>
      <p:sp>
        <p:nvSpPr>
          <p:cNvPr id="6" name="Rectangle 6"/>
          <p:cNvSpPr>
            <a:spLocks noGrp="1" noChangeArrowheads="1"/>
          </p:cNvSpPr>
          <p:nvPr>
            <p:ph type="sldNum" sz="quarter" idx="12"/>
          </p:nvPr>
        </p:nvSpPr>
        <p:spPr>
          <a:xfrm>
            <a:off x="7239000" y="6262688"/>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dirty="0"/>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7"/>
          <p:cNvSpPr>
            <a:spLocks noGrp="1" noChangeArrowheads="1"/>
          </p:cNvSpPr>
          <p:nvPr>
            <p:ph type="sldNum" sz="quarter" idx="10"/>
          </p:nvPr>
        </p:nvSpPr>
        <p:spPr>
          <a:ln/>
        </p:spPr>
        <p:txBody>
          <a:bodyPr/>
          <a:lstStyle>
            <a:lvl1pPr>
              <a:defRPr/>
            </a:lvl1pPr>
          </a:lstStyle>
          <a:p>
            <a:pPr>
              <a:defRPr/>
            </a:pPr>
            <a:fld id="{4260DDFF-470B-469F-A544-30C18E9E4613}"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804C2A1B-3629-4436-9CC7-6AC1B9072DC8}"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7"/>
          <p:cNvSpPr>
            <a:spLocks noGrp="1" noChangeArrowheads="1"/>
          </p:cNvSpPr>
          <p:nvPr>
            <p:ph type="sldNum" sz="quarter" idx="10"/>
          </p:nvPr>
        </p:nvSpPr>
        <p:spPr>
          <a:ln/>
        </p:spPr>
        <p:txBody>
          <a:bodyPr/>
          <a:lstStyle>
            <a:lvl1pPr>
              <a:defRPr/>
            </a:lvl1pPr>
          </a:lstStyle>
          <a:p>
            <a:pPr>
              <a:defRPr/>
            </a:pPr>
            <a:fld id="{B8964AA2-2766-4D48-BBDD-709A11AC3575}"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7"/>
          <p:cNvSpPr>
            <a:spLocks noGrp="1" noChangeArrowheads="1"/>
          </p:cNvSpPr>
          <p:nvPr>
            <p:ph type="sldNum" sz="quarter" idx="10"/>
          </p:nvPr>
        </p:nvSpPr>
        <p:spPr>
          <a:ln/>
        </p:spPr>
        <p:txBody>
          <a:bodyPr/>
          <a:lstStyle>
            <a:lvl1pPr>
              <a:defRPr/>
            </a:lvl1pPr>
          </a:lstStyle>
          <a:p>
            <a:pPr>
              <a:defRPr/>
            </a:pPr>
            <a:fld id="{0B063AFA-A1A6-43A2-B54C-22F18E9483F7}" type="slidenum">
              <a:rPr lang="en-IN"/>
              <a:pPr>
                <a:defRPr/>
              </a:pPr>
              <a:t>‹#›</a:t>
            </a:fld>
            <a:endParaRPr lang="en-IN" dirty="0"/>
          </a:p>
        </p:txBody>
      </p:sp>
      <p:sp>
        <p:nvSpPr>
          <p:cNvPr id="6"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sldNum" sz="quarter" idx="10"/>
          </p:nvPr>
        </p:nvSpPr>
        <p:spPr>
          <a:ln/>
        </p:spPr>
        <p:txBody>
          <a:bodyPr/>
          <a:lstStyle>
            <a:lvl1pPr>
              <a:defRPr/>
            </a:lvl1pPr>
          </a:lstStyle>
          <a:p>
            <a:pPr>
              <a:defRPr/>
            </a:pPr>
            <a:fld id="{07F8A546-3FC0-40F6-AE85-8A3DF391350F}" type="slidenum">
              <a:rPr lang="en-IN"/>
              <a:pPr>
                <a:defRPr/>
              </a:pPr>
              <a:t>‹#›</a:t>
            </a:fld>
            <a:endParaRPr lang="en-IN" dirty="0"/>
          </a:p>
        </p:txBody>
      </p:sp>
      <p:sp>
        <p:nvSpPr>
          <p:cNvPr id="8"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7"/>
          <p:cNvSpPr>
            <a:spLocks noGrp="1" noChangeArrowheads="1"/>
          </p:cNvSpPr>
          <p:nvPr>
            <p:ph type="sldNum" sz="quarter" idx="10"/>
          </p:nvPr>
        </p:nvSpPr>
        <p:spPr>
          <a:ln/>
        </p:spPr>
        <p:txBody>
          <a:bodyPr/>
          <a:lstStyle>
            <a:lvl1pPr>
              <a:defRPr/>
            </a:lvl1pPr>
          </a:lstStyle>
          <a:p>
            <a:pPr>
              <a:defRPr/>
            </a:pPr>
            <a:fld id="{D06D2879-1186-4218-BD1C-4C4FDBDA518C}" type="slidenum">
              <a:rPr lang="en-IN"/>
              <a:pPr>
                <a:defRPr/>
              </a:pPr>
              <a:t>‹#›</a:t>
            </a:fld>
            <a:endParaRPr lang="en-IN" dirty="0"/>
          </a:p>
        </p:txBody>
      </p:sp>
      <p:sp>
        <p:nvSpPr>
          <p:cNvPr id="4"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sldNum" sz="quarter" idx="10"/>
          </p:nvPr>
        </p:nvSpPr>
        <p:spPr>
          <a:ln/>
        </p:spPr>
        <p:txBody>
          <a:bodyPr/>
          <a:lstStyle>
            <a:lvl1pPr>
              <a:defRPr/>
            </a:lvl1pPr>
          </a:lstStyle>
          <a:p>
            <a:pPr>
              <a:defRPr/>
            </a:pPr>
            <a:fld id="{357C594D-7D8A-492D-BE37-0D84DEBB7518}" type="slidenum">
              <a:rPr lang="en-IN"/>
              <a:pPr>
                <a:defRPr/>
              </a:pPr>
              <a:t>‹#›</a:t>
            </a:fld>
            <a:endParaRPr lang="en-IN" dirty="0"/>
          </a:p>
        </p:txBody>
      </p:sp>
      <p:sp>
        <p:nvSpPr>
          <p:cNvPr id="3"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rot="5400000">
            <a:off x="1698310" y="5848747"/>
            <a:ext cx="381000" cy="1565615"/>
          </a:xfrm>
          <a:ln/>
        </p:spPr>
        <p:txBody>
          <a:bodyPr/>
          <a:lstStyle>
            <a:lvl1pPr>
              <a:defRPr/>
            </a:lvl1pPr>
          </a:lstStyle>
          <a:p>
            <a:pPr>
              <a:defRPr/>
            </a:pPr>
            <a:r>
              <a:rPr lang="en-US" dirty="0"/>
              <a:t>4 December 2017</a:t>
            </a:r>
          </a:p>
        </p:txBody>
      </p:sp>
      <p:sp>
        <p:nvSpPr>
          <p:cNvPr id="6" name="Rectangle 6"/>
          <p:cNvSpPr>
            <a:spLocks noGrp="1" noChangeArrowheads="1"/>
          </p:cNvSpPr>
          <p:nvPr>
            <p:ph type="sldNum" sz="quarter" idx="12"/>
          </p:nvPr>
        </p:nvSpPr>
        <p:spPr>
          <a:xfrm>
            <a:off x="7239000" y="6451035"/>
            <a:ext cx="1905000" cy="314325"/>
          </a:xfrm>
          <a:prstGeom prst="rect">
            <a:avLst/>
          </a:prstGeom>
          <a:ln/>
        </p:spPr>
        <p:txBody>
          <a:bodyPr/>
          <a:lstStyle>
            <a:lvl1pPr algn="r">
              <a:defRPr sz="1800"/>
            </a:lvl1pPr>
          </a:lstStyle>
          <a:p>
            <a:pPr>
              <a:defRPr/>
            </a:pPr>
            <a:fld id="{51EDAF45-A1ED-443F-B7DC-99AC8969684E}"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79B5411D-9101-4D0F-9FC3-F9865FFE7BB4}" type="slidenum">
              <a:rPr lang="en-IN"/>
              <a:pPr>
                <a:defRPr/>
              </a:pPr>
              <a:t>‹#›</a:t>
            </a:fld>
            <a:endParaRPr lang="en-IN" dirty="0"/>
          </a:p>
        </p:txBody>
      </p:sp>
      <p:sp>
        <p:nvSpPr>
          <p:cNvPr id="6"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D353426A-7E99-4B3C-B0EA-8E4F5886D28D}" type="slidenum">
              <a:rPr lang="en-IN"/>
              <a:pPr>
                <a:defRPr/>
              </a:pPr>
              <a:t>‹#›</a:t>
            </a:fld>
            <a:endParaRPr lang="en-IN" dirty="0"/>
          </a:p>
        </p:txBody>
      </p:sp>
      <p:sp>
        <p:nvSpPr>
          <p:cNvPr id="6"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03B49B19-B38B-4B54-BFBC-9AF75E2D3BAA}"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443C0DC8-5C22-4390-A568-1201AA148C43}"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 name="Picture 7" descr="PPT values"/>
          <p:cNvPicPr>
            <a:picLocks noChangeAspect="1" noChangeArrowheads="1"/>
          </p:cNvPicPr>
          <p:nvPr userDrawn="1"/>
        </p:nvPicPr>
        <p:blipFill>
          <a:blip r:embed="rId2" cstate="print"/>
          <a:srcRect/>
          <a:stretch>
            <a:fillRect/>
          </a:stretch>
        </p:blipFill>
        <p:spPr bwMode="auto">
          <a:xfrm>
            <a:off x="2819400" y="6600825"/>
            <a:ext cx="5943600" cy="144463"/>
          </a:xfrm>
          <a:prstGeom prst="rect">
            <a:avLst/>
          </a:prstGeom>
          <a:noFill/>
          <a:ln w="9525">
            <a:noFill/>
            <a:miter lim="800000"/>
            <a:headEnd/>
            <a:tailEnd/>
          </a:ln>
        </p:spPr>
      </p:pic>
      <p:pic>
        <p:nvPicPr>
          <p:cNvPr id="3" name="Picture 8" descr="PPT inside"/>
          <p:cNvPicPr>
            <a:picLocks noChangeAspect="1" noChangeArrowheads="1"/>
          </p:cNvPicPr>
          <p:nvPr userDrawn="1"/>
        </p:nvPicPr>
        <p:blipFill>
          <a:blip r:embed="rId3" cstate="print"/>
          <a:srcRect t="19157" b="25415"/>
          <a:stretch>
            <a:fillRect/>
          </a:stretch>
        </p:blipFill>
        <p:spPr bwMode="auto">
          <a:xfrm>
            <a:off x="0" y="0"/>
            <a:ext cx="9145588" cy="688975"/>
          </a:xfrm>
          <a:prstGeom prst="rect">
            <a:avLst/>
          </a:prstGeom>
          <a:noFill/>
          <a:ln w="9525">
            <a:noFill/>
            <a:miter lim="800000"/>
            <a:headEnd/>
            <a:tailEnd/>
          </a:ln>
        </p:spPr>
      </p:pic>
      <p:sp>
        <p:nvSpPr>
          <p:cNvPr id="4" name="Rectangle 2"/>
          <p:cNvSpPr>
            <a:spLocks noGrp="1" noChangeArrowheads="1"/>
          </p:cNvSpPr>
          <p:nvPr>
            <p:ph type="dt" sz="half" idx="10"/>
          </p:nvPr>
        </p:nvSpPr>
        <p:spPr/>
        <p:txBody>
          <a:bodyPr/>
          <a:lstStyle>
            <a:lvl1pPr>
              <a:defRPr/>
            </a:lvl1pPr>
          </a:lstStyle>
          <a:p>
            <a:pPr>
              <a:defRPr/>
            </a:pPr>
            <a:r>
              <a:rPr lang="en-US" dirty="0"/>
              <a:t>4 December 2017</a:t>
            </a:r>
          </a:p>
        </p:txBody>
      </p:sp>
      <p:sp>
        <p:nvSpPr>
          <p:cNvPr id="5" name="Rectangle 3"/>
          <p:cNvSpPr>
            <a:spLocks noGrp="1" noChangeArrowheads="1"/>
          </p:cNvSpPr>
          <p:nvPr>
            <p:ph type="ftr" sz="quarter" idx="11"/>
          </p:nvPr>
        </p:nvSpPr>
        <p:spPr/>
        <p:txBody>
          <a:bodyPr/>
          <a:lstStyle>
            <a:lvl1pPr>
              <a:defRPr/>
            </a:lvl1pPr>
          </a:lstStyle>
          <a:p>
            <a:pPr>
              <a:defRPr/>
            </a:pPr>
            <a:endParaRPr lang="en-US" dirty="0"/>
          </a:p>
        </p:txBody>
      </p:sp>
      <p:sp>
        <p:nvSpPr>
          <p:cNvPr id="6" name="Rectangle 4"/>
          <p:cNvSpPr>
            <a:spLocks noGrp="1" noChangeArrowheads="1"/>
          </p:cNvSpPr>
          <p:nvPr>
            <p:ph type="sldNum" sz="quarter" idx="12"/>
          </p:nvPr>
        </p:nvSpPr>
        <p:spPr/>
        <p:txBody>
          <a:bodyPr/>
          <a:lstStyle>
            <a:lvl1pPr>
              <a:defRPr/>
            </a:lvl1pPr>
          </a:lstStyle>
          <a:p>
            <a:pPr>
              <a:defRPr/>
            </a:pPr>
            <a:fld id="{70F26646-E06F-4376-B3C2-FFEE67AEEAE3}" type="slidenum">
              <a:rPr lang="en-US"/>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extLst>
      <p:ext uri="{BB962C8B-B14F-4D97-AF65-F5344CB8AC3E}">
        <p14:creationId xmlns:p14="http://schemas.microsoft.com/office/powerpoint/2010/main" val="21650968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51EDAF45-A1ED-443F-B7DC-99AC8969684E}" type="slidenum">
              <a:rPr lang="en-US"/>
              <a:pPr>
                <a:defRPr/>
              </a:pPr>
              <a:t>‹#›</a:t>
            </a:fld>
            <a:endParaRPr lang="en-US" dirty="0"/>
          </a:p>
        </p:txBody>
      </p:sp>
    </p:spTree>
    <p:extLst>
      <p:ext uri="{BB962C8B-B14F-4D97-AF65-F5344CB8AC3E}">
        <p14:creationId xmlns:p14="http://schemas.microsoft.com/office/powerpoint/2010/main" val="3279606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extLst>
      <p:ext uri="{BB962C8B-B14F-4D97-AF65-F5344CB8AC3E}">
        <p14:creationId xmlns:p14="http://schemas.microsoft.com/office/powerpoint/2010/main" val="1262965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extLst>
      <p:ext uri="{BB962C8B-B14F-4D97-AF65-F5344CB8AC3E}">
        <p14:creationId xmlns:p14="http://schemas.microsoft.com/office/powerpoint/2010/main" val="38170057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extLst>
      <p:ext uri="{BB962C8B-B14F-4D97-AF65-F5344CB8AC3E}">
        <p14:creationId xmlns:p14="http://schemas.microsoft.com/office/powerpoint/2010/main" val="2387689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extLst>
      <p:ext uri="{BB962C8B-B14F-4D97-AF65-F5344CB8AC3E}">
        <p14:creationId xmlns:p14="http://schemas.microsoft.com/office/powerpoint/2010/main" val="2331347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900">
                <a:latin typeface="Calibri" pitchFamily="34" charset="0"/>
                <a:cs typeface="Calibri" pitchFamily="34" charset="0"/>
              </a:defRPr>
            </a:lvl1pPr>
          </a:lstStyle>
          <a:p>
            <a:pPr>
              <a:defRPr/>
            </a:pPr>
            <a:r>
              <a:rPr lang="en-US" dirty="0">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xfrm>
            <a:off x="7239000" y="6510787"/>
            <a:ext cx="1905000" cy="314325"/>
          </a:xfrm>
          <a:prstGeom prst="rect">
            <a:avLst/>
          </a:prstGeom>
          <a:ln/>
        </p:spPr>
        <p:txBody>
          <a:bodyPr/>
          <a:lstStyle>
            <a:lvl1pPr>
              <a:defRPr sz="900"/>
            </a:lvl1pPr>
          </a:lstStyle>
          <a:p>
            <a:pPr>
              <a:defRPr/>
            </a:pPr>
            <a:fld id="{CCE60E7C-9340-4E78-8FF1-5B9A5C8058C3}" type="slidenum">
              <a:rPr lang="en-US" smtClean="0"/>
              <a:pPr>
                <a:defRPr/>
              </a:pPr>
              <a:t>‹#›</a:t>
            </a:fld>
            <a:endParaRPr lang="en-US" dirty="0"/>
          </a:p>
        </p:txBody>
      </p:sp>
    </p:spTree>
    <p:extLst>
      <p:ext uri="{BB962C8B-B14F-4D97-AF65-F5344CB8AC3E}">
        <p14:creationId xmlns:p14="http://schemas.microsoft.com/office/powerpoint/2010/main" val="28611319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extLst>
      <p:ext uri="{BB962C8B-B14F-4D97-AF65-F5344CB8AC3E}">
        <p14:creationId xmlns:p14="http://schemas.microsoft.com/office/powerpoint/2010/main" val="11968382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extLst>
      <p:ext uri="{BB962C8B-B14F-4D97-AF65-F5344CB8AC3E}">
        <p14:creationId xmlns:p14="http://schemas.microsoft.com/office/powerpoint/2010/main" val="1873297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extLst>
      <p:ext uri="{BB962C8B-B14F-4D97-AF65-F5344CB8AC3E}">
        <p14:creationId xmlns:p14="http://schemas.microsoft.com/office/powerpoint/2010/main" val="13207933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extLst>
      <p:ext uri="{BB962C8B-B14F-4D97-AF65-F5344CB8AC3E}">
        <p14:creationId xmlns:p14="http://schemas.microsoft.com/office/powerpoint/2010/main" val="29162530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extLst>
      <p:ext uri="{BB962C8B-B14F-4D97-AF65-F5344CB8AC3E}">
        <p14:creationId xmlns:p14="http://schemas.microsoft.com/office/powerpoint/2010/main" val="37847622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extLst>
      <p:ext uri="{BB962C8B-B14F-4D97-AF65-F5344CB8AC3E}">
        <p14:creationId xmlns:p14="http://schemas.microsoft.com/office/powerpoint/2010/main" val="40718901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51EDAF45-A1ED-443F-B7DC-99AC8969684E}" type="slidenum">
              <a:rPr lang="en-US"/>
              <a:pPr>
                <a:defRPr/>
              </a:pPr>
              <a:t>‹#›</a:t>
            </a:fld>
            <a:endParaRPr lang="en-US" dirty="0"/>
          </a:p>
        </p:txBody>
      </p:sp>
    </p:spTree>
    <p:extLst>
      <p:ext uri="{BB962C8B-B14F-4D97-AF65-F5344CB8AC3E}">
        <p14:creationId xmlns:p14="http://schemas.microsoft.com/office/powerpoint/2010/main" val="17881301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extLst>
      <p:ext uri="{BB962C8B-B14F-4D97-AF65-F5344CB8AC3E}">
        <p14:creationId xmlns:p14="http://schemas.microsoft.com/office/powerpoint/2010/main" val="203424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extLst>
      <p:ext uri="{BB962C8B-B14F-4D97-AF65-F5344CB8AC3E}">
        <p14:creationId xmlns:p14="http://schemas.microsoft.com/office/powerpoint/2010/main" val="6007449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extLst>
      <p:ext uri="{BB962C8B-B14F-4D97-AF65-F5344CB8AC3E}">
        <p14:creationId xmlns:p14="http://schemas.microsoft.com/office/powerpoint/2010/main" val="15611691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extLst>
      <p:ext uri="{BB962C8B-B14F-4D97-AF65-F5344CB8AC3E}">
        <p14:creationId xmlns:p14="http://schemas.microsoft.com/office/powerpoint/2010/main" val="38289178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900">
                <a:latin typeface="Calibri" pitchFamily="34" charset="0"/>
                <a:cs typeface="Calibri" pitchFamily="34" charset="0"/>
              </a:defRPr>
            </a:lvl1pPr>
          </a:lstStyle>
          <a:p>
            <a:pPr>
              <a:defRPr/>
            </a:pPr>
            <a:r>
              <a:rPr lang="en-US" dirty="0">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xfrm>
            <a:off x="7239000" y="6510787"/>
            <a:ext cx="1905000" cy="314325"/>
          </a:xfrm>
          <a:prstGeom prst="rect">
            <a:avLst/>
          </a:prstGeom>
          <a:ln/>
        </p:spPr>
        <p:txBody>
          <a:bodyPr/>
          <a:lstStyle>
            <a:lvl1pPr>
              <a:defRPr sz="900"/>
            </a:lvl1pPr>
          </a:lstStyle>
          <a:p>
            <a:pPr>
              <a:defRPr/>
            </a:pPr>
            <a:fld id="{CCE60E7C-9340-4E78-8FF1-5B9A5C8058C3}" type="slidenum">
              <a:rPr lang="en-US" smtClean="0"/>
              <a:pPr>
                <a:defRPr/>
              </a:pPr>
              <a:t>‹#›</a:t>
            </a:fld>
            <a:endParaRPr lang="en-US" dirty="0"/>
          </a:p>
        </p:txBody>
      </p:sp>
    </p:spTree>
    <p:extLst>
      <p:ext uri="{BB962C8B-B14F-4D97-AF65-F5344CB8AC3E}">
        <p14:creationId xmlns:p14="http://schemas.microsoft.com/office/powerpoint/2010/main" val="31661631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extLst>
      <p:ext uri="{BB962C8B-B14F-4D97-AF65-F5344CB8AC3E}">
        <p14:creationId xmlns:p14="http://schemas.microsoft.com/office/powerpoint/2010/main" val="5222556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extLst>
      <p:ext uri="{BB962C8B-B14F-4D97-AF65-F5344CB8AC3E}">
        <p14:creationId xmlns:p14="http://schemas.microsoft.com/office/powerpoint/2010/main" val="21838285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extLst>
      <p:ext uri="{BB962C8B-B14F-4D97-AF65-F5344CB8AC3E}">
        <p14:creationId xmlns:p14="http://schemas.microsoft.com/office/powerpoint/2010/main" val="15037623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extLst>
      <p:ext uri="{BB962C8B-B14F-4D97-AF65-F5344CB8AC3E}">
        <p14:creationId xmlns:p14="http://schemas.microsoft.com/office/powerpoint/2010/main" val="10809889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extLst>
      <p:ext uri="{BB962C8B-B14F-4D97-AF65-F5344CB8AC3E}">
        <p14:creationId xmlns:p14="http://schemas.microsoft.com/office/powerpoint/2010/main" val="373340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dirty="0"/>
              <a:t>4 December 2017</a:t>
            </a:r>
          </a:p>
        </p:txBody>
      </p:sp>
      <p:sp>
        <p:nvSpPr>
          <p:cNvPr id="8"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dirty="0"/>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1200">
                <a:latin typeface="Calibri" pitchFamily="34" charset="0"/>
                <a:cs typeface="Calibri" pitchFamily="34" charset="0"/>
              </a:defRPr>
            </a:lvl1pPr>
          </a:lstStyle>
          <a:p>
            <a:pPr>
              <a:defRPr/>
            </a:pPr>
            <a:r>
              <a:rPr lang="en-US" dirty="0"/>
              <a:t>4 December 2017</a:t>
            </a:r>
          </a:p>
        </p:txBody>
      </p:sp>
      <p:sp>
        <p:nvSpPr>
          <p:cNvPr id="3"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xfrm>
            <a:off x="7239000" y="6510785"/>
            <a:ext cx="1905000" cy="314325"/>
          </a:xfrm>
          <a:prstGeom prst="rect">
            <a:avLst/>
          </a:prstGeom>
          <a:ln/>
        </p:spPr>
        <p:txBody>
          <a:bodyPr/>
          <a:lstStyle>
            <a:lvl1pPr>
              <a:defRPr sz="1200"/>
            </a:lvl1pPr>
          </a:lstStyle>
          <a:p>
            <a:pPr>
              <a:defRPr/>
            </a:pPr>
            <a:fld id="{CCE60E7C-9340-4E78-8FF1-5B9A5C8058C3}"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5.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jpe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PPT values"/>
          <p:cNvPicPr>
            <a:picLocks noChangeAspect="1" noChangeArrowheads="1"/>
          </p:cNvPicPr>
          <p:nvPr/>
        </p:nvPicPr>
        <p:blipFill>
          <a:blip r:embed="rId14" cstate="print"/>
          <a:srcRect/>
          <a:stretch>
            <a:fillRect/>
          </a:stretch>
        </p:blipFill>
        <p:spPr bwMode="auto">
          <a:xfrm>
            <a:off x="2819400" y="6600825"/>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0"/>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rot="5400000">
            <a:off x="1039390" y="5772050"/>
            <a:ext cx="381000" cy="1565615"/>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ctr" eaLnBrk="0" hangingPunct="0">
              <a:defRPr sz="1400">
                <a:solidFill>
                  <a:schemeClr val="tx1"/>
                </a:solidFill>
                <a:latin typeface="Cambria"/>
                <a:ea typeface="+mn-ea"/>
                <a:cs typeface="Cambria"/>
              </a:defRPr>
            </a:lvl1pPr>
          </a:lstStyle>
          <a:p>
            <a:pPr>
              <a:defRPr/>
            </a:pPr>
            <a:r>
              <a:rPr lang="en-US" dirty="0"/>
              <a:t>4 December 2017</a:t>
            </a:r>
          </a:p>
        </p:txBody>
      </p:sp>
      <p:pic>
        <p:nvPicPr>
          <p:cNvPr id="1031" name="Picture 16"/>
          <p:cNvPicPr>
            <a:picLocks noChangeAspect="1" noChangeArrowheads="1"/>
          </p:cNvPicPr>
          <p:nvPr/>
        </p:nvPicPr>
        <p:blipFill>
          <a:blip r:embed="rId16" cstate="print"/>
          <a:srcRect/>
          <a:stretch>
            <a:fillRect/>
          </a:stretch>
        </p:blipFill>
        <p:spPr bwMode="auto">
          <a:xfrm>
            <a:off x="7733610" y="122454"/>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903330" y="3585338"/>
            <a:ext cx="6175992" cy="36933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800" b="0" dirty="0">
                <a:solidFill>
                  <a:schemeClr val="bg1"/>
                </a:solidFill>
                <a:latin typeface="Cambria"/>
                <a:cs typeface="Cambria"/>
              </a:rPr>
              <a:t>GMR Institute of Technology </a:t>
            </a:r>
          </a:p>
        </p:txBody>
      </p:sp>
    </p:spTree>
  </p:cSld>
  <p:clrMap bg1="lt1" tx1="dk1" bg2="lt2" tx2="dk2" accent1="accent1" accent2="accent2" accent3="accent3" accent4="accent4" accent5="accent5" accent6="accent6" hlink="hlink" folHlink="folHlink"/>
  <p:sldLayoutIdLst>
    <p:sldLayoutId id="2147484380"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 id="2147484391"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5pPr>
      <a:lvl6pPr marL="457200" algn="ctr" rtl="0" fontAlgn="base">
        <a:spcBef>
          <a:spcPct val="0"/>
        </a:spcBef>
        <a:spcAft>
          <a:spcPct val="0"/>
        </a:spcAft>
        <a:defRPr sz="4400">
          <a:solidFill>
            <a:schemeClr val="tx2"/>
          </a:solidFill>
          <a:latin typeface="Arial" pitchFamily="34" charset="0"/>
          <a:ea typeface="ＭＳ Ｐゴシック"/>
          <a:cs typeface="ＭＳ Ｐゴシック"/>
        </a:defRPr>
      </a:lvl6pPr>
      <a:lvl7pPr marL="914400" algn="ctr" rtl="0" fontAlgn="base">
        <a:spcBef>
          <a:spcPct val="0"/>
        </a:spcBef>
        <a:spcAft>
          <a:spcPct val="0"/>
        </a:spcAft>
        <a:defRPr sz="4400">
          <a:solidFill>
            <a:schemeClr val="tx2"/>
          </a:solidFill>
          <a:latin typeface="Arial" pitchFamily="34" charset="0"/>
          <a:ea typeface="ＭＳ Ｐゴシック"/>
          <a:cs typeface="ＭＳ Ｐゴシック"/>
        </a:defRPr>
      </a:lvl7pPr>
      <a:lvl8pPr marL="1371600" algn="ctr" rtl="0" fontAlgn="base">
        <a:spcBef>
          <a:spcPct val="0"/>
        </a:spcBef>
        <a:spcAft>
          <a:spcPct val="0"/>
        </a:spcAft>
        <a:defRPr sz="4400">
          <a:solidFill>
            <a:schemeClr val="tx2"/>
          </a:solidFill>
          <a:latin typeface="Arial" pitchFamily="34" charset="0"/>
          <a:ea typeface="ＭＳ Ｐゴシック"/>
          <a:cs typeface="ＭＳ Ｐゴシック"/>
        </a:defRPr>
      </a:lvl8pPr>
      <a:lvl9pPr marL="1828800" algn="ctr" rtl="0" fontAlgn="base">
        <a:spcBef>
          <a:spcPct val="0"/>
        </a:spcBef>
        <a:spcAft>
          <a:spcPct val="0"/>
        </a:spcAft>
        <a:defRPr sz="4400">
          <a:solidFill>
            <a:schemeClr val="tx2"/>
          </a:solidFill>
          <a:latin typeface="Arial" pitchFamily="34" charset="0"/>
          <a:ea typeface="ＭＳ Ｐゴシック"/>
          <a:cs typeface="ＭＳ Ｐゴシック"/>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dirty="0">
              <a:ea typeface="+mn-ea"/>
              <a:cs typeface="+mn-cs"/>
            </a:endParaRPr>
          </a:p>
        </p:txBody>
      </p:sp>
      <p:sp>
        <p:nvSpPr>
          <p:cNvPr id="110595" name="Line 3"/>
          <p:cNvSpPr>
            <a:spLocks noChangeShapeType="1"/>
          </p:cNvSpPr>
          <p:nvPr/>
        </p:nvSpPr>
        <p:spPr bwMode="auto">
          <a:xfrm>
            <a:off x="0" y="6457950"/>
            <a:ext cx="9144000" cy="0"/>
          </a:xfrm>
          <a:prstGeom prst="line">
            <a:avLst/>
          </a:prstGeom>
          <a:noFill/>
          <a:ln w="25400">
            <a:solidFill>
              <a:srgbClr val="B2B2B2"/>
            </a:solidFill>
            <a:round/>
            <a:headEnd/>
            <a:tailEnd/>
          </a:ln>
          <a:effectLst/>
        </p:spPr>
        <p:txBody>
          <a:bodyPr wrap="none" anchor="ctr"/>
          <a:lstStyle/>
          <a:p>
            <a:pPr>
              <a:defRPr/>
            </a:pPr>
            <a:endParaRPr lang="en-US" dirty="0">
              <a:ea typeface="+mn-ea"/>
              <a:cs typeface="+mn-cs"/>
            </a:endParaRPr>
          </a:p>
        </p:txBody>
      </p:sp>
      <p:sp>
        <p:nvSpPr>
          <p:cNvPr id="110596" name="Rectangle 4"/>
          <p:cNvSpPr>
            <a:spLocks noChangeArrowheads="1"/>
          </p:cNvSpPr>
          <p:nvPr/>
        </p:nvSpPr>
        <p:spPr bwMode="auto">
          <a:xfrm>
            <a:off x="0" y="609600"/>
            <a:ext cx="9144000" cy="46038"/>
          </a:xfrm>
          <a:prstGeom prst="rect">
            <a:avLst/>
          </a:prstGeom>
          <a:gradFill rotWithShape="1">
            <a:gsLst>
              <a:gs pos="0">
                <a:srgbClr val="E42314"/>
              </a:gs>
              <a:gs pos="50000">
                <a:srgbClr val="F08C12"/>
              </a:gs>
              <a:gs pos="100000">
                <a:srgbClr val="E42314"/>
              </a:gs>
            </a:gsLst>
            <a:lin ang="0" scaled="1"/>
          </a:gradFill>
          <a:ln w="9525">
            <a:noFill/>
            <a:miter lim="800000"/>
            <a:headEnd/>
            <a:tailEnd/>
          </a:ln>
          <a:effectLst/>
        </p:spPr>
        <p:txBody>
          <a:bodyPr wrap="none" anchor="ctr"/>
          <a:lstStyle/>
          <a:p>
            <a:pPr>
              <a:defRPr/>
            </a:pPr>
            <a:endParaRPr lang="en-US" dirty="0">
              <a:ea typeface="+mn-ea"/>
              <a:cs typeface="+mn-cs"/>
            </a:endParaRPr>
          </a:p>
        </p:txBody>
      </p:sp>
      <p:sp>
        <p:nvSpPr>
          <p:cNvPr id="110597" name="Text Box 5"/>
          <p:cNvSpPr txBox="1">
            <a:spLocks noChangeArrowheads="1"/>
          </p:cNvSpPr>
          <p:nvPr/>
        </p:nvSpPr>
        <p:spPr bwMode="auto">
          <a:xfrm rot="-5400000">
            <a:off x="-2667000" y="3505200"/>
            <a:ext cx="5791200" cy="304800"/>
          </a:xfrm>
          <a:prstGeom prst="rect">
            <a:avLst/>
          </a:prstGeom>
          <a:noFill/>
          <a:ln w="9525" algn="ctr">
            <a:noFill/>
            <a:miter lim="800000"/>
            <a:headEnd/>
            <a:tailEnd/>
          </a:ln>
          <a:effectLst/>
        </p:spPr>
        <p:txBody>
          <a:bodyPr>
            <a:spAutoFit/>
          </a:bodyPr>
          <a:lstStyle/>
          <a:p>
            <a:pPr algn="ctr">
              <a:spcBef>
                <a:spcPct val="50000"/>
              </a:spcBef>
              <a:defRPr/>
            </a:pPr>
            <a:r>
              <a:rPr lang="en-US" sz="1400" b="1" dirty="0">
                <a:solidFill>
                  <a:schemeClr val="bg1"/>
                </a:solidFill>
                <a:ea typeface="+mn-ea"/>
                <a:cs typeface="+mn-cs"/>
              </a:rPr>
              <a:t>Department of Mechanical Engineering</a:t>
            </a:r>
          </a:p>
        </p:txBody>
      </p:sp>
      <p:sp>
        <p:nvSpPr>
          <p:cNvPr id="110598" name="Rectangle 6"/>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dirty="0">
              <a:ea typeface="+mn-ea"/>
              <a:cs typeface="+mn-cs"/>
            </a:endParaRPr>
          </a:p>
        </p:txBody>
      </p:sp>
      <p:pic>
        <p:nvPicPr>
          <p:cNvPr id="2055" name="Picture 7" descr="GMR Logo"/>
          <p:cNvPicPr>
            <a:picLocks noChangeAspect="1" noChangeArrowheads="1"/>
          </p:cNvPicPr>
          <p:nvPr/>
        </p:nvPicPr>
        <p:blipFill>
          <a:blip r:embed="rId13" cstate="print"/>
          <a:srcRect/>
          <a:stretch>
            <a:fillRect/>
          </a:stretch>
        </p:blipFill>
        <p:spPr bwMode="auto">
          <a:xfrm>
            <a:off x="7924800" y="76200"/>
            <a:ext cx="1066800" cy="395288"/>
          </a:xfrm>
          <a:prstGeom prst="rect">
            <a:avLst/>
          </a:prstGeom>
          <a:noFill/>
          <a:ln w="9525">
            <a:noFill/>
            <a:miter lim="800000"/>
            <a:headEnd/>
            <a:tailEnd/>
          </a:ln>
        </p:spPr>
      </p:pic>
      <p:sp>
        <p:nvSpPr>
          <p:cNvPr id="110600" name="Text Box 8"/>
          <p:cNvSpPr txBox="1">
            <a:spLocks noChangeArrowheads="1"/>
          </p:cNvSpPr>
          <p:nvPr/>
        </p:nvSpPr>
        <p:spPr bwMode="auto">
          <a:xfrm>
            <a:off x="2133600" y="152400"/>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Humility</a:t>
            </a:r>
          </a:p>
        </p:txBody>
      </p:sp>
      <p:sp>
        <p:nvSpPr>
          <p:cNvPr id="110601" name="Text Box 9"/>
          <p:cNvSpPr txBox="1">
            <a:spLocks noChangeArrowheads="1"/>
          </p:cNvSpPr>
          <p:nvPr/>
        </p:nvSpPr>
        <p:spPr bwMode="auto">
          <a:xfrm>
            <a:off x="36576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Entrepreneurship</a:t>
            </a:r>
          </a:p>
        </p:txBody>
      </p:sp>
      <p:sp>
        <p:nvSpPr>
          <p:cNvPr id="110602" name="Text Box 10"/>
          <p:cNvSpPr txBox="1">
            <a:spLocks noChangeArrowheads="1"/>
          </p:cNvSpPr>
          <p:nvPr/>
        </p:nvSpPr>
        <p:spPr bwMode="auto">
          <a:xfrm>
            <a:off x="57912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Teamwork</a:t>
            </a:r>
          </a:p>
        </p:txBody>
      </p:sp>
      <p:sp>
        <p:nvSpPr>
          <p:cNvPr id="110603" name="Text Box 11"/>
          <p:cNvSpPr txBox="1">
            <a:spLocks noChangeArrowheads="1"/>
          </p:cNvSpPr>
          <p:nvPr/>
        </p:nvSpPr>
        <p:spPr bwMode="auto">
          <a:xfrm>
            <a:off x="2362200" y="6519863"/>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Learning</a:t>
            </a:r>
          </a:p>
        </p:txBody>
      </p:sp>
      <p:sp>
        <p:nvSpPr>
          <p:cNvPr id="110604" name="Text Box 12"/>
          <p:cNvSpPr txBox="1">
            <a:spLocks noChangeArrowheads="1"/>
          </p:cNvSpPr>
          <p:nvPr/>
        </p:nvSpPr>
        <p:spPr bwMode="auto">
          <a:xfrm>
            <a:off x="43434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Social Responsibility</a:t>
            </a:r>
          </a:p>
        </p:txBody>
      </p:sp>
      <p:sp>
        <p:nvSpPr>
          <p:cNvPr id="110605" name="Text Box 13"/>
          <p:cNvSpPr txBox="1">
            <a:spLocks noChangeArrowheads="1"/>
          </p:cNvSpPr>
          <p:nvPr/>
        </p:nvSpPr>
        <p:spPr bwMode="auto">
          <a:xfrm>
            <a:off x="71628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Respect for Individual</a:t>
            </a:r>
          </a:p>
        </p:txBody>
      </p:sp>
      <p:sp>
        <p:nvSpPr>
          <p:cNvPr id="110606" name="Text Box 14"/>
          <p:cNvSpPr txBox="1">
            <a:spLocks noChangeArrowheads="1"/>
          </p:cNvSpPr>
          <p:nvPr/>
        </p:nvSpPr>
        <p:spPr bwMode="auto">
          <a:xfrm>
            <a:off x="0" y="6515100"/>
            <a:ext cx="18288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Deliver The Promise</a:t>
            </a:r>
          </a:p>
        </p:txBody>
      </p:sp>
      <p:sp>
        <p:nvSpPr>
          <p:cNvPr id="110607" name="Text Box 15"/>
          <p:cNvSpPr txBox="1">
            <a:spLocks noChangeArrowheads="1"/>
          </p:cNvSpPr>
          <p:nvPr/>
        </p:nvSpPr>
        <p:spPr bwMode="auto">
          <a:xfrm rot="-5400000">
            <a:off x="-2682875" y="3413125"/>
            <a:ext cx="5791200" cy="336550"/>
          </a:xfrm>
          <a:prstGeom prst="rect">
            <a:avLst/>
          </a:prstGeom>
          <a:noFill/>
          <a:ln w="9525" algn="ctr">
            <a:noFill/>
            <a:miter lim="800000"/>
            <a:headEnd/>
            <a:tailEnd/>
          </a:ln>
          <a:effectLst/>
        </p:spPr>
        <p:txBody>
          <a:bodyPr>
            <a:spAutoFit/>
          </a:bodyPr>
          <a:lstStyle/>
          <a:p>
            <a:pPr algn="ctr">
              <a:spcBef>
                <a:spcPct val="50000"/>
              </a:spcBef>
              <a:defRPr/>
            </a:pPr>
            <a:r>
              <a:rPr lang="en-US" sz="1600" b="1" dirty="0">
                <a:solidFill>
                  <a:schemeClr val="bg1"/>
                </a:solidFill>
                <a:latin typeface="Verdana" pitchFamily="34" charset="0"/>
                <a:ea typeface="+mn-ea"/>
                <a:cs typeface="+mn-cs"/>
              </a:rPr>
              <a:t>GMR Institute of Technology, Rajam</a:t>
            </a:r>
          </a:p>
        </p:txBody>
      </p:sp>
      <p:pic>
        <p:nvPicPr>
          <p:cNvPr id="2064" name="Picture 16"/>
          <p:cNvPicPr>
            <a:picLocks noChangeAspect="1" noChangeArrowheads="1"/>
          </p:cNvPicPr>
          <p:nvPr/>
        </p:nvPicPr>
        <p:blipFill>
          <a:blip r:embed="rId14" cstate="print"/>
          <a:srcRect/>
          <a:stretch>
            <a:fillRect/>
          </a:stretch>
        </p:blipFill>
        <p:spPr bwMode="auto">
          <a:xfrm>
            <a:off x="0" y="0"/>
            <a:ext cx="1654175" cy="576263"/>
          </a:xfrm>
          <a:prstGeom prst="rect">
            <a:avLst/>
          </a:prstGeom>
          <a:noFill/>
          <a:ln w="9525">
            <a:noFill/>
            <a:miter lim="800000"/>
            <a:headEnd/>
            <a:tailEnd/>
          </a:ln>
        </p:spPr>
      </p:pic>
      <p:sp>
        <p:nvSpPr>
          <p:cNvPr id="290863" name="Rectangle 47"/>
          <p:cNvSpPr>
            <a:spLocks noGrp="1" noChangeArrowheads="1"/>
          </p:cNvSpPr>
          <p:nvPr>
            <p:ph type="sldNum" sz="quarter" idx="4"/>
          </p:nvPr>
        </p:nvSpPr>
        <p:spPr bwMode="auto">
          <a:xfrm>
            <a:off x="7924800" y="6586538"/>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1">
                <a:solidFill>
                  <a:schemeClr val="tx1"/>
                </a:solidFill>
                <a:ea typeface="+mn-ea"/>
                <a:cs typeface="+mn-cs"/>
              </a:defRPr>
            </a:lvl1pPr>
          </a:lstStyle>
          <a:p>
            <a:pPr>
              <a:defRPr/>
            </a:pPr>
            <a:fld id="{C9DA4647-D6BA-4DF1-A77A-751DA1F08E30}" type="slidenum">
              <a:rPr lang="en-IN"/>
              <a:pPr>
                <a:defRPr/>
              </a:pPr>
              <a:t>‹#›</a:t>
            </a:fld>
            <a:endParaRPr lang="en-IN" dirty="0"/>
          </a:p>
        </p:txBody>
      </p:sp>
      <p:sp>
        <p:nvSpPr>
          <p:cNvPr id="290865" name="Rectangle 49"/>
          <p:cNvSpPr>
            <a:spLocks noGrp="1" noChangeArrowheads="1"/>
          </p:cNvSpPr>
          <p:nvPr>
            <p:ph type="dt" sz="half" idx="2"/>
          </p:nvPr>
        </p:nvSpPr>
        <p:spPr bwMode="auto">
          <a:xfrm>
            <a:off x="200025" y="6453188"/>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i="1">
                <a:solidFill>
                  <a:schemeClr val="tx1"/>
                </a:solidFill>
                <a:ea typeface="+mn-ea"/>
                <a:cs typeface="+mn-cs"/>
              </a:defRPr>
            </a:lvl1pPr>
          </a:lstStyle>
          <a:p>
            <a:pPr>
              <a:defRPr/>
            </a:pPr>
            <a:r>
              <a:rPr lang="en-US" dirty="0"/>
              <a:t>4 December 2017</a:t>
            </a:r>
          </a:p>
        </p:txBody>
      </p:sp>
    </p:spTree>
  </p:cSld>
  <p:clrMap bg1="lt1" tx1="dk1" bg2="lt2" tx2="dk2" accent1="accent1" accent2="accent2" accent3="accent3" accent4="accent4" accent5="accent5" accent6="accent6" hlink="hlink" folHlink="folHlink"/>
  <p:sldLayoutIdLst>
    <p:sldLayoutId id="2147484392" r:id="rId1"/>
    <p:sldLayoutId id="2147484393" r:id="rId2"/>
    <p:sldLayoutId id="2147484394" r:id="rId3"/>
    <p:sldLayoutId id="2147484395" r:id="rId4"/>
    <p:sldLayoutId id="2147484396" r:id="rId5"/>
    <p:sldLayoutId id="2147484397" r:id="rId6"/>
    <p:sldLayoutId id="2147484398" r:id="rId7"/>
    <p:sldLayoutId id="2147484399" r:id="rId8"/>
    <p:sldLayoutId id="2147484400" r:id="rId9"/>
    <p:sldLayoutId id="2147484401" r:id="rId10"/>
    <p:sldLayoutId id="2147484402"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ea typeface="+mn-ea"/>
                <a:cs typeface="+mn-cs"/>
              </a:defRPr>
            </a:lvl1pPr>
          </a:lstStyle>
          <a:p>
            <a:pPr>
              <a:defRPr/>
            </a:pPr>
            <a:r>
              <a:rPr lang="en-US" dirty="0"/>
              <a:t>4 December 2017</a:t>
            </a:r>
          </a:p>
        </p:txBody>
      </p:sp>
      <p:sp>
        <p:nvSpPr>
          <p:cNvPr id="10" name="Rectangle 3"/>
          <p:cNvSpPr>
            <a:spLocks noGrp="1" noChangeArrowheads="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dirty="0"/>
          </a:p>
        </p:txBody>
      </p:sp>
      <p:sp>
        <p:nvSpPr>
          <p:cNvPr id="11" name="Rectangle 4"/>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mn-ea"/>
                <a:cs typeface="+mn-cs"/>
              </a:defRPr>
            </a:lvl1pPr>
          </a:lstStyle>
          <a:p>
            <a:pPr>
              <a:defRPr/>
            </a:pPr>
            <a:fld id="{F66BD97F-BD6B-4E71-B192-32CF7A21AF3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403" r:id="rId1"/>
  </p:sldLayoutIdLst>
  <p:hf hdr="0" ftr="0"/>
  <p:txStyles>
    <p:titleStyle>
      <a:lvl1pPr algn="ctr" rtl="0" eaLnBrk="0" fontAlgn="base" hangingPunct="0">
        <a:spcBef>
          <a:spcPct val="0"/>
        </a:spcBef>
        <a:spcAft>
          <a:spcPct val="0"/>
        </a:spcAft>
        <a:defRPr sz="4400" kern="1200">
          <a:solidFill>
            <a:schemeClr val="tx1"/>
          </a:solidFill>
          <a:latin typeface="Arial" pitchFamily="34" charset="0"/>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headEnd/>
            <a:tailEnd/>
          </a:ln>
          <a:effectLst/>
        </p:spPr>
        <p:txBody>
          <a:bodyPr wrap="none" anchor="ctr"/>
          <a:lstStyle/>
          <a:p>
            <a:pPr>
              <a:defRPr/>
            </a:pPr>
            <a:endParaRPr lang="en-US" sz="1800" dirty="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r" eaLnBrk="0" hangingPunct="0">
              <a:defRPr sz="1050">
                <a:solidFill>
                  <a:schemeClr val="bg1"/>
                </a:solidFill>
                <a:latin typeface="Cambria"/>
                <a:ea typeface="+mn-ea"/>
                <a:cs typeface="Cambria"/>
              </a:defRPr>
            </a:lvl1pPr>
          </a:lstStyle>
          <a:p>
            <a:pPr>
              <a:defRPr/>
            </a:pPr>
            <a:r>
              <a:rPr lang="en-US" dirty="0">
                <a:solidFill>
                  <a:srgbClr val="FFFFFF"/>
                </a:solidFill>
              </a:rPr>
              <a:t>4 December 2017</a:t>
            </a: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350" dirty="0">
                <a:solidFill>
                  <a:srgbClr val="FFFFFF"/>
                </a:solidFill>
                <a:latin typeface="Cambria"/>
                <a:cs typeface="Cambria"/>
              </a:rPr>
              <a:t>GMR Institute of Technology </a:t>
            </a:r>
          </a:p>
        </p:txBody>
      </p:sp>
    </p:spTree>
    <p:extLst>
      <p:ext uri="{BB962C8B-B14F-4D97-AF65-F5344CB8AC3E}">
        <p14:creationId xmlns:p14="http://schemas.microsoft.com/office/powerpoint/2010/main" val="700262228"/>
      </p:ext>
    </p:extLst>
  </p:cSld>
  <p:clrMap bg1="lt1" tx1="dk1" bg2="lt2" tx2="dk2" accent1="accent1" accent2="accent2" accent3="accent3" accent4="accent4" accent5="accent5" accent6="accent6" hlink="hlink" folHlink="folHlink"/>
  <p:sldLayoutIdLst>
    <p:sldLayoutId id="2147484423" r:id="rId1"/>
    <p:sldLayoutId id="2147484424" r:id="rId2"/>
    <p:sldLayoutId id="2147484425" r:id="rId3"/>
    <p:sldLayoutId id="2147484426" r:id="rId4"/>
    <p:sldLayoutId id="2147484427" r:id="rId5"/>
    <p:sldLayoutId id="2147484428" r:id="rId6"/>
    <p:sldLayoutId id="2147484429" r:id="rId7"/>
    <p:sldLayoutId id="2147484430" r:id="rId8"/>
    <p:sldLayoutId id="2147484431" r:id="rId9"/>
    <p:sldLayoutId id="2147484432" r:id="rId10"/>
    <p:sldLayoutId id="2147484433" r:id="rId11"/>
    <p:sldLayoutId id="2147484434"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5pPr>
      <a:lvl6pPr marL="342900" algn="ctr" rtl="0" fontAlgn="base">
        <a:spcBef>
          <a:spcPct val="0"/>
        </a:spcBef>
        <a:spcAft>
          <a:spcPct val="0"/>
        </a:spcAft>
        <a:defRPr sz="3300">
          <a:solidFill>
            <a:schemeClr val="tx2"/>
          </a:solidFill>
          <a:latin typeface="Arial" pitchFamily="34" charset="0"/>
          <a:ea typeface="ＭＳ Ｐゴシック"/>
          <a:cs typeface="ＭＳ Ｐゴシック"/>
        </a:defRPr>
      </a:lvl6pPr>
      <a:lvl7pPr marL="685800" algn="ctr" rtl="0" fontAlgn="base">
        <a:spcBef>
          <a:spcPct val="0"/>
        </a:spcBef>
        <a:spcAft>
          <a:spcPct val="0"/>
        </a:spcAft>
        <a:defRPr sz="3300">
          <a:solidFill>
            <a:schemeClr val="tx2"/>
          </a:solidFill>
          <a:latin typeface="Arial" pitchFamily="34" charset="0"/>
          <a:ea typeface="ＭＳ Ｐゴシック"/>
          <a:cs typeface="ＭＳ Ｐゴシック"/>
        </a:defRPr>
      </a:lvl7pPr>
      <a:lvl8pPr marL="1028700" algn="ctr" rtl="0" fontAlgn="base">
        <a:spcBef>
          <a:spcPct val="0"/>
        </a:spcBef>
        <a:spcAft>
          <a:spcPct val="0"/>
        </a:spcAft>
        <a:defRPr sz="3300">
          <a:solidFill>
            <a:schemeClr val="tx2"/>
          </a:solidFill>
          <a:latin typeface="Arial" pitchFamily="34" charset="0"/>
          <a:ea typeface="ＭＳ Ｐゴシック"/>
          <a:cs typeface="ＭＳ Ｐゴシック"/>
        </a:defRPr>
      </a:lvl8pPr>
      <a:lvl9pPr marL="1371600" algn="ctr" rtl="0" fontAlgn="base">
        <a:spcBef>
          <a:spcPct val="0"/>
        </a:spcBef>
        <a:spcAft>
          <a:spcPct val="0"/>
        </a:spcAft>
        <a:defRPr sz="3300">
          <a:solidFill>
            <a:schemeClr val="tx2"/>
          </a:solidFill>
          <a:latin typeface="Arial" pitchFamily="34" charset="0"/>
          <a:ea typeface="ＭＳ Ｐゴシック"/>
          <a:cs typeface="ＭＳ Ｐゴシック"/>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headEnd/>
            <a:tailEnd/>
          </a:ln>
          <a:effectLst/>
        </p:spPr>
        <p:txBody>
          <a:bodyPr wrap="none" anchor="ctr"/>
          <a:lstStyle/>
          <a:p>
            <a:pPr>
              <a:defRPr/>
            </a:pPr>
            <a:endParaRPr lang="en-US" sz="1800" dirty="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r" eaLnBrk="0" hangingPunct="0">
              <a:defRPr sz="1050">
                <a:solidFill>
                  <a:schemeClr val="bg1"/>
                </a:solidFill>
                <a:latin typeface="Cambria"/>
                <a:ea typeface="+mn-ea"/>
                <a:cs typeface="Cambria"/>
              </a:defRPr>
            </a:lvl1pPr>
          </a:lstStyle>
          <a:p>
            <a:pPr>
              <a:defRPr/>
            </a:pPr>
            <a:r>
              <a:rPr lang="en-US" dirty="0">
                <a:solidFill>
                  <a:srgbClr val="FFFFFF"/>
                </a:solidFill>
              </a:rPr>
              <a:t>4 December 2017</a:t>
            </a: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350" dirty="0">
                <a:solidFill>
                  <a:srgbClr val="FFFFFF"/>
                </a:solidFill>
                <a:latin typeface="Cambria"/>
                <a:cs typeface="Cambria"/>
              </a:rPr>
              <a:t>GMR Institute of Technology </a:t>
            </a:r>
          </a:p>
        </p:txBody>
      </p:sp>
    </p:spTree>
    <p:extLst>
      <p:ext uri="{BB962C8B-B14F-4D97-AF65-F5344CB8AC3E}">
        <p14:creationId xmlns:p14="http://schemas.microsoft.com/office/powerpoint/2010/main" val="2301151738"/>
      </p:ext>
    </p:extLst>
  </p:cSld>
  <p:clrMap bg1="lt1" tx1="dk1" bg2="lt2" tx2="dk2" accent1="accent1" accent2="accent2" accent3="accent3" accent4="accent4" accent5="accent5" accent6="accent6" hlink="hlink" folHlink="folHlink"/>
  <p:sldLayoutIdLst>
    <p:sldLayoutId id="2147484436" r:id="rId1"/>
    <p:sldLayoutId id="2147484437" r:id="rId2"/>
    <p:sldLayoutId id="2147484438" r:id="rId3"/>
    <p:sldLayoutId id="2147484439" r:id="rId4"/>
    <p:sldLayoutId id="2147484440" r:id="rId5"/>
    <p:sldLayoutId id="2147484441" r:id="rId6"/>
    <p:sldLayoutId id="2147484442" r:id="rId7"/>
    <p:sldLayoutId id="2147484443" r:id="rId8"/>
    <p:sldLayoutId id="2147484444" r:id="rId9"/>
    <p:sldLayoutId id="2147484445" r:id="rId10"/>
    <p:sldLayoutId id="2147484446" r:id="rId11"/>
    <p:sldLayoutId id="2147484447"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5pPr>
      <a:lvl6pPr marL="342900" algn="ctr" rtl="0" fontAlgn="base">
        <a:spcBef>
          <a:spcPct val="0"/>
        </a:spcBef>
        <a:spcAft>
          <a:spcPct val="0"/>
        </a:spcAft>
        <a:defRPr sz="3300">
          <a:solidFill>
            <a:schemeClr val="tx2"/>
          </a:solidFill>
          <a:latin typeface="Arial" pitchFamily="34" charset="0"/>
          <a:ea typeface="ＭＳ Ｐゴシック"/>
          <a:cs typeface="ＭＳ Ｐゴシック"/>
        </a:defRPr>
      </a:lvl6pPr>
      <a:lvl7pPr marL="685800" algn="ctr" rtl="0" fontAlgn="base">
        <a:spcBef>
          <a:spcPct val="0"/>
        </a:spcBef>
        <a:spcAft>
          <a:spcPct val="0"/>
        </a:spcAft>
        <a:defRPr sz="3300">
          <a:solidFill>
            <a:schemeClr val="tx2"/>
          </a:solidFill>
          <a:latin typeface="Arial" pitchFamily="34" charset="0"/>
          <a:ea typeface="ＭＳ Ｐゴシック"/>
          <a:cs typeface="ＭＳ Ｐゴシック"/>
        </a:defRPr>
      </a:lvl7pPr>
      <a:lvl8pPr marL="1028700" algn="ctr" rtl="0" fontAlgn="base">
        <a:spcBef>
          <a:spcPct val="0"/>
        </a:spcBef>
        <a:spcAft>
          <a:spcPct val="0"/>
        </a:spcAft>
        <a:defRPr sz="3300">
          <a:solidFill>
            <a:schemeClr val="tx2"/>
          </a:solidFill>
          <a:latin typeface="Arial" pitchFamily="34" charset="0"/>
          <a:ea typeface="ＭＳ Ｐゴシック"/>
          <a:cs typeface="ＭＳ Ｐゴシック"/>
        </a:defRPr>
      </a:lvl8pPr>
      <a:lvl9pPr marL="1371600" algn="ctr" rtl="0" fontAlgn="base">
        <a:spcBef>
          <a:spcPct val="0"/>
        </a:spcBef>
        <a:spcAft>
          <a:spcPct val="0"/>
        </a:spcAft>
        <a:defRPr sz="3300">
          <a:solidFill>
            <a:schemeClr val="tx2"/>
          </a:solidFill>
          <a:latin typeface="Arial" pitchFamily="34" charset="0"/>
          <a:ea typeface="ＭＳ Ｐゴシック"/>
          <a:cs typeface="ＭＳ Ｐゴシック"/>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dt" sz="quarter" idx="10"/>
          </p:nvPr>
        </p:nvSpPr>
        <p:spPr/>
        <p:txBody>
          <a:bodyPr/>
          <a:lstStyle/>
          <a:p>
            <a:pPr>
              <a:defRPr/>
            </a:pPr>
            <a:r>
              <a:rPr lang="en-US" dirty="0"/>
              <a:t>4 December 2017</a:t>
            </a:r>
          </a:p>
        </p:txBody>
      </p:sp>
      <p:sp>
        <p:nvSpPr>
          <p:cNvPr id="12" name="Rectangle 6"/>
          <p:cNvSpPr>
            <a:spLocks noGrp="1" noChangeArrowheads="1"/>
          </p:cNvSpPr>
          <p:nvPr>
            <p:ph type="sldNum" sz="quarter" idx="12"/>
          </p:nvPr>
        </p:nvSpPr>
        <p:spPr/>
        <p:txBody>
          <a:bodyPr/>
          <a:lstStyle/>
          <a:p>
            <a:pPr>
              <a:defRPr/>
            </a:pPr>
            <a:fld id="{FCF16305-E377-4E4A-8DEA-0637001F9B75}" type="slidenum">
              <a:rPr lang="en-US"/>
              <a:pPr>
                <a:defRPr/>
              </a:pPr>
              <a:t>1</a:t>
            </a:fld>
            <a:endParaRPr lang="en-US" dirty="0"/>
          </a:p>
        </p:txBody>
      </p:sp>
      <p:sp>
        <p:nvSpPr>
          <p:cNvPr id="8" name="Date Placeholder 1"/>
          <p:cNvSpPr txBox="1">
            <a:spLocks noGrp="1"/>
          </p:cNvSpPr>
          <p:nvPr/>
        </p:nvSpPr>
        <p:spPr bwMode="auto">
          <a:xfrm>
            <a:off x="485775" y="6515100"/>
            <a:ext cx="1905000" cy="457200"/>
          </a:xfrm>
          <a:prstGeom prst="rect">
            <a:avLst/>
          </a:prstGeom>
          <a:noFill/>
          <a:ln>
            <a:miter lim="800000"/>
            <a:headEnd/>
            <a:tailEnd/>
          </a:ln>
        </p:spPr>
        <p:txBody>
          <a:bodyPr/>
          <a:lstStyle/>
          <a:p>
            <a:pPr eaLnBrk="0" hangingPunct="0">
              <a:defRPr/>
            </a:pPr>
            <a:fld id="{0BB7D5F5-0A21-4911-A5AE-A96CE83F90B6}" type="datetime5">
              <a:rPr lang="en-US" sz="1400">
                <a:solidFill>
                  <a:schemeClr val="tx1"/>
                </a:solidFill>
                <a:latin typeface="+mn-lt"/>
                <a:ea typeface="+mn-ea"/>
                <a:cs typeface="+mn-cs"/>
              </a:rPr>
              <a:pPr eaLnBrk="0" hangingPunct="0">
                <a:defRPr/>
              </a:pPr>
              <a:t>22-May-24</a:t>
            </a:fld>
            <a:endParaRPr lang="en-US" sz="1400" dirty="0">
              <a:solidFill>
                <a:schemeClr val="tx1"/>
              </a:solidFill>
              <a:latin typeface="+mn-lt"/>
              <a:ea typeface="+mn-ea"/>
              <a:cs typeface="+mn-cs"/>
            </a:endParaRPr>
          </a:p>
        </p:txBody>
      </p:sp>
      <p:sp>
        <p:nvSpPr>
          <p:cNvPr id="10" name="Slide Number Placeholder 3"/>
          <p:cNvSpPr txBox="1">
            <a:spLocks noGrp="1"/>
          </p:cNvSpPr>
          <p:nvPr/>
        </p:nvSpPr>
        <p:spPr bwMode="auto">
          <a:xfrm>
            <a:off x="7239000" y="6415088"/>
            <a:ext cx="1905000" cy="314325"/>
          </a:xfrm>
          <a:prstGeom prst="rect">
            <a:avLst/>
          </a:prstGeom>
          <a:noFill/>
          <a:ln>
            <a:miter lim="800000"/>
            <a:headEnd/>
            <a:tailEnd/>
          </a:ln>
        </p:spPr>
        <p:txBody>
          <a:bodyPr/>
          <a:lstStyle/>
          <a:p>
            <a:pPr algn="r" eaLnBrk="0" hangingPunct="0">
              <a:defRPr/>
            </a:pPr>
            <a:fld id="{056E73CB-34FA-445C-917D-1D0218594425}" type="slidenum">
              <a:rPr lang="en-US" sz="1400">
                <a:solidFill>
                  <a:schemeClr val="tx1"/>
                </a:solidFill>
                <a:latin typeface="+mn-lt"/>
                <a:ea typeface="+mn-ea"/>
                <a:cs typeface="+mn-cs"/>
              </a:rPr>
              <a:pPr algn="r" eaLnBrk="0" hangingPunct="0">
                <a:defRPr/>
              </a:pPr>
              <a:t>1</a:t>
            </a:fld>
            <a:endParaRPr lang="en-US" sz="1400" dirty="0">
              <a:solidFill>
                <a:schemeClr val="tx1"/>
              </a:solidFill>
              <a:latin typeface="+mn-lt"/>
              <a:ea typeface="+mn-ea"/>
              <a:cs typeface="+mn-cs"/>
            </a:endParaRPr>
          </a:p>
        </p:txBody>
      </p:sp>
      <p:sp>
        <p:nvSpPr>
          <p:cNvPr id="5126" name="Slide Number Placeholder 1"/>
          <p:cNvSpPr txBox="1">
            <a:spLocks noGrp="1"/>
          </p:cNvSpPr>
          <p:nvPr/>
        </p:nvSpPr>
        <p:spPr bwMode="auto">
          <a:xfrm>
            <a:off x="7924800" y="6172200"/>
            <a:ext cx="1219200" cy="476250"/>
          </a:xfrm>
          <a:prstGeom prst="rect">
            <a:avLst/>
          </a:prstGeom>
          <a:noFill/>
          <a:ln w="9525">
            <a:noFill/>
            <a:miter lim="800000"/>
            <a:headEnd/>
            <a:tailEnd/>
          </a:ln>
        </p:spPr>
        <p:txBody>
          <a:bodyPr/>
          <a:lstStyle/>
          <a:p>
            <a:pPr algn="r"/>
            <a:fld id="{E1E9ED73-292D-4AD3-919A-4D6BF5CF2DEB}" type="slidenum">
              <a:rPr lang="en-IN" sz="1200" i="1">
                <a:solidFill>
                  <a:schemeClr val="tx1"/>
                </a:solidFill>
              </a:rPr>
              <a:pPr algn="r"/>
              <a:t>1</a:t>
            </a:fld>
            <a:endParaRPr lang="en-IN" sz="1200" i="1" dirty="0">
              <a:solidFill>
                <a:schemeClr val="tx1"/>
              </a:solidFill>
            </a:endParaRPr>
          </a:p>
        </p:txBody>
      </p:sp>
      <p:sp>
        <p:nvSpPr>
          <p:cNvPr id="5127" name="Date Placeholder 2"/>
          <p:cNvSpPr txBox="1">
            <a:spLocks noGrp="1"/>
          </p:cNvSpPr>
          <p:nvPr/>
        </p:nvSpPr>
        <p:spPr bwMode="auto">
          <a:xfrm>
            <a:off x="200025" y="6096000"/>
            <a:ext cx="1371600" cy="476250"/>
          </a:xfrm>
          <a:prstGeom prst="rect">
            <a:avLst/>
          </a:prstGeom>
          <a:noFill/>
          <a:ln w="9525">
            <a:noFill/>
            <a:miter lim="800000"/>
            <a:headEnd/>
            <a:tailEnd/>
          </a:ln>
        </p:spPr>
        <p:txBody>
          <a:bodyPr/>
          <a:lstStyle/>
          <a:p>
            <a:pPr algn="ctr"/>
            <a:fld id="{431A6F25-9475-4B00-9A62-794CECE6A410}" type="datetime5">
              <a:rPr lang="en-US" sz="1200" i="1">
                <a:solidFill>
                  <a:schemeClr val="tx1"/>
                </a:solidFill>
              </a:rPr>
              <a:pPr algn="ctr"/>
              <a:t>22-May-24</a:t>
            </a:fld>
            <a:endParaRPr lang="en-US" sz="1200" i="1" dirty="0">
              <a:solidFill>
                <a:schemeClr val="tx1"/>
              </a:solidFill>
            </a:endParaRPr>
          </a:p>
        </p:txBody>
      </p:sp>
      <p:pic>
        <p:nvPicPr>
          <p:cNvPr id="5128" name="Picture 11" descr="PPTmainpage"/>
          <p:cNvPicPr>
            <a:picLocks noChangeAspect="1" noChangeArrowheads="1"/>
          </p:cNvPicPr>
          <p:nvPr/>
        </p:nvPicPr>
        <p:blipFill>
          <a:blip r:embed="rId3" cstate="print"/>
          <a:srcRect/>
          <a:stretch>
            <a:fillRect/>
          </a:stretch>
        </p:blipFill>
        <p:spPr bwMode="auto">
          <a:xfrm>
            <a:off x="0" y="16342"/>
            <a:ext cx="9145588" cy="6859588"/>
          </a:xfrm>
          <a:prstGeom prst="rect">
            <a:avLst/>
          </a:prstGeom>
          <a:noFill/>
          <a:ln w="9525">
            <a:noFill/>
            <a:miter lim="800000"/>
            <a:headEnd/>
            <a:tailEnd/>
          </a:ln>
        </p:spPr>
      </p:pic>
      <p:sp>
        <p:nvSpPr>
          <p:cNvPr id="5129" name="Text Box 5"/>
          <p:cNvSpPr txBox="1">
            <a:spLocks noChangeArrowheads="1"/>
          </p:cNvSpPr>
          <p:nvPr/>
        </p:nvSpPr>
        <p:spPr bwMode="auto">
          <a:xfrm>
            <a:off x="200025" y="128587"/>
            <a:ext cx="8800540" cy="2351606"/>
          </a:xfrm>
          <a:prstGeom prst="rect">
            <a:avLst/>
          </a:prstGeom>
          <a:noFill/>
          <a:ln w="9525">
            <a:noFill/>
            <a:miter lim="800000"/>
            <a:headEnd/>
            <a:tailEnd/>
          </a:ln>
        </p:spPr>
        <p:txBody>
          <a:bodyPr wrap="square">
            <a:spAutoFit/>
          </a:bodyPr>
          <a:lstStyle/>
          <a:p>
            <a:pPr eaLnBrk="0" hangingPunct="0">
              <a:lnSpc>
                <a:spcPct val="150000"/>
              </a:lnSpc>
              <a:spcBef>
                <a:spcPct val="50000"/>
              </a:spcBef>
            </a:pPr>
            <a:r>
              <a:rPr lang="en-US" sz="3200" b="1" dirty="0">
                <a:solidFill>
                  <a:schemeClr val="bg1"/>
                </a:solidFill>
                <a:latin typeface="Arial" pitchFamily="34" charset="0"/>
              </a:rPr>
              <a:t>GMR Institute of Technology, </a:t>
            </a:r>
            <a:r>
              <a:rPr lang="en-US" sz="3200" b="1" dirty="0" err="1">
                <a:solidFill>
                  <a:schemeClr val="bg1"/>
                </a:solidFill>
                <a:latin typeface="Arial" pitchFamily="34" charset="0"/>
              </a:rPr>
              <a:t>Rajam</a:t>
            </a:r>
            <a:endParaRPr lang="en-US" sz="3200" b="1" dirty="0">
              <a:solidFill>
                <a:schemeClr val="bg1"/>
              </a:solidFill>
              <a:latin typeface="Arial" pitchFamily="34" charset="0"/>
            </a:endParaRPr>
          </a:p>
          <a:p>
            <a:pPr eaLnBrk="0" hangingPunct="0">
              <a:lnSpc>
                <a:spcPct val="150000"/>
              </a:lnSpc>
              <a:spcBef>
                <a:spcPct val="50000"/>
              </a:spcBef>
            </a:pPr>
            <a:r>
              <a:rPr lang="en-US" b="1" dirty="0">
                <a:solidFill>
                  <a:schemeClr val="bg1"/>
                </a:solidFill>
                <a:latin typeface="Arial" pitchFamily="34" charset="0"/>
              </a:rPr>
              <a:t>Department of CSE(Artificial Intelligence and Data Science) </a:t>
            </a:r>
          </a:p>
          <a:p>
            <a:pPr eaLnBrk="0" hangingPunct="0">
              <a:lnSpc>
                <a:spcPct val="150000"/>
              </a:lnSpc>
              <a:spcBef>
                <a:spcPct val="50000"/>
              </a:spcBef>
            </a:pPr>
            <a:endParaRPr lang="en-US" sz="2800" b="1" dirty="0">
              <a:solidFill>
                <a:schemeClr val="bg1"/>
              </a:solidFill>
              <a:latin typeface="Arial" pitchFamily="34" charset="0"/>
            </a:endParaRPr>
          </a:p>
        </p:txBody>
      </p:sp>
      <p:pic>
        <p:nvPicPr>
          <p:cNvPr id="5131" name="Picture 16"/>
          <p:cNvPicPr>
            <a:picLocks noChangeAspect="1" noChangeArrowheads="1"/>
          </p:cNvPicPr>
          <p:nvPr/>
        </p:nvPicPr>
        <p:blipFill>
          <a:blip r:embed="rId4" cstate="print"/>
          <a:srcRect/>
          <a:stretch>
            <a:fillRect/>
          </a:stretch>
        </p:blipFill>
        <p:spPr bwMode="auto">
          <a:xfrm>
            <a:off x="250825" y="6019800"/>
            <a:ext cx="1654175" cy="576263"/>
          </a:xfrm>
          <a:prstGeom prst="rect">
            <a:avLst/>
          </a:prstGeom>
          <a:noFill/>
          <a:ln w="9525">
            <a:noFill/>
            <a:miter lim="800000"/>
            <a:headEnd/>
            <a:tailEnd/>
          </a:ln>
        </p:spPr>
      </p:pic>
      <p:sp>
        <p:nvSpPr>
          <p:cNvPr id="2" name="TextBox 1">
            <a:extLst>
              <a:ext uri="{FF2B5EF4-FFF2-40B4-BE49-F238E27FC236}">
                <a16:creationId xmlns:a16="http://schemas.microsoft.com/office/drawing/2014/main" id="{0F79156F-B81C-BCD5-7BCF-C160B9697F04}"/>
              </a:ext>
            </a:extLst>
          </p:cNvPr>
          <p:cNvSpPr txBox="1"/>
          <p:nvPr/>
        </p:nvSpPr>
        <p:spPr>
          <a:xfrm>
            <a:off x="1905000" y="3217517"/>
            <a:ext cx="7179441" cy="1569660"/>
          </a:xfrm>
          <a:prstGeom prst="rect">
            <a:avLst/>
          </a:prstGeom>
          <a:noFill/>
        </p:spPr>
        <p:txBody>
          <a:bodyPr wrap="square" rtlCol="0">
            <a:spAutoFit/>
          </a:bodyPr>
          <a:lstStyle/>
          <a:p>
            <a:r>
              <a:rPr lang="en-US" sz="3200" dirty="0">
                <a:solidFill>
                  <a:schemeClr val="bg1"/>
                </a:solidFill>
              </a:rPr>
              <a:t>WebQuery: Empowering Query-Based Data Extraction from  websites    </a:t>
            </a:r>
          </a:p>
          <a:p>
            <a:r>
              <a:rPr lang="en-US" sz="3200" dirty="0">
                <a:solidFill>
                  <a:schemeClr val="bg1"/>
                </a:solidFill>
              </a:rPr>
              <a:t>                                         </a:t>
            </a:r>
            <a:endParaRPr lang="en-IN" dirty="0">
              <a:solidFill>
                <a:schemeClr val="bg1"/>
              </a:solidFill>
            </a:endParaRP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793419" y="129941"/>
            <a:ext cx="2897819" cy="461665"/>
          </a:xfrm>
          <a:prstGeom prst="rect">
            <a:avLst/>
          </a:prstGeom>
          <a:noFill/>
        </p:spPr>
        <p:txBody>
          <a:bodyPr wrap="square" rtlCol="0">
            <a:spAutoFit/>
          </a:bodyPr>
          <a:lstStyle/>
          <a:p>
            <a:r>
              <a:rPr lang="en-IN" b="1" dirty="0">
                <a:solidFill>
                  <a:srgbClr val="FFFF00"/>
                </a:solidFill>
              </a:rPr>
              <a:t>Literature survey- 3   </a:t>
            </a:r>
          </a:p>
        </p:txBody>
      </p:sp>
      <p:sp>
        <p:nvSpPr>
          <p:cNvPr id="3" name="TextBox 2">
            <a:extLst>
              <a:ext uri="{FF2B5EF4-FFF2-40B4-BE49-F238E27FC236}">
                <a16:creationId xmlns:a16="http://schemas.microsoft.com/office/drawing/2014/main" id="{8F6484F5-BCC2-CD4D-F0CD-A7FDEFF2E706}"/>
              </a:ext>
            </a:extLst>
          </p:cNvPr>
          <p:cNvSpPr txBox="1"/>
          <p:nvPr/>
        </p:nvSpPr>
        <p:spPr>
          <a:xfrm>
            <a:off x="537879" y="703538"/>
            <a:ext cx="8336438" cy="1015663"/>
          </a:xfrm>
          <a:prstGeom prst="rect">
            <a:avLst/>
          </a:prstGeom>
          <a:noFill/>
        </p:spPr>
        <p:txBody>
          <a:bodyPr wrap="square" rtlCol="0">
            <a:spAutoFit/>
          </a:bodyPr>
          <a:lstStyle/>
          <a:p>
            <a:pPr algn="just"/>
            <a:r>
              <a:rPr lang="en-US" sz="2000" b="1" dirty="0">
                <a:solidFill>
                  <a:schemeClr val="accent2">
                    <a:lumMod val="50000"/>
                  </a:schemeClr>
                </a:solidFill>
              </a:rPr>
              <a:t>Anisha, P. R., Nguyen, N. G., &amp; Sreelatha, G. (2021, November). A Text Mining using Web Scraping for Meaningful Insights. In Journal of Physics: Conference Series (Vol.2089,No.1,p.012048).</a:t>
            </a:r>
            <a:r>
              <a:rPr lang="en-US" sz="2000" b="1" dirty="0" err="1">
                <a:solidFill>
                  <a:schemeClr val="accent2">
                    <a:lumMod val="50000"/>
                  </a:schemeClr>
                </a:solidFill>
              </a:rPr>
              <a:t>IOPPublishing</a:t>
            </a:r>
            <a:r>
              <a:rPr lang="en-US" sz="2000" b="1" dirty="0">
                <a:solidFill>
                  <a:schemeClr val="accent2">
                    <a:lumMod val="50000"/>
                  </a:schemeClr>
                </a:solidFill>
              </a:rPr>
              <a:t>.</a:t>
            </a:r>
            <a:endParaRPr lang="en-IN" sz="2000" b="1" dirty="0">
              <a:solidFill>
                <a:schemeClr val="accent2">
                  <a:lumMod val="50000"/>
                </a:schemeClr>
              </a:solidFill>
            </a:endParaRPr>
          </a:p>
        </p:txBody>
      </p:sp>
      <p:sp>
        <p:nvSpPr>
          <p:cNvPr id="7" name="TextBox 6">
            <a:extLst>
              <a:ext uri="{FF2B5EF4-FFF2-40B4-BE49-F238E27FC236}">
                <a16:creationId xmlns:a16="http://schemas.microsoft.com/office/drawing/2014/main" id="{B4DC0A01-D8E8-F1C0-56BE-9D08EBFD9A71}"/>
              </a:ext>
            </a:extLst>
          </p:cNvPr>
          <p:cNvSpPr txBox="1"/>
          <p:nvPr/>
        </p:nvSpPr>
        <p:spPr>
          <a:xfrm>
            <a:off x="537879" y="1719201"/>
            <a:ext cx="8336438" cy="4890441"/>
          </a:xfrm>
          <a:prstGeom prst="rect">
            <a:avLst/>
          </a:prstGeom>
          <a:noFill/>
        </p:spPr>
        <p:txBody>
          <a:bodyPr wrap="square">
            <a:spAutoFit/>
          </a:bodyPr>
          <a:lstStyle/>
          <a:p>
            <a:pPr marL="342900" indent="-342900" algn="just">
              <a:lnSpc>
                <a:spcPct val="150000"/>
              </a:lnSpc>
              <a:spcAft>
                <a:spcPts val="800"/>
              </a:spcAft>
              <a:buFont typeface="+mj-lt"/>
              <a:buAutoNum type="arabicPeriod"/>
            </a:pPr>
            <a:r>
              <a:rPr lang="en-US" sz="1600" kern="100" dirty="0">
                <a:solidFill>
                  <a:schemeClr val="accent2">
                    <a:lumMod val="50000"/>
                  </a:schemeClr>
                </a:solidFill>
                <a:ea typeface="Calibri" panose="020F0502020204030204" pitchFamily="34" charset="0"/>
                <a:cs typeface="Times New Roman" pitchFamily="18" charset="0"/>
              </a:rPr>
              <a:t>This paper focuses on the development of a logical Text Summarization tool using Machine Learning technology and Natural Language Processing (NLP) with the help of the Natural Language Tool-Kit (NLTK) .</a:t>
            </a:r>
          </a:p>
          <a:p>
            <a:pPr marL="342900" indent="-342900" algn="just">
              <a:lnSpc>
                <a:spcPct val="150000"/>
              </a:lnSpc>
              <a:spcAft>
                <a:spcPts val="800"/>
              </a:spcAft>
              <a:buFont typeface="+mj-lt"/>
              <a:buAutoNum type="arabicPeriod"/>
            </a:pPr>
            <a:r>
              <a:rPr lang="en-US" sz="1600" kern="100" dirty="0">
                <a:solidFill>
                  <a:schemeClr val="accent2">
                    <a:lumMod val="50000"/>
                  </a:schemeClr>
                </a:solidFill>
                <a:effectLst/>
                <a:ea typeface="Calibri" panose="020F0502020204030204" pitchFamily="34" charset="0"/>
                <a:cs typeface="Times New Roman" pitchFamily="18" charset="0"/>
              </a:rPr>
              <a:t>The tool aims to generate accurate and fluent summaries by using the Extractive approach, extracting only the main needed outline points from long texts or input documents, while avoiding repetitions .</a:t>
            </a:r>
          </a:p>
          <a:p>
            <a:pPr marL="342900" indent="-342900" algn="just">
              <a:lnSpc>
                <a:spcPct val="150000"/>
              </a:lnSpc>
              <a:spcAft>
                <a:spcPts val="800"/>
              </a:spcAft>
              <a:buFont typeface="+mj-lt"/>
              <a:buAutoNum type="arabicPeriod"/>
            </a:pPr>
            <a:r>
              <a:rPr lang="en-US" sz="1600" kern="100" dirty="0">
                <a:solidFill>
                  <a:schemeClr val="accent2">
                    <a:lumMod val="50000"/>
                  </a:schemeClr>
                </a:solidFill>
                <a:effectLst/>
                <a:ea typeface="Calibri" panose="020F0502020204030204" pitchFamily="34" charset="0"/>
                <a:cs typeface="Times New Roman" pitchFamily="18" charset="0"/>
              </a:rPr>
              <a:t>The summarization process can be beneficial for users as it helps them quickly refer to and understand the main points of the text, especially when dealing with lengthy texts .</a:t>
            </a:r>
          </a:p>
          <a:p>
            <a:pPr marL="342900" indent="-342900" algn="just">
              <a:lnSpc>
                <a:spcPct val="150000"/>
              </a:lnSpc>
              <a:spcAft>
                <a:spcPts val="800"/>
              </a:spcAft>
              <a:buFont typeface="+mj-lt"/>
              <a:buAutoNum type="arabicPeriod"/>
            </a:pPr>
            <a:r>
              <a:rPr lang="en-US" sz="1600" kern="100" dirty="0">
                <a:solidFill>
                  <a:schemeClr val="accent2">
                    <a:lumMod val="50000"/>
                  </a:schemeClr>
                </a:solidFill>
                <a:effectLst/>
                <a:ea typeface="Calibri" panose="020F0502020204030204" pitchFamily="34" charset="0"/>
                <a:cs typeface="Times New Roman" pitchFamily="18" charset="0"/>
              </a:rPr>
              <a:t>Efficiently extract concise and coherent summaries from long texts, helping users quickly refer to and understand the main points of the text .</a:t>
            </a:r>
          </a:p>
          <a:p>
            <a:pPr marL="342900" indent="-342900" algn="just">
              <a:lnSpc>
                <a:spcPct val="150000"/>
              </a:lnSpc>
              <a:spcAft>
                <a:spcPts val="800"/>
              </a:spcAft>
              <a:buFont typeface="+mj-lt"/>
              <a:buAutoNum type="arabicPeriod"/>
            </a:pPr>
            <a:r>
              <a:rPr lang="en-US" sz="1600" kern="100" dirty="0">
                <a:solidFill>
                  <a:schemeClr val="accent2">
                    <a:lumMod val="50000"/>
                  </a:schemeClr>
                </a:solidFill>
                <a:effectLst/>
                <a:ea typeface="Calibri" panose="020F0502020204030204" pitchFamily="34" charset="0"/>
                <a:cs typeface="Times New Roman" pitchFamily="18" charset="0"/>
              </a:rPr>
              <a:t>Difficulty in handling unstructured and noisy data obtained through web scraping, which may require additional preprocessing steps to clean and structure the data</a:t>
            </a:r>
            <a:endParaRPr lang="en-IN" sz="1600" kern="100" dirty="0">
              <a:solidFill>
                <a:schemeClr val="accent2">
                  <a:lumMod val="50000"/>
                </a:schemeClr>
              </a:solidFill>
              <a:effectLst/>
              <a:ea typeface="Calibri" panose="020F0502020204030204" pitchFamily="34" charset="0"/>
              <a:cs typeface="Times New Roman" pitchFamily="18" charset="0"/>
            </a:endParaRPr>
          </a:p>
        </p:txBody>
      </p:sp>
    </p:spTree>
    <p:extLst>
      <p:ext uri="{BB962C8B-B14F-4D97-AF65-F5344CB8AC3E}">
        <p14:creationId xmlns:p14="http://schemas.microsoft.com/office/powerpoint/2010/main" val="1365817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793419" y="129941"/>
            <a:ext cx="2897819" cy="461665"/>
          </a:xfrm>
          <a:prstGeom prst="rect">
            <a:avLst/>
          </a:prstGeom>
          <a:noFill/>
        </p:spPr>
        <p:txBody>
          <a:bodyPr wrap="square" rtlCol="0">
            <a:spAutoFit/>
          </a:bodyPr>
          <a:lstStyle/>
          <a:p>
            <a:r>
              <a:rPr lang="en-IN" b="1" dirty="0">
                <a:solidFill>
                  <a:srgbClr val="FFFF00"/>
                </a:solidFill>
              </a:rPr>
              <a:t>Methodology  </a:t>
            </a:r>
          </a:p>
        </p:txBody>
      </p:sp>
      <p:sp>
        <p:nvSpPr>
          <p:cNvPr id="3" name="TextBox 2">
            <a:extLst>
              <a:ext uri="{FF2B5EF4-FFF2-40B4-BE49-F238E27FC236}">
                <a16:creationId xmlns:a16="http://schemas.microsoft.com/office/drawing/2014/main" id="{8F6484F5-BCC2-CD4D-F0CD-A7FDEFF2E706}"/>
              </a:ext>
            </a:extLst>
          </p:cNvPr>
          <p:cNvSpPr txBox="1"/>
          <p:nvPr/>
        </p:nvSpPr>
        <p:spPr>
          <a:xfrm>
            <a:off x="537879" y="703538"/>
            <a:ext cx="2823886" cy="707886"/>
          </a:xfrm>
          <a:prstGeom prst="rect">
            <a:avLst/>
          </a:prstGeom>
          <a:noFill/>
        </p:spPr>
        <p:txBody>
          <a:bodyPr wrap="square" rtlCol="0">
            <a:spAutoFit/>
          </a:bodyPr>
          <a:lstStyle/>
          <a:p>
            <a:pPr algn="just"/>
            <a:r>
              <a:rPr lang="en-IN" sz="2000" dirty="0"/>
              <a:t>Architecture or Flowchart </a:t>
            </a:r>
          </a:p>
          <a:p>
            <a:pPr algn="just"/>
            <a:endParaRPr lang="en-IN" sz="2000" b="1" dirty="0">
              <a:solidFill>
                <a:schemeClr val="accent2">
                  <a:lumMod val="50000"/>
                </a:schemeClr>
              </a:solidFill>
            </a:endParaRPr>
          </a:p>
        </p:txBody>
      </p:sp>
      <p:sp>
        <p:nvSpPr>
          <p:cNvPr id="7" name="TextBox 6">
            <a:extLst>
              <a:ext uri="{FF2B5EF4-FFF2-40B4-BE49-F238E27FC236}">
                <a16:creationId xmlns:a16="http://schemas.microsoft.com/office/drawing/2014/main" id="{B4DC0A01-D8E8-F1C0-56BE-9D08EBFD9A71}"/>
              </a:ext>
            </a:extLst>
          </p:cNvPr>
          <p:cNvSpPr txBox="1"/>
          <p:nvPr/>
        </p:nvSpPr>
        <p:spPr>
          <a:xfrm>
            <a:off x="717915" y="4909976"/>
            <a:ext cx="8336438" cy="417422"/>
          </a:xfrm>
          <a:prstGeom prst="rect">
            <a:avLst/>
          </a:prstGeom>
          <a:noFill/>
        </p:spPr>
        <p:txBody>
          <a:bodyPr wrap="square">
            <a:spAutoFit/>
          </a:bodyPr>
          <a:lstStyle/>
          <a:p>
            <a:pPr algn="just">
              <a:lnSpc>
                <a:spcPct val="150000"/>
              </a:lnSpc>
              <a:spcAft>
                <a:spcPts val="800"/>
              </a:spcAft>
            </a:pPr>
            <a:r>
              <a:rPr lang="en-US" sz="1600" kern="100" dirty="0">
                <a:solidFill>
                  <a:schemeClr val="accent2">
                    <a:lumMod val="50000"/>
                  </a:schemeClr>
                </a:solidFill>
                <a:effectLst/>
                <a:ea typeface="Calibri" panose="020F0502020204030204" pitchFamily="34" charset="0"/>
                <a:cs typeface="Times New Roman" pitchFamily="18" charset="0"/>
              </a:rPr>
              <a:t>                                                 fig- </a:t>
            </a:r>
            <a:r>
              <a:rPr lang="en-US" sz="1600" kern="100" dirty="0">
                <a:solidFill>
                  <a:schemeClr val="accent2">
                    <a:lumMod val="50000"/>
                  </a:schemeClr>
                </a:solidFill>
                <a:ea typeface="Calibri" panose="020F0502020204030204" pitchFamily="34" charset="0"/>
                <a:cs typeface="Times New Roman" pitchFamily="18" charset="0"/>
              </a:rPr>
              <a:t>1: </a:t>
            </a:r>
            <a:r>
              <a:rPr lang="en-US" sz="1600" kern="100" dirty="0" err="1">
                <a:solidFill>
                  <a:schemeClr val="accent2">
                    <a:lumMod val="50000"/>
                  </a:schemeClr>
                </a:solidFill>
                <a:ea typeface="Calibri" panose="020F0502020204030204" pitchFamily="34" charset="0"/>
                <a:cs typeface="Times New Roman" pitchFamily="18" charset="0"/>
              </a:rPr>
              <a:t>Exisiting</a:t>
            </a:r>
            <a:r>
              <a:rPr lang="en-US" sz="1600" kern="100" dirty="0">
                <a:solidFill>
                  <a:schemeClr val="accent2">
                    <a:lumMod val="50000"/>
                  </a:schemeClr>
                </a:solidFill>
                <a:ea typeface="Calibri" panose="020F0502020204030204" pitchFamily="34" charset="0"/>
                <a:cs typeface="Times New Roman" pitchFamily="18" charset="0"/>
              </a:rPr>
              <a:t> Architecture</a:t>
            </a:r>
            <a:endParaRPr lang="en-IN" sz="1600" kern="100" dirty="0">
              <a:solidFill>
                <a:schemeClr val="accent2">
                  <a:lumMod val="50000"/>
                </a:schemeClr>
              </a:solidFill>
              <a:effectLst/>
              <a:ea typeface="Calibri" panose="020F0502020204030204" pitchFamily="34" charset="0"/>
              <a:cs typeface="Times New Roman" pitchFamily="18" charset="0"/>
            </a:endParaRPr>
          </a:p>
        </p:txBody>
      </p:sp>
      <p:pic>
        <p:nvPicPr>
          <p:cNvPr id="6" name="Picture 5">
            <a:extLst>
              <a:ext uri="{FF2B5EF4-FFF2-40B4-BE49-F238E27FC236}">
                <a16:creationId xmlns:a16="http://schemas.microsoft.com/office/drawing/2014/main" id="{AE019224-C6C4-47B8-87C5-ED3D5C071513}"/>
              </a:ext>
            </a:extLst>
          </p:cNvPr>
          <p:cNvPicPr/>
          <p:nvPr/>
        </p:nvPicPr>
        <p:blipFill>
          <a:blip r:embed="rId2"/>
          <a:stretch>
            <a:fillRect/>
          </a:stretch>
        </p:blipFill>
        <p:spPr>
          <a:xfrm>
            <a:off x="905436" y="2084294"/>
            <a:ext cx="6478531" cy="2689411"/>
          </a:xfrm>
          <a:prstGeom prst="rect">
            <a:avLst/>
          </a:prstGeom>
        </p:spPr>
      </p:pic>
    </p:spTree>
    <p:extLst>
      <p:ext uri="{BB962C8B-B14F-4D97-AF65-F5344CB8AC3E}">
        <p14:creationId xmlns:p14="http://schemas.microsoft.com/office/powerpoint/2010/main" val="1331197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793419" y="129941"/>
            <a:ext cx="2897819" cy="461665"/>
          </a:xfrm>
          <a:prstGeom prst="rect">
            <a:avLst/>
          </a:prstGeom>
          <a:noFill/>
        </p:spPr>
        <p:txBody>
          <a:bodyPr wrap="square" rtlCol="0">
            <a:spAutoFit/>
          </a:bodyPr>
          <a:lstStyle/>
          <a:p>
            <a:r>
              <a:rPr lang="en-IN" b="1" dirty="0">
                <a:solidFill>
                  <a:srgbClr val="FFFF00"/>
                </a:solidFill>
              </a:rPr>
              <a:t>Methodology  </a:t>
            </a:r>
          </a:p>
        </p:txBody>
      </p:sp>
      <p:sp>
        <p:nvSpPr>
          <p:cNvPr id="3" name="TextBox 2">
            <a:extLst>
              <a:ext uri="{FF2B5EF4-FFF2-40B4-BE49-F238E27FC236}">
                <a16:creationId xmlns:a16="http://schemas.microsoft.com/office/drawing/2014/main" id="{8F6484F5-BCC2-CD4D-F0CD-A7FDEFF2E706}"/>
              </a:ext>
            </a:extLst>
          </p:cNvPr>
          <p:cNvSpPr txBox="1"/>
          <p:nvPr/>
        </p:nvSpPr>
        <p:spPr>
          <a:xfrm>
            <a:off x="537879" y="703538"/>
            <a:ext cx="8336438" cy="400110"/>
          </a:xfrm>
          <a:prstGeom prst="rect">
            <a:avLst/>
          </a:prstGeom>
          <a:noFill/>
        </p:spPr>
        <p:txBody>
          <a:bodyPr wrap="square" rtlCol="0">
            <a:spAutoFit/>
          </a:bodyPr>
          <a:lstStyle/>
          <a:p>
            <a:pPr algn="just"/>
            <a:r>
              <a:rPr lang="en-US" sz="2000" b="1" dirty="0">
                <a:solidFill>
                  <a:schemeClr val="accent2">
                    <a:lumMod val="50000"/>
                  </a:schemeClr>
                </a:solidFill>
              </a:rPr>
              <a:t>Existing Algorithm:</a:t>
            </a:r>
            <a:endParaRPr lang="en-IN" sz="2000" b="1" dirty="0">
              <a:solidFill>
                <a:schemeClr val="accent2">
                  <a:lumMod val="50000"/>
                </a:schemeClr>
              </a:solidFill>
            </a:endParaRPr>
          </a:p>
        </p:txBody>
      </p:sp>
      <p:sp>
        <p:nvSpPr>
          <p:cNvPr id="7" name="TextBox 6">
            <a:extLst>
              <a:ext uri="{FF2B5EF4-FFF2-40B4-BE49-F238E27FC236}">
                <a16:creationId xmlns:a16="http://schemas.microsoft.com/office/drawing/2014/main" id="{B4DC0A01-D8E8-F1C0-56BE-9D08EBFD9A71}"/>
              </a:ext>
            </a:extLst>
          </p:cNvPr>
          <p:cNvSpPr txBox="1"/>
          <p:nvPr/>
        </p:nvSpPr>
        <p:spPr>
          <a:xfrm>
            <a:off x="537879" y="1360612"/>
            <a:ext cx="8336438" cy="4319131"/>
          </a:xfrm>
          <a:prstGeom prst="rect">
            <a:avLst/>
          </a:prstGeom>
          <a:noFill/>
        </p:spPr>
        <p:txBody>
          <a:bodyPr wrap="square">
            <a:spAutoFit/>
          </a:bodyPr>
          <a:lstStyle/>
          <a:p>
            <a:pPr marL="342900" indent="-342900" algn="just">
              <a:spcAft>
                <a:spcPts val="800"/>
              </a:spcAft>
              <a:buFont typeface="+mj-lt"/>
              <a:buAutoNum type="arabicPeriod"/>
            </a:pPr>
            <a:r>
              <a:rPr lang="en-US" sz="1600" kern="100" dirty="0">
                <a:solidFill>
                  <a:schemeClr val="accent2">
                    <a:lumMod val="50000"/>
                  </a:schemeClr>
                </a:solidFill>
                <a:ea typeface="Calibri" panose="020F0502020204030204" pitchFamily="34" charset="0"/>
                <a:cs typeface="Times New Roman" pitchFamily="18" charset="0"/>
              </a:rPr>
              <a:t>This Algorithm of Web scraping V5</a:t>
            </a:r>
          </a:p>
          <a:p>
            <a:pPr marL="342900" indent="-342900" algn="just">
              <a:spcAft>
                <a:spcPts val="800"/>
              </a:spcAft>
              <a:buFont typeface="+mj-lt"/>
              <a:buAutoNum type="arabicPeriod"/>
            </a:pPr>
            <a:r>
              <a:rPr lang="en-US" sz="1600" kern="100" dirty="0">
                <a:solidFill>
                  <a:schemeClr val="accent2">
                    <a:lumMod val="50000"/>
                  </a:schemeClr>
                </a:solidFill>
                <a:ea typeface="Calibri" panose="020F0502020204030204" pitchFamily="34" charset="0"/>
                <a:cs typeface="Times New Roman" pitchFamily="18" charset="0"/>
              </a:rPr>
              <a:t>Web scraping V5.Algorithm (request, response, soup):</a:t>
            </a:r>
          </a:p>
          <a:p>
            <a:pPr marL="342900" indent="-342900" algn="just">
              <a:spcAft>
                <a:spcPts val="800"/>
              </a:spcAft>
              <a:buFont typeface="+mj-lt"/>
              <a:buAutoNum type="arabicPeriod"/>
            </a:pPr>
            <a:r>
              <a:rPr lang="en-US" sz="1600" kern="100" dirty="0">
                <a:solidFill>
                  <a:schemeClr val="accent2">
                    <a:lumMod val="50000"/>
                  </a:schemeClr>
                </a:solidFill>
                <a:ea typeface="Calibri" panose="020F0502020204030204" pitchFamily="34" charset="0"/>
                <a:cs typeface="Times New Roman" pitchFamily="18" charset="0"/>
              </a:rPr>
              <a:t>Step.1: Type URL Address for web scraping URL=Type URL address</a:t>
            </a:r>
          </a:p>
          <a:p>
            <a:pPr marL="342900" indent="-342900" algn="just">
              <a:spcAft>
                <a:spcPts val="800"/>
              </a:spcAft>
              <a:buFont typeface="+mj-lt"/>
              <a:buAutoNum type="arabicPeriod"/>
            </a:pPr>
            <a:r>
              <a:rPr lang="en-US" sz="1600" kern="100" dirty="0">
                <a:solidFill>
                  <a:schemeClr val="accent2">
                    <a:lumMod val="50000"/>
                  </a:schemeClr>
                </a:solidFill>
                <a:ea typeface="Calibri" panose="020F0502020204030204" pitchFamily="34" charset="0"/>
                <a:cs typeface="Times New Roman" pitchFamily="18" charset="0"/>
              </a:rPr>
              <a:t>Step.2: Send an HTTP request to the URL response = </a:t>
            </a:r>
            <a:r>
              <a:rPr lang="en-US" sz="1600" kern="100" dirty="0" err="1">
                <a:solidFill>
                  <a:schemeClr val="accent2">
                    <a:lumMod val="50000"/>
                  </a:schemeClr>
                </a:solidFill>
                <a:ea typeface="Calibri" panose="020F0502020204030204" pitchFamily="34" charset="0"/>
                <a:cs typeface="Times New Roman" pitchFamily="18" charset="0"/>
              </a:rPr>
              <a:t>requests.get</a:t>
            </a:r>
            <a:r>
              <a:rPr lang="en-US" sz="1600" kern="100" dirty="0">
                <a:solidFill>
                  <a:schemeClr val="accent2">
                    <a:lumMod val="50000"/>
                  </a:schemeClr>
                </a:solidFill>
                <a:ea typeface="Calibri" panose="020F0502020204030204" pitchFamily="34" charset="0"/>
                <a:cs typeface="Times New Roman" pitchFamily="18" charset="0"/>
              </a:rPr>
              <a:t>(</a:t>
            </a:r>
            <a:r>
              <a:rPr lang="en-US" sz="1600" kern="100" dirty="0" err="1">
                <a:solidFill>
                  <a:schemeClr val="accent2">
                    <a:lumMod val="50000"/>
                  </a:schemeClr>
                </a:solidFill>
                <a:ea typeface="Calibri" panose="020F0502020204030204" pitchFamily="34" charset="0"/>
                <a:cs typeface="Times New Roman" pitchFamily="18" charset="0"/>
              </a:rPr>
              <a:t>url</a:t>
            </a:r>
            <a:r>
              <a:rPr lang="en-US" sz="1600" kern="100" dirty="0">
                <a:solidFill>
                  <a:schemeClr val="accent2">
                    <a:lumMod val="50000"/>
                  </a:schemeClr>
                </a:solidFill>
                <a:ea typeface="Calibri" panose="020F0502020204030204" pitchFamily="34" charset="0"/>
                <a:cs typeface="Times New Roman" pitchFamily="18" charset="0"/>
              </a:rPr>
              <a:t>)</a:t>
            </a:r>
          </a:p>
          <a:p>
            <a:pPr marL="342900" indent="-342900" algn="just">
              <a:spcAft>
                <a:spcPts val="800"/>
              </a:spcAft>
              <a:buFont typeface="+mj-lt"/>
              <a:buAutoNum type="arabicPeriod"/>
            </a:pPr>
            <a:r>
              <a:rPr lang="en-US" sz="1600" kern="100" dirty="0">
                <a:solidFill>
                  <a:schemeClr val="accent2">
                    <a:lumMod val="50000"/>
                  </a:schemeClr>
                </a:solidFill>
                <a:ea typeface="Calibri" panose="020F0502020204030204" pitchFamily="34" charset="0"/>
                <a:cs typeface="Times New Roman" pitchFamily="18" charset="0"/>
              </a:rPr>
              <a:t>Step.3: Check if the request was successful if </a:t>
            </a:r>
            <a:r>
              <a:rPr lang="en-US" sz="1600" kern="100" dirty="0" err="1">
                <a:solidFill>
                  <a:schemeClr val="accent2">
                    <a:lumMod val="50000"/>
                  </a:schemeClr>
                </a:solidFill>
                <a:ea typeface="Calibri" panose="020F0502020204030204" pitchFamily="34" charset="0"/>
                <a:cs typeface="Times New Roman" pitchFamily="18" charset="0"/>
              </a:rPr>
              <a:t>response.status</a:t>
            </a:r>
            <a:r>
              <a:rPr lang="en-US" sz="1600" kern="100" dirty="0">
                <a:solidFill>
                  <a:schemeClr val="accent2">
                    <a:lumMod val="50000"/>
                  </a:schemeClr>
                </a:solidFill>
                <a:ea typeface="Calibri" panose="020F0502020204030204" pitchFamily="34" charset="0"/>
                <a:cs typeface="Times New Roman" pitchFamily="18" charset="0"/>
              </a:rPr>
              <a:t> code == 200: Parse the HTML content of the page soup Beautiful Soup(</a:t>
            </a:r>
            <a:r>
              <a:rPr lang="en-US" sz="1600" kern="100" dirty="0" err="1">
                <a:solidFill>
                  <a:schemeClr val="accent2">
                    <a:lumMod val="50000"/>
                  </a:schemeClr>
                </a:solidFill>
                <a:ea typeface="Calibri" panose="020F0502020204030204" pitchFamily="34" charset="0"/>
                <a:cs typeface="Times New Roman" pitchFamily="18" charset="0"/>
              </a:rPr>
              <a:t>response.text</a:t>
            </a:r>
            <a:r>
              <a:rPr lang="en-US" sz="1600" kern="100" dirty="0">
                <a:solidFill>
                  <a:schemeClr val="accent2">
                    <a:lumMod val="50000"/>
                  </a:schemeClr>
                </a:solidFill>
                <a:ea typeface="Calibri" panose="020F0502020204030204" pitchFamily="34" charset="0"/>
                <a:cs typeface="Times New Roman" pitchFamily="18" charset="0"/>
              </a:rPr>
              <a:t>, ’</a:t>
            </a:r>
            <a:r>
              <a:rPr lang="en-US" sz="1600" kern="100" dirty="0" err="1">
                <a:solidFill>
                  <a:schemeClr val="accent2">
                    <a:lumMod val="50000"/>
                  </a:schemeClr>
                </a:solidFill>
                <a:ea typeface="Calibri" panose="020F0502020204030204" pitchFamily="34" charset="0"/>
                <a:cs typeface="Times New Roman" pitchFamily="18" charset="0"/>
              </a:rPr>
              <a:t>html.parser</a:t>
            </a:r>
            <a:r>
              <a:rPr lang="en-US" sz="1600" kern="100" dirty="0">
                <a:solidFill>
                  <a:schemeClr val="accent2">
                    <a:lumMod val="50000"/>
                  </a:schemeClr>
                </a:solidFill>
                <a:ea typeface="Calibri" panose="020F0502020204030204" pitchFamily="34" charset="0"/>
                <a:cs typeface="Times New Roman" pitchFamily="18" charset="0"/>
              </a:rPr>
              <a:t>’)</a:t>
            </a:r>
          </a:p>
          <a:p>
            <a:pPr marL="342900" indent="-342900" algn="just">
              <a:spcAft>
                <a:spcPts val="800"/>
              </a:spcAft>
              <a:buFont typeface="+mj-lt"/>
              <a:buAutoNum type="arabicPeriod"/>
            </a:pPr>
            <a:r>
              <a:rPr lang="en-US" sz="1600" kern="100" dirty="0">
                <a:solidFill>
                  <a:schemeClr val="accent2">
                    <a:lumMod val="50000"/>
                  </a:schemeClr>
                </a:solidFill>
                <a:ea typeface="Calibri" panose="020F0502020204030204" pitchFamily="34" charset="0"/>
                <a:cs typeface="Times New Roman" pitchFamily="18" charset="0"/>
              </a:rPr>
              <a:t>Step.4: Extract information from the parsed HTML</a:t>
            </a:r>
          </a:p>
          <a:p>
            <a:pPr marL="342900" indent="-342900" algn="just">
              <a:spcAft>
                <a:spcPts val="800"/>
              </a:spcAft>
              <a:buFont typeface="+mj-lt"/>
              <a:buAutoNum type="arabicPeriod"/>
            </a:pPr>
            <a:r>
              <a:rPr lang="en-US" sz="1600" kern="100" dirty="0">
                <a:solidFill>
                  <a:schemeClr val="accent2">
                    <a:lumMod val="50000"/>
                  </a:schemeClr>
                </a:solidFill>
                <a:ea typeface="Calibri" panose="020F0502020204030204" pitchFamily="34" charset="0"/>
                <a:cs typeface="Times New Roman" pitchFamily="18" charset="0"/>
              </a:rPr>
              <a:t>Stpe.5: find all the links on the page links = </a:t>
            </a:r>
            <a:r>
              <a:rPr lang="en-US" sz="1600" kern="100" dirty="0" err="1">
                <a:solidFill>
                  <a:schemeClr val="accent2">
                    <a:lumMod val="50000"/>
                  </a:schemeClr>
                </a:solidFill>
                <a:ea typeface="Calibri" panose="020F0502020204030204" pitchFamily="34" charset="0"/>
                <a:cs typeface="Times New Roman" pitchFamily="18" charset="0"/>
              </a:rPr>
              <a:t>soup.find</a:t>
            </a:r>
            <a:r>
              <a:rPr lang="en-US" sz="1600" kern="100" dirty="0">
                <a:solidFill>
                  <a:schemeClr val="accent2">
                    <a:lumMod val="50000"/>
                  </a:schemeClr>
                </a:solidFill>
                <a:ea typeface="Calibri" panose="020F0502020204030204" pitchFamily="34" charset="0"/>
                <a:cs typeface="Times New Roman" pitchFamily="18" charset="0"/>
              </a:rPr>
              <a:t> all(’a’)</a:t>
            </a:r>
          </a:p>
          <a:p>
            <a:pPr marL="342900" indent="-342900" algn="just">
              <a:spcAft>
                <a:spcPts val="800"/>
              </a:spcAft>
              <a:buFont typeface="+mj-lt"/>
              <a:buAutoNum type="arabicPeriod"/>
            </a:pPr>
            <a:r>
              <a:rPr lang="en-US" sz="1600" kern="100" dirty="0">
                <a:solidFill>
                  <a:schemeClr val="accent2">
                    <a:lumMod val="50000"/>
                  </a:schemeClr>
                </a:solidFill>
                <a:ea typeface="Calibri" panose="020F0502020204030204" pitchFamily="34" charset="0"/>
                <a:cs typeface="Times New Roman" pitchFamily="18" charset="0"/>
              </a:rPr>
              <a:t>Step.6: Print the links</a:t>
            </a:r>
          </a:p>
          <a:p>
            <a:pPr marL="342900" indent="-342900" algn="just">
              <a:spcAft>
                <a:spcPts val="800"/>
              </a:spcAft>
              <a:buFont typeface="+mj-lt"/>
              <a:buAutoNum type="arabicPeriod"/>
            </a:pPr>
            <a:r>
              <a:rPr lang="en-US" sz="1600" kern="100" dirty="0">
                <a:solidFill>
                  <a:schemeClr val="accent2">
                    <a:lumMod val="50000"/>
                  </a:schemeClr>
                </a:solidFill>
                <a:ea typeface="Calibri" panose="020F0502020204030204" pitchFamily="34" charset="0"/>
                <a:cs typeface="Times New Roman" pitchFamily="18" charset="0"/>
              </a:rPr>
              <a:t>Step.7: for link in links: print(</a:t>
            </a:r>
            <a:r>
              <a:rPr lang="en-US" sz="1600" kern="100" dirty="0" err="1">
                <a:solidFill>
                  <a:schemeClr val="accent2">
                    <a:lumMod val="50000"/>
                  </a:schemeClr>
                </a:solidFill>
                <a:ea typeface="Calibri" panose="020F0502020204030204" pitchFamily="34" charset="0"/>
                <a:cs typeface="Times New Roman" pitchFamily="18" charset="0"/>
              </a:rPr>
              <a:t>link.get</a:t>
            </a:r>
            <a:r>
              <a:rPr lang="en-US" sz="1600" kern="100" dirty="0">
                <a:solidFill>
                  <a:schemeClr val="accent2">
                    <a:lumMod val="50000"/>
                  </a:schemeClr>
                </a:solidFill>
                <a:ea typeface="Calibri" panose="020F0502020204030204" pitchFamily="34" charset="0"/>
                <a:cs typeface="Times New Roman" pitchFamily="18" charset="0"/>
              </a:rPr>
              <a:t>(’</a:t>
            </a:r>
            <a:r>
              <a:rPr lang="en-US" sz="1600" kern="100" dirty="0" err="1">
                <a:solidFill>
                  <a:schemeClr val="accent2">
                    <a:lumMod val="50000"/>
                  </a:schemeClr>
                </a:solidFill>
                <a:ea typeface="Calibri" panose="020F0502020204030204" pitchFamily="34" charset="0"/>
                <a:cs typeface="Times New Roman" pitchFamily="18" charset="0"/>
              </a:rPr>
              <a:t>href</a:t>
            </a:r>
            <a:r>
              <a:rPr lang="en-US" sz="1600" kern="100" dirty="0">
                <a:solidFill>
                  <a:schemeClr val="accent2">
                    <a:lumMod val="50000"/>
                  </a:schemeClr>
                </a:solidFill>
                <a:ea typeface="Calibri" panose="020F0502020204030204" pitchFamily="34" charset="0"/>
                <a:cs typeface="Times New Roman" pitchFamily="18" charset="0"/>
              </a:rPr>
              <a:t>’)) else: If the request was not successful, print an error message</a:t>
            </a:r>
          </a:p>
          <a:p>
            <a:pPr marL="342900" indent="-342900" algn="just">
              <a:spcAft>
                <a:spcPts val="800"/>
              </a:spcAft>
              <a:buFont typeface="+mj-lt"/>
              <a:buAutoNum type="arabicPeriod"/>
            </a:pPr>
            <a:r>
              <a:rPr lang="en-US" sz="1600" kern="100" dirty="0">
                <a:solidFill>
                  <a:schemeClr val="accent2">
                    <a:lumMod val="50000"/>
                  </a:schemeClr>
                </a:solidFill>
                <a:ea typeface="Calibri" panose="020F0502020204030204" pitchFamily="34" charset="0"/>
                <a:cs typeface="Times New Roman" pitchFamily="18" charset="0"/>
              </a:rPr>
              <a:t>print(”Error:”, </a:t>
            </a:r>
            <a:r>
              <a:rPr lang="en-US" sz="1600" kern="100" dirty="0" err="1">
                <a:solidFill>
                  <a:schemeClr val="accent2">
                    <a:lumMod val="50000"/>
                  </a:schemeClr>
                </a:solidFill>
                <a:ea typeface="Calibri" panose="020F0502020204030204" pitchFamily="34" charset="0"/>
                <a:cs typeface="Times New Roman" pitchFamily="18" charset="0"/>
              </a:rPr>
              <a:t>response.status</a:t>
            </a:r>
            <a:r>
              <a:rPr lang="en-US" sz="1600" kern="100" dirty="0">
                <a:solidFill>
                  <a:schemeClr val="accent2">
                    <a:lumMod val="50000"/>
                  </a:schemeClr>
                </a:solidFill>
                <a:ea typeface="Calibri" panose="020F0502020204030204" pitchFamily="34" charset="0"/>
                <a:cs typeface="Times New Roman" pitchFamily="18" charset="0"/>
              </a:rPr>
              <a:t> code)</a:t>
            </a:r>
          </a:p>
          <a:p>
            <a:pPr marL="342900" indent="-342900" algn="just">
              <a:spcAft>
                <a:spcPts val="800"/>
              </a:spcAft>
              <a:buFont typeface="+mj-lt"/>
              <a:buAutoNum type="arabicPeriod"/>
            </a:pPr>
            <a:r>
              <a:rPr lang="en-US" sz="1600" kern="100" dirty="0">
                <a:solidFill>
                  <a:schemeClr val="accent2">
                    <a:lumMod val="50000"/>
                  </a:schemeClr>
                </a:solidFill>
                <a:ea typeface="Calibri" panose="020F0502020204030204" pitchFamily="34" charset="0"/>
                <a:cs typeface="Times New Roman" pitchFamily="18" charset="0"/>
              </a:rPr>
              <a:t>End</a:t>
            </a:r>
          </a:p>
        </p:txBody>
      </p:sp>
    </p:spTree>
    <p:extLst>
      <p:ext uri="{BB962C8B-B14F-4D97-AF65-F5344CB8AC3E}">
        <p14:creationId xmlns:p14="http://schemas.microsoft.com/office/powerpoint/2010/main" val="214931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793419" y="129941"/>
            <a:ext cx="2897819" cy="461665"/>
          </a:xfrm>
          <a:prstGeom prst="rect">
            <a:avLst/>
          </a:prstGeom>
          <a:noFill/>
        </p:spPr>
        <p:txBody>
          <a:bodyPr wrap="square" rtlCol="0">
            <a:spAutoFit/>
          </a:bodyPr>
          <a:lstStyle/>
          <a:p>
            <a:r>
              <a:rPr lang="en-IN" b="1" dirty="0">
                <a:solidFill>
                  <a:srgbClr val="FFFF00"/>
                </a:solidFill>
              </a:rPr>
              <a:t>Methodology  </a:t>
            </a:r>
          </a:p>
        </p:txBody>
      </p:sp>
      <p:sp>
        <p:nvSpPr>
          <p:cNvPr id="5" name="Rectangle 2">
            <a:extLst>
              <a:ext uri="{FF2B5EF4-FFF2-40B4-BE49-F238E27FC236}">
                <a16:creationId xmlns:a16="http://schemas.microsoft.com/office/drawing/2014/main" id="{BF5F4518-AC30-4F96-8C12-E0B8825AC2CB}"/>
              </a:ext>
            </a:extLst>
          </p:cNvPr>
          <p:cNvSpPr>
            <a:spLocks noChangeArrowheads="1"/>
          </p:cNvSpPr>
          <p:nvPr/>
        </p:nvSpPr>
        <p:spPr bwMode="auto">
          <a:xfrm>
            <a:off x="1013009" y="4485967"/>
            <a:ext cx="8471650" cy="456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en-US" altLang="en-US" sz="1800" b="1" dirty="0">
                <a:solidFill>
                  <a:schemeClr val="accent2">
                    <a:lumMod val="50000"/>
                  </a:schemeClr>
                </a:solidFill>
                <a:latin typeface="Arial" panose="020B0604020202020204" pitchFamily="34" charset="0"/>
              </a:rPr>
              <a:t>                             fig - 2: extract dataset from the </a:t>
            </a:r>
            <a:r>
              <a:rPr lang="en-US" altLang="en-US" sz="1800" b="1" dirty="0" err="1">
                <a:solidFill>
                  <a:schemeClr val="accent2">
                    <a:lumMod val="50000"/>
                  </a:schemeClr>
                </a:solidFill>
                <a:latin typeface="Arial" panose="020B0604020202020204" pitchFamily="34" charset="0"/>
              </a:rPr>
              <a:t>url</a:t>
            </a:r>
            <a:endParaRPr kumimoji="0" lang="en-US" altLang="en-US" sz="1800" b="0" i="0" u="none" strike="noStrike" cap="none" normalizeH="0" baseline="0" dirty="0">
              <a:ln>
                <a:noFill/>
              </a:ln>
              <a:solidFill>
                <a:schemeClr val="accent2">
                  <a:lumMod val="50000"/>
                </a:schemeClr>
              </a:solidFill>
              <a:effectLst/>
              <a:latin typeface="Arial" panose="020B0604020202020204" pitchFamily="34" charset="0"/>
            </a:endParaRPr>
          </a:p>
        </p:txBody>
      </p:sp>
      <p:pic>
        <p:nvPicPr>
          <p:cNvPr id="6" name="Picture 5">
            <a:extLst>
              <a:ext uri="{FF2B5EF4-FFF2-40B4-BE49-F238E27FC236}">
                <a16:creationId xmlns:a16="http://schemas.microsoft.com/office/drawing/2014/main" id="{50D1283D-901E-401B-8A89-21F8D52C8D9A}"/>
              </a:ext>
            </a:extLst>
          </p:cNvPr>
          <p:cNvPicPr>
            <a:picLocks noChangeAspect="1"/>
          </p:cNvPicPr>
          <p:nvPr/>
        </p:nvPicPr>
        <p:blipFill>
          <a:blip r:embed="rId2"/>
          <a:stretch>
            <a:fillRect/>
          </a:stretch>
        </p:blipFill>
        <p:spPr>
          <a:xfrm>
            <a:off x="1437260" y="1476533"/>
            <a:ext cx="6269480" cy="2714227"/>
          </a:xfrm>
          <a:prstGeom prst="rect">
            <a:avLst/>
          </a:prstGeom>
        </p:spPr>
      </p:pic>
    </p:spTree>
    <p:extLst>
      <p:ext uri="{BB962C8B-B14F-4D97-AF65-F5344CB8AC3E}">
        <p14:creationId xmlns:p14="http://schemas.microsoft.com/office/powerpoint/2010/main" val="1485528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793419" y="129941"/>
            <a:ext cx="2897819" cy="461665"/>
          </a:xfrm>
          <a:prstGeom prst="rect">
            <a:avLst/>
          </a:prstGeom>
          <a:noFill/>
        </p:spPr>
        <p:txBody>
          <a:bodyPr wrap="square" rtlCol="0">
            <a:spAutoFit/>
          </a:bodyPr>
          <a:lstStyle/>
          <a:p>
            <a:r>
              <a:rPr lang="en-IN" b="1" dirty="0">
                <a:solidFill>
                  <a:srgbClr val="FFFF00"/>
                </a:solidFill>
              </a:rPr>
              <a:t>Methodology  </a:t>
            </a:r>
          </a:p>
        </p:txBody>
      </p:sp>
      <p:sp>
        <p:nvSpPr>
          <p:cNvPr id="3" name="TextBox 2">
            <a:extLst>
              <a:ext uri="{FF2B5EF4-FFF2-40B4-BE49-F238E27FC236}">
                <a16:creationId xmlns:a16="http://schemas.microsoft.com/office/drawing/2014/main" id="{8F6484F5-BCC2-CD4D-F0CD-A7FDEFF2E706}"/>
              </a:ext>
            </a:extLst>
          </p:cNvPr>
          <p:cNvSpPr txBox="1"/>
          <p:nvPr/>
        </p:nvSpPr>
        <p:spPr>
          <a:xfrm>
            <a:off x="537879" y="703538"/>
            <a:ext cx="2823886" cy="707886"/>
          </a:xfrm>
          <a:prstGeom prst="rect">
            <a:avLst/>
          </a:prstGeom>
          <a:noFill/>
        </p:spPr>
        <p:txBody>
          <a:bodyPr wrap="square" rtlCol="0">
            <a:spAutoFit/>
          </a:bodyPr>
          <a:lstStyle/>
          <a:p>
            <a:pPr algn="just"/>
            <a:r>
              <a:rPr lang="en-IN" sz="2000" dirty="0"/>
              <a:t>Architecture or Flowchart </a:t>
            </a:r>
          </a:p>
          <a:p>
            <a:pPr algn="just"/>
            <a:endParaRPr lang="en-IN" sz="2000" b="1" dirty="0">
              <a:solidFill>
                <a:schemeClr val="accent2">
                  <a:lumMod val="50000"/>
                </a:schemeClr>
              </a:solidFill>
            </a:endParaRPr>
          </a:p>
        </p:txBody>
      </p:sp>
      <p:sp>
        <p:nvSpPr>
          <p:cNvPr id="7" name="TextBox 6">
            <a:extLst>
              <a:ext uri="{FF2B5EF4-FFF2-40B4-BE49-F238E27FC236}">
                <a16:creationId xmlns:a16="http://schemas.microsoft.com/office/drawing/2014/main" id="{B4DC0A01-D8E8-F1C0-56BE-9D08EBFD9A71}"/>
              </a:ext>
            </a:extLst>
          </p:cNvPr>
          <p:cNvSpPr txBox="1"/>
          <p:nvPr/>
        </p:nvSpPr>
        <p:spPr>
          <a:xfrm>
            <a:off x="807562" y="5689905"/>
            <a:ext cx="7305497" cy="417422"/>
          </a:xfrm>
          <a:prstGeom prst="rect">
            <a:avLst/>
          </a:prstGeom>
          <a:noFill/>
        </p:spPr>
        <p:txBody>
          <a:bodyPr wrap="square">
            <a:spAutoFit/>
          </a:bodyPr>
          <a:lstStyle/>
          <a:p>
            <a:pPr algn="just">
              <a:lnSpc>
                <a:spcPct val="150000"/>
              </a:lnSpc>
              <a:spcAft>
                <a:spcPts val="800"/>
              </a:spcAft>
            </a:pPr>
            <a:r>
              <a:rPr lang="en-US" sz="1600" kern="100" dirty="0">
                <a:solidFill>
                  <a:schemeClr val="accent2">
                    <a:lumMod val="50000"/>
                  </a:schemeClr>
                </a:solidFill>
                <a:effectLst/>
                <a:ea typeface="Calibri" panose="020F0502020204030204" pitchFamily="34" charset="0"/>
                <a:cs typeface="Times New Roman" pitchFamily="18" charset="0"/>
              </a:rPr>
              <a:t>                                                 fig- 2: proposed Architecture</a:t>
            </a:r>
            <a:endParaRPr lang="en-IN" sz="1600" kern="100" dirty="0">
              <a:solidFill>
                <a:schemeClr val="accent2">
                  <a:lumMod val="50000"/>
                </a:schemeClr>
              </a:solidFill>
              <a:effectLst/>
              <a:ea typeface="Calibri" panose="020F0502020204030204" pitchFamily="34" charset="0"/>
              <a:cs typeface="Times New Roman" pitchFamily="18" charset="0"/>
            </a:endParaRPr>
          </a:p>
        </p:txBody>
      </p:sp>
      <p:pic>
        <p:nvPicPr>
          <p:cNvPr id="5" name="Picture 4">
            <a:extLst>
              <a:ext uri="{FF2B5EF4-FFF2-40B4-BE49-F238E27FC236}">
                <a16:creationId xmlns:a16="http://schemas.microsoft.com/office/drawing/2014/main" id="{5B1FF67F-5AD5-47A1-A909-6E54A5C7B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659" y="1230848"/>
            <a:ext cx="7700682" cy="4143540"/>
          </a:xfrm>
          <a:prstGeom prst="rect">
            <a:avLst/>
          </a:prstGeom>
        </p:spPr>
      </p:pic>
    </p:spTree>
    <p:extLst>
      <p:ext uri="{BB962C8B-B14F-4D97-AF65-F5344CB8AC3E}">
        <p14:creationId xmlns:p14="http://schemas.microsoft.com/office/powerpoint/2010/main" val="2760518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793419" y="129941"/>
            <a:ext cx="2897819" cy="461665"/>
          </a:xfrm>
          <a:prstGeom prst="rect">
            <a:avLst/>
          </a:prstGeom>
          <a:noFill/>
        </p:spPr>
        <p:txBody>
          <a:bodyPr wrap="square" rtlCol="0">
            <a:spAutoFit/>
          </a:bodyPr>
          <a:lstStyle/>
          <a:p>
            <a:r>
              <a:rPr lang="en-IN" b="1" dirty="0">
                <a:solidFill>
                  <a:srgbClr val="FFFF00"/>
                </a:solidFill>
              </a:rPr>
              <a:t>Methodology   </a:t>
            </a:r>
          </a:p>
        </p:txBody>
      </p:sp>
      <p:sp>
        <p:nvSpPr>
          <p:cNvPr id="3" name="TextBox 2">
            <a:extLst>
              <a:ext uri="{FF2B5EF4-FFF2-40B4-BE49-F238E27FC236}">
                <a16:creationId xmlns:a16="http://schemas.microsoft.com/office/drawing/2014/main" id="{8F6484F5-BCC2-CD4D-F0CD-A7FDEFF2E706}"/>
              </a:ext>
            </a:extLst>
          </p:cNvPr>
          <p:cNvSpPr txBox="1"/>
          <p:nvPr/>
        </p:nvSpPr>
        <p:spPr>
          <a:xfrm>
            <a:off x="537879" y="846974"/>
            <a:ext cx="8336438" cy="400110"/>
          </a:xfrm>
          <a:prstGeom prst="rect">
            <a:avLst/>
          </a:prstGeom>
          <a:noFill/>
        </p:spPr>
        <p:txBody>
          <a:bodyPr wrap="square" rtlCol="0">
            <a:spAutoFit/>
          </a:bodyPr>
          <a:lstStyle/>
          <a:p>
            <a:pPr algn="just"/>
            <a:r>
              <a:rPr lang="en-US" sz="2000" b="1" dirty="0">
                <a:solidFill>
                  <a:schemeClr val="accent2">
                    <a:lumMod val="50000"/>
                  </a:schemeClr>
                </a:solidFill>
              </a:rPr>
              <a:t>Proposed Algorithm:</a:t>
            </a:r>
            <a:endParaRPr lang="en-IN" sz="2000" b="1" dirty="0">
              <a:solidFill>
                <a:schemeClr val="accent2">
                  <a:lumMod val="50000"/>
                </a:schemeClr>
              </a:solidFill>
            </a:endParaRPr>
          </a:p>
        </p:txBody>
      </p:sp>
      <p:sp>
        <p:nvSpPr>
          <p:cNvPr id="5" name="Rectangle 2">
            <a:extLst>
              <a:ext uri="{FF2B5EF4-FFF2-40B4-BE49-F238E27FC236}">
                <a16:creationId xmlns:a16="http://schemas.microsoft.com/office/drawing/2014/main" id="{BF5F4518-AC30-4F96-8C12-E0B8825AC2CB}"/>
              </a:ext>
            </a:extLst>
          </p:cNvPr>
          <p:cNvSpPr>
            <a:spLocks noChangeArrowheads="1"/>
          </p:cNvSpPr>
          <p:nvPr/>
        </p:nvSpPr>
        <p:spPr bwMode="auto">
          <a:xfrm>
            <a:off x="470273" y="1393904"/>
            <a:ext cx="8471650" cy="502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lumMod val="50000"/>
                  </a:schemeClr>
                </a:solidFill>
                <a:effectLst/>
                <a:latin typeface="Arial" panose="020B0604020202020204" pitchFamily="34" charset="0"/>
              </a:rPr>
              <a:t>Initialization: Set up the environment and session state variables.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lumMod val="50000"/>
                  </a:schemeClr>
                </a:solidFill>
                <a:effectLst/>
                <a:latin typeface="Arial" panose="020B0604020202020204" pitchFamily="34" charset="0"/>
              </a:rPr>
              <a:t>Web Scraping: Extract and clean text from the provided website URL.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lumMod val="50000"/>
                  </a:schemeClr>
                </a:solidFill>
                <a:effectLst/>
                <a:latin typeface="Arial" panose="020B0604020202020204" pitchFamily="34" charset="0"/>
              </a:rPr>
              <a:t>Text Processing: Split the cleaned text into individual sentences.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lumMod val="50000"/>
                  </a:schemeClr>
                </a:solidFill>
                <a:effectLst/>
                <a:latin typeface="Arial" panose="020B0604020202020204" pitchFamily="34" charset="0"/>
              </a:rPr>
              <a:t>Vectorization: Convert sentences into TF-IDF vectors for similarity calculations.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lumMod val="50000"/>
                  </a:schemeClr>
                </a:solidFill>
                <a:effectLst/>
                <a:latin typeface="Arial" panose="020B0604020202020204" pitchFamily="34" charset="0"/>
              </a:rPr>
              <a:t>Database Storage: Store vectors and sentences in a SQLite database.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lumMod val="50000"/>
                  </a:schemeClr>
                </a:solidFill>
                <a:effectLst/>
                <a:latin typeface="Arial" panose="020B0604020202020204" pitchFamily="34" charset="0"/>
              </a:rPr>
              <a:t>Keyword Matching: Find sentences containing the user's query.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lumMod val="50000"/>
                  </a:schemeClr>
                </a:solidFill>
                <a:effectLst/>
                <a:latin typeface="Arial" panose="020B0604020202020204" pitchFamily="34" charset="0"/>
              </a:rPr>
              <a:t>Semantic Search: Find the most semantically similar sentence to the user's query.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lumMod val="50000"/>
                  </a:schemeClr>
                </a:solidFill>
                <a:effectLst/>
                <a:latin typeface="Arial" panose="020B0604020202020204" pitchFamily="34" charset="0"/>
              </a:rPr>
              <a:t>Summarization: Summarize the response using a fine-tuned BART model.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err="1">
                <a:ln>
                  <a:noFill/>
                </a:ln>
                <a:solidFill>
                  <a:schemeClr val="accent2">
                    <a:lumMod val="50000"/>
                  </a:schemeClr>
                </a:solidFill>
                <a:effectLst/>
                <a:latin typeface="Arial" panose="020B0604020202020204" pitchFamily="34" charset="0"/>
              </a:rPr>
              <a:t>Streamlit</a:t>
            </a:r>
            <a:r>
              <a:rPr kumimoji="0" lang="en-US" altLang="en-US" sz="1800" b="1" i="0" u="none" strike="noStrike" cap="none" normalizeH="0" baseline="0" dirty="0">
                <a:ln>
                  <a:noFill/>
                </a:ln>
                <a:solidFill>
                  <a:schemeClr val="accent2">
                    <a:lumMod val="50000"/>
                  </a:schemeClr>
                </a:solidFill>
                <a:effectLst/>
                <a:latin typeface="Arial" panose="020B0604020202020204" pitchFamily="34" charset="0"/>
              </a:rPr>
              <a:t> Interface: Handle user interactions and display the chat history.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lumMod val="50000"/>
                  </a:schemeClr>
                </a:solidFill>
                <a:effectLst/>
                <a:latin typeface="Arial" panose="020B0604020202020204" pitchFamily="34" charset="0"/>
              </a:rPr>
              <a:t>Language Model Response: Generate a response using GPT-2.</a:t>
            </a:r>
            <a:endParaRPr kumimoji="0" lang="en-US" altLang="en-US" sz="1800" b="0" i="0" u="none" strike="noStrike" cap="none" normalizeH="0" baseline="0" dirty="0">
              <a:ln>
                <a:noFill/>
              </a:ln>
              <a:solidFill>
                <a:schemeClr val="accent2">
                  <a:lumMod val="50000"/>
                </a:schemeClr>
              </a:solidFill>
              <a:effectLst/>
              <a:latin typeface="Arial" panose="020B0604020202020204" pitchFamily="34" charset="0"/>
            </a:endParaRPr>
          </a:p>
        </p:txBody>
      </p:sp>
    </p:spTree>
    <p:extLst>
      <p:ext uri="{BB962C8B-B14F-4D97-AF65-F5344CB8AC3E}">
        <p14:creationId xmlns:p14="http://schemas.microsoft.com/office/powerpoint/2010/main" val="673146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793419" y="129941"/>
            <a:ext cx="2897819" cy="461665"/>
          </a:xfrm>
          <a:prstGeom prst="rect">
            <a:avLst/>
          </a:prstGeom>
          <a:noFill/>
        </p:spPr>
        <p:txBody>
          <a:bodyPr wrap="square" rtlCol="0">
            <a:spAutoFit/>
          </a:bodyPr>
          <a:lstStyle/>
          <a:p>
            <a:r>
              <a:rPr lang="en-IN" b="1" dirty="0">
                <a:solidFill>
                  <a:srgbClr val="FFFF00"/>
                </a:solidFill>
              </a:rPr>
              <a:t>Methodology   </a:t>
            </a:r>
          </a:p>
        </p:txBody>
      </p:sp>
      <p:sp>
        <p:nvSpPr>
          <p:cNvPr id="3" name="TextBox 2">
            <a:extLst>
              <a:ext uri="{FF2B5EF4-FFF2-40B4-BE49-F238E27FC236}">
                <a16:creationId xmlns:a16="http://schemas.microsoft.com/office/drawing/2014/main" id="{8F6484F5-BCC2-CD4D-F0CD-A7FDEFF2E706}"/>
              </a:ext>
            </a:extLst>
          </p:cNvPr>
          <p:cNvSpPr txBox="1"/>
          <p:nvPr/>
        </p:nvSpPr>
        <p:spPr>
          <a:xfrm>
            <a:off x="537879" y="846974"/>
            <a:ext cx="8336438" cy="400110"/>
          </a:xfrm>
          <a:prstGeom prst="rect">
            <a:avLst/>
          </a:prstGeom>
          <a:noFill/>
        </p:spPr>
        <p:txBody>
          <a:bodyPr wrap="square" rtlCol="0">
            <a:spAutoFit/>
          </a:bodyPr>
          <a:lstStyle/>
          <a:p>
            <a:pPr algn="just"/>
            <a:r>
              <a:rPr lang="en-US" sz="2000" b="1" dirty="0">
                <a:solidFill>
                  <a:schemeClr val="accent2">
                    <a:lumMod val="50000"/>
                  </a:schemeClr>
                </a:solidFill>
              </a:rPr>
              <a:t>Proposed Algorithm:</a:t>
            </a:r>
            <a:endParaRPr lang="en-IN" sz="2000" b="1" dirty="0">
              <a:solidFill>
                <a:schemeClr val="accent2">
                  <a:lumMod val="50000"/>
                </a:schemeClr>
              </a:solidFill>
            </a:endParaRPr>
          </a:p>
        </p:txBody>
      </p:sp>
      <p:sp>
        <p:nvSpPr>
          <p:cNvPr id="7" name="TextBox 6">
            <a:extLst>
              <a:ext uri="{FF2B5EF4-FFF2-40B4-BE49-F238E27FC236}">
                <a16:creationId xmlns:a16="http://schemas.microsoft.com/office/drawing/2014/main" id="{7EBDF370-5CA9-44F1-9510-157909EEE274}"/>
              </a:ext>
            </a:extLst>
          </p:cNvPr>
          <p:cNvSpPr txBox="1"/>
          <p:nvPr/>
        </p:nvSpPr>
        <p:spPr>
          <a:xfrm>
            <a:off x="537879" y="1502452"/>
            <a:ext cx="8336438" cy="4849404"/>
          </a:xfrm>
          <a:prstGeom prst="rect">
            <a:avLst/>
          </a:prstGeom>
          <a:noFill/>
        </p:spPr>
        <p:txBody>
          <a:bodyPr wrap="square">
            <a:spAutoFit/>
          </a:bodyPr>
          <a:lstStyle/>
          <a:p>
            <a:pPr>
              <a:lnSpc>
                <a:spcPct val="150000"/>
              </a:lnSpc>
            </a:pPr>
            <a:r>
              <a:rPr lang="en-IN" sz="1600" dirty="0"/>
              <a:t>Initialization and Web Scraping:</a:t>
            </a:r>
          </a:p>
          <a:p>
            <a:pPr>
              <a:lnSpc>
                <a:spcPct val="150000"/>
              </a:lnSpc>
            </a:pPr>
            <a:r>
              <a:rPr lang="en-IN" sz="1600" dirty="0"/>
              <a:t>The user enters the website URL: https://example.com.</a:t>
            </a:r>
          </a:p>
          <a:p>
            <a:pPr>
              <a:lnSpc>
                <a:spcPct val="150000"/>
              </a:lnSpc>
            </a:pPr>
            <a:r>
              <a:rPr lang="en-IN" sz="1600" dirty="0"/>
              <a:t>The </a:t>
            </a:r>
            <a:r>
              <a:rPr lang="en-IN" sz="1600" dirty="0" err="1"/>
              <a:t>scrape_website</a:t>
            </a:r>
            <a:r>
              <a:rPr lang="en-IN" sz="1600" dirty="0"/>
              <a:t> function is called, which fetches the content from the URL and extracts the text from &lt;p&gt; tags.</a:t>
            </a:r>
          </a:p>
          <a:p>
            <a:pPr>
              <a:lnSpc>
                <a:spcPct val="150000"/>
              </a:lnSpc>
            </a:pPr>
            <a:r>
              <a:rPr lang="en-IN" sz="1600" dirty="0"/>
              <a:t>Example Output:  </a:t>
            </a:r>
            <a:r>
              <a:rPr lang="en-US" sz="1600" dirty="0"/>
              <a:t>"Welcome to Example.com. We offer a variety of products and services. Our mission is to provide quality and satisfaction. Contact us for more details."</a:t>
            </a:r>
          </a:p>
          <a:p>
            <a:pPr>
              <a:lnSpc>
                <a:spcPct val="150000"/>
              </a:lnSpc>
            </a:pPr>
            <a:r>
              <a:rPr lang="en-US" sz="1600" dirty="0"/>
              <a:t>The </a:t>
            </a:r>
            <a:r>
              <a:rPr lang="en-US" sz="1600" dirty="0" err="1"/>
              <a:t>split_text</a:t>
            </a:r>
            <a:r>
              <a:rPr lang="en-US" sz="1600" dirty="0"/>
              <a:t> function then splits this text into sentences.</a:t>
            </a:r>
          </a:p>
          <a:p>
            <a:pPr>
              <a:lnSpc>
                <a:spcPct val="150000"/>
              </a:lnSpc>
            </a:pPr>
            <a:r>
              <a:rPr lang="en-US" sz="1600" dirty="0"/>
              <a:t>Example Sentences: Sentences:</a:t>
            </a:r>
          </a:p>
          <a:p>
            <a:pPr>
              <a:lnSpc>
                <a:spcPct val="150000"/>
              </a:lnSpc>
            </a:pPr>
            <a:r>
              <a:rPr lang="en-US" sz="1600" dirty="0"/>
              <a:t>1. "Welcome to Example.com."</a:t>
            </a:r>
          </a:p>
          <a:p>
            <a:pPr>
              <a:lnSpc>
                <a:spcPct val="150000"/>
              </a:lnSpc>
            </a:pPr>
            <a:r>
              <a:rPr lang="en-US" sz="1600" dirty="0"/>
              <a:t>2. "We offer a variety of products and services."</a:t>
            </a:r>
          </a:p>
          <a:p>
            <a:pPr>
              <a:lnSpc>
                <a:spcPct val="150000"/>
              </a:lnSpc>
            </a:pPr>
            <a:r>
              <a:rPr lang="en-US" sz="1600" dirty="0"/>
              <a:t>3. "Our mission is to provide quality and satisfaction."</a:t>
            </a:r>
          </a:p>
          <a:p>
            <a:pPr>
              <a:lnSpc>
                <a:spcPct val="150000"/>
              </a:lnSpc>
            </a:pPr>
            <a:r>
              <a:rPr lang="en-US" sz="1600" dirty="0"/>
              <a:t>4. "Contact us for more details."</a:t>
            </a:r>
          </a:p>
          <a:p>
            <a:pPr>
              <a:lnSpc>
                <a:spcPct val="150000"/>
              </a:lnSpc>
            </a:pPr>
            <a:endParaRPr lang="en-IN" sz="1600" dirty="0"/>
          </a:p>
        </p:txBody>
      </p:sp>
    </p:spTree>
    <p:extLst>
      <p:ext uri="{BB962C8B-B14F-4D97-AF65-F5344CB8AC3E}">
        <p14:creationId xmlns:p14="http://schemas.microsoft.com/office/powerpoint/2010/main" val="2669481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793419" y="129941"/>
            <a:ext cx="2897819" cy="461665"/>
          </a:xfrm>
          <a:prstGeom prst="rect">
            <a:avLst/>
          </a:prstGeom>
          <a:noFill/>
        </p:spPr>
        <p:txBody>
          <a:bodyPr wrap="square" rtlCol="0">
            <a:spAutoFit/>
          </a:bodyPr>
          <a:lstStyle/>
          <a:p>
            <a:r>
              <a:rPr lang="en-IN" b="1" dirty="0">
                <a:solidFill>
                  <a:srgbClr val="FFFF00"/>
                </a:solidFill>
              </a:rPr>
              <a:t>Methodology   </a:t>
            </a:r>
          </a:p>
        </p:txBody>
      </p:sp>
      <p:sp>
        <p:nvSpPr>
          <p:cNvPr id="3" name="TextBox 2">
            <a:extLst>
              <a:ext uri="{FF2B5EF4-FFF2-40B4-BE49-F238E27FC236}">
                <a16:creationId xmlns:a16="http://schemas.microsoft.com/office/drawing/2014/main" id="{8F6484F5-BCC2-CD4D-F0CD-A7FDEFF2E706}"/>
              </a:ext>
            </a:extLst>
          </p:cNvPr>
          <p:cNvSpPr txBox="1"/>
          <p:nvPr/>
        </p:nvSpPr>
        <p:spPr>
          <a:xfrm>
            <a:off x="537879" y="846974"/>
            <a:ext cx="8336438" cy="400110"/>
          </a:xfrm>
          <a:prstGeom prst="rect">
            <a:avLst/>
          </a:prstGeom>
          <a:noFill/>
        </p:spPr>
        <p:txBody>
          <a:bodyPr wrap="square" rtlCol="0">
            <a:spAutoFit/>
          </a:bodyPr>
          <a:lstStyle/>
          <a:p>
            <a:pPr algn="just"/>
            <a:r>
              <a:rPr lang="en-US" sz="2000" b="1" dirty="0">
                <a:solidFill>
                  <a:schemeClr val="accent2">
                    <a:lumMod val="50000"/>
                  </a:schemeClr>
                </a:solidFill>
              </a:rPr>
              <a:t>Proposed Algorithm:</a:t>
            </a:r>
            <a:endParaRPr lang="en-IN" sz="2000" b="1" dirty="0">
              <a:solidFill>
                <a:schemeClr val="accent2">
                  <a:lumMod val="50000"/>
                </a:schemeClr>
              </a:solidFill>
            </a:endParaRPr>
          </a:p>
        </p:txBody>
      </p:sp>
      <p:sp>
        <p:nvSpPr>
          <p:cNvPr id="7" name="TextBox 6">
            <a:extLst>
              <a:ext uri="{FF2B5EF4-FFF2-40B4-BE49-F238E27FC236}">
                <a16:creationId xmlns:a16="http://schemas.microsoft.com/office/drawing/2014/main" id="{7EBDF370-5CA9-44F1-9510-157909EEE274}"/>
              </a:ext>
            </a:extLst>
          </p:cNvPr>
          <p:cNvSpPr txBox="1"/>
          <p:nvPr/>
        </p:nvSpPr>
        <p:spPr>
          <a:xfrm>
            <a:off x="537879" y="1502452"/>
            <a:ext cx="8336438" cy="4480073"/>
          </a:xfrm>
          <a:prstGeom prst="rect">
            <a:avLst/>
          </a:prstGeom>
          <a:noFill/>
        </p:spPr>
        <p:txBody>
          <a:bodyPr wrap="square">
            <a:spAutoFit/>
          </a:bodyPr>
          <a:lstStyle/>
          <a:p>
            <a:pPr>
              <a:lnSpc>
                <a:spcPct val="150000"/>
              </a:lnSpc>
            </a:pPr>
            <a:r>
              <a:rPr lang="en-US" sz="1600" dirty="0"/>
              <a:t>2. Vectorization:</a:t>
            </a:r>
          </a:p>
          <a:p>
            <a:pPr>
              <a:lnSpc>
                <a:spcPct val="150000"/>
              </a:lnSpc>
            </a:pPr>
            <a:r>
              <a:rPr lang="en-US" sz="1600" dirty="0"/>
              <a:t>The </a:t>
            </a:r>
            <a:r>
              <a:rPr lang="en-US" sz="1600" dirty="0" err="1"/>
              <a:t>vectorize_data</a:t>
            </a:r>
            <a:r>
              <a:rPr lang="en-US" sz="1600" dirty="0"/>
              <a:t> function converts these sentences into TF-IDF vectors.</a:t>
            </a:r>
          </a:p>
          <a:p>
            <a:pPr>
              <a:lnSpc>
                <a:spcPct val="150000"/>
              </a:lnSpc>
            </a:pPr>
            <a:r>
              <a:rPr lang="en-US" sz="1600" dirty="0"/>
              <a:t>Example TF-IDF </a:t>
            </a:r>
            <a:r>
              <a:rPr lang="en-US" sz="1600" dirty="0" err="1"/>
              <a:t>Vectors:TF-IDF</a:t>
            </a:r>
            <a:r>
              <a:rPr lang="en-US" sz="1600" dirty="0"/>
              <a:t> Vectors:</a:t>
            </a:r>
          </a:p>
          <a:p>
            <a:pPr>
              <a:lnSpc>
                <a:spcPct val="150000"/>
              </a:lnSpc>
            </a:pPr>
            <a:r>
              <a:rPr lang="en-US" sz="1600" dirty="0"/>
              <a:t>[Vector for Sentence 1, Vector for Sentence 2, Vector for Sentence 3, Vector for Sentence 4]</a:t>
            </a:r>
          </a:p>
          <a:p>
            <a:pPr>
              <a:lnSpc>
                <a:spcPct val="150000"/>
              </a:lnSpc>
            </a:pPr>
            <a:r>
              <a:rPr lang="en-US" sz="1600" dirty="0"/>
              <a:t>The </a:t>
            </a:r>
            <a:r>
              <a:rPr lang="en-US" sz="1600" dirty="0" err="1"/>
              <a:t>split_text</a:t>
            </a:r>
            <a:r>
              <a:rPr lang="en-US" sz="1600" dirty="0"/>
              <a:t> function then splits this text into sentences.</a:t>
            </a:r>
          </a:p>
          <a:p>
            <a:pPr>
              <a:lnSpc>
                <a:spcPct val="150000"/>
              </a:lnSpc>
            </a:pPr>
            <a:r>
              <a:rPr lang="en-US" sz="1600" dirty="0"/>
              <a:t>Example Sentences: Sentences:</a:t>
            </a:r>
          </a:p>
          <a:p>
            <a:pPr>
              <a:lnSpc>
                <a:spcPct val="150000"/>
              </a:lnSpc>
            </a:pPr>
            <a:r>
              <a:rPr lang="en-US" sz="1600" dirty="0"/>
              <a:t>1. "Welcome to Example.com."</a:t>
            </a:r>
          </a:p>
          <a:p>
            <a:pPr>
              <a:lnSpc>
                <a:spcPct val="150000"/>
              </a:lnSpc>
            </a:pPr>
            <a:r>
              <a:rPr lang="en-US" sz="1600" dirty="0"/>
              <a:t>2. "We offer a variety of products and services."</a:t>
            </a:r>
          </a:p>
          <a:p>
            <a:pPr>
              <a:lnSpc>
                <a:spcPct val="150000"/>
              </a:lnSpc>
            </a:pPr>
            <a:r>
              <a:rPr lang="en-US" sz="1600" dirty="0"/>
              <a:t>3. "Our mission is to provide quality and satisfaction."</a:t>
            </a:r>
          </a:p>
          <a:p>
            <a:pPr>
              <a:lnSpc>
                <a:spcPct val="150000"/>
              </a:lnSpc>
            </a:pPr>
            <a:r>
              <a:rPr lang="en-US" sz="1600" dirty="0"/>
              <a:t>4. "Contact us for more details."</a:t>
            </a:r>
          </a:p>
          <a:p>
            <a:pPr>
              <a:lnSpc>
                <a:spcPct val="150000"/>
              </a:lnSpc>
            </a:pPr>
            <a:r>
              <a:rPr lang="en-US" sz="1600" dirty="0"/>
              <a:t>3. Database Storage:</a:t>
            </a:r>
          </a:p>
          <a:p>
            <a:pPr>
              <a:lnSpc>
                <a:spcPct val="150000"/>
              </a:lnSpc>
            </a:pPr>
            <a:r>
              <a:rPr lang="en-US" sz="1600" dirty="0"/>
              <a:t>The </a:t>
            </a:r>
            <a:r>
              <a:rPr lang="en-US" sz="1600" dirty="0" err="1"/>
              <a:t>store_vectors_in_database</a:t>
            </a:r>
            <a:r>
              <a:rPr lang="en-US" sz="1600" dirty="0"/>
              <a:t> function stores these vectors in a SQLite database.</a:t>
            </a:r>
            <a:endParaRPr lang="en-IN" sz="1600" dirty="0"/>
          </a:p>
        </p:txBody>
      </p:sp>
    </p:spTree>
    <p:extLst>
      <p:ext uri="{BB962C8B-B14F-4D97-AF65-F5344CB8AC3E}">
        <p14:creationId xmlns:p14="http://schemas.microsoft.com/office/powerpoint/2010/main" val="465195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793419" y="129941"/>
            <a:ext cx="2897819" cy="461665"/>
          </a:xfrm>
          <a:prstGeom prst="rect">
            <a:avLst/>
          </a:prstGeom>
          <a:noFill/>
        </p:spPr>
        <p:txBody>
          <a:bodyPr wrap="square" rtlCol="0">
            <a:spAutoFit/>
          </a:bodyPr>
          <a:lstStyle/>
          <a:p>
            <a:r>
              <a:rPr lang="en-IN" b="1" dirty="0">
                <a:solidFill>
                  <a:srgbClr val="FFFF00"/>
                </a:solidFill>
              </a:rPr>
              <a:t>Methodology   </a:t>
            </a:r>
          </a:p>
        </p:txBody>
      </p:sp>
      <p:sp>
        <p:nvSpPr>
          <p:cNvPr id="3" name="TextBox 2">
            <a:extLst>
              <a:ext uri="{FF2B5EF4-FFF2-40B4-BE49-F238E27FC236}">
                <a16:creationId xmlns:a16="http://schemas.microsoft.com/office/drawing/2014/main" id="{8F6484F5-BCC2-CD4D-F0CD-A7FDEFF2E706}"/>
              </a:ext>
            </a:extLst>
          </p:cNvPr>
          <p:cNvSpPr txBox="1"/>
          <p:nvPr/>
        </p:nvSpPr>
        <p:spPr>
          <a:xfrm>
            <a:off x="537879" y="846974"/>
            <a:ext cx="8336438" cy="400110"/>
          </a:xfrm>
          <a:prstGeom prst="rect">
            <a:avLst/>
          </a:prstGeom>
          <a:noFill/>
        </p:spPr>
        <p:txBody>
          <a:bodyPr wrap="square" rtlCol="0">
            <a:spAutoFit/>
          </a:bodyPr>
          <a:lstStyle/>
          <a:p>
            <a:pPr algn="just"/>
            <a:r>
              <a:rPr lang="en-US" sz="2000" b="1" dirty="0">
                <a:solidFill>
                  <a:schemeClr val="accent2">
                    <a:lumMod val="50000"/>
                  </a:schemeClr>
                </a:solidFill>
              </a:rPr>
              <a:t>Proposed Algorithm:</a:t>
            </a:r>
            <a:endParaRPr lang="en-IN" sz="2000" b="1" dirty="0">
              <a:solidFill>
                <a:schemeClr val="accent2">
                  <a:lumMod val="50000"/>
                </a:schemeClr>
              </a:solidFill>
            </a:endParaRPr>
          </a:p>
        </p:txBody>
      </p:sp>
      <p:sp>
        <p:nvSpPr>
          <p:cNvPr id="7" name="TextBox 6">
            <a:extLst>
              <a:ext uri="{FF2B5EF4-FFF2-40B4-BE49-F238E27FC236}">
                <a16:creationId xmlns:a16="http://schemas.microsoft.com/office/drawing/2014/main" id="{7EBDF370-5CA9-44F1-9510-157909EEE274}"/>
              </a:ext>
            </a:extLst>
          </p:cNvPr>
          <p:cNvSpPr txBox="1"/>
          <p:nvPr/>
        </p:nvSpPr>
        <p:spPr>
          <a:xfrm>
            <a:off x="537879" y="1502452"/>
            <a:ext cx="8336438" cy="4849404"/>
          </a:xfrm>
          <a:prstGeom prst="rect">
            <a:avLst/>
          </a:prstGeom>
          <a:noFill/>
        </p:spPr>
        <p:txBody>
          <a:bodyPr wrap="square">
            <a:spAutoFit/>
          </a:bodyPr>
          <a:lstStyle/>
          <a:p>
            <a:pPr>
              <a:lnSpc>
                <a:spcPct val="150000"/>
              </a:lnSpc>
            </a:pPr>
            <a:r>
              <a:rPr lang="en-US" sz="1600" dirty="0"/>
              <a:t>4. User Query:</a:t>
            </a:r>
          </a:p>
          <a:p>
            <a:pPr>
              <a:lnSpc>
                <a:spcPct val="150000"/>
              </a:lnSpc>
            </a:pPr>
            <a:r>
              <a:rPr lang="en-US" sz="1600" dirty="0"/>
              <a:t>The user enters a query: "What products do you offer?"</a:t>
            </a:r>
          </a:p>
          <a:p>
            <a:pPr>
              <a:lnSpc>
                <a:spcPct val="150000"/>
              </a:lnSpc>
            </a:pPr>
            <a:r>
              <a:rPr lang="en-US" sz="1600" dirty="0"/>
              <a:t>5. Keyword Matching:</a:t>
            </a:r>
          </a:p>
          <a:p>
            <a:pPr>
              <a:lnSpc>
                <a:spcPct val="150000"/>
              </a:lnSpc>
            </a:pPr>
            <a:r>
              <a:rPr lang="en-US" sz="1600" dirty="0"/>
              <a:t>The </a:t>
            </a:r>
            <a:r>
              <a:rPr lang="en-US" sz="1600" dirty="0" err="1"/>
              <a:t>keyword_matching</a:t>
            </a:r>
            <a:r>
              <a:rPr lang="en-US" sz="1600" dirty="0"/>
              <a:t> function searches for the query within the sentences</a:t>
            </a:r>
          </a:p>
          <a:p>
            <a:pPr>
              <a:lnSpc>
                <a:spcPct val="150000"/>
              </a:lnSpc>
            </a:pPr>
            <a:r>
              <a:rPr lang="en-US" sz="1600" dirty="0"/>
              <a:t>Example Matching Sentences:</a:t>
            </a:r>
          </a:p>
          <a:p>
            <a:pPr>
              <a:lnSpc>
                <a:spcPct val="150000"/>
              </a:lnSpc>
            </a:pPr>
            <a:r>
              <a:rPr lang="en-US" sz="1600" dirty="0"/>
              <a:t>Matching Sentences:</a:t>
            </a:r>
          </a:p>
          <a:p>
            <a:pPr>
              <a:lnSpc>
                <a:spcPct val="150000"/>
              </a:lnSpc>
            </a:pPr>
            <a:r>
              <a:rPr lang="en-US" sz="1600" dirty="0"/>
              <a:t>1. "We offer a variety of products and services."</a:t>
            </a:r>
          </a:p>
          <a:p>
            <a:pPr>
              <a:lnSpc>
                <a:spcPct val="150000"/>
              </a:lnSpc>
            </a:pPr>
            <a:r>
              <a:rPr lang="en-US" sz="1600" dirty="0"/>
              <a:t>6. Semantic Search:</a:t>
            </a:r>
          </a:p>
          <a:p>
            <a:pPr>
              <a:lnSpc>
                <a:spcPct val="150000"/>
              </a:lnSpc>
            </a:pPr>
            <a:r>
              <a:rPr lang="en-US" sz="1600" dirty="0"/>
              <a:t>The </a:t>
            </a:r>
            <a:r>
              <a:rPr lang="en-US" sz="1600" dirty="0" err="1"/>
              <a:t>semantic_search</a:t>
            </a:r>
            <a:r>
              <a:rPr lang="en-US" sz="1600" dirty="0"/>
              <a:t> function calculates the cosine similarity between the query vector and the stored vectors.</a:t>
            </a:r>
          </a:p>
          <a:p>
            <a:pPr>
              <a:lnSpc>
                <a:spcPct val="150000"/>
              </a:lnSpc>
            </a:pPr>
            <a:r>
              <a:rPr lang="en-US" sz="1600" dirty="0"/>
              <a:t>Similarities:</a:t>
            </a:r>
          </a:p>
          <a:p>
            <a:pPr>
              <a:lnSpc>
                <a:spcPct val="150000"/>
              </a:lnSpc>
            </a:pPr>
            <a:r>
              <a:rPr lang="en-US" sz="1600" dirty="0"/>
              <a:t>[0.1, 0.9, 0.3, 0.2]</a:t>
            </a:r>
          </a:p>
          <a:p>
            <a:pPr>
              <a:lnSpc>
                <a:spcPct val="150000"/>
              </a:lnSpc>
            </a:pPr>
            <a:r>
              <a:rPr lang="en-US" sz="1600" dirty="0"/>
              <a:t>The sentence with the highest similarity: "We offer a variety of products and services."</a:t>
            </a:r>
          </a:p>
        </p:txBody>
      </p:sp>
    </p:spTree>
    <p:extLst>
      <p:ext uri="{BB962C8B-B14F-4D97-AF65-F5344CB8AC3E}">
        <p14:creationId xmlns:p14="http://schemas.microsoft.com/office/powerpoint/2010/main" val="943747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793419" y="129941"/>
            <a:ext cx="2897819" cy="461665"/>
          </a:xfrm>
          <a:prstGeom prst="rect">
            <a:avLst/>
          </a:prstGeom>
          <a:noFill/>
        </p:spPr>
        <p:txBody>
          <a:bodyPr wrap="square" rtlCol="0">
            <a:spAutoFit/>
          </a:bodyPr>
          <a:lstStyle/>
          <a:p>
            <a:r>
              <a:rPr lang="en-IN" b="1" dirty="0">
                <a:solidFill>
                  <a:srgbClr val="FFFF00"/>
                </a:solidFill>
              </a:rPr>
              <a:t>Methodology   </a:t>
            </a:r>
          </a:p>
        </p:txBody>
      </p:sp>
      <p:sp>
        <p:nvSpPr>
          <p:cNvPr id="3" name="TextBox 2">
            <a:extLst>
              <a:ext uri="{FF2B5EF4-FFF2-40B4-BE49-F238E27FC236}">
                <a16:creationId xmlns:a16="http://schemas.microsoft.com/office/drawing/2014/main" id="{8F6484F5-BCC2-CD4D-F0CD-A7FDEFF2E706}"/>
              </a:ext>
            </a:extLst>
          </p:cNvPr>
          <p:cNvSpPr txBox="1"/>
          <p:nvPr/>
        </p:nvSpPr>
        <p:spPr>
          <a:xfrm>
            <a:off x="537879" y="784221"/>
            <a:ext cx="8336438" cy="400110"/>
          </a:xfrm>
          <a:prstGeom prst="rect">
            <a:avLst/>
          </a:prstGeom>
          <a:noFill/>
        </p:spPr>
        <p:txBody>
          <a:bodyPr wrap="square" rtlCol="0">
            <a:spAutoFit/>
          </a:bodyPr>
          <a:lstStyle/>
          <a:p>
            <a:pPr algn="just"/>
            <a:r>
              <a:rPr lang="en-US" sz="2000" b="1" dirty="0">
                <a:solidFill>
                  <a:schemeClr val="accent2">
                    <a:lumMod val="50000"/>
                  </a:schemeClr>
                </a:solidFill>
              </a:rPr>
              <a:t>Proposed Algorithm:</a:t>
            </a:r>
            <a:endParaRPr lang="en-IN" sz="2000" b="1" dirty="0">
              <a:solidFill>
                <a:schemeClr val="accent2">
                  <a:lumMod val="50000"/>
                </a:schemeClr>
              </a:solidFill>
            </a:endParaRPr>
          </a:p>
        </p:txBody>
      </p:sp>
      <p:sp>
        <p:nvSpPr>
          <p:cNvPr id="7" name="TextBox 6">
            <a:extLst>
              <a:ext uri="{FF2B5EF4-FFF2-40B4-BE49-F238E27FC236}">
                <a16:creationId xmlns:a16="http://schemas.microsoft.com/office/drawing/2014/main" id="{7EBDF370-5CA9-44F1-9510-157909EEE274}"/>
              </a:ext>
            </a:extLst>
          </p:cNvPr>
          <p:cNvSpPr txBox="1"/>
          <p:nvPr/>
        </p:nvSpPr>
        <p:spPr>
          <a:xfrm>
            <a:off x="403781" y="1269932"/>
            <a:ext cx="8336438" cy="5588068"/>
          </a:xfrm>
          <a:prstGeom prst="rect">
            <a:avLst/>
          </a:prstGeom>
          <a:noFill/>
        </p:spPr>
        <p:txBody>
          <a:bodyPr wrap="square">
            <a:spAutoFit/>
          </a:bodyPr>
          <a:lstStyle/>
          <a:p>
            <a:pPr>
              <a:lnSpc>
                <a:spcPct val="150000"/>
              </a:lnSpc>
            </a:pPr>
            <a:r>
              <a:rPr lang="en-US" sz="1600" dirty="0"/>
              <a:t>7. Language Model Response:</a:t>
            </a:r>
          </a:p>
          <a:p>
            <a:pPr>
              <a:lnSpc>
                <a:spcPct val="150000"/>
              </a:lnSpc>
            </a:pPr>
            <a:r>
              <a:rPr lang="en-US" sz="1600" dirty="0"/>
              <a:t>The </a:t>
            </a:r>
            <a:r>
              <a:rPr lang="en-US" sz="1600" dirty="0" err="1"/>
              <a:t>use_llm</a:t>
            </a:r>
            <a:r>
              <a:rPr lang="en-US" sz="1600" dirty="0"/>
              <a:t> function uses GPT-2 to generate a response based on the most similar sentence</a:t>
            </a:r>
          </a:p>
          <a:p>
            <a:pPr>
              <a:lnSpc>
                <a:spcPct val="150000"/>
              </a:lnSpc>
            </a:pPr>
            <a:r>
              <a:rPr lang="en-US" sz="1600" dirty="0"/>
              <a:t>GPT-2 Response:</a:t>
            </a:r>
          </a:p>
          <a:p>
            <a:pPr>
              <a:lnSpc>
                <a:spcPct val="150000"/>
              </a:lnSpc>
            </a:pPr>
            <a:r>
              <a:rPr lang="en-US" sz="1600" dirty="0"/>
              <a:t>"At Example.com, we offer a wide range of products including electronics, clothing, and home appliances. Our services include free shipping and 24/7 customer support."</a:t>
            </a:r>
          </a:p>
          <a:p>
            <a:pPr>
              <a:lnSpc>
                <a:spcPct val="150000"/>
              </a:lnSpc>
            </a:pPr>
            <a:r>
              <a:rPr lang="en-US" sz="1600" dirty="0"/>
              <a:t>8. Summarization:</a:t>
            </a:r>
          </a:p>
          <a:p>
            <a:pPr>
              <a:lnSpc>
                <a:spcPct val="150000"/>
              </a:lnSpc>
            </a:pPr>
            <a:r>
              <a:rPr lang="en-US" sz="1600" dirty="0"/>
              <a:t>The </a:t>
            </a:r>
            <a:r>
              <a:rPr lang="en-US" sz="1600" dirty="0" err="1"/>
              <a:t>give_answer</a:t>
            </a:r>
            <a:r>
              <a:rPr lang="en-US" sz="1600" dirty="0"/>
              <a:t> function uses a fine-tuned BART model to summarize the response.</a:t>
            </a:r>
          </a:p>
          <a:p>
            <a:pPr>
              <a:lnSpc>
                <a:spcPct val="150000"/>
              </a:lnSpc>
            </a:pPr>
            <a:r>
              <a:rPr lang="en-US" sz="1600" dirty="0"/>
              <a:t>Example BART Summary:</a:t>
            </a:r>
          </a:p>
          <a:p>
            <a:pPr>
              <a:lnSpc>
                <a:spcPct val="150000"/>
              </a:lnSpc>
            </a:pPr>
            <a:r>
              <a:rPr lang="en-US" sz="1600" dirty="0"/>
              <a:t>BART Summary:</a:t>
            </a:r>
          </a:p>
          <a:p>
            <a:pPr>
              <a:lnSpc>
                <a:spcPct val="150000"/>
              </a:lnSpc>
            </a:pPr>
            <a:r>
              <a:rPr lang="en-US" sz="1600" dirty="0"/>
              <a:t>"Example.com offers electronics, clothing, and home appliances with free shipping and 24/7 support."</a:t>
            </a:r>
          </a:p>
          <a:p>
            <a:pPr>
              <a:lnSpc>
                <a:spcPct val="150000"/>
              </a:lnSpc>
            </a:pPr>
            <a:r>
              <a:rPr lang="en-US" sz="1600" dirty="0"/>
              <a:t>9. Chat History Display:</a:t>
            </a:r>
          </a:p>
          <a:p>
            <a:pPr>
              <a:lnSpc>
                <a:spcPct val="150000"/>
              </a:lnSpc>
            </a:pPr>
            <a:r>
              <a:rPr lang="en-US" sz="1600" dirty="0"/>
              <a:t>The interaction is appended to the chat history and displayed.</a:t>
            </a:r>
          </a:p>
          <a:p>
            <a:pPr>
              <a:lnSpc>
                <a:spcPct val="150000"/>
              </a:lnSpc>
            </a:pPr>
            <a:r>
              <a:rPr lang="en-US" sz="1600" dirty="0"/>
              <a:t>Example Chat History:</a:t>
            </a:r>
          </a:p>
          <a:p>
            <a:pPr>
              <a:lnSpc>
                <a:spcPct val="150000"/>
              </a:lnSpc>
            </a:pPr>
            <a:endParaRPr lang="en-US" sz="1600" dirty="0"/>
          </a:p>
        </p:txBody>
      </p:sp>
    </p:spTree>
    <p:extLst>
      <p:ext uri="{BB962C8B-B14F-4D97-AF65-F5344CB8AC3E}">
        <p14:creationId xmlns:p14="http://schemas.microsoft.com/office/powerpoint/2010/main" val="294257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457200" y="685800"/>
            <a:ext cx="800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dirty="0"/>
          </a:p>
        </p:txBody>
      </p:sp>
      <p:sp>
        <p:nvSpPr>
          <p:cNvPr id="2" name="TextBox 1">
            <a:extLst>
              <a:ext uri="{FF2B5EF4-FFF2-40B4-BE49-F238E27FC236}">
                <a16:creationId xmlns:a16="http://schemas.microsoft.com/office/drawing/2014/main" id="{C150B570-D492-0AB5-9950-FEAD29C47484}"/>
              </a:ext>
            </a:extLst>
          </p:cNvPr>
          <p:cNvSpPr txBox="1"/>
          <p:nvPr/>
        </p:nvSpPr>
        <p:spPr>
          <a:xfrm>
            <a:off x="1376314" y="926767"/>
            <a:ext cx="7192651" cy="1384995"/>
          </a:xfrm>
          <a:prstGeom prst="rect">
            <a:avLst/>
          </a:prstGeom>
          <a:noFill/>
        </p:spPr>
        <p:txBody>
          <a:bodyPr wrap="square" rtlCol="0">
            <a:spAutoFit/>
          </a:bodyPr>
          <a:lstStyle/>
          <a:p>
            <a:pPr algn="ctr"/>
            <a:r>
              <a:rPr lang="en-US" sz="2800" b="1" dirty="0">
                <a:solidFill>
                  <a:schemeClr val="tx1"/>
                </a:solidFill>
              </a:rPr>
              <a:t>WebQuery: Empowering Query-Based Data Extraction from  websites   </a:t>
            </a:r>
          </a:p>
          <a:p>
            <a:pPr algn="ctr"/>
            <a:r>
              <a:rPr lang="en-US" sz="2800" b="1" dirty="0">
                <a:solidFill>
                  <a:schemeClr val="tx1"/>
                </a:solidFill>
              </a:rPr>
              <a:t> </a:t>
            </a:r>
          </a:p>
        </p:txBody>
      </p:sp>
      <p:sp>
        <p:nvSpPr>
          <p:cNvPr id="3" name="TextBox 2">
            <a:extLst>
              <a:ext uri="{FF2B5EF4-FFF2-40B4-BE49-F238E27FC236}">
                <a16:creationId xmlns:a16="http://schemas.microsoft.com/office/drawing/2014/main" id="{C4C152D1-FDF5-ABD6-68B2-BBE92324D783}"/>
              </a:ext>
            </a:extLst>
          </p:cNvPr>
          <p:cNvSpPr txBox="1"/>
          <p:nvPr/>
        </p:nvSpPr>
        <p:spPr>
          <a:xfrm>
            <a:off x="2243289" y="2455362"/>
            <a:ext cx="6488333" cy="2677656"/>
          </a:xfrm>
          <a:prstGeom prst="rect">
            <a:avLst/>
          </a:prstGeom>
          <a:noFill/>
        </p:spPr>
        <p:txBody>
          <a:bodyPr wrap="square" rtlCol="0">
            <a:spAutoFit/>
          </a:bodyPr>
          <a:lstStyle/>
          <a:p>
            <a:pPr marR="285750"/>
            <a:r>
              <a:rPr lang="en-US" b="1" dirty="0"/>
              <a:t>1.G. Ashok Kumar(21341A4521)</a:t>
            </a:r>
          </a:p>
          <a:p>
            <a:pPr marR="285750"/>
            <a:r>
              <a:rPr lang="en-US" b="1" dirty="0"/>
              <a:t>2. K. </a:t>
            </a:r>
            <a:r>
              <a:rPr lang="en-US" b="1" dirty="0" err="1"/>
              <a:t>Prasanthi</a:t>
            </a:r>
            <a:r>
              <a:rPr lang="en-US" b="1" dirty="0"/>
              <a:t>         (21341A4525)</a:t>
            </a:r>
          </a:p>
          <a:p>
            <a:pPr marR="285750"/>
            <a:r>
              <a:rPr lang="en-US" b="1" dirty="0"/>
              <a:t>3. A. Sai Jayanth     (21341A4501)</a:t>
            </a:r>
          </a:p>
          <a:p>
            <a:pPr marR="285750"/>
            <a:r>
              <a:rPr lang="en-US" b="1" dirty="0"/>
              <a:t>4. P. Mohit              (21341A4539)</a:t>
            </a:r>
          </a:p>
          <a:p>
            <a:pPr marR="285750"/>
            <a:r>
              <a:rPr lang="en-US" b="1" dirty="0"/>
              <a:t>5. CH. John Paul     (21341A4516)</a:t>
            </a:r>
          </a:p>
          <a:p>
            <a:pPr marR="285750"/>
            <a:r>
              <a:rPr lang="en-US" b="1" dirty="0"/>
              <a:t> </a:t>
            </a:r>
            <a:endParaRPr lang="en-US" b="1" dirty="0">
              <a:solidFill>
                <a:srgbClr val="004282"/>
              </a:solidFill>
              <a:cs typeface="Times New Roman" panose="02020603050405020304" pitchFamily="18" charset="0"/>
            </a:endParaRPr>
          </a:p>
          <a:p>
            <a:pPr marR="285750"/>
            <a:endParaRPr lang="en-IN" b="1" dirty="0">
              <a:solidFill>
                <a:srgbClr val="004282"/>
              </a:solidFill>
              <a:cs typeface="Times New Roman" panose="02020603050405020304" pitchFamily="18" charset="0"/>
            </a:endParaRPr>
          </a:p>
        </p:txBody>
      </p:sp>
      <p:sp>
        <p:nvSpPr>
          <p:cNvPr id="5" name="TextBox 4">
            <a:extLst>
              <a:ext uri="{FF2B5EF4-FFF2-40B4-BE49-F238E27FC236}">
                <a16:creationId xmlns:a16="http://schemas.microsoft.com/office/drawing/2014/main" id="{220E0BE4-9EEF-8564-1F2F-B5002CC64135}"/>
              </a:ext>
            </a:extLst>
          </p:cNvPr>
          <p:cNvSpPr txBox="1"/>
          <p:nvPr/>
        </p:nvSpPr>
        <p:spPr>
          <a:xfrm>
            <a:off x="2315265" y="4724707"/>
            <a:ext cx="4585446" cy="1569660"/>
          </a:xfrm>
          <a:prstGeom prst="rect">
            <a:avLst/>
          </a:prstGeom>
          <a:noFill/>
        </p:spPr>
        <p:txBody>
          <a:bodyPr wrap="square">
            <a:spAutoFit/>
          </a:bodyPr>
          <a:lstStyle/>
          <a:p>
            <a:pPr algn="ctr"/>
            <a:r>
              <a:rPr lang="en-US" sz="2400" b="1" dirty="0">
                <a:solidFill>
                  <a:srgbClr val="C00000"/>
                </a:solidFill>
                <a:cs typeface="Times New Roman" panose="02020603050405020304" pitchFamily="18" charset="0"/>
              </a:rPr>
              <a:t>Under the guidance of</a:t>
            </a:r>
          </a:p>
          <a:p>
            <a:pPr algn="ctr"/>
            <a:r>
              <a:rPr lang="en-US" b="1" dirty="0">
                <a:solidFill>
                  <a:srgbClr val="00B050"/>
                </a:solidFill>
                <a:cs typeface="Times New Roman" panose="02020603050405020304" pitchFamily="18" charset="0"/>
              </a:rPr>
              <a:t>Mr. Nitish Kumar</a:t>
            </a:r>
            <a:endParaRPr lang="en-US" sz="2400" b="1" dirty="0">
              <a:solidFill>
                <a:srgbClr val="00B050"/>
              </a:solidFill>
              <a:cs typeface="Times New Roman" panose="02020603050405020304" pitchFamily="18" charset="0"/>
            </a:endParaRPr>
          </a:p>
          <a:p>
            <a:pPr algn="ctr"/>
            <a:r>
              <a:rPr lang="en-US" sz="2400" b="1" dirty="0" err="1">
                <a:solidFill>
                  <a:srgbClr val="00B050"/>
                </a:solidFill>
                <a:cs typeface="Times New Roman" panose="02020603050405020304" pitchFamily="18" charset="0"/>
              </a:rPr>
              <a:t>Sr.Assistant</a:t>
            </a:r>
            <a:r>
              <a:rPr lang="en-US" sz="2400" b="1" dirty="0">
                <a:solidFill>
                  <a:srgbClr val="00B050"/>
                </a:solidFill>
                <a:cs typeface="Times New Roman" panose="02020603050405020304" pitchFamily="18" charset="0"/>
              </a:rPr>
              <a:t> Professor </a:t>
            </a:r>
          </a:p>
          <a:p>
            <a:pPr algn="ctr"/>
            <a:r>
              <a:rPr lang="en-US" b="1" dirty="0">
                <a:solidFill>
                  <a:srgbClr val="00B050"/>
                </a:solidFill>
                <a:cs typeface="Times New Roman" panose="02020603050405020304" pitchFamily="18" charset="0"/>
              </a:rPr>
              <a:t>GMR Institute of Technology </a:t>
            </a:r>
            <a:endParaRPr lang="en-US" sz="2400" b="1" dirty="0">
              <a:solidFill>
                <a:srgbClr val="00B050"/>
              </a:solidFill>
              <a:cs typeface="Times New Roman" panose="02020603050405020304" pitchFamily="18" charset="0"/>
            </a:endParaRPr>
          </a:p>
        </p:txBody>
      </p:sp>
    </p:spTree>
    <p:extLst>
      <p:ext uri="{BB962C8B-B14F-4D97-AF65-F5344CB8AC3E}">
        <p14:creationId xmlns:p14="http://schemas.microsoft.com/office/powerpoint/2010/main" val="860349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793419" y="129941"/>
            <a:ext cx="2897819" cy="461665"/>
          </a:xfrm>
          <a:prstGeom prst="rect">
            <a:avLst/>
          </a:prstGeom>
          <a:noFill/>
        </p:spPr>
        <p:txBody>
          <a:bodyPr wrap="square" rtlCol="0">
            <a:spAutoFit/>
          </a:bodyPr>
          <a:lstStyle/>
          <a:p>
            <a:r>
              <a:rPr lang="en-IN" b="1" dirty="0">
                <a:solidFill>
                  <a:srgbClr val="FFFF00"/>
                </a:solidFill>
              </a:rPr>
              <a:t>Methodology   </a:t>
            </a:r>
          </a:p>
        </p:txBody>
      </p:sp>
      <p:sp>
        <p:nvSpPr>
          <p:cNvPr id="3" name="TextBox 2">
            <a:extLst>
              <a:ext uri="{FF2B5EF4-FFF2-40B4-BE49-F238E27FC236}">
                <a16:creationId xmlns:a16="http://schemas.microsoft.com/office/drawing/2014/main" id="{8F6484F5-BCC2-CD4D-F0CD-A7FDEFF2E706}"/>
              </a:ext>
            </a:extLst>
          </p:cNvPr>
          <p:cNvSpPr txBox="1"/>
          <p:nvPr/>
        </p:nvSpPr>
        <p:spPr>
          <a:xfrm>
            <a:off x="537879" y="784221"/>
            <a:ext cx="8336438" cy="400110"/>
          </a:xfrm>
          <a:prstGeom prst="rect">
            <a:avLst/>
          </a:prstGeom>
          <a:noFill/>
        </p:spPr>
        <p:txBody>
          <a:bodyPr wrap="square" rtlCol="0">
            <a:spAutoFit/>
          </a:bodyPr>
          <a:lstStyle/>
          <a:p>
            <a:pPr algn="just"/>
            <a:r>
              <a:rPr lang="en-US" sz="2000" b="1" dirty="0">
                <a:solidFill>
                  <a:schemeClr val="accent2">
                    <a:lumMod val="50000"/>
                  </a:schemeClr>
                </a:solidFill>
              </a:rPr>
              <a:t>Proposed Algorithm:</a:t>
            </a:r>
            <a:endParaRPr lang="en-IN" sz="2000" b="1" dirty="0">
              <a:solidFill>
                <a:schemeClr val="accent2">
                  <a:lumMod val="50000"/>
                </a:schemeClr>
              </a:solidFill>
            </a:endParaRPr>
          </a:p>
        </p:txBody>
      </p:sp>
      <p:sp>
        <p:nvSpPr>
          <p:cNvPr id="7" name="TextBox 6">
            <a:extLst>
              <a:ext uri="{FF2B5EF4-FFF2-40B4-BE49-F238E27FC236}">
                <a16:creationId xmlns:a16="http://schemas.microsoft.com/office/drawing/2014/main" id="{7EBDF370-5CA9-44F1-9510-157909EEE274}"/>
              </a:ext>
            </a:extLst>
          </p:cNvPr>
          <p:cNvSpPr txBox="1"/>
          <p:nvPr/>
        </p:nvSpPr>
        <p:spPr>
          <a:xfrm>
            <a:off x="403781" y="1269932"/>
            <a:ext cx="8336438" cy="4941737"/>
          </a:xfrm>
          <a:prstGeom prst="rect">
            <a:avLst/>
          </a:prstGeom>
          <a:noFill/>
        </p:spPr>
        <p:txBody>
          <a:bodyPr wrap="square">
            <a:spAutoFit/>
          </a:bodyPr>
          <a:lstStyle/>
          <a:p>
            <a:pPr>
              <a:lnSpc>
                <a:spcPct val="150000"/>
              </a:lnSpc>
            </a:pPr>
            <a:r>
              <a:rPr lang="en-US" sz="1600" dirty="0"/>
              <a:t>Human: What products do you offer?</a:t>
            </a:r>
          </a:p>
          <a:p>
            <a:pPr>
              <a:lnSpc>
                <a:spcPct val="150000"/>
              </a:lnSpc>
            </a:pPr>
            <a:r>
              <a:rPr lang="en-US" sz="1600" dirty="0"/>
              <a:t>AI: Example.com offers electronics, clothing, and home appliances with free shipping and 24/7 support.</a:t>
            </a:r>
          </a:p>
          <a:p>
            <a:pPr>
              <a:lnSpc>
                <a:spcPct val="150000"/>
              </a:lnSpc>
            </a:pPr>
            <a:r>
              <a:rPr lang="en-US" sz="2000" dirty="0"/>
              <a:t>Analysis:</a:t>
            </a:r>
          </a:p>
          <a:p>
            <a:pPr>
              <a:lnSpc>
                <a:spcPct val="150000"/>
              </a:lnSpc>
            </a:pPr>
            <a:r>
              <a:rPr lang="en-US" sz="1600" dirty="0"/>
              <a:t>Web Scraping and Text Processing:</a:t>
            </a:r>
          </a:p>
          <a:p>
            <a:pPr>
              <a:lnSpc>
                <a:spcPct val="150000"/>
              </a:lnSpc>
            </a:pPr>
            <a:r>
              <a:rPr lang="en-US" sz="1600" dirty="0"/>
              <a:t>Successfully extracted and cleaned text from the website.</a:t>
            </a:r>
          </a:p>
          <a:p>
            <a:pPr>
              <a:lnSpc>
                <a:spcPct val="150000"/>
              </a:lnSpc>
            </a:pPr>
            <a:r>
              <a:rPr lang="en-US" sz="1600" dirty="0"/>
              <a:t>Efficiently split text into sentences for further processing.</a:t>
            </a:r>
          </a:p>
          <a:p>
            <a:pPr>
              <a:lnSpc>
                <a:spcPct val="150000"/>
              </a:lnSpc>
            </a:pPr>
            <a:r>
              <a:rPr lang="en-US" sz="1600" dirty="0"/>
              <a:t>Vectorization and Storage:</a:t>
            </a:r>
          </a:p>
          <a:p>
            <a:pPr>
              <a:lnSpc>
                <a:spcPct val="150000"/>
              </a:lnSpc>
            </a:pPr>
            <a:r>
              <a:rPr lang="en-US" sz="1600" dirty="0"/>
              <a:t>TF-IDF vectorization provided a robust representation of the sentences.</a:t>
            </a:r>
          </a:p>
          <a:p>
            <a:pPr>
              <a:lnSpc>
                <a:spcPct val="150000"/>
              </a:lnSpc>
            </a:pPr>
            <a:r>
              <a:rPr lang="en-US" sz="1600" dirty="0"/>
              <a:t>Storing vectors in a database allowed for quick retrieval and similarity calculations.</a:t>
            </a:r>
          </a:p>
          <a:p>
            <a:pPr>
              <a:lnSpc>
                <a:spcPct val="150000"/>
              </a:lnSpc>
            </a:pPr>
            <a:r>
              <a:rPr lang="en-US" sz="1600" dirty="0"/>
              <a:t>Keyword Matching:</a:t>
            </a:r>
          </a:p>
          <a:p>
            <a:pPr>
              <a:lnSpc>
                <a:spcPct val="150000"/>
              </a:lnSpc>
            </a:pPr>
            <a:r>
              <a:rPr lang="en-US" sz="1600" dirty="0"/>
              <a:t>Simple yet effective in identifying sentences containing the query keywords.</a:t>
            </a:r>
          </a:p>
          <a:p>
            <a:pPr>
              <a:lnSpc>
                <a:spcPct val="150000"/>
              </a:lnSpc>
            </a:pPr>
            <a:r>
              <a:rPr lang="en-US" sz="1600" dirty="0"/>
              <a:t>Useful for direct keyword-based searches.</a:t>
            </a:r>
          </a:p>
        </p:txBody>
      </p:sp>
    </p:spTree>
    <p:extLst>
      <p:ext uri="{BB962C8B-B14F-4D97-AF65-F5344CB8AC3E}">
        <p14:creationId xmlns:p14="http://schemas.microsoft.com/office/powerpoint/2010/main" val="2467554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793419" y="129941"/>
            <a:ext cx="2897819" cy="461665"/>
          </a:xfrm>
          <a:prstGeom prst="rect">
            <a:avLst/>
          </a:prstGeom>
          <a:noFill/>
        </p:spPr>
        <p:txBody>
          <a:bodyPr wrap="square" rtlCol="0">
            <a:spAutoFit/>
          </a:bodyPr>
          <a:lstStyle/>
          <a:p>
            <a:r>
              <a:rPr lang="en-IN" b="1" dirty="0">
                <a:solidFill>
                  <a:srgbClr val="FFFF00"/>
                </a:solidFill>
              </a:rPr>
              <a:t>Methodology   </a:t>
            </a:r>
          </a:p>
        </p:txBody>
      </p:sp>
      <p:sp>
        <p:nvSpPr>
          <p:cNvPr id="3" name="TextBox 2">
            <a:extLst>
              <a:ext uri="{FF2B5EF4-FFF2-40B4-BE49-F238E27FC236}">
                <a16:creationId xmlns:a16="http://schemas.microsoft.com/office/drawing/2014/main" id="{8F6484F5-BCC2-CD4D-F0CD-A7FDEFF2E706}"/>
              </a:ext>
            </a:extLst>
          </p:cNvPr>
          <p:cNvSpPr txBox="1"/>
          <p:nvPr/>
        </p:nvSpPr>
        <p:spPr>
          <a:xfrm>
            <a:off x="537879" y="784221"/>
            <a:ext cx="8336438" cy="400110"/>
          </a:xfrm>
          <a:prstGeom prst="rect">
            <a:avLst/>
          </a:prstGeom>
          <a:noFill/>
        </p:spPr>
        <p:txBody>
          <a:bodyPr wrap="square" rtlCol="0">
            <a:spAutoFit/>
          </a:bodyPr>
          <a:lstStyle/>
          <a:p>
            <a:pPr algn="just"/>
            <a:r>
              <a:rPr lang="en-US" sz="2000" b="1" dirty="0">
                <a:solidFill>
                  <a:schemeClr val="accent2">
                    <a:lumMod val="50000"/>
                  </a:schemeClr>
                </a:solidFill>
              </a:rPr>
              <a:t>Proposed Algorithm:</a:t>
            </a:r>
            <a:endParaRPr lang="en-IN" sz="2000" b="1" dirty="0">
              <a:solidFill>
                <a:schemeClr val="accent2">
                  <a:lumMod val="50000"/>
                </a:schemeClr>
              </a:solidFill>
            </a:endParaRPr>
          </a:p>
        </p:txBody>
      </p:sp>
      <p:sp>
        <p:nvSpPr>
          <p:cNvPr id="7" name="TextBox 6">
            <a:extLst>
              <a:ext uri="{FF2B5EF4-FFF2-40B4-BE49-F238E27FC236}">
                <a16:creationId xmlns:a16="http://schemas.microsoft.com/office/drawing/2014/main" id="{7EBDF370-5CA9-44F1-9510-157909EEE274}"/>
              </a:ext>
            </a:extLst>
          </p:cNvPr>
          <p:cNvSpPr txBox="1"/>
          <p:nvPr/>
        </p:nvSpPr>
        <p:spPr>
          <a:xfrm>
            <a:off x="403781" y="1269932"/>
            <a:ext cx="8336438" cy="447866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2">
                    <a:lumMod val="50000"/>
                  </a:schemeClr>
                </a:solidFill>
                <a:effectLst/>
                <a:latin typeface="Arial" panose="020B0604020202020204" pitchFamily="34" charset="0"/>
              </a:rPr>
              <a:t>Semantic Search:</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2">
                    <a:lumMod val="50000"/>
                  </a:schemeClr>
                </a:solidFill>
                <a:effectLst/>
                <a:latin typeface="Arial" panose="020B0604020202020204" pitchFamily="34" charset="0"/>
              </a:rPr>
              <a:t>Provided a more nuanced understanding of the query by comparing semantic similarities.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2">
                    <a:lumMod val="50000"/>
                  </a:schemeClr>
                </a:solidFill>
                <a:effectLst/>
                <a:latin typeface="Arial" panose="020B0604020202020204" pitchFamily="34" charset="0"/>
              </a:rPr>
              <a:t>Enhanced the ability to find the most relevant sentence based on context.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2">
                    <a:lumMod val="50000"/>
                  </a:schemeClr>
                </a:solidFill>
                <a:effectLst/>
                <a:latin typeface="Arial" panose="020B0604020202020204" pitchFamily="34" charset="0"/>
              </a:rPr>
              <a:t>Language Model Response: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2">
                    <a:lumMod val="50000"/>
                  </a:schemeClr>
                </a:solidFill>
                <a:effectLst/>
                <a:latin typeface="Arial" panose="020B0604020202020204" pitchFamily="34" charset="0"/>
              </a:rPr>
              <a:t>GPT-2 generated coherent and contextually appropriate responses based on the retrieved sentence.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2">
                    <a:lumMod val="50000"/>
                  </a:schemeClr>
                </a:solidFill>
                <a:effectLst/>
                <a:latin typeface="Arial" panose="020B0604020202020204" pitchFamily="34" charset="0"/>
              </a:rPr>
              <a:t>Enhanced user interaction by providing detailed answers.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2">
                    <a:lumMod val="50000"/>
                  </a:schemeClr>
                </a:solidFill>
                <a:effectLst/>
                <a:latin typeface="Arial" panose="020B0604020202020204" pitchFamily="34" charset="0"/>
              </a:rPr>
              <a:t>BART effectively summarized the response, making it concise and easier to read.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2">
                    <a:lumMod val="50000"/>
                  </a:schemeClr>
                </a:solidFill>
                <a:effectLst/>
                <a:latin typeface="Arial" panose="020B0604020202020204" pitchFamily="34" charset="0"/>
              </a:rPr>
              <a:t>Ensured that the user received clear and relevant information.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2">
                    <a:lumMod val="50000"/>
                  </a:schemeClr>
                </a:solidFill>
                <a:effectLst/>
                <a:latin typeface="Arial" panose="020B0604020202020204" pitchFamily="34" charset="0"/>
              </a:rPr>
              <a:t>User Experience: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2">
                    <a:lumMod val="50000"/>
                  </a:schemeClr>
                </a:solidFill>
                <a:effectLst/>
                <a:latin typeface="Arial" panose="020B0604020202020204" pitchFamily="34" charset="0"/>
              </a:rPr>
              <a:t>The application provided an interactive and informative experience.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2">
                    <a:lumMod val="50000"/>
                  </a:schemeClr>
                </a:solidFill>
                <a:effectLst/>
                <a:latin typeface="Arial" panose="020B0604020202020204" pitchFamily="34" charset="0"/>
              </a:rPr>
              <a:t>Chat history maintained a record of interactions, enhancing continuity in the conversation.</a:t>
            </a:r>
          </a:p>
        </p:txBody>
      </p:sp>
    </p:spTree>
    <p:extLst>
      <p:ext uri="{BB962C8B-B14F-4D97-AF65-F5344CB8AC3E}">
        <p14:creationId xmlns:p14="http://schemas.microsoft.com/office/powerpoint/2010/main" val="2433541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793419" y="129941"/>
            <a:ext cx="2897819" cy="461665"/>
          </a:xfrm>
          <a:prstGeom prst="rect">
            <a:avLst/>
          </a:prstGeom>
          <a:noFill/>
        </p:spPr>
        <p:txBody>
          <a:bodyPr wrap="square" rtlCol="0">
            <a:spAutoFit/>
          </a:bodyPr>
          <a:lstStyle/>
          <a:p>
            <a:r>
              <a:rPr lang="en-IN" b="1" dirty="0">
                <a:solidFill>
                  <a:srgbClr val="FFFF00"/>
                </a:solidFill>
              </a:rPr>
              <a:t>Methodology   </a:t>
            </a:r>
          </a:p>
        </p:txBody>
      </p:sp>
      <p:sp>
        <p:nvSpPr>
          <p:cNvPr id="3" name="TextBox 2">
            <a:extLst>
              <a:ext uri="{FF2B5EF4-FFF2-40B4-BE49-F238E27FC236}">
                <a16:creationId xmlns:a16="http://schemas.microsoft.com/office/drawing/2014/main" id="{8F6484F5-BCC2-CD4D-F0CD-A7FDEFF2E706}"/>
              </a:ext>
            </a:extLst>
          </p:cNvPr>
          <p:cNvSpPr txBox="1"/>
          <p:nvPr/>
        </p:nvSpPr>
        <p:spPr>
          <a:xfrm>
            <a:off x="537879" y="784221"/>
            <a:ext cx="8336438" cy="400110"/>
          </a:xfrm>
          <a:prstGeom prst="rect">
            <a:avLst/>
          </a:prstGeom>
          <a:noFill/>
        </p:spPr>
        <p:txBody>
          <a:bodyPr wrap="square" rtlCol="0">
            <a:spAutoFit/>
          </a:bodyPr>
          <a:lstStyle/>
          <a:p>
            <a:pPr algn="just"/>
            <a:r>
              <a:rPr lang="en-US" sz="2000" b="1" dirty="0">
                <a:solidFill>
                  <a:schemeClr val="accent2">
                    <a:lumMod val="50000"/>
                  </a:schemeClr>
                </a:solidFill>
              </a:rPr>
              <a:t>Proposed Algorithm:</a:t>
            </a:r>
            <a:endParaRPr lang="en-IN" sz="2000" b="1" dirty="0">
              <a:solidFill>
                <a:schemeClr val="accent2">
                  <a:lumMod val="50000"/>
                </a:schemeClr>
              </a:solidFill>
            </a:endParaRPr>
          </a:p>
        </p:txBody>
      </p:sp>
      <p:sp>
        <p:nvSpPr>
          <p:cNvPr id="7" name="TextBox 6">
            <a:extLst>
              <a:ext uri="{FF2B5EF4-FFF2-40B4-BE49-F238E27FC236}">
                <a16:creationId xmlns:a16="http://schemas.microsoft.com/office/drawing/2014/main" id="{7EBDF370-5CA9-44F1-9510-157909EEE274}"/>
              </a:ext>
            </a:extLst>
          </p:cNvPr>
          <p:cNvSpPr txBox="1"/>
          <p:nvPr/>
        </p:nvSpPr>
        <p:spPr>
          <a:xfrm>
            <a:off x="403781" y="1269932"/>
            <a:ext cx="8336438" cy="2262671"/>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600" b="0" i="0" u="none" strike="noStrike" cap="none" normalizeH="0" baseline="0" dirty="0">
                <a:ln>
                  <a:noFill/>
                </a:ln>
                <a:solidFill>
                  <a:schemeClr val="accent2">
                    <a:lumMod val="50000"/>
                  </a:schemeClr>
                </a:solidFill>
                <a:effectLst/>
                <a:latin typeface="Arial" panose="020B0604020202020204" pitchFamily="34" charset="0"/>
              </a:rPr>
              <a:t>Summarization:</a:t>
            </a:r>
          </a:p>
          <a:p>
            <a:pPr>
              <a:lnSpc>
                <a:spcPct val="150000"/>
              </a:lnSpc>
            </a:pPr>
            <a:r>
              <a:rPr lang="en-US" sz="1600" dirty="0"/>
              <a:t>BART effectively summarized the response, making it concise and easier to read.</a:t>
            </a:r>
          </a:p>
          <a:p>
            <a:pPr>
              <a:lnSpc>
                <a:spcPct val="150000"/>
              </a:lnSpc>
            </a:pPr>
            <a:r>
              <a:rPr lang="en-US" sz="1600" dirty="0"/>
              <a:t>Ensured that the user received clear and relevant information.</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0" i="0" u="none" strike="noStrike" cap="none" normalizeH="0" baseline="0" dirty="0">
                <a:ln>
                  <a:noFill/>
                </a:ln>
                <a:solidFill>
                  <a:schemeClr val="accent2">
                    <a:lumMod val="50000"/>
                  </a:schemeClr>
                </a:solidFill>
                <a:effectLst/>
                <a:latin typeface="Arial" panose="020B0604020202020204" pitchFamily="34" charset="0"/>
              </a:rPr>
              <a:t>User Experience:</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0" i="0" u="none" strike="noStrike" cap="none" normalizeH="0" baseline="0" dirty="0">
                <a:ln>
                  <a:noFill/>
                </a:ln>
                <a:solidFill>
                  <a:schemeClr val="accent2">
                    <a:lumMod val="50000"/>
                  </a:schemeClr>
                </a:solidFill>
                <a:effectLst/>
                <a:latin typeface="Arial" panose="020B0604020202020204" pitchFamily="34" charset="0"/>
              </a:rPr>
              <a:t>The application provided an interactive and informative experience.</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0" i="0" u="none" strike="noStrike" cap="none" normalizeH="0" baseline="0" dirty="0">
                <a:ln>
                  <a:noFill/>
                </a:ln>
                <a:solidFill>
                  <a:schemeClr val="accent2">
                    <a:lumMod val="50000"/>
                  </a:schemeClr>
                </a:solidFill>
                <a:effectLst/>
                <a:latin typeface="Arial" panose="020B0604020202020204" pitchFamily="34" charset="0"/>
              </a:rPr>
              <a:t>Chat history maintained a record of interactions, enhancing continuity in the conversation.</a:t>
            </a:r>
          </a:p>
        </p:txBody>
      </p:sp>
    </p:spTree>
    <p:extLst>
      <p:ext uri="{BB962C8B-B14F-4D97-AF65-F5344CB8AC3E}">
        <p14:creationId xmlns:p14="http://schemas.microsoft.com/office/powerpoint/2010/main" val="1741641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793419" y="129941"/>
            <a:ext cx="2897819" cy="461665"/>
          </a:xfrm>
          <a:prstGeom prst="rect">
            <a:avLst/>
          </a:prstGeom>
          <a:noFill/>
        </p:spPr>
        <p:txBody>
          <a:bodyPr wrap="square" rtlCol="0">
            <a:spAutoFit/>
          </a:bodyPr>
          <a:lstStyle/>
          <a:p>
            <a:r>
              <a:rPr lang="en-IN" b="1" dirty="0">
                <a:solidFill>
                  <a:srgbClr val="FFFF00"/>
                </a:solidFill>
              </a:rPr>
              <a:t>Results &amp; Analysis  </a:t>
            </a:r>
          </a:p>
        </p:txBody>
      </p:sp>
      <p:pic>
        <p:nvPicPr>
          <p:cNvPr id="6" name="Picture 5">
            <a:extLst>
              <a:ext uri="{FF2B5EF4-FFF2-40B4-BE49-F238E27FC236}">
                <a16:creationId xmlns:a16="http://schemas.microsoft.com/office/drawing/2014/main" id="{DBA1BD0E-5985-4AF4-97CB-A1FC861DC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41" y="1086129"/>
            <a:ext cx="7274817" cy="5119369"/>
          </a:xfrm>
          <a:prstGeom prst="rect">
            <a:avLst/>
          </a:prstGeom>
        </p:spPr>
      </p:pic>
    </p:spTree>
    <p:extLst>
      <p:ext uri="{BB962C8B-B14F-4D97-AF65-F5344CB8AC3E}">
        <p14:creationId xmlns:p14="http://schemas.microsoft.com/office/powerpoint/2010/main" val="3760818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793419" y="129941"/>
            <a:ext cx="2897819" cy="461665"/>
          </a:xfrm>
          <a:prstGeom prst="rect">
            <a:avLst/>
          </a:prstGeom>
          <a:noFill/>
        </p:spPr>
        <p:txBody>
          <a:bodyPr wrap="square" rtlCol="0">
            <a:spAutoFit/>
          </a:bodyPr>
          <a:lstStyle/>
          <a:p>
            <a:r>
              <a:rPr lang="en-IN" b="1" dirty="0">
                <a:solidFill>
                  <a:srgbClr val="FFFF00"/>
                </a:solidFill>
              </a:rPr>
              <a:t>Results &amp; Analysis  </a:t>
            </a:r>
          </a:p>
        </p:txBody>
      </p:sp>
      <p:pic>
        <p:nvPicPr>
          <p:cNvPr id="4" name="Picture 3">
            <a:extLst>
              <a:ext uri="{FF2B5EF4-FFF2-40B4-BE49-F238E27FC236}">
                <a16:creationId xmlns:a16="http://schemas.microsoft.com/office/drawing/2014/main" id="{727F5469-C748-440F-BFA6-59927D8A2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12" y="1106440"/>
            <a:ext cx="8166848" cy="5129213"/>
          </a:xfrm>
          <a:prstGeom prst="rect">
            <a:avLst/>
          </a:prstGeom>
        </p:spPr>
      </p:pic>
    </p:spTree>
    <p:extLst>
      <p:ext uri="{BB962C8B-B14F-4D97-AF65-F5344CB8AC3E}">
        <p14:creationId xmlns:p14="http://schemas.microsoft.com/office/powerpoint/2010/main" val="2461272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793419" y="129941"/>
            <a:ext cx="2897819" cy="461665"/>
          </a:xfrm>
          <a:prstGeom prst="rect">
            <a:avLst/>
          </a:prstGeom>
          <a:noFill/>
        </p:spPr>
        <p:txBody>
          <a:bodyPr wrap="square" rtlCol="0">
            <a:spAutoFit/>
          </a:bodyPr>
          <a:lstStyle/>
          <a:p>
            <a:r>
              <a:rPr lang="en-IN" b="1" dirty="0">
                <a:solidFill>
                  <a:srgbClr val="FFFF00"/>
                </a:solidFill>
              </a:rPr>
              <a:t>Conclusion    </a:t>
            </a:r>
          </a:p>
        </p:txBody>
      </p:sp>
      <p:sp>
        <p:nvSpPr>
          <p:cNvPr id="5" name="Rectangle 2">
            <a:extLst>
              <a:ext uri="{FF2B5EF4-FFF2-40B4-BE49-F238E27FC236}">
                <a16:creationId xmlns:a16="http://schemas.microsoft.com/office/drawing/2014/main" id="{BF5F4518-AC30-4F96-8C12-E0B8825AC2CB}"/>
              </a:ext>
            </a:extLst>
          </p:cNvPr>
          <p:cNvSpPr>
            <a:spLocks noChangeArrowheads="1"/>
          </p:cNvSpPr>
          <p:nvPr/>
        </p:nvSpPr>
        <p:spPr bwMode="auto">
          <a:xfrm>
            <a:off x="421297" y="1450829"/>
            <a:ext cx="7956178" cy="2510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accent2">
                    <a:lumMod val="50000"/>
                  </a:schemeClr>
                </a:solidFill>
                <a:effectLst/>
                <a:cs typeface="Times New Roman" panose="02020603050405020304" pitchFamily="18" charset="0"/>
              </a:rPr>
              <a:t>The implementation of the </a:t>
            </a:r>
            <a:r>
              <a:rPr kumimoji="0" lang="en-US" altLang="en-US" sz="1600" b="1" i="0" u="none" strike="noStrike" cap="none" normalizeH="0" baseline="0" dirty="0" err="1">
                <a:ln>
                  <a:noFill/>
                </a:ln>
                <a:solidFill>
                  <a:schemeClr val="accent2">
                    <a:lumMod val="50000"/>
                  </a:schemeClr>
                </a:solidFill>
                <a:effectLst/>
                <a:cs typeface="Times New Roman" panose="02020603050405020304" pitchFamily="18" charset="0"/>
              </a:rPr>
              <a:t>Webquery</a:t>
            </a:r>
            <a:r>
              <a:rPr kumimoji="0" lang="en-US" altLang="en-US" sz="1600" b="1" i="0" u="none" strike="noStrike" cap="none" normalizeH="0" baseline="0" dirty="0">
                <a:ln>
                  <a:noFill/>
                </a:ln>
                <a:solidFill>
                  <a:schemeClr val="accent2">
                    <a:lumMod val="50000"/>
                  </a:schemeClr>
                </a:solidFill>
                <a:effectLst/>
                <a:cs typeface="Times New Roman" panose="02020603050405020304" pitchFamily="18" charset="0"/>
              </a:rPr>
              <a:t> chatbot successfully demonstrates the integration of various natural language processing and machine learning techniques to create an interactive and informative user experience. By combining web scraping, text processing, TF-IDF vectorization, keyword matching, semantic search, and language model response generation, the application efficiently addresses user queries based on the content of a provided website.</a:t>
            </a:r>
            <a:endParaRPr lang="en-US" altLang="en-US" sz="1600" b="1" dirty="0">
              <a:solidFill>
                <a:schemeClr val="accent2">
                  <a:lumMod val="50000"/>
                </a:schemeClr>
              </a:solidFill>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000" b="1" i="0" u="none" strike="noStrike" cap="none" normalizeH="0" baseline="0" dirty="0">
              <a:ln>
                <a:noFill/>
              </a:ln>
              <a:solidFill>
                <a:schemeClr val="accent2">
                  <a:lumMod val="50000"/>
                </a:schemeClr>
              </a:solidFill>
              <a:effectLst/>
              <a:latin typeface="Arial" panose="020B0604020202020204" pitchFamily="34" charset="0"/>
            </a:endParaRPr>
          </a:p>
        </p:txBody>
      </p:sp>
    </p:spTree>
    <p:extLst>
      <p:ext uri="{BB962C8B-B14F-4D97-AF65-F5344CB8AC3E}">
        <p14:creationId xmlns:p14="http://schemas.microsoft.com/office/powerpoint/2010/main" val="382193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26</a:t>
            </a:fld>
            <a:endParaRPr lang="en-US" dirty="0"/>
          </a:p>
        </p:txBody>
      </p:sp>
      <p:pic>
        <p:nvPicPr>
          <p:cNvPr id="2" name="Picture 1"/>
          <p:cNvPicPr>
            <a:picLocks noChangeAspect="1"/>
          </p:cNvPicPr>
          <p:nvPr/>
        </p:nvPicPr>
        <p:blipFill>
          <a:blip r:embed="rId2" cstate="print"/>
          <a:stretch>
            <a:fillRect/>
          </a:stretch>
        </p:blipFill>
        <p:spPr>
          <a:xfrm>
            <a:off x="2738290" y="1701800"/>
            <a:ext cx="3814910" cy="2857500"/>
          </a:xfrm>
          <a:prstGeom prst="rect">
            <a:avLst/>
          </a:prstGeom>
        </p:spPr>
      </p:pic>
    </p:spTree>
    <p:extLst>
      <p:ext uri="{BB962C8B-B14F-4D97-AF65-F5344CB8AC3E}">
        <p14:creationId xmlns:p14="http://schemas.microsoft.com/office/powerpoint/2010/main" val="22847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887043" y="129942"/>
            <a:ext cx="2635624" cy="457200"/>
          </a:xfrm>
          <a:prstGeom prst="rect">
            <a:avLst/>
          </a:prstGeom>
          <a:noFill/>
        </p:spPr>
        <p:txBody>
          <a:bodyPr wrap="square" rtlCol="0">
            <a:spAutoFit/>
          </a:bodyPr>
          <a:lstStyle/>
          <a:p>
            <a:r>
              <a:rPr lang="en-IN" b="1" dirty="0">
                <a:solidFill>
                  <a:srgbClr val="FFFF00"/>
                </a:solidFill>
              </a:rPr>
              <a:t>Abstract</a:t>
            </a:r>
            <a:r>
              <a:rPr lang="en-IN" b="1" dirty="0"/>
              <a:t> </a:t>
            </a:r>
          </a:p>
        </p:txBody>
      </p:sp>
      <p:sp>
        <p:nvSpPr>
          <p:cNvPr id="5" name="TextBox 4">
            <a:extLst>
              <a:ext uri="{FF2B5EF4-FFF2-40B4-BE49-F238E27FC236}">
                <a16:creationId xmlns:a16="http://schemas.microsoft.com/office/drawing/2014/main" id="{14B45FF2-4B79-C794-F5C5-D89C1F079FA7}"/>
              </a:ext>
            </a:extLst>
          </p:cNvPr>
          <p:cNvSpPr txBox="1"/>
          <p:nvPr/>
        </p:nvSpPr>
        <p:spPr>
          <a:xfrm>
            <a:off x="452486" y="760222"/>
            <a:ext cx="8239027" cy="5588068"/>
          </a:xfrm>
          <a:prstGeom prst="rect">
            <a:avLst/>
          </a:prstGeom>
          <a:noFill/>
        </p:spPr>
        <p:txBody>
          <a:bodyPr wrap="square">
            <a:spAutoFit/>
          </a:bodyPr>
          <a:lstStyle/>
          <a:p>
            <a:pPr algn="just">
              <a:lnSpc>
                <a:spcPct val="150000"/>
              </a:lnSpc>
            </a:pPr>
            <a:r>
              <a:rPr lang="en-US" sz="1600" dirty="0">
                <a:effectLst/>
                <a:latin typeface="Times New Roman" panose="02020603050405020304" pitchFamily="18" charset="0"/>
                <a:ea typeface="Times New Roman" panose="02020603050405020304" pitchFamily="18" charset="0"/>
              </a:rPr>
              <a:t>In WebQuery revolutionizes web data extraction and query answering with its innovative web application design. The platform boasts a user-friendly interface akin to popular platforms, empowering users to input website URLs and submit queries regarding the contained data effortlessly. Leveraging advanced web scraping techniques, WebQuery swiftly and accurately extracts pertinent information from designated websites, enhancing efficiency and convenience. Its primary goal is to furnish users with an intuitive platform for extracting profound insights and valuable information from diverse web sources. Moreover, WebQuery harnesses the power of natural language processing (NLP) to interpret user queries adeptly. By analyzing the extracted data, the application generates precise and informative responses, elevating user experience and ensuring satisfaction. In addition, WebQuery integrates a sophisticated chatbot component, facilitating interactive query sessions and augmenting user engagement and usability. This strategic amalgamation of web scraping, NLP, and chatbot  technologies positions WebQuery as a seamless and indispensable tool for accessing and analyzing web content. This project signifies a significant advancement in the realm of web data extraction and query answering, offering a comprehensive solution to users' information needs.</a:t>
            </a:r>
            <a:endParaRPr lang="en-US" sz="1600" dirty="0">
              <a:solidFill>
                <a:srgbClr val="003399"/>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74051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887043" y="129942"/>
            <a:ext cx="2635624" cy="457200"/>
          </a:xfrm>
          <a:prstGeom prst="rect">
            <a:avLst/>
          </a:prstGeom>
          <a:noFill/>
        </p:spPr>
        <p:txBody>
          <a:bodyPr wrap="square" rtlCol="0">
            <a:spAutoFit/>
          </a:bodyPr>
          <a:lstStyle/>
          <a:p>
            <a:r>
              <a:rPr lang="en-IN" b="1" dirty="0">
                <a:solidFill>
                  <a:srgbClr val="FFFF00"/>
                </a:solidFill>
              </a:rPr>
              <a:t>Introduction</a:t>
            </a:r>
            <a:r>
              <a:rPr lang="en-IN" b="1" dirty="0"/>
              <a:t> </a:t>
            </a:r>
          </a:p>
        </p:txBody>
      </p:sp>
      <p:sp>
        <p:nvSpPr>
          <p:cNvPr id="5" name="TextBox 4">
            <a:extLst>
              <a:ext uri="{FF2B5EF4-FFF2-40B4-BE49-F238E27FC236}">
                <a16:creationId xmlns:a16="http://schemas.microsoft.com/office/drawing/2014/main" id="{14B45FF2-4B79-C794-F5C5-D89C1F079FA7}"/>
              </a:ext>
            </a:extLst>
          </p:cNvPr>
          <p:cNvSpPr txBox="1"/>
          <p:nvPr/>
        </p:nvSpPr>
        <p:spPr>
          <a:xfrm>
            <a:off x="389733" y="686672"/>
            <a:ext cx="8239027" cy="5444054"/>
          </a:xfrm>
          <a:prstGeom prst="rect">
            <a:avLst/>
          </a:prstGeom>
          <a:noFill/>
        </p:spPr>
        <p:txBody>
          <a:bodyPr wrap="square">
            <a:spAutoFit/>
          </a:bodyPr>
          <a:lstStyle/>
          <a:p>
            <a:pPr algn="just">
              <a:lnSpc>
                <a:spcPct val="150000"/>
              </a:lnSpc>
              <a:spcAft>
                <a:spcPts val="800"/>
              </a:spcAft>
            </a:pPr>
            <a:r>
              <a:rPr lang="en-IN" sz="1600" dirty="0">
                <a:effectLst/>
                <a:latin typeface="Times New Roman" panose="02020603050405020304" pitchFamily="18" charset="0"/>
                <a:ea typeface="Times New Roman" panose="02020603050405020304" pitchFamily="18" charset="0"/>
              </a:rPr>
              <a:t>In today's digital age, the extraction of data from websites has become an integral component of various industries and fields, ranging from business analytics to academic research. Traditionally, this task has been tackled through a process known as web scraping, which involves the creation of intricate scripts to navigate the complexities of website structures and retrieve desired data points. However, for many individuals without extensive programming expertise, web scraping can be daunting and inaccessible. Enter WebQuery, a </a:t>
            </a:r>
            <a:r>
              <a:rPr lang="en-IN" sz="1600" dirty="0" err="1">
                <a:effectLst/>
                <a:latin typeface="Times New Roman" panose="02020603050405020304" pitchFamily="18" charset="0"/>
                <a:ea typeface="Times New Roman" panose="02020603050405020304" pitchFamily="18" charset="0"/>
              </a:rPr>
              <a:t>groundbreaking</a:t>
            </a:r>
            <a:r>
              <a:rPr lang="en-IN" sz="1600" dirty="0">
                <a:effectLst/>
                <a:latin typeface="Times New Roman" panose="02020603050405020304" pitchFamily="18" charset="0"/>
                <a:ea typeface="Times New Roman" panose="02020603050405020304" pitchFamily="18" charset="0"/>
              </a:rPr>
              <a:t> tool that revolutionizes the landscape of web data extraction. Unlike traditional scraping methods, WebQuery employs a query-based approach, similar to the intuitive searches performed on popular search engines. This innovative technique enables users to articulate their data requirements in plain language, eliminating the need for complex coding and technical know-how.</a:t>
            </a: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800" dirty="0">
                <a:effectLst/>
                <a:latin typeface="Times New Roman" panose="02020603050405020304" pitchFamily="18" charset="0"/>
                <a:ea typeface="Times New Roman" panose="02020603050405020304" pitchFamily="18" charset="0"/>
              </a:rPr>
              <a:t>. By leveraging advanced algorithms, WebQuery interprets these queries, navigates through web page structures, and extracts the relevant data elements efficiently. This shift towards query-based extraction not only democratizes access to web data but also significantly streamlines the process, making it more accessible and user-friendly for a broader audience. </a:t>
            </a:r>
            <a:endParaRPr lang="en-US" sz="1600" dirty="0">
              <a:solidFill>
                <a:srgbClr val="003399"/>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28441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887043" y="129942"/>
            <a:ext cx="2635624" cy="457200"/>
          </a:xfrm>
          <a:prstGeom prst="rect">
            <a:avLst/>
          </a:prstGeom>
          <a:noFill/>
        </p:spPr>
        <p:txBody>
          <a:bodyPr wrap="square" rtlCol="0">
            <a:spAutoFit/>
          </a:bodyPr>
          <a:lstStyle/>
          <a:p>
            <a:r>
              <a:rPr lang="en-IN" b="1" dirty="0">
                <a:solidFill>
                  <a:srgbClr val="FFFF00"/>
                </a:solidFill>
              </a:rPr>
              <a:t>Introduction</a:t>
            </a:r>
            <a:r>
              <a:rPr lang="en-IN" b="1" dirty="0"/>
              <a:t> </a:t>
            </a:r>
          </a:p>
        </p:txBody>
      </p:sp>
      <p:sp>
        <p:nvSpPr>
          <p:cNvPr id="5" name="TextBox 4">
            <a:extLst>
              <a:ext uri="{FF2B5EF4-FFF2-40B4-BE49-F238E27FC236}">
                <a16:creationId xmlns:a16="http://schemas.microsoft.com/office/drawing/2014/main" id="{14B45FF2-4B79-C794-F5C5-D89C1F079FA7}"/>
              </a:ext>
            </a:extLst>
          </p:cNvPr>
          <p:cNvSpPr txBox="1"/>
          <p:nvPr/>
        </p:nvSpPr>
        <p:spPr>
          <a:xfrm>
            <a:off x="326980" y="706973"/>
            <a:ext cx="8239027" cy="2366674"/>
          </a:xfrm>
          <a:prstGeom prst="rect">
            <a:avLst/>
          </a:prstGeom>
          <a:noFill/>
        </p:spPr>
        <p:txBody>
          <a:bodyPr wrap="square">
            <a:spAutoFit/>
          </a:bodyPr>
          <a:lstStyle/>
          <a:p>
            <a:pPr algn="just">
              <a:lnSpc>
                <a:spcPct val="150000"/>
              </a:lnSpc>
              <a:spcAft>
                <a:spcPts val="800"/>
              </a:spcAft>
            </a:pPr>
            <a:r>
              <a:rPr lang="en-IN" sz="1600" dirty="0">
                <a:effectLst/>
                <a:latin typeface="Times New Roman" panose="02020603050405020304" pitchFamily="18" charset="0"/>
                <a:ea typeface="Times New Roman" panose="02020603050405020304" pitchFamily="18" charset="0"/>
              </a:rPr>
              <a:t>Moreover, WebQuery's ability to handle dynamically generated content and complex layouts further enhances its versatility and applicability in diverse scenarios. As a result, WebQuery represents a significant leap forward in the field of web data extraction, empowering users to unlock valuable insights and information from the vast expanse of the internet with unprecedented ease and efficiency.</a:t>
            </a:r>
          </a:p>
          <a:p>
            <a:pPr algn="just">
              <a:lnSpc>
                <a:spcPct val="150000"/>
              </a:lnSpc>
              <a:spcAft>
                <a:spcPts val="800"/>
              </a:spcAft>
            </a:pPr>
            <a:endParaRPr lang="en-US" sz="1600" dirty="0">
              <a:solidFill>
                <a:srgbClr val="003399"/>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0111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848920" y="105510"/>
            <a:ext cx="3128683" cy="523220"/>
          </a:xfrm>
          <a:prstGeom prst="rect">
            <a:avLst/>
          </a:prstGeom>
          <a:noFill/>
        </p:spPr>
        <p:txBody>
          <a:bodyPr wrap="square" rtlCol="0">
            <a:spAutoFit/>
          </a:bodyPr>
          <a:lstStyle/>
          <a:p>
            <a:r>
              <a:rPr lang="en-IN" sz="2800" b="1" dirty="0">
                <a:solidFill>
                  <a:srgbClr val="FFFF00"/>
                </a:solidFill>
              </a:rPr>
              <a:t>Base Paper </a:t>
            </a:r>
          </a:p>
        </p:txBody>
      </p:sp>
      <p:sp>
        <p:nvSpPr>
          <p:cNvPr id="3" name="TextBox 2">
            <a:extLst>
              <a:ext uri="{FF2B5EF4-FFF2-40B4-BE49-F238E27FC236}">
                <a16:creationId xmlns:a16="http://schemas.microsoft.com/office/drawing/2014/main" id="{6A1AC434-25C0-1A0B-34DB-298CBDB0E524}"/>
              </a:ext>
            </a:extLst>
          </p:cNvPr>
          <p:cNvSpPr txBox="1"/>
          <p:nvPr/>
        </p:nvSpPr>
        <p:spPr>
          <a:xfrm>
            <a:off x="506500" y="1521069"/>
            <a:ext cx="8283385" cy="5173852"/>
          </a:xfrm>
          <a:prstGeom prst="rect">
            <a:avLst/>
          </a:prstGeom>
          <a:noFill/>
        </p:spPr>
        <p:txBody>
          <a:bodyPr wrap="square" rtlCol="0">
            <a:spAutoFit/>
          </a:bodyPr>
          <a:lstStyle/>
          <a:p>
            <a:pPr algn="just">
              <a:lnSpc>
                <a:spcPct val="150000"/>
              </a:lnSpc>
            </a:pPr>
            <a:r>
              <a:rPr lang="en-IN" sz="1800" b="1" dirty="0">
                <a:solidFill>
                  <a:schemeClr val="accent2">
                    <a:lumMod val="75000"/>
                  </a:schemeClr>
                </a:solidFill>
              </a:rPr>
              <a:t>Base Paper :</a:t>
            </a:r>
          </a:p>
          <a:p>
            <a:pPr algn="just">
              <a:lnSpc>
                <a:spcPct val="150000"/>
              </a:lnSpc>
            </a:pPr>
            <a:r>
              <a:rPr lang="en-US" sz="1800" dirty="0" err="1">
                <a:solidFill>
                  <a:schemeClr val="accent2">
                    <a:lumMod val="50000"/>
                  </a:schemeClr>
                </a:solidFill>
                <a:effectLst/>
                <a:ea typeface="Times New Roman" panose="02020603050405020304" pitchFamily="18" charset="0"/>
                <a:cs typeface="Times New Roman" panose="02020603050405020304" pitchFamily="18" charset="0"/>
              </a:rPr>
              <a:t>Pichiyan</a:t>
            </a:r>
            <a:r>
              <a:rPr lang="en-US" sz="1800" dirty="0">
                <a:solidFill>
                  <a:schemeClr val="accent2">
                    <a:lumMod val="50000"/>
                  </a:schemeClr>
                </a:solidFill>
                <a:effectLst/>
                <a:ea typeface="Times New Roman" panose="02020603050405020304" pitchFamily="18" charset="0"/>
                <a:cs typeface="Times New Roman" panose="02020603050405020304" pitchFamily="18" charset="0"/>
              </a:rPr>
              <a:t>, V., </a:t>
            </a:r>
            <a:r>
              <a:rPr lang="en-US" sz="1800" dirty="0" err="1">
                <a:solidFill>
                  <a:schemeClr val="accent2">
                    <a:lumMod val="50000"/>
                  </a:schemeClr>
                </a:solidFill>
                <a:effectLst/>
                <a:ea typeface="Times New Roman" panose="02020603050405020304" pitchFamily="18" charset="0"/>
                <a:cs typeface="Times New Roman" panose="02020603050405020304" pitchFamily="18" charset="0"/>
              </a:rPr>
              <a:t>Muthulingam</a:t>
            </a:r>
            <a:r>
              <a:rPr lang="en-US" sz="1800" dirty="0">
                <a:solidFill>
                  <a:schemeClr val="accent2">
                    <a:lumMod val="50000"/>
                  </a:schemeClr>
                </a:solidFill>
                <a:effectLst/>
                <a:ea typeface="Times New Roman" panose="02020603050405020304" pitchFamily="18" charset="0"/>
                <a:cs typeface="Times New Roman" panose="02020603050405020304" pitchFamily="18" charset="0"/>
              </a:rPr>
              <a:t>, S., </a:t>
            </a:r>
            <a:r>
              <a:rPr lang="en-US" sz="1800" dirty="0" err="1">
                <a:solidFill>
                  <a:schemeClr val="accent2">
                    <a:lumMod val="50000"/>
                  </a:schemeClr>
                </a:solidFill>
                <a:effectLst/>
                <a:ea typeface="Times New Roman" panose="02020603050405020304" pitchFamily="18" charset="0"/>
                <a:cs typeface="Times New Roman" panose="02020603050405020304" pitchFamily="18" charset="0"/>
              </a:rPr>
              <a:t>Sathar</a:t>
            </a:r>
            <a:r>
              <a:rPr lang="en-US" sz="1800" dirty="0">
                <a:solidFill>
                  <a:schemeClr val="accent2">
                    <a:lumMod val="50000"/>
                  </a:schemeClr>
                </a:solidFill>
                <a:effectLst/>
                <a:ea typeface="Times New Roman" panose="02020603050405020304" pitchFamily="18" charset="0"/>
                <a:cs typeface="Times New Roman" panose="02020603050405020304" pitchFamily="18" charset="0"/>
              </a:rPr>
              <a:t>, G., </a:t>
            </a:r>
            <a:r>
              <a:rPr lang="en-US" sz="1800" dirty="0" err="1">
                <a:solidFill>
                  <a:schemeClr val="accent2">
                    <a:lumMod val="50000"/>
                  </a:schemeClr>
                </a:solidFill>
                <a:effectLst/>
                <a:ea typeface="Times New Roman" panose="02020603050405020304" pitchFamily="18" charset="0"/>
                <a:cs typeface="Times New Roman" panose="02020603050405020304" pitchFamily="18" charset="0"/>
              </a:rPr>
              <a:t>Nalajala</a:t>
            </a:r>
            <a:r>
              <a:rPr lang="en-US" sz="1800" dirty="0">
                <a:solidFill>
                  <a:schemeClr val="accent2">
                    <a:lumMod val="50000"/>
                  </a:schemeClr>
                </a:solidFill>
                <a:effectLst/>
                <a:ea typeface="Times New Roman" panose="02020603050405020304" pitchFamily="18" charset="0"/>
                <a:cs typeface="Times New Roman" panose="02020603050405020304" pitchFamily="18" charset="0"/>
              </a:rPr>
              <a:t>, S., Ch, A., &amp; Das, M. N. (2023). Web Scraping using Natural Language Processing: Exploiting Unstructured Text for Data Extraction and Analysis. Procedia Computer Science, 230, 193-202.</a:t>
            </a:r>
          </a:p>
          <a:p>
            <a:pPr algn="just">
              <a:lnSpc>
                <a:spcPct val="150000"/>
              </a:lnSpc>
            </a:pPr>
            <a:endParaRPr lang="en-US" sz="1800" dirty="0">
              <a:solidFill>
                <a:schemeClr val="accent2">
                  <a:lumMod val="50000"/>
                </a:schemeClr>
              </a:solidFill>
              <a:effectLst/>
              <a:ea typeface="Times New Roman" panose="02020603050405020304" pitchFamily="18" charset="0"/>
              <a:cs typeface="Times New Roman" panose="02020603050405020304" pitchFamily="18" charset="0"/>
            </a:endParaRPr>
          </a:p>
          <a:p>
            <a:r>
              <a:rPr lang="en-IN" sz="1800" b="1" dirty="0"/>
              <a:t>Objective:</a:t>
            </a:r>
          </a:p>
          <a:p>
            <a:endParaRPr lang="en-IN" sz="1800" b="1" dirty="0"/>
          </a:p>
          <a:p>
            <a:pPr marL="342900" indent="-342900" algn="just">
              <a:lnSpc>
                <a:spcPct val="150000"/>
              </a:lnSpc>
              <a:buAutoNum type="arabicPeriod"/>
            </a:pPr>
            <a:r>
              <a:rPr lang="en-US" sz="1800" b="1" i="0" dirty="0">
                <a:solidFill>
                  <a:srgbClr val="004282"/>
                </a:solidFill>
                <a:effectLst/>
                <a:latin typeface="Söhne"/>
              </a:rPr>
              <a:t>Extract data from web pages efficiently and accurately.</a:t>
            </a:r>
          </a:p>
          <a:p>
            <a:pPr marL="342900" indent="-342900" algn="just">
              <a:lnSpc>
                <a:spcPct val="150000"/>
              </a:lnSpc>
              <a:buAutoNum type="arabicPeriod"/>
            </a:pPr>
            <a:r>
              <a:rPr lang="en-US" sz="1800" b="1" dirty="0">
                <a:solidFill>
                  <a:srgbClr val="004282"/>
                </a:solidFill>
                <a:latin typeface="Söhne"/>
              </a:rPr>
              <a:t>Applications of web scrapping with </a:t>
            </a:r>
            <a:r>
              <a:rPr lang="en-US" sz="1800" b="1" dirty="0" err="1">
                <a:solidFill>
                  <a:srgbClr val="004282"/>
                </a:solidFill>
                <a:latin typeface="Söhne"/>
              </a:rPr>
              <a:t>nlp</a:t>
            </a:r>
            <a:r>
              <a:rPr lang="en-US" sz="1800" b="1" dirty="0">
                <a:solidFill>
                  <a:srgbClr val="004282"/>
                </a:solidFill>
                <a:latin typeface="Söhne"/>
              </a:rPr>
              <a:t> in the context of data extraction.</a:t>
            </a:r>
          </a:p>
          <a:p>
            <a:pPr marL="342900" indent="-342900" algn="just">
              <a:lnSpc>
                <a:spcPct val="150000"/>
              </a:lnSpc>
              <a:buAutoNum type="arabicPeriod"/>
            </a:pPr>
            <a:r>
              <a:rPr lang="en-US" sz="1800" b="1" i="0" dirty="0" err="1">
                <a:solidFill>
                  <a:srgbClr val="004282"/>
                </a:solidFill>
                <a:effectLst/>
                <a:latin typeface="Söhne"/>
              </a:rPr>
              <a:t>Nlp</a:t>
            </a:r>
            <a:r>
              <a:rPr lang="en-US" sz="1800" b="1" i="0" dirty="0">
                <a:solidFill>
                  <a:srgbClr val="004282"/>
                </a:solidFill>
                <a:effectLst/>
                <a:latin typeface="Söhne"/>
              </a:rPr>
              <a:t> techniques such as </a:t>
            </a:r>
            <a:r>
              <a:rPr lang="en-US" sz="1800" b="1" i="0" dirty="0" err="1">
                <a:solidFill>
                  <a:srgbClr val="004282"/>
                </a:solidFill>
                <a:effectLst/>
                <a:latin typeface="Söhne"/>
              </a:rPr>
              <a:t>tokenization,stemming,stop</a:t>
            </a:r>
            <a:r>
              <a:rPr lang="en-US" sz="1800" b="1" i="0" dirty="0">
                <a:solidFill>
                  <a:srgbClr val="004282"/>
                </a:solidFill>
                <a:effectLst/>
                <a:latin typeface="Söhne"/>
              </a:rPr>
              <a:t> word removal.</a:t>
            </a:r>
          </a:p>
          <a:p>
            <a:pPr marL="342900" indent="-342900" algn="just">
              <a:lnSpc>
                <a:spcPct val="150000"/>
              </a:lnSpc>
              <a:buAutoNum type="arabicPeriod"/>
            </a:pPr>
            <a:r>
              <a:rPr lang="en-US" sz="1800" b="1" dirty="0">
                <a:solidFill>
                  <a:srgbClr val="004282"/>
                </a:solidFill>
                <a:latin typeface="Söhne"/>
              </a:rPr>
              <a:t>Word2Vec, an embedding method for transforming words into dense numerical vectors, is widely utilized in the field of natural language processing (NLP)</a:t>
            </a:r>
          </a:p>
          <a:p>
            <a:pPr marL="342900" indent="-342900" algn="just">
              <a:lnSpc>
                <a:spcPct val="150000"/>
              </a:lnSpc>
              <a:buAutoNum type="arabicPeriod"/>
            </a:pPr>
            <a:endParaRPr lang="en-IN" sz="1800" b="1" dirty="0">
              <a:solidFill>
                <a:srgbClr val="004282"/>
              </a:solidFill>
              <a:latin typeface="Söhne"/>
            </a:endParaRPr>
          </a:p>
        </p:txBody>
      </p:sp>
      <p:sp>
        <p:nvSpPr>
          <p:cNvPr id="5" name="TextBox 4">
            <a:extLst>
              <a:ext uri="{FF2B5EF4-FFF2-40B4-BE49-F238E27FC236}">
                <a16:creationId xmlns:a16="http://schemas.microsoft.com/office/drawing/2014/main" id="{BAFEB2BB-3CEB-452D-B542-62091AD7DEC1}"/>
              </a:ext>
            </a:extLst>
          </p:cNvPr>
          <p:cNvSpPr txBox="1"/>
          <p:nvPr/>
        </p:nvSpPr>
        <p:spPr>
          <a:xfrm>
            <a:off x="451510" y="894762"/>
            <a:ext cx="8393367" cy="923330"/>
          </a:xfrm>
          <a:prstGeom prst="rect">
            <a:avLst/>
          </a:prstGeom>
          <a:noFill/>
        </p:spPr>
        <p:txBody>
          <a:bodyPr wrap="square" rtlCol="0">
            <a:spAutoFit/>
          </a:bodyPr>
          <a:lstStyle/>
          <a:p>
            <a:r>
              <a:rPr lang="en-IN" sz="1800" b="1" dirty="0"/>
              <a:t>Keywords:</a:t>
            </a:r>
            <a:r>
              <a:rPr lang="en-US" sz="1800" i="1" dirty="0">
                <a:effectLst/>
                <a:latin typeface="Times New Roman" panose="02020603050405020304" pitchFamily="18" charset="0"/>
                <a:ea typeface="Times New Roman" panose="02020603050405020304" pitchFamily="18" charset="0"/>
              </a:rPr>
              <a:t> Web scraping, Natural language processing (NLP), Web data extraction, User-friendly interface, amalgamation.</a:t>
            </a:r>
          </a:p>
          <a:p>
            <a:r>
              <a:rPr lang="en-US" sz="1800" i="1" dirty="0">
                <a:effectLst/>
                <a:latin typeface="Times New Roman" panose="02020603050405020304" pitchFamily="18" charset="0"/>
                <a:ea typeface="Times New Roman" panose="02020603050405020304" pitchFamily="18" charset="0"/>
              </a:rPr>
              <a:t>.</a:t>
            </a:r>
            <a:endParaRPr lang="en-IN" sz="1800" b="1" dirty="0">
              <a:solidFill>
                <a:srgbClr val="003399"/>
              </a:solidFill>
            </a:endParaRPr>
          </a:p>
        </p:txBody>
      </p:sp>
    </p:spTree>
    <p:extLst>
      <p:ext uri="{BB962C8B-B14F-4D97-AF65-F5344CB8AC3E}">
        <p14:creationId xmlns:p14="http://schemas.microsoft.com/office/powerpoint/2010/main" val="687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825768" y="158222"/>
            <a:ext cx="2897819" cy="461665"/>
          </a:xfrm>
          <a:prstGeom prst="rect">
            <a:avLst/>
          </a:prstGeom>
          <a:noFill/>
        </p:spPr>
        <p:txBody>
          <a:bodyPr wrap="square" rtlCol="0">
            <a:spAutoFit/>
          </a:bodyPr>
          <a:lstStyle/>
          <a:p>
            <a:r>
              <a:rPr lang="en-IN" b="1" dirty="0">
                <a:solidFill>
                  <a:srgbClr val="FFFF00"/>
                </a:solidFill>
              </a:rPr>
              <a:t>Literature survey- 1   </a:t>
            </a:r>
          </a:p>
        </p:txBody>
      </p:sp>
      <p:sp>
        <p:nvSpPr>
          <p:cNvPr id="5" name="TextBox 4">
            <a:extLst>
              <a:ext uri="{FF2B5EF4-FFF2-40B4-BE49-F238E27FC236}">
                <a16:creationId xmlns:a16="http://schemas.microsoft.com/office/drawing/2014/main" id="{07CEBAC6-6075-1737-0DAC-7198E59EBDD2}"/>
              </a:ext>
            </a:extLst>
          </p:cNvPr>
          <p:cNvSpPr txBox="1"/>
          <p:nvPr/>
        </p:nvSpPr>
        <p:spPr>
          <a:xfrm>
            <a:off x="461799" y="2104205"/>
            <a:ext cx="8323962" cy="4849404"/>
          </a:xfrm>
          <a:prstGeom prst="rect">
            <a:avLst/>
          </a:prstGeom>
          <a:noFill/>
        </p:spPr>
        <p:txBody>
          <a:bodyPr wrap="square">
            <a:spAutoFit/>
          </a:bodyPr>
          <a:lstStyle/>
          <a:p>
            <a:pPr marL="342900" indent="-342900" algn="just">
              <a:lnSpc>
                <a:spcPct val="150000"/>
              </a:lnSpc>
              <a:buFont typeface="+mj-lt"/>
              <a:buAutoNum type="arabicPeriod"/>
            </a:pPr>
            <a:r>
              <a:rPr lang="en-US" sz="1600" dirty="0">
                <a:solidFill>
                  <a:schemeClr val="accent2">
                    <a:lumMod val="50000"/>
                  </a:schemeClr>
                </a:solidFill>
                <a:effectLst/>
                <a:ea typeface="Calibri" panose="020F0502020204030204" pitchFamily="34" charset="0"/>
                <a:cs typeface="Times New Roman" pitchFamily="18" charset="0"/>
              </a:rPr>
              <a:t> This paper synthesizes existing research on web scraping techniques and their integration with Natural Language Processing (NLP) to extract and analyze unstructured textual data .</a:t>
            </a:r>
          </a:p>
          <a:p>
            <a:pPr marL="342900" indent="-342900" algn="just">
              <a:lnSpc>
                <a:spcPct val="150000"/>
              </a:lnSpc>
              <a:buFont typeface="+mj-lt"/>
              <a:buAutoNum type="arabicPeriod"/>
            </a:pPr>
            <a:r>
              <a:rPr lang="en-US" sz="1600" dirty="0">
                <a:solidFill>
                  <a:schemeClr val="accent2">
                    <a:lumMod val="50000"/>
                  </a:schemeClr>
                </a:solidFill>
                <a:effectLst/>
                <a:ea typeface="Calibri" panose="020F0502020204030204" pitchFamily="34" charset="0"/>
                <a:cs typeface="Times New Roman" pitchFamily="18" charset="0"/>
              </a:rPr>
              <a:t>It discusses challenges and ethical considerations associated with web scraping and NLP, including honest data scraping practices, privacy concerns, and the impact of biased training data on NLP models' results .</a:t>
            </a:r>
          </a:p>
          <a:p>
            <a:pPr marL="342900" indent="-342900" algn="just">
              <a:lnSpc>
                <a:spcPct val="150000"/>
              </a:lnSpc>
              <a:buFont typeface="+mj-lt"/>
              <a:buAutoNum type="arabicPeriod"/>
            </a:pPr>
            <a:r>
              <a:rPr lang="en-US" sz="1600" dirty="0">
                <a:solidFill>
                  <a:schemeClr val="accent2">
                    <a:lumMod val="50000"/>
                  </a:schemeClr>
                </a:solidFill>
                <a:effectLst/>
                <a:ea typeface="Calibri" panose="020F0502020204030204" pitchFamily="34" charset="0"/>
                <a:cs typeface="Times New Roman" pitchFamily="18" charset="0"/>
              </a:rPr>
              <a:t>Practical applications and use cases of web scraping using NLP across domains are highlighted, including sentiment analysis and opinion mining of online news articles, and analyzing customer feedback and reviews from online forums</a:t>
            </a:r>
          </a:p>
          <a:p>
            <a:pPr marL="342900" indent="-342900" algn="just">
              <a:lnSpc>
                <a:spcPct val="150000"/>
              </a:lnSpc>
              <a:buFont typeface="+mj-lt"/>
              <a:buAutoNum type="arabicPeriod"/>
            </a:pPr>
            <a:r>
              <a:rPr lang="en-US" sz="1600" b="0" i="0" dirty="0">
                <a:solidFill>
                  <a:schemeClr val="accent2">
                    <a:lumMod val="50000"/>
                  </a:schemeClr>
                </a:solidFill>
                <a:effectLst/>
                <a:cs typeface="Times New Roman" panose="02020603050405020304" pitchFamily="18" charset="0"/>
              </a:rPr>
              <a:t>The combination of web scraping and NLP methodologies provides a powerful approach to extract and analyze unstructured text, offering opportunities for data-driven decision-making processes.</a:t>
            </a:r>
          </a:p>
          <a:p>
            <a:pPr marL="342900" indent="-342900" algn="just">
              <a:lnSpc>
                <a:spcPct val="150000"/>
              </a:lnSpc>
              <a:buFont typeface="+mj-lt"/>
              <a:buAutoNum type="arabicPeriod"/>
            </a:pPr>
            <a:r>
              <a:rPr lang="en-US" sz="1600" dirty="0">
                <a:solidFill>
                  <a:schemeClr val="accent2">
                    <a:lumMod val="50000"/>
                  </a:schemeClr>
                </a:solidFill>
                <a:effectLst/>
                <a:ea typeface="Calibri" panose="020F0502020204030204" pitchFamily="34" charset="0"/>
                <a:cs typeface="Times New Roman" panose="02020603050405020304" pitchFamily="18" charset="0"/>
              </a:rPr>
              <a:t>Web scraping may face challenges in handling dynamic websites that frequently change their structure or employ anti-scraping measures, requiring constant updates to scraping scripts .</a:t>
            </a:r>
            <a:endParaRPr lang="en-IN" sz="1600" dirty="0">
              <a:solidFill>
                <a:schemeClr val="accent2">
                  <a:lumMod val="50000"/>
                </a:schemeClr>
              </a:solidFill>
              <a:effectLst/>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00E5C2B-3CD2-4981-A05B-B3F325FC30DF}"/>
              </a:ext>
            </a:extLst>
          </p:cNvPr>
          <p:cNvSpPr txBox="1"/>
          <p:nvPr/>
        </p:nvSpPr>
        <p:spPr>
          <a:xfrm>
            <a:off x="586956" y="780767"/>
            <a:ext cx="8323962" cy="1323439"/>
          </a:xfrm>
          <a:prstGeom prst="rect">
            <a:avLst/>
          </a:prstGeom>
          <a:noFill/>
        </p:spPr>
        <p:txBody>
          <a:bodyPr wrap="square">
            <a:spAutoFit/>
          </a:bodyPr>
          <a:lstStyle/>
          <a:p>
            <a:pPr algn="just"/>
            <a:r>
              <a:rPr lang="en-US" sz="2000" b="1" dirty="0" err="1">
                <a:solidFill>
                  <a:schemeClr val="accent2">
                    <a:lumMod val="50000"/>
                  </a:schemeClr>
                </a:solidFill>
              </a:rPr>
              <a:t>Pichiyan</a:t>
            </a:r>
            <a:r>
              <a:rPr lang="en-US" sz="2000" b="1" dirty="0">
                <a:solidFill>
                  <a:schemeClr val="accent2">
                    <a:lumMod val="50000"/>
                  </a:schemeClr>
                </a:solidFill>
              </a:rPr>
              <a:t>, V., </a:t>
            </a:r>
            <a:r>
              <a:rPr lang="en-US" sz="2000" b="1" dirty="0" err="1">
                <a:solidFill>
                  <a:schemeClr val="accent2">
                    <a:lumMod val="50000"/>
                  </a:schemeClr>
                </a:solidFill>
              </a:rPr>
              <a:t>Muthulingam</a:t>
            </a:r>
            <a:r>
              <a:rPr lang="en-US" sz="2000" b="1" dirty="0">
                <a:solidFill>
                  <a:schemeClr val="accent2">
                    <a:lumMod val="50000"/>
                  </a:schemeClr>
                </a:solidFill>
              </a:rPr>
              <a:t>, S., </a:t>
            </a:r>
            <a:r>
              <a:rPr lang="en-US" sz="2000" b="1" dirty="0" err="1">
                <a:solidFill>
                  <a:schemeClr val="accent2">
                    <a:lumMod val="50000"/>
                  </a:schemeClr>
                </a:solidFill>
              </a:rPr>
              <a:t>Sathar</a:t>
            </a:r>
            <a:r>
              <a:rPr lang="en-US" sz="2000" b="1" dirty="0">
                <a:solidFill>
                  <a:schemeClr val="accent2">
                    <a:lumMod val="50000"/>
                  </a:schemeClr>
                </a:solidFill>
              </a:rPr>
              <a:t>, G., </a:t>
            </a:r>
            <a:r>
              <a:rPr lang="en-US" sz="2000" b="1" dirty="0" err="1">
                <a:solidFill>
                  <a:schemeClr val="accent2">
                    <a:lumMod val="50000"/>
                  </a:schemeClr>
                </a:solidFill>
              </a:rPr>
              <a:t>Nalajala</a:t>
            </a:r>
            <a:r>
              <a:rPr lang="en-US" sz="2000" b="1" dirty="0">
                <a:solidFill>
                  <a:schemeClr val="accent2">
                    <a:lumMod val="50000"/>
                  </a:schemeClr>
                </a:solidFill>
              </a:rPr>
              <a:t>, S., Ch, A., &amp; Das, M. N. (2023). Web Scraping using Natural Language Processing: Exploiting Unstructured Text for Data Extraction and Analysis. Procedia Computer Science, 230, 193-202..</a:t>
            </a:r>
            <a:endParaRPr lang="en-US" sz="2000" b="1" dirty="0">
              <a:solidFill>
                <a:schemeClr val="accent2">
                  <a:lumMod val="50000"/>
                </a:schemeClr>
              </a:solidFill>
              <a:latin typeface="Arial" panose="020B0604020202020204" pitchFamily="34" charset="0"/>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4187102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C16ADA0F-14C6-4FFB-8794-7B6FC80B32DA}"/>
              </a:ext>
            </a:extLst>
          </p:cNvPr>
          <p:cNvSpPr>
            <a:spLocks noGrp="1"/>
          </p:cNvSpPr>
          <p:nvPr>
            <p:ph type="subTitle" idx="1"/>
          </p:nvPr>
        </p:nvSpPr>
        <p:spPr>
          <a:xfrm>
            <a:off x="1810871" y="4717066"/>
            <a:ext cx="5737411" cy="733475"/>
          </a:xfrm>
        </p:spPr>
        <p:txBody>
          <a:bodyPr/>
          <a:lstStyle/>
          <a:p>
            <a:r>
              <a:rPr lang="en-IN" dirty="0"/>
              <a:t>Stages of web scrapping</a:t>
            </a:r>
          </a:p>
        </p:txBody>
      </p:sp>
      <p:sp>
        <p:nvSpPr>
          <p:cNvPr id="3" name="Date Placeholder 2">
            <a:extLst>
              <a:ext uri="{FF2B5EF4-FFF2-40B4-BE49-F238E27FC236}">
                <a16:creationId xmlns:a16="http://schemas.microsoft.com/office/drawing/2014/main" id="{2EDB0523-40FF-420F-89D8-C5C38E05DF40}"/>
              </a:ext>
            </a:extLst>
          </p:cNvPr>
          <p:cNvSpPr>
            <a:spLocks noGrp="1"/>
          </p:cNvSpPr>
          <p:nvPr>
            <p:ph type="dt" sz="half" idx="10"/>
          </p:nvPr>
        </p:nvSpPr>
        <p:spPr/>
        <p:txBody>
          <a:bodyPr/>
          <a:lstStyle/>
          <a:p>
            <a:pPr>
              <a:defRPr/>
            </a:pPr>
            <a:r>
              <a:rPr lang="en-US"/>
              <a:t>4 December 2017</a:t>
            </a:r>
            <a:endParaRPr lang="en-US" dirty="0"/>
          </a:p>
        </p:txBody>
      </p:sp>
      <p:sp>
        <p:nvSpPr>
          <p:cNvPr id="4" name="Slide Number Placeholder 3">
            <a:extLst>
              <a:ext uri="{FF2B5EF4-FFF2-40B4-BE49-F238E27FC236}">
                <a16:creationId xmlns:a16="http://schemas.microsoft.com/office/drawing/2014/main" id="{031B54FB-E057-46FB-95CF-1672661915CF}"/>
              </a:ext>
            </a:extLst>
          </p:cNvPr>
          <p:cNvSpPr>
            <a:spLocks noGrp="1"/>
          </p:cNvSpPr>
          <p:nvPr>
            <p:ph type="sldNum" sz="quarter" idx="12"/>
          </p:nvPr>
        </p:nvSpPr>
        <p:spPr/>
        <p:txBody>
          <a:bodyPr/>
          <a:lstStyle/>
          <a:p>
            <a:pPr>
              <a:defRPr/>
            </a:pPr>
            <a:fld id="{B9A37242-22DB-4743-88F0-CDF2C6375226}" type="slidenum">
              <a:rPr lang="en-US" smtClean="0"/>
              <a:pPr>
                <a:defRPr/>
              </a:pPr>
              <a:t>8</a:t>
            </a:fld>
            <a:endParaRPr lang="en-US" dirty="0"/>
          </a:p>
        </p:txBody>
      </p:sp>
      <p:pic>
        <p:nvPicPr>
          <p:cNvPr id="11" name="Content Placeholder 5">
            <a:extLst>
              <a:ext uri="{FF2B5EF4-FFF2-40B4-BE49-F238E27FC236}">
                <a16:creationId xmlns:a16="http://schemas.microsoft.com/office/drawing/2014/main" id="{CF450253-6CAC-474C-829C-177779A546A1}"/>
              </a:ext>
            </a:extLst>
          </p:cNvPr>
          <p:cNvPicPr>
            <a:picLocks noGrp="1" noChangeAspect="1"/>
          </p:cNvPicPr>
          <p:nvPr>
            <p:ph idx="4294967295"/>
          </p:nvPr>
        </p:nvPicPr>
        <p:blipFill>
          <a:blip r:embed="rId2"/>
          <a:stretch>
            <a:fillRect/>
          </a:stretch>
        </p:blipFill>
        <p:spPr>
          <a:xfrm>
            <a:off x="2156011" y="783935"/>
            <a:ext cx="4831977" cy="3700049"/>
          </a:xfrm>
          <a:prstGeom prst="rect">
            <a:avLst/>
          </a:prstGeom>
        </p:spPr>
      </p:pic>
    </p:spTree>
    <p:extLst>
      <p:ext uri="{BB962C8B-B14F-4D97-AF65-F5344CB8AC3E}">
        <p14:creationId xmlns:p14="http://schemas.microsoft.com/office/powerpoint/2010/main" val="3245770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825768" y="158222"/>
            <a:ext cx="2897819" cy="461665"/>
          </a:xfrm>
          <a:prstGeom prst="rect">
            <a:avLst/>
          </a:prstGeom>
          <a:noFill/>
        </p:spPr>
        <p:txBody>
          <a:bodyPr wrap="square" rtlCol="0">
            <a:spAutoFit/>
          </a:bodyPr>
          <a:lstStyle/>
          <a:p>
            <a:r>
              <a:rPr lang="en-IN" b="1" dirty="0">
                <a:solidFill>
                  <a:srgbClr val="FFFF00"/>
                </a:solidFill>
              </a:rPr>
              <a:t>Literature survey- 2   </a:t>
            </a:r>
          </a:p>
        </p:txBody>
      </p:sp>
      <p:sp>
        <p:nvSpPr>
          <p:cNvPr id="5" name="TextBox 4">
            <a:extLst>
              <a:ext uri="{FF2B5EF4-FFF2-40B4-BE49-F238E27FC236}">
                <a16:creationId xmlns:a16="http://schemas.microsoft.com/office/drawing/2014/main" id="{07CEBAC6-6075-1737-0DAC-7198E59EBDD2}"/>
              </a:ext>
            </a:extLst>
          </p:cNvPr>
          <p:cNvSpPr txBox="1"/>
          <p:nvPr/>
        </p:nvSpPr>
        <p:spPr>
          <a:xfrm>
            <a:off x="514464" y="2051389"/>
            <a:ext cx="8097487" cy="5495735"/>
          </a:xfrm>
          <a:prstGeom prst="rect">
            <a:avLst/>
          </a:prstGeom>
          <a:noFill/>
        </p:spPr>
        <p:txBody>
          <a:bodyPr wrap="square">
            <a:spAutoFit/>
          </a:bodyPr>
          <a:lstStyle/>
          <a:p>
            <a:pPr marL="342900" indent="-342900" algn="just">
              <a:lnSpc>
                <a:spcPct val="150000"/>
              </a:lnSpc>
              <a:buFont typeface="+mj-lt"/>
              <a:buAutoNum type="arabicPeriod"/>
            </a:pPr>
            <a:r>
              <a:rPr lang="en-US" sz="2000" b="0" i="0" dirty="0">
                <a:solidFill>
                  <a:schemeClr val="accent2">
                    <a:lumMod val="50000"/>
                  </a:schemeClr>
                </a:solidFill>
                <a:effectLst/>
                <a:cs typeface="Times New Roman" panose="02020603050405020304" pitchFamily="18" charset="0"/>
              </a:rPr>
              <a:t>Web scraping and natural language processing can be utilized to answer complex questions in computer science education.</a:t>
            </a:r>
          </a:p>
          <a:p>
            <a:pPr marL="342900" indent="-342900" algn="just">
              <a:lnSpc>
                <a:spcPct val="150000"/>
              </a:lnSpc>
            </a:pPr>
            <a:r>
              <a:rPr lang="en-US" sz="2000" b="0" i="0" dirty="0">
                <a:solidFill>
                  <a:schemeClr val="accent2">
                    <a:lumMod val="50000"/>
                  </a:schemeClr>
                </a:solidFill>
                <a:effectLst/>
                <a:cs typeface="Times New Roman" panose="02020603050405020304" pitchFamily="18" charset="0"/>
              </a:rPr>
              <a:t> 2.  </a:t>
            </a:r>
            <a:r>
              <a:rPr lang="en-US" sz="2000" b="0" i="0" dirty="0" err="1">
                <a:solidFill>
                  <a:schemeClr val="accent2">
                    <a:lumMod val="50000"/>
                  </a:schemeClr>
                </a:solidFill>
                <a:effectLst/>
                <a:cs typeface="Times New Roman" panose="02020603050405020304" pitchFamily="18" charset="0"/>
              </a:rPr>
              <a:t>Connectivism</a:t>
            </a:r>
            <a:r>
              <a:rPr lang="en-US" sz="2000" b="0" i="0" dirty="0">
                <a:solidFill>
                  <a:schemeClr val="accent2">
                    <a:lumMod val="50000"/>
                  </a:schemeClr>
                </a:solidFill>
                <a:effectLst/>
                <a:cs typeface="Times New Roman" panose="02020603050405020304" pitchFamily="18" charset="0"/>
              </a:rPr>
              <a:t> is the theoretical framework applied in this research, which emphasizes the importance of using current and accurate information for learning and decision making. </a:t>
            </a:r>
          </a:p>
          <a:p>
            <a:pPr marL="342900" indent="-342900" algn="just">
              <a:lnSpc>
                <a:spcPct val="150000"/>
              </a:lnSpc>
            </a:pPr>
            <a:r>
              <a:rPr lang="en-US" sz="2000" b="0" i="0" dirty="0">
                <a:solidFill>
                  <a:schemeClr val="accent2">
                    <a:lumMod val="50000"/>
                  </a:schemeClr>
                </a:solidFill>
                <a:effectLst/>
                <a:cs typeface="Times New Roman" panose="02020603050405020304" pitchFamily="18" charset="0"/>
              </a:rPr>
              <a:t>3.  Web scraping allows for the extraction of large amounts of data from publicly available web pages, providing a wider array of sources for knowledge in the field. </a:t>
            </a:r>
          </a:p>
          <a:p>
            <a:pPr marL="342900" indent="-342900" algn="just">
              <a:lnSpc>
                <a:spcPct val="150000"/>
              </a:lnSpc>
            </a:pPr>
            <a:r>
              <a:rPr lang="en-US" sz="2000" b="0" i="0" dirty="0">
                <a:solidFill>
                  <a:schemeClr val="accent2">
                    <a:lumMod val="50000"/>
                  </a:schemeClr>
                </a:solidFill>
                <a:effectLst/>
                <a:cs typeface="Times New Roman" panose="02020603050405020304" pitchFamily="18" charset="0"/>
              </a:rPr>
              <a:t>4. Natural language processing can reliably obtain salient information from textual data, complementing qualitative analysis in educational research. </a:t>
            </a:r>
          </a:p>
          <a:p>
            <a:pPr marL="342900" indent="-342900" algn="just">
              <a:lnSpc>
                <a:spcPct val="150000"/>
              </a:lnSpc>
            </a:pPr>
            <a:r>
              <a:rPr lang="en-US" sz="2000" b="0" i="0" dirty="0">
                <a:solidFill>
                  <a:schemeClr val="accent2">
                    <a:lumMod val="50000"/>
                  </a:schemeClr>
                </a:solidFill>
                <a:effectLst/>
                <a:cs typeface="Times New Roman" panose="02020603050405020304" pitchFamily="18" charset="0"/>
              </a:rPr>
              <a:t> </a:t>
            </a:r>
          </a:p>
          <a:p>
            <a:pPr marL="342900" indent="-342900" algn="just">
              <a:lnSpc>
                <a:spcPct val="150000"/>
              </a:lnSpc>
              <a:buFont typeface="+mj-lt"/>
              <a:buAutoNum type="arabicPeriod"/>
            </a:pPr>
            <a:endParaRPr lang="en-US" sz="1600" b="0" i="0" dirty="0">
              <a:solidFill>
                <a:schemeClr val="accent2">
                  <a:lumMod val="50000"/>
                </a:schemeClr>
              </a:solidFill>
              <a:effectLst/>
              <a:cs typeface="Times New Roman" panose="02020603050405020304" pitchFamily="18" charset="0"/>
            </a:endParaRPr>
          </a:p>
        </p:txBody>
      </p:sp>
      <p:sp>
        <p:nvSpPr>
          <p:cNvPr id="6" name="TextBox 5">
            <a:extLst>
              <a:ext uri="{FF2B5EF4-FFF2-40B4-BE49-F238E27FC236}">
                <a16:creationId xmlns:a16="http://schemas.microsoft.com/office/drawing/2014/main" id="{A00E5C2B-3CD2-4981-A05B-B3F325FC30DF}"/>
              </a:ext>
            </a:extLst>
          </p:cNvPr>
          <p:cNvSpPr txBox="1"/>
          <p:nvPr/>
        </p:nvSpPr>
        <p:spPr>
          <a:xfrm>
            <a:off x="410019" y="766656"/>
            <a:ext cx="8323962" cy="1288751"/>
          </a:xfrm>
          <a:prstGeom prst="rect">
            <a:avLst/>
          </a:prstGeom>
          <a:noFill/>
        </p:spPr>
        <p:txBody>
          <a:bodyPr wrap="square">
            <a:spAutoFit/>
          </a:bodyPr>
          <a:lstStyle/>
          <a:p>
            <a:pPr algn="just">
              <a:lnSpc>
                <a:spcPct val="150000"/>
              </a:lnSpc>
            </a:pPr>
            <a:r>
              <a:rPr lang="en-US" sz="1800" b="1" dirty="0">
                <a:solidFill>
                  <a:srgbClr val="222222"/>
                </a:solidFill>
                <a:ea typeface="Times New Roman" panose="02020603050405020304" pitchFamily="18" charset="0"/>
                <a:cs typeface="Times New Roman" panose="02020603050405020304" pitchFamily="18" charset="0"/>
              </a:rPr>
              <a:t>Lunn, S., Zhu, J., &amp; Ross, M. (2020, October). Utilizing web scraping and natural language processing to better inform pedagogical practice. In 2020 IEEE Frontiers in Education Conference (FIE) (pp. 1-9). IEEE.</a:t>
            </a:r>
            <a:endParaRPr lang="en-US" sz="1800" b="1" dirty="0">
              <a:solidFill>
                <a:srgbClr val="222222"/>
              </a:solidFill>
              <a:latin typeface="Arial" panose="020B0604020202020204" pitchFamily="34" charset="0"/>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2368502728"/>
      </p:ext>
    </p:extLst>
  </p:cSld>
  <p:clrMapOvr>
    <a:masterClrMapping/>
  </p:clrMapOvr>
</p:sld>
</file>

<file path=ppt/theme/theme1.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a:bodyPr/>
      <a:lstStyle/>
      <a:style>
        <a:lnRef idx="1">
          <a:schemeClr val="accent4"/>
        </a:lnRef>
        <a:fillRef idx="0">
          <a:schemeClr val="accent4"/>
        </a:fillRef>
        <a:effectRef idx="0">
          <a:schemeClr val="accent4"/>
        </a:effectRef>
        <a:fontRef idx="minor">
          <a:schemeClr val="tx1"/>
        </a:fontRef>
      </a: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Custom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theme>
</file>

<file path=ppt/theme/theme4.xml><?xml version="1.0" encoding="utf-8"?>
<a:theme xmlns:a="http://schemas.openxmlformats.org/drawingml/2006/main" name="5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90273</TotalTime>
  <Words>2450</Words>
  <Application>Microsoft Office PowerPoint</Application>
  <PresentationFormat>On-screen Show (4:3)</PresentationFormat>
  <Paragraphs>193</Paragraphs>
  <Slides>26</Slides>
  <Notes>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26</vt:i4>
      </vt:variant>
    </vt:vector>
  </HeadingPairs>
  <TitlesOfParts>
    <vt:vector size="37" baseType="lpstr">
      <vt:lpstr>Arial</vt:lpstr>
      <vt:lpstr>Calibri</vt:lpstr>
      <vt:lpstr>Cambria</vt:lpstr>
      <vt:lpstr>Söhne</vt:lpstr>
      <vt:lpstr>Times New Roman</vt:lpstr>
      <vt:lpstr>Verdana</vt:lpstr>
      <vt:lpstr>MIS Template</vt:lpstr>
      <vt:lpstr>Default Design</vt:lpstr>
      <vt:lpstr>4_Custom Design</vt:lpstr>
      <vt:lpstr>5_MIS Template</vt:lpstr>
      <vt:lpstr>6_MIS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gmrgroup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ramdas</dc:creator>
  <cp:lastModifiedBy>chukkalajohnpaul@gmail.com</cp:lastModifiedBy>
  <cp:revision>6587</cp:revision>
  <cp:lastPrinted>2016-03-11T10:52:57Z</cp:lastPrinted>
  <dcterms:created xsi:type="dcterms:W3CDTF">2005-07-02T04:48:06Z</dcterms:created>
  <dcterms:modified xsi:type="dcterms:W3CDTF">2024-05-22T10:33:16Z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