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8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6DA0E-C34C-409A-A1F0-09FFDDC592C9}" v="10" dt="2024-04-19T23:51:43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waskar\Downloads\Maths_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awaskar\Downloads\Math_GLM\Maths_Accuracy%20(1)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pawaskar\Downloads\Math_GLM\Maths_Accuracy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Accuracy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Chats!$D$5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Chats!$C$6:$C$10</c:f>
              <c:strCache>
                <c:ptCount val="5"/>
                <c:pt idx="0">
                  <c:v>CHAT GPT</c:v>
                </c:pt>
                <c:pt idx="1">
                  <c:v>COHERE</c:v>
                </c:pt>
                <c:pt idx="2">
                  <c:v>GEMMA</c:v>
                </c:pt>
                <c:pt idx="3">
                  <c:v>ZEPHYR</c:v>
                </c:pt>
                <c:pt idx="4">
                  <c:v>Meta-Llama</c:v>
                </c:pt>
              </c:strCache>
            </c:strRef>
          </c:cat>
          <c:val>
            <c:numRef>
              <c:f>Chats!$D$6:$D$10</c:f>
              <c:numCache>
                <c:formatCode>0%</c:formatCode>
                <c:ptCount val="5"/>
                <c:pt idx="0">
                  <c:v>0.77</c:v>
                </c:pt>
                <c:pt idx="1">
                  <c:v>0.5</c:v>
                </c:pt>
                <c:pt idx="2">
                  <c:v>0.37</c:v>
                </c:pt>
                <c:pt idx="3">
                  <c:v>0.56999999999999995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2-4810-965F-A3383F698F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015567744"/>
        <c:axId val="1015567264"/>
      </c:barChart>
      <c:catAx>
        <c:axId val="101556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567264"/>
        <c:crosses val="autoZero"/>
        <c:auto val="1"/>
        <c:lblAlgn val="ctr"/>
        <c:lblOffset val="100"/>
        <c:noMultiLvlLbl val="0"/>
      </c:catAx>
      <c:valAx>
        <c:axId val="101556726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56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Sheet2!$B$6:$B$11</cx:f>
        <cx:lvl ptCount="6">
          <cx:pt idx="0">CHAT GPT</cx:pt>
          <cx:pt idx="1">COHERE</cx:pt>
          <cx:pt idx="2">GEMMA</cx:pt>
          <cx:pt idx="3">ZEPHYR</cx:pt>
          <cx:pt idx="4">Meta-Llama</cx:pt>
          <cx:pt idx="5">DeepSeekMath</cx:pt>
        </cx:lvl>
      </cx:strDim>
      <cx:numDim type="val">
        <cx:f>Sheet2!$C$6:$C$11</cx:f>
        <cx:lvl ptCount="6" formatCode="0%">
          <cx:pt idx="0">0.5</cx:pt>
          <cx:pt idx="1">0.40000000000000002</cx:pt>
          <cx:pt idx="2">0.27000000000000002</cx:pt>
          <cx:pt idx="3">0.37</cx:pt>
          <cx:pt idx="4">0.40000000000000002</cx:pt>
          <cx:pt idx="5">0.55000000000000004</cx:pt>
        </cx:lvl>
      </cx:numDim>
    </cx:data>
  </cx:chartData>
  <cx:chart>
    <cx:title pos="t" align="ctr" overlay="0">
      <cx:tx>
        <cx:txData>
          <cx:v>Result based on Arithmetic operations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Result based on Arithmetic operations</a:t>
          </a:r>
        </a:p>
      </cx:txPr>
    </cx:title>
    <cx:plotArea>
      <cx:plotAreaRegion>
        <cx:series layoutId="boxWhisker" uniqueId="{9F82541E-5635-4A8B-9F84-B3036D2AA18F}">
          <cx:dataId val="0"/>
          <cx:layoutPr>
            <cx:visibility meanLine="1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b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'Charts and table'!$B$6:$B$11</cx:f>
        <cx:lvl ptCount="6">
          <cx:pt idx="0">CHAT GPT</cx:pt>
          <cx:pt idx="1">COHERE</cx:pt>
          <cx:pt idx="2">GEMMA</cx:pt>
          <cx:pt idx="3">ZEPHYR</cx:pt>
          <cx:pt idx="4">Meta-Llama</cx:pt>
          <cx:pt idx="5">DeepSeekMath</cx:pt>
        </cx:lvl>
      </cx:strDim>
      <cx:numDim type="size">
        <cx:f>'Charts and table'!$C$6:$C$11</cx:f>
        <cx:lvl ptCount="6" formatCode="0%">
          <cx:pt idx="0">0.5</cx:pt>
          <cx:pt idx="1">0.40000000000000002</cx:pt>
          <cx:pt idx="2">0.27000000000000002</cx:pt>
          <cx:pt idx="3">0.37</cx:pt>
          <cx:pt idx="4">0.40000000000000002</cx:pt>
          <cx:pt idx="5">0.55000000000000004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0" u="none" strike="noStrike" baseline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/>
                <a:ea typeface="Arial"/>
                <a:cs typeface="Arial"/>
              </a:rPr>
              <a:t>Results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endParaRPr>
          </a:p>
        </cx:rich>
      </cx:tx>
    </cx:title>
    <cx:plotArea>
      <cx:plotAreaRegion>
        <cx:series layoutId="treemap" uniqueId="{A4283CB6-9BEC-4A3B-A821-19D5ABD72666}">
          <cx:dataLabels pos="inEnd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7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svg"/><Relationship Id="rId1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svg"/><Relationship Id="rId1" Type="http://schemas.openxmlformats.org/officeDocument/2006/relationships/image" Target="../media/image13.png"/><Relationship Id="rId6" Type="http://schemas.openxmlformats.org/officeDocument/2006/relationships/image" Target="../media/image24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BDEC7-809C-47D5-A60B-9530F579EF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B58B7191-EFB7-4B4F-84E0-FBD01D11CB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research shows that big language models struggle with math. I investigated different factors and used LLM-based models to do complex arithmetic accurately without calculators. </a:t>
          </a:r>
        </a:p>
      </dgm:t>
    </dgm:pt>
    <dgm:pt modelId="{4417A970-C56E-49F1-B09A-5C5C1AE7C326}" type="parTrans" cxnId="{B5365638-153C-4427-A859-DC9BAF7728CD}">
      <dgm:prSet/>
      <dgm:spPr/>
      <dgm:t>
        <a:bodyPr/>
        <a:lstStyle/>
        <a:p>
          <a:endParaRPr lang="en-US"/>
        </a:p>
      </dgm:t>
    </dgm:pt>
    <dgm:pt modelId="{CA2B9639-8816-45B1-BA8B-C9ED0CE83EE7}" type="sibTrans" cxnId="{B5365638-153C-4427-A859-DC9BAF7728CD}">
      <dgm:prSet/>
      <dgm:spPr/>
      <dgm:t>
        <a:bodyPr/>
        <a:lstStyle/>
        <a:p>
          <a:endParaRPr lang="en-US"/>
        </a:p>
      </dgm:t>
    </dgm:pt>
    <dgm:pt modelId="{CDA0CB07-DBF6-48AA-9B3F-D43111341F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Surprisingly, even ChatGPT had difficulty with multi-digit multiplication. I tested various LLM-based modules like COHERE, GEMMA, Meta-Llama, and ZEPHYR for accuracy. Additionally, I configured the deployment of </a:t>
          </a:r>
          <a:r>
            <a:rPr lang="en-US" sz="1400" dirty="0" err="1"/>
            <a:t>DeepSeekMaths</a:t>
          </a:r>
          <a:r>
            <a:rPr lang="en-US" sz="1400" dirty="0"/>
            <a:t> and tested different arithmetic operations for accuracy.</a:t>
          </a:r>
        </a:p>
      </dgm:t>
    </dgm:pt>
    <dgm:pt modelId="{4F6C9EAD-EA9C-426D-85E4-66B6ABA97749}" type="parTrans" cxnId="{5112719E-C799-496E-AA4F-AE33B037B9FF}">
      <dgm:prSet/>
      <dgm:spPr/>
      <dgm:t>
        <a:bodyPr/>
        <a:lstStyle/>
        <a:p>
          <a:endParaRPr lang="en-US"/>
        </a:p>
      </dgm:t>
    </dgm:pt>
    <dgm:pt modelId="{4703FDA2-5836-41F2-9894-B8A5E78C6623}" type="sibTrans" cxnId="{5112719E-C799-496E-AA4F-AE33B037B9FF}">
      <dgm:prSet/>
      <dgm:spPr/>
      <dgm:t>
        <a:bodyPr/>
        <a:lstStyle/>
        <a:p>
          <a:endParaRPr lang="en-US"/>
        </a:p>
      </dgm:t>
    </dgm:pt>
    <dgm:pt modelId="{F3C9B132-7F80-43C6-9563-866FFC42B5A2}" type="pres">
      <dgm:prSet presAssocID="{4C0BDEC7-809C-47D5-A60B-9530F579EF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AA4A31-77D7-4943-9AF3-6052D7FA69DC}" type="pres">
      <dgm:prSet presAssocID="{B58B7191-EFB7-4B4F-84E0-FBD01D11CB92}" presName="compNode" presStyleCnt="0"/>
      <dgm:spPr/>
    </dgm:pt>
    <dgm:pt modelId="{FB036EB9-48D6-470F-A253-9BFD028B590A}" type="pres">
      <dgm:prSet presAssocID="{B58B7191-EFB7-4B4F-84E0-FBD01D11CB92}" presName="bgRect" presStyleLbl="bgShp" presStyleIdx="0" presStyleCnt="2" custLinFactNeighborX="3251" custLinFactNeighborY="-3523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</dgm:pt>
    <dgm:pt modelId="{0686AD97-C44A-428C-B50D-C2DE2664B00D}" type="pres">
      <dgm:prSet presAssocID="{B58B7191-EFB7-4B4F-84E0-FBD01D11CB92}" presName="iconRect" presStyleLbl="node1" presStyleIdx="0" presStyleCnt="2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6D21D54-26EA-45B4-B128-3A29BF6E840F}" type="pres">
      <dgm:prSet presAssocID="{B58B7191-EFB7-4B4F-84E0-FBD01D11CB92}" presName="spaceRect" presStyleCnt="0"/>
      <dgm:spPr/>
    </dgm:pt>
    <dgm:pt modelId="{44A6E56A-2656-4EC3-BD20-29CF0A0C97D4}" type="pres">
      <dgm:prSet presAssocID="{B58B7191-EFB7-4B4F-84E0-FBD01D11CB92}" presName="parTx" presStyleLbl="revTx" presStyleIdx="0" presStyleCnt="2" custLinFactNeighborX="427" custLinFactNeighborY="-1547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3BEB56-8C31-46EC-B688-F6548A906CFF}" type="pres">
      <dgm:prSet presAssocID="{CA2B9639-8816-45B1-BA8B-C9ED0CE83EE7}" presName="sibTrans" presStyleCnt="0"/>
      <dgm:spPr/>
    </dgm:pt>
    <dgm:pt modelId="{7B82422C-2B29-4F5E-9442-DF7FC7BDE4AB}" type="pres">
      <dgm:prSet presAssocID="{CDA0CB07-DBF6-48AA-9B3F-D43111341FE0}" presName="compNode" presStyleCnt="0"/>
      <dgm:spPr/>
    </dgm:pt>
    <dgm:pt modelId="{F11B40AD-2F90-4F47-A356-F8056CDF20F2}" type="pres">
      <dgm:prSet presAssocID="{CDA0CB07-DBF6-48AA-9B3F-D43111341FE0}" presName="bgRect" presStyleLbl="bgShp" presStyleIdx="1" presStyleCnt="2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>
        <a:ln>
          <a:noFill/>
        </a:ln>
      </dgm:spPr>
    </dgm:pt>
    <dgm:pt modelId="{BD7EC8BC-EE56-46AE-A53D-A2F14847F71B}" type="pres">
      <dgm:prSet presAssocID="{CDA0CB07-DBF6-48AA-9B3F-D43111341F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8533C13-E495-48C4-BB6D-586EC093FF74}" type="pres">
      <dgm:prSet presAssocID="{CDA0CB07-DBF6-48AA-9B3F-D43111341FE0}" presName="spaceRect" presStyleCnt="0"/>
      <dgm:spPr/>
    </dgm:pt>
    <dgm:pt modelId="{4F6658AA-03DE-498B-AC38-A978224C0F10}" type="pres">
      <dgm:prSet presAssocID="{CDA0CB07-DBF6-48AA-9B3F-D43111341FE0}" presName="parTx" presStyleLbl="revTx" presStyleIdx="1" presStyleCnt="2" custScaleY="12897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112719E-C799-496E-AA4F-AE33B037B9FF}" srcId="{4C0BDEC7-809C-47D5-A60B-9530F579EF94}" destId="{CDA0CB07-DBF6-48AA-9B3F-D43111341FE0}" srcOrd="1" destOrd="0" parTransId="{4F6C9EAD-EA9C-426D-85E4-66B6ABA97749}" sibTransId="{4703FDA2-5836-41F2-9894-B8A5E78C6623}"/>
    <dgm:cxn modelId="{696187B6-4C22-4C4A-99CD-D4A35F511641}" type="presOf" srcId="{CDA0CB07-DBF6-48AA-9B3F-D43111341FE0}" destId="{4F6658AA-03DE-498B-AC38-A978224C0F10}" srcOrd="0" destOrd="0" presId="urn:microsoft.com/office/officeart/2018/2/layout/IconVerticalSolidList"/>
    <dgm:cxn modelId="{06F887FE-EC20-4977-920A-1E8B8F9901DA}" type="presOf" srcId="{4C0BDEC7-809C-47D5-A60B-9530F579EF94}" destId="{F3C9B132-7F80-43C6-9563-866FFC42B5A2}" srcOrd="0" destOrd="0" presId="urn:microsoft.com/office/officeart/2018/2/layout/IconVerticalSolidList"/>
    <dgm:cxn modelId="{B5365638-153C-4427-A859-DC9BAF7728CD}" srcId="{4C0BDEC7-809C-47D5-A60B-9530F579EF94}" destId="{B58B7191-EFB7-4B4F-84E0-FBD01D11CB92}" srcOrd="0" destOrd="0" parTransId="{4417A970-C56E-49F1-B09A-5C5C1AE7C326}" sibTransId="{CA2B9639-8816-45B1-BA8B-C9ED0CE83EE7}"/>
    <dgm:cxn modelId="{6367C31B-3473-4EFA-B306-00320EEBC60A}" type="presOf" srcId="{B58B7191-EFB7-4B4F-84E0-FBD01D11CB92}" destId="{44A6E56A-2656-4EC3-BD20-29CF0A0C97D4}" srcOrd="0" destOrd="0" presId="urn:microsoft.com/office/officeart/2018/2/layout/IconVerticalSolidList"/>
    <dgm:cxn modelId="{9CAB5821-891F-47E4-B4CE-AB3B3E2C1D9A}" type="presParOf" srcId="{F3C9B132-7F80-43C6-9563-866FFC42B5A2}" destId="{B1AA4A31-77D7-4943-9AF3-6052D7FA69DC}" srcOrd="0" destOrd="0" presId="urn:microsoft.com/office/officeart/2018/2/layout/IconVerticalSolidList"/>
    <dgm:cxn modelId="{75DBEF05-C3F4-4F50-A21B-897E699B7B97}" type="presParOf" srcId="{B1AA4A31-77D7-4943-9AF3-6052D7FA69DC}" destId="{FB036EB9-48D6-470F-A253-9BFD028B590A}" srcOrd="0" destOrd="0" presId="urn:microsoft.com/office/officeart/2018/2/layout/IconVerticalSolidList"/>
    <dgm:cxn modelId="{EE9EE1AB-283C-4BD2-932C-98220CAD356A}" type="presParOf" srcId="{B1AA4A31-77D7-4943-9AF3-6052D7FA69DC}" destId="{0686AD97-C44A-428C-B50D-C2DE2664B00D}" srcOrd="1" destOrd="0" presId="urn:microsoft.com/office/officeart/2018/2/layout/IconVerticalSolidList"/>
    <dgm:cxn modelId="{50F12054-F173-4DBD-8E32-85C30EA79722}" type="presParOf" srcId="{B1AA4A31-77D7-4943-9AF3-6052D7FA69DC}" destId="{86D21D54-26EA-45B4-B128-3A29BF6E840F}" srcOrd="2" destOrd="0" presId="urn:microsoft.com/office/officeart/2018/2/layout/IconVerticalSolidList"/>
    <dgm:cxn modelId="{1EB25A43-7861-412E-88DF-DB84EFB142E3}" type="presParOf" srcId="{B1AA4A31-77D7-4943-9AF3-6052D7FA69DC}" destId="{44A6E56A-2656-4EC3-BD20-29CF0A0C97D4}" srcOrd="3" destOrd="0" presId="urn:microsoft.com/office/officeart/2018/2/layout/IconVerticalSolidList"/>
    <dgm:cxn modelId="{DF179655-5EBA-4B48-AE4E-951426E56481}" type="presParOf" srcId="{F3C9B132-7F80-43C6-9563-866FFC42B5A2}" destId="{073BEB56-8C31-46EC-B688-F6548A906CFF}" srcOrd="1" destOrd="0" presId="urn:microsoft.com/office/officeart/2018/2/layout/IconVerticalSolidList"/>
    <dgm:cxn modelId="{B1471448-470F-4DAD-ABBB-5654F00C3724}" type="presParOf" srcId="{F3C9B132-7F80-43C6-9563-866FFC42B5A2}" destId="{7B82422C-2B29-4F5E-9442-DF7FC7BDE4AB}" srcOrd="2" destOrd="0" presId="urn:microsoft.com/office/officeart/2018/2/layout/IconVerticalSolidList"/>
    <dgm:cxn modelId="{5549A143-BA71-44F5-9F66-8A87D5DDC3E6}" type="presParOf" srcId="{7B82422C-2B29-4F5E-9442-DF7FC7BDE4AB}" destId="{F11B40AD-2F90-4F47-A356-F8056CDF20F2}" srcOrd="0" destOrd="0" presId="urn:microsoft.com/office/officeart/2018/2/layout/IconVerticalSolidList"/>
    <dgm:cxn modelId="{B2DDBA07-F942-4F75-A30E-2D6B85AC94EC}" type="presParOf" srcId="{7B82422C-2B29-4F5E-9442-DF7FC7BDE4AB}" destId="{BD7EC8BC-EE56-46AE-A53D-A2F14847F71B}" srcOrd="1" destOrd="0" presId="urn:microsoft.com/office/officeart/2018/2/layout/IconVerticalSolidList"/>
    <dgm:cxn modelId="{CD1AF093-6411-47A3-B127-519626EA909A}" type="presParOf" srcId="{7B82422C-2B29-4F5E-9442-DF7FC7BDE4AB}" destId="{A8533C13-E495-48C4-BB6D-586EC093FF74}" srcOrd="2" destOrd="0" presId="urn:microsoft.com/office/officeart/2018/2/layout/IconVerticalSolidList"/>
    <dgm:cxn modelId="{5BADBDE8-3569-40B6-8C56-BF6B58167D5F}" type="presParOf" srcId="{7B82422C-2B29-4F5E-9442-DF7FC7BDE4AB}" destId="{4F6658AA-03DE-498B-AC38-A978224C0F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5A8AD-A3A3-4619-A500-AC198D6D32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C38A287F-2850-4E5D-ADEE-F311E83667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/>
            <a:t>Evaluate correctness and accuracy of GPT models' solutions to mathematical problems.</a:t>
          </a:r>
          <a:endParaRPr lang="en-US" sz="1400" dirty="0"/>
        </a:p>
      </dgm:t>
    </dgm:pt>
    <dgm:pt modelId="{E3C46E73-3987-4BD3-8D1F-75DD6C56D84D}" type="parTrans" cxnId="{1E1F366A-44B2-4041-9B83-2DE174403157}">
      <dgm:prSet/>
      <dgm:spPr/>
      <dgm:t>
        <a:bodyPr/>
        <a:lstStyle/>
        <a:p>
          <a:endParaRPr lang="en-US"/>
        </a:p>
      </dgm:t>
    </dgm:pt>
    <dgm:pt modelId="{E8235D8A-7759-4974-BE08-C639535C240B}" type="sibTrans" cxnId="{1E1F366A-44B2-4041-9B83-2DE174403157}">
      <dgm:prSet/>
      <dgm:spPr/>
      <dgm:t>
        <a:bodyPr/>
        <a:lstStyle/>
        <a:p>
          <a:endParaRPr lang="en-US"/>
        </a:p>
      </dgm:t>
    </dgm:pt>
    <dgm:pt modelId="{4A1406EF-9581-47E2-BC55-45E64F80918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/>
            <a:t>Compare performance across different types of mathematical problems.</a:t>
          </a:r>
          <a:endParaRPr lang="en-US" sz="1400" dirty="0"/>
        </a:p>
      </dgm:t>
    </dgm:pt>
    <dgm:pt modelId="{10443AB7-3021-4A17-8FC6-98C6F455636C}" type="parTrans" cxnId="{197222E5-D4B4-41A7-A9FE-28AF308CE063}">
      <dgm:prSet/>
      <dgm:spPr/>
      <dgm:t>
        <a:bodyPr/>
        <a:lstStyle/>
        <a:p>
          <a:endParaRPr lang="en-US"/>
        </a:p>
      </dgm:t>
    </dgm:pt>
    <dgm:pt modelId="{DD8312BE-F090-4450-A714-DC41DD61B310}" type="sibTrans" cxnId="{197222E5-D4B4-41A7-A9FE-28AF308CE063}">
      <dgm:prSet/>
      <dgm:spPr/>
      <dgm:t>
        <a:bodyPr/>
        <a:lstStyle/>
        <a:p>
          <a:endParaRPr lang="en-US"/>
        </a:p>
      </dgm:t>
    </dgm:pt>
    <dgm:pt modelId="{932A688D-70DB-43D1-A3E4-5FA44B96F9C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i="0" dirty="0"/>
            <a:t>Explore implications of GPT models' proficiency in mathematics for education and real-world applications.</a:t>
          </a:r>
          <a:endParaRPr lang="en-US" sz="1400" dirty="0"/>
        </a:p>
      </dgm:t>
    </dgm:pt>
    <dgm:pt modelId="{FE124F84-9BA5-4A3F-89A0-B156CF58068D}" type="parTrans" cxnId="{C2588383-6B47-41DC-844C-17C9B79BC49D}">
      <dgm:prSet/>
      <dgm:spPr/>
      <dgm:t>
        <a:bodyPr/>
        <a:lstStyle/>
        <a:p>
          <a:endParaRPr lang="en-US"/>
        </a:p>
      </dgm:t>
    </dgm:pt>
    <dgm:pt modelId="{CB6197FE-1292-4EFC-8228-89F470B2A59C}" type="sibTrans" cxnId="{C2588383-6B47-41DC-844C-17C9B79BC49D}">
      <dgm:prSet/>
      <dgm:spPr/>
      <dgm:t>
        <a:bodyPr/>
        <a:lstStyle/>
        <a:p>
          <a:endParaRPr lang="en-US"/>
        </a:p>
      </dgm:t>
    </dgm:pt>
    <dgm:pt modelId="{DBEAFFB8-1A08-447A-865C-018536667C1E}" type="pres">
      <dgm:prSet presAssocID="{CC95A8AD-A3A3-4619-A500-AC198D6D325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AFAFB-9645-4489-94D6-196C6F74D98E}" type="pres">
      <dgm:prSet presAssocID="{C38A287F-2850-4E5D-ADEE-F311E836670A}" presName="compNode" presStyleCnt="0"/>
      <dgm:spPr/>
    </dgm:pt>
    <dgm:pt modelId="{7377B771-45D8-4492-AEEA-0C7A4B2DC6D6}" type="pres">
      <dgm:prSet presAssocID="{C38A287F-2850-4E5D-ADEE-F311E836670A}" presName="iconBgRect" presStyleLbl="bgShp" presStyleIdx="0" presStyleCnt="3"/>
      <dgm:spPr/>
    </dgm:pt>
    <dgm:pt modelId="{A1ADE7D4-52E2-426B-A7AB-66B17FEAB154}" type="pres">
      <dgm:prSet presAssocID="{C38A287F-2850-4E5D-ADEE-F311E83667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06B833-D6AE-4737-BAE0-BB0238C77861}" type="pres">
      <dgm:prSet presAssocID="{C38A287F-2850-4E5D-ADEE-F311E836670A}" presName="spaceRect" presStyleCnt="0"/>
      <dgm:spPr/>
    </dgm:pt>
    <dgm:pt modelId="{E357F706-8410-4FBD-B8CF-4327E216D574}" type="pres">
      <dgm:prSet presAssocID="{C38A287F-2850-4E5D-ADEE-F311E836670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C08A98E-A450-4C8F-8438-6185AD32B055}" type="pres">
      <dgm:prSet presAssocID="{E8235D8A-7759-4974-BE08-C639535C240B}" presName="sibTrans" presStyleCnt="0"/>
      <dgm:spPr/>
    </dgm:pt>
    <dgm:pt modelId="{EB38BDED-77F1-4300-A876-6692ED2E7909}" type="pres">
      <dgm:prSet presAssocID="{4A1406EF-9581-47E2-BC55-45E64F809182}" presName="compNode" presStyleCnt="0"/>
      <dgm:spPr/>
    </dgm:pt>
    <dgm:pt modelId="{8088E6D3-BB56-41C1-AD2F-0D02EE21BDCA}" type="pres">
      <dgm:prSet presAssocID="{4A1406EF-9581-47E2-BC55-45E64F809182}" presName="iconBgRect" presStyleLbl="bgShp" presStyleIdx="1" presStyleCnt="3"/>
      <dgm:spPr/>
    </dgm:pt>
    <dgm:pt modelId="{65E962E7-D683-406C-BB37-33D0B3FADDAE}" type="pres">
      <dgm:prSet presAssocID="{4A1406EF-9581-47E2-BC55-45E64F809182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8AC6CC6-0331-4666-A7E1-65A24DB1BCCC}" type="pres">
      <dgm:prSet presAssocID="{4A1406EF-9581-47E2-BC55-45E64F809182}" presName="spaceRect" presStyleCnt="0"/>
      <dgm:spPr/>
    </dgm:pt>
    <dgm:pt modelId="{03B035B3-4848-49E0-9EAD-9034C67F3A8C}" type="pres">
      <dgm:prSet presAssocID="{4A1406EF-9581-47E2-BC55-45E64F809182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5607F69-77FC-47BA-8436-BE9E8857510D}" type="pres">
      <dgm:prSet presAssocID="{DD8312BE-F090-4450-A714-DC41DD61B310}" presName="sibTrans" presStyleCnt="0"/>
      <dgm:spPr/>
    </dgm:pt>
    <dgm:pt modelId="{0F94FEAA-B9EF-4607-B908-84B57BDC605F}" type="pres">
      <dgm:prSet presAssocID="{932A688D-70DB-43D1-A3E4-5FA44B96F9C1}" presName="compNode" presStyleCnt="0"/>
      <dgm:spPr/>
    </dgm:pt>
    <dgm:pt modelId="{DA026093-9836-424C-A2D3-78CB9F65CCDC}" type="pres">
      <dgm:prSet presAssocID="{932A688D-70DB-43D1-A3E4-5FA44B96F9C1}" presName="iconBgRect" presStyleLbl="bgShp" presStyleIdx="2" presStyleCnt="3"/>
      <dgm:spPr/>
    </dgm:pt>
    <dgm:pt modelId="{F40F8380-633D-4DEA-A4AB-CDBB6F5E2411}" type="pres">
      <dgm:prSet presAssocID="{932A688D-70DB-43D1-A3E4-5FA44B96F9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6DE1178-5364-46F2-AC95-C84B97B0A935}" type="pres">
      <dgm:prSet presAssocID="{932A688D-70DB-43D1-A3E4-5FA44B96F9C1}" presName="spaceRect" presStyleCnt="0"/>
      <dgm:spPr/>
    </dgm:pt>
    <dgm:pt modelId="{F92E5A54-31B3-4626-ADED-EAC0C9EB03AD}" type="pres">
      <dgm:prSet presAssocID="{932A688D-70DB-43D1-A3E4-5FA44B96F9C1}" presName="textRect" presStyleLbl="revTx" presStyleIdx="2" presStyleCnt="3" custLinFactNeighborX="80" custLinFactNeighborY="-713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88383-6B47-41DC-844C-17C9B79BC49D}" srcId="{CC95A8AD-A3A3-4619-A500-AC198D6D3259}" destId="{932A688D-70DB-43D1-A3E4-5FA44B96F9C1}" srcOrd="2" destOrd="0" parTransId="{FE124F84-9BA5-4A3F-89A0-B156CF58068D}" sibTransId="{CB6197FE-1292-4EFC-8228-89F470B2A59C}"/>
    <dgm:cxn modelId="{1E1F366A-44B2-4041-9B83-2DE174403157}" srcId="{CC95A8AD-A3A3-4619-A500-AC198D6D3259}" destId="{C38A287F-2850-4E5D-ADEE-F311E836670A}" srcOrd="0" destOrd="0" parTransId="{E3C46E73-3987-4BD3-8D1F-75DD6C56D84D}" sibTransId="{E8235D8A-7759-4974-BE08-C639535C240B}"/>
    <dgm:cxn modelId="{F19946B6-FFCB-4EDE-B0D9-E9282DB2DA08}" type="presOf" srcId="{932A688D-70DB-43D1-A3E4-5FA44B96F9C1}" destId="{F92E5A54-31B3-4626-ADED-EAC0C9EB03AD}" srcOrd="0" destOrd="0" presId="urn:microsoft.com/office/officeart/2018/5/layout/IconCircleLabelList"/>
    <dgm:cxn modelId="{3AA1B3C3-705B-4A67-901B-D9768CEBA275}" type="presOf" srcId="{CC95A8AD-A3A3-4619-A500-AC198D6D3259}" destId="{DBEAFFB8-1A08-447A-865C-018536667C1E}" srcOrd="0" destOrd="0" presId="urn:microsoft.com/office/officeart/2018/5/layout/IconCircleLabelList"/>
    <dgm:cxn modelId="{D4A977D1-8652-478F-A76F-37D113D52EA6}" type="presOf" srcId="{4A1406EF-9581-47E2-BC55-45E64F809182}" destId="{03B035B3-4848-49E0-9EAD-9034C67F3A8C}" srcOrd="0" destOrd="0" presId="urn:microsoft.com/office/officeart/2018/5/layout/IconCircleLabelList"/>
    <dgm:cxn modelId="{197222E5-D4B4-41A7-A9FE-28AF308CE063}" srcId="{CC95A8AD-A3A3-4619-A500-AC198D6D3259}" destId="{4A1406EF-9581-47E2-BC55-45E64F809182}" srcOrd="1" destOrd="0" parTransId="{10443AB7-3021-4A17-8FC6-98C6F455636C}" sibTransId="{DD8312BE-F090-4450-A714-DC41DD61B310}"/>
    <dgm:cxn modelId="{6E679AA5-C3E7-4248-8846-37B1FFE76ADD}" type="presOf" srcId="{C38A287F-2850-4E5D-ADEE-F311E836670A}" destId="{E357F706-8410-4FBD-B8CF-4327E216D574}" srcOrd="0" destOrd="0" presId="urn:microsoft.com/office/officeart/2018/5/layout/IconCircleLabelList"/>
    <dgm:cxn modelId="{2AB5F750-C6E8-4CCF-9321-6A21322BD9DA}" type="presParOf" srcId="{DBEAFFB8-1A08-447A-865C-018536667C1E}" destId="{153AFAFB-9645-4489-94D6-196C6F74D98E}" srcOrd="0" destOrd="0" presId="urn:microsoft.com/office/officeart/2018/5/layout/IconCircleLabelList"/>
    <dgm:cxn modelId="{3C799AF0-4757-4E67-93F7-DDD7490420E8}" type="presParOf" srcId="{153AFAFB-9645-4489-94D6-196C6F74D98E}" destId="{7377B771-45D8-4492-AEEA-0C7A4B2DC6D6}" srcOrd="0" destOrd="0" presId="urn:microsoft.com/office/officeart/2018/5/layout/IconCircleLabelList"/>
    <dgm:cxn modelId="{94AD040F-018E-4A63-828B-CD2255B3F0B8}" type="presParOf" srcId="{153AFAFB-9645-4489-94D6-196C6F74D98E}" destId="{A1ADE7D4-52E2-426B-A7AB-66B17FEAB154}" srcOrd="1" destOrd="0" presId="urn:microsoft.com/office/officeart/2018/5/layout/IconCircleLabelList"/>
    <dgm:cxn modelId="{1EB9B11A-BC7E-4216-A297-9A1E260F6F3B}" type="presParOf" srcId="{153AFAFB-9645-4489-94D6-196C6F74D98E}" destId="{B006B833-D6AE-4737-BAE0-BB0238C77861}" srcOrd="2" destOrd="0" presId="urn:microsoft.com/office/officeart/2018/5/layout/IconCircleLabelList"/>
    <dgm:cxn modelId="{CECAB115-A9B0-475D-B040-51ECB2355B17}" type="presParOf" srcId="{153AFAFB-9645-4489-94D6-196C6F74D98E}" destId="{E357F706-8410-4FBD-B8CF-4327E216D574}" srcOrd="3" destOrd="0" presId="urn:microsoft.com/office/officeart/2018/5/layout/IconCircleLabelList"/>
    <dgm:cxn modelId="{B3B9F1B8-83E6-409B-A182-07130205482C}" type="presParOf" srcId="{DBEAFFB8-1A08-447A-865C-018536667C1E}" destId="{8C08A98E-A450-4C8F-8438-6185AD32B055}" srcOrd="1" destOrd="0" presId="urn:microsoft.com/office/officeart/2018/5/layout/IconCircleLabelList"/>
    <dgm:cxn modelId="{D6E678E2-639B-4AED-9D6F-11032178DC31}" type="presParOf" srcId="{DBEAFFB8-1A08-447A-865C-018536667C1E}" destId="{EB38BDED-77F1-4300-A876-6692ED2E7909}" srcOrd="2" destOrd="0" presId="urn:microsoft.com/office/officeart/2018/5/layout/IconCircleLabelList"/>
    <dgm:cxn modelId="{3AB17477-CA96-45B5-8A77-FF6FCBD792E8}" type="presParOf" srcId="{EB38BDED-77F1-4300-A876-6692ED2E7909}" destId="{8088E6D3-BB56-41C1-AD2F-0D02EE21BDCA}" srcOrd="0" destOrd="0" presId="urn:microsoft.com/office/officeart/2018/5/layout/IconCircleLabelList"/>
    <dgm:cxn modelId="{EF17E44B-A016-449E-A337-C2E103E857FE}" type="presParOf" srcId="{EB38BDED-77F1-4300-A876-6692ED2E7909}" destId="{65E962E7-D683-406C-BB37-33D0B3FADDAE}" srcOrd="1" destOrd="0" presId="urn:microsoft.com/office/officeart/2018/5/layout/IconCircleLabelList"/>
    <dgm:cxn modelId="{546B1124-9A6E-4532-BC66-4D35ABB7DCD8}" type="presParOf" srcId="{EB38BDED-77F1-4300-A876-6692ED2E7909}" destId="{D8AC6CC6-0331-4666-A7E1-65A24DB1BCCC}" srcOrd="2" destOrd="0" presId="urn:microsoft.com/office/officeart/2018/5/layout/IconCircleLabelList"/>
    <dgm:cxn modelId="{038D614E-0F42-4337-BF46-C3634F10B65E}" type="presParOf" srcId="{EB38BDED-77F1-4300-A876-6692ED2E7909}" destId="{03B035B3-4848-49E0-9EAD-9034C67F3A8C}" srcOrd="3" destOrd="0" presId="urn:microsoft.com/office/officeart/2018/5/layout/IconCircleLabelList"/>
    <dgm:cxn modelId="{57DF08BD-0F4F-41B8-8A9E-608A3B4E1881}" type="presParOf" srcId="{DBEAFFB8-1A08-447A-865C-018536667C1E}" destId="{B5607F69-77FC-47BA-8436-BE9E8857510D}" srcOrd="3" destOrd="0" presId="urn:microsoft.com/office/officeart/2018/5/layout/IconCircleLabelList"/>
    <dgm:cxn modelId="{E40971B1-09F1-4934-A65C-1C075CA941D6}" type="presParOf" srcId="{DBEAFFB8-1A08-447A-865C-018536667C1E}" destId="{0F94FEAA-B9EF-4607-B908-84B57BDC605F}" srcOrd="4" destOrd="0" presId="urn:microsoft.com/office/officeart/2018/5/layout/IconCircleLabelList"/>
    <dgm:cxn modelId="{72AD3692-0B64-4B47-AB46-24E057C68CF7}" type="presParOf" srcId="{0F94FEAA-B9EF-4607-B908-84B57BDC605F}" destId="{DA026093-9836-424C-A2D3-78CB9F65CCDC}" srcOrd="0" destOrd="0" presId="urn:microsoft.com/office/officeart/2018/5/layout/IconCircleLabelList"/>
    <dgm:cxn modelId="{E1E74855-D316-422B-9AEF-B30591DE4C5C}" type="presParOf" srcId="{0F94FEAA-B9EF-4607-B908-84B57BDC605F}" destId="{F40F8380-633D-4DEA-A4AB-CDBB6F5E2411}" srcOrd="1" destOrd="0" presId="urn:microsoft.com/office/officeart/2018/5/layout/IconCircleLabelList"/>
    <dgm:cxn modelId="{2BE97A20-BDA2-4091-8D39-2697A31A729D}" type="presParOf" srcId="{0F94FEAA-B9EF-4607-B908-84B57BDC605F}" destId="{E6DE1178-5364-46F2-AC95-C84B97B0A935}" srcOrd="2" destOrd="0" presId="urn:microsoft.com/office/officeart/2018/5/layout/IconCircleLabelList"/>
    <dgm:cxn modelId="{7E2CBF85-C81F-471C-BB11-387D728ED225}" type="presParOf" srcId="{0F94FEAA-B9EF-4607-B908-84B57BDC605F}" destId="{F92E5A54-31B3-4626-ADED-EAC0C9EB03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728DFD-2238-44E6-80FC-BAE8644F3F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180CD4-A45D-4A42-822C-C44AE62E9F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Presentation of accuracy scores and performance metrics for each GPT model.</a:t>
          </a:r>
          <a:endParaRPr lang="en-US"/>
        </a:p>
      </dgm:t>
    </dgm:pt>
    <dgm:pt modelId="{F310D458-1CFE-4141-8245-0F74D1CB19F3}" type="parTrans" cxnId="{4E777458-5B48-4AAE-9EE9-05DA3C78BEC8}">
      <dgm:prSet/>
      <dgm:spPr/>
      <dgm:t>
        <a:bodyPr/>
        <a:lstStyle/>
        <a:p>
          <a:endParaRPr lang="en-US"/>
        </a:p>
      </dgm:t>
    </dgm:pt>
    <dgm:pt modelId="{6BB7AEC3-851C-4C10-910A-8EE4B0ACCCF5}" type="sibTrans" cxnId="{4E777458-5B48-4AAE-9EE9-05DA3C78BEC8}">
      <dgm:prSet/>
      <dgm:spPr/>
      <dgm:t>
        <a:bodyPr/>
        <a:lstStyle/>
        <a:p>
          <a:endParaRPr lang="en-US"/>
        </a:p>
      </dgm:t>
    </dgm:pt>
    <dgm:pt modelId="{1024D9B5-38E5-4B81-88FF-D1A886D08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Analysis of strengths and weaknesses in handling different types of mathematical operations.</a:t>
          </a:r>
          <a:endParaRPr lang="en-US"/>
        </a:p>
      </dgm:t>
    </dgm:pt>
    <dgm:pt modelId="{F25BED15-AC3D-422A-A920-2155D5F0C1F8}" type="parTrans" cxnId="{A624A8A0-7C59-4DC0-AF37-AD8D4D9929CC}">
      <dgm:prSet/>
      <dgm:spPr/>
      <dgm:t>
        <a:bodyPr/>
        <a:lstStyle/>
        <a:p>
          <a:endParaRPr lang="en-US"/>
        </a:p>
      </dgm:t>
    </dgm:pt>
    <dgm:pt modelId="{47EA5C63-2564-4C97-9CD8-47DBF42E8492}" type="sibTrans" cxnId="{A624A8A0-7C59-4DC0-AF37-AD8D4D9929CC}">
      <dgm:prSet/>
      <dgm:spPr/>
      <dgm:t>
        <a:bodyPr/>
        <a:lstStyle/>
        <a:p>
          <a:endParaRPr lang="en-US"/>
        </a:p>
      </dgm:t>
    </dgm:pt>
    <dgm:pt modelId="{057655A9-B4C0-442D-8EC3-35D711F78D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Interpretation of findings in the context of potential implications for education and problem-solving.</a:t>
          </a:r>
          <a:endParaRPr lang="en-US"/>
        </a:p>
      </dgm:t>
    </dgm:pt>
    <dgm:pt modelId="{9E4AC42F-0052-471D-9E69-1D344AC00896}" type="parTrans" cxnId="{264A0F71-E2E5-4618-A814-9E5FD733EB99}">
      <dgm:prSet/>
      <dgm:spPr/>
      <dgm:t>
        <a:bodyPr/>
        <a:lstStyle/>
        <a:p>
          <a:endParaRPr lang="en-US"/>
        </a:p>
      </dgm:t>
    </dgm:pt>
    <dgm:pt modelId="{ED33A468-52C1-4DCD-9AB7-3C272C664C99}" type="sibTrans" cxnId="{264A0F71-E2E5-4618-A814-9E5FD733EB99}">
      <dgm:prSet/>
      <dgm:spPr/>
      <dgm:t>
        <a:bodyPr/>
        <a:lstStyle/>
        <a:p>
          <a:endParaRPr lang="en-US"/>
        </a:p>
      </dgm:t>
    </dgm:pt>
    <dgm:pt modelId="{FE5FF1B7-59DE-46B7-B249-72F0ECD3D1E9}" type="pres">
      <dgm:prSet presAssocID="{C5728DFD-2238-44E6-80FC-BAE8644F3F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3CE807-2ACC-4A34-ACB9-59B53EC0CED8}" type="pres">
      <dgm:prSet presAssocID="{F1180CD4-A45D-4A42-822C-C44AE62E9F40}" presName="compNode" presStyleCnt="0"/>
      <dgm:spPr/>
    </dgm:pt>
    <dgm:pt modelId="{21E01CD8-8D22-40A0-AC07-AF76D62FD717}" type="pres">
      <dgm:prSet presAssocID="{F1180CD4-A45D-4A42-822C-C44AE62E9F40}" presName="bgRect" presStyleLbl="bgShp" presStyleIdx="0" presStyleCnt="3"/>
      <dgm:spPr/>
    </dgm:pt>
    <dgm:pt modelId="{1AFB940A-BD18-49BF-98C3-B03D3F78BFB3}" type="pres">
      <dgm:prSet presAssocID="{F1180CD4-A45D-4A42-822C-C44AE62E9F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95F2D4A-9F51-4AE1-B870-695B13FC4F67}" type="pres">
      <dgm:prSet presAssocID="{F1180CD4-A45D-4A42-822C-C44AE62E9F40}" presName="spaceRect" presStyleCnt="0"/>
      <dgm:spPr/>
    </dgm:pt>
    <dgm:pt modelId="{40BAE252-1782-4E96-9DD8-9A206C45A32F}" type="pres">
      <dgm:prSet presAssocID="{F1180CD4-A45D-4A42-822C-C44AE62E9F40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70EB0B5-FB87-466F-B966-E7BF9A23AAEE}" type="pres">
      <dgm:prSet presAssocID="{6BB7AEC3-851C-4C10-910A-8EE4B0ACCCF5}" presName="sibTrans" presStyleCnt="0"/>
      <dgm:spPr/>
    </dgm:pt>
    <dgm:pt modelId="{955B738B-3D9F-44E5-A18E-C4676B4B9E3B}" type="pres">
      <dgm:prSet presAssocID="{1024D9B5-38E5-4B81-88FF-D1A886D08236}" presName="compNode" presStyleCnt="0"/>
      <dgm:spPr/>
    </dgm:pt>
    <dgm:pt modelId="{AB63974D-8911-43DC-9A79-ADCE02A3ABAF}" type="pres">
      <dgm:prSet presAssocID="{1024D9B5-38E5-4B81-88FF-D1A886D08236}" presName="bgRect" presStyleLbl="bgShp" presStyleIdx="1" presStyleCnt="3"/>
      <dgm:spPr/>
    </dgm:pt>
    <dgm:pt modelId="{EB9076EB-F2D1-4DD5-8A70-81B95EBD4083}" type="pres">
      <dgm:prSet presAssocID="{1024D9B5-38E5-4B81-88FF-D1A886D08236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1CA3D83-0F9C-402A-AC51-8B198297E0FC}" type="pres">
      <dgm:prSet presAssocID="{1024D9B5-38E5-4B81-88FF-D1A886D08236}" presName="spaceRect" presStyleCnt="0"/>
      <dgm:spPr/>
    </dgm:pt>
    <dgm:pt modelId="{BF0DC6CB-6CED-41DC-8B8B-E76CBC8990B9}" type="pres">
      <dgm:prSet presAssocID="{1024D9B5-38E5-4B81-88FF-D1A886D08236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45BF6CB-2453-4E58-967F-B327137FC42F}" type="pres">
      <dgm:prSet presAssocID="{47EA5C63-2564-4C97-9CD8-47DBF42E8492}" presName="sibTrans" presStyleCnt="0"/>
      <dgm:spPr/>
    </dgm:pt>
    <dgm:pt modelId="{216E3C63-0473-4D7A-B562-E622894BD6E7}" type="pres">
      <dgm:prSet presAssocID="{057655A9-B4C0-442D-8EC3-35D711F78D75}" presName="compNode" presStyleCnt="0"/>
      <dgm:spPr/>
    </dgm:pt>
    <dgm:pt modelId="{35F7350F-B430-42FC-912D-0AB0415D7D34}" type="pres">
      <dgm:prSet presAssocID="{057655A9-B4C0-442D-8EC3-35D711F78D75}" presName="bgRect" presStyleLbl="bgShp" presStyleIdx="2" presStyleCnt="3"/>
      <dgm:spPr/>
    </dgm:pt>
    <dgm:pt modelId="{512F701D-379A-40BD-AAA2-2E00E0196D19}" type="pres">
      <dgm:prSet presAssocID="{057655A9-B4C0-442D-8EC3-35D711F78D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654884B-D1F7-4A1F-B043-831996FDE241}" type="pres">
      <dgm:prSet presAssocID="{057655A9-B4C0-442D-8EC3-35D711F78D75}" presName="spaceRect" presStyleCnt="0"/>
      <dgm:spPr/>
    </dgm:pt>
    <dgm:pt modelId="{8AC83B7F-788D-45D8-9286-16A1FEE0AEAD}" type="pres">
      <dgm:prSet presAssocID="{057655A9-B4C0-442D-8EC3-35D711F78D7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E777458-5B48-4AAE-9EE9-05DA3C78BEC8}" srcId="{C5728DFD-2238-44E6-80FC-BAE8644F3FFF}" destId="{F1180CD4-A45D-4A42-822C-C44AE62E9F40}" srcOrd="0" destOrd="0" parTransId="{F310D458-1CFE-4141-8245-0F74D1CB19F3}" sibTransId="{6BB7AEC3-851C-4C10-910A-8EE4B0ACCCF5}"/>
    <dgm:cxn modelId="{A624A8A0-7C59-4DC0-AF37-AD8D4D9929CC}" srcId="{C5728DFD-2238-44E6-80FC-BAE8644F3FFF}" destId="{1024D9B5-38E5-4B81-88FF-D1A886D08236}" srcOrd="1" destOrd="0" parTransId="{F25BED15-AC3D-422A-A920-2155D5F0C1F8}" sibTransId="{47EA5C63-2564-4C97-9CD8-47DBF42E8492}"/>
    <dgm:cxn modelId="{B1B2BB14-D9C0-4341-B30D-D6CEC74B63C7}" type="presOf" srcId="{057655A9-B4C0-442D-8EC3-35D711F78D75}" destId="{8AC83B7F-788D-45D8-9286-16A1FEE0AEAD}" srcOrd="0" destOrd="0" presId="urn:microsoft.com/office/officeart/2018/2/layout/IconVerticalSolidList"/>
    <dgm:cxn modelId="{35C88AB8-2980-4D6C-BA93-7FA14C2BD113}" type="presOf" srcId="{1024D9B5-38E5-4B81-88FF-D1A886D08236}" destId="{BF0DC6CB-6CED-41DC-8B8B-E76CBC8990B9}" srcOrd="0" destOrd="0" presId="urn:microsoft.com/office/officeart/2018/2/layout/IconVerticalSolidList"/>
    <dgm:cxn modelId="{62E4E591-7FA8-4371-BD13-EAE404B0A777}" type="presOf" srcId="{F1180CD4-A45D-4A42-822C-C44AE62E9F40}" destId="{40BAE252-1782-4E96-9DD8-9A206C45A32F}" srcOrd="0" destOrd="0" presId="urn:microsoft.com/office/officeart/2018/2/layout/IconVerticalSolidList"/>
    <dgm:cxn modelId="{264A0F71-E2E5-4618-A814-9E5FD733EB99}" srcId="{C5728DFD-2238-44E6-80FC-BAE8644F3FFF}" destId="{057655A9-B4C0-442D-8EC3-35D711F78D75}" srcOrd="2" destOrd="0" parTransId="{9E4AC42F-0052-471D-9E69-1D344AC00896}" sibTransId="{ED33A468-52C1-4DCD-9AB7-3C272C664C99}"/>
    <dgm:cxn modelId="{91173836-1F61-4F91-B4CF-515F10730E31}" type="presOf" srcId="{C5728DFD-2238-44E6-80FC-BAE8644F3FFF}" destId="{FE5FF1B7-59DE-46B7-B249-72F0ECD3D1E9}" srcOrd="0" destOrd="0" presId="urn:microsoft.com/office/officeart/2018/2/layout/IconVerticalSolidList"/>
    <dgm:cxn modelId="{CEE66975-E02F-46E7-8E7D-43E64A808955}" type="presParOf" srcId="{FE5FF1B7-59DE-46B7-B249-72F0ECD3D1E9}" destId="{C73CE807-2ACC-4A34-ACB9-59B53EC0CED8}" srcOrd="0" destOrd="0" presId="urn:microsoft.com/office/officeart/2018/2/layout/IconVerticalSolidList"/>
    <dgm:cxn modelId="{B4AB8337-3C3C-4072-9F57-177CEEFDB54B}" type="presParOf" srcId="{C73CE807-2ACC-4A34-ACB9-59B53EC0CED8}" destId="{21E01CD8-8D22-40A0-AC07-AF76D62FD717}" srcOrd="0" destOrd="0" presId="urn:microsoft.com/office/officeart/2018/2/layout/IconVerticalSolidList"/>
    <dgm:cxn modelId="{2D898174-30B7-409C-B66C-C1F95F3DCA8C}" type="presParOf" srcId="{C73CE807-2ACC-4A34-ACB9-59B53EC0CED8}" destId="{1AFB940A-BD18-49BF-98C3-B03D3F78BFB3}" srcOrd="1" destOrd="0" presId="urn:microsoft.com/office/officeart/2018/2/layout/IconVerticalSolidList"/>
    <dgm:cxn modelId="{F99B9226-405B-410D-8CD5-5A48722D02D8}" type="presParOf" srcId="{C73CE807-2ACC-4A34-ACB9-59B53EC0CED8}" destId="{195F2D4A-9F51-4AE1-B870-695B13FC4F67}" srcOrd="2" destOrd="0" presId="urn:microsoft.com/office/officeart/2018/2/layout/IconVerticalSolidList"/>
    <dgm:cxn modelId="{19C0058F-FF91-4DF0-B0D9-D5E1D03815F3}" type="presParOf" srcId="{C73CE807-2ACC-4A34-ACB9-59B53EC0CED8}" destId="{40BAE252-1782-4E96-9DD8-9A206C45A32F}" srcOrd="3" destOrd="0" presId="urn:microsoft.com/office/officeart/2018/2/layout/IconVerticalSolidList"/>
    <dgm:cxn modelId="{35F7055A-9815-4E00-9C20-FAA75B138D03}" type="presParOf" srcId="{FE5FF1B7-59DE-46B7-B249-72F0ECD3D1E9}" destId="{F70EB0B5-FB87-466F-B966-E7BF9A23AAEE}" srcOrd="1" destOrd="0" presId="urn:microsoft.com/office/officeart/2018/2/layout/IconVerticalSolidList"/>
    <dgm:cxn modelId="{E65BF0C6-AA33-416E-9AE3-9E0FB45E0DAA}" type="presParOf" srcId="{FE5FF1B7-59DE-46B7-B249-72F0ECD3D1E9}" destId="{955B738B-3D9F-44E5-A18E-C4676B4B9E3B}" srcOrd="2" destOrd="0" presId="urn:microsoft.com/office/officeart/2018/2/layout/IconVerticalSolidList"/>
    <dgm:cxn modelId="{6B1CA358-EF41-40D4-99D4-D9856AC1E0C0}" type="presParOf" srcId="{955B738B-3D9F-44E5-A18E-C4676B4B9E3B}" destId="{AB63974D-8911-43DC-9A79-ADCE02A3ABAF}" srcOrd="0" destOrd="0" presId="urn:microsoft.com/office/officeart/2018/2/layout/IconVerticalSolidList"/>
    <dgm:cxn modelId="{5F42AF6B-2BAA-4DF2-B7AA-45D1642310B8}" type="presParOf" srcId="{955B738B-3D9F-44E5-A18E-C4676B4B9E3B}" destId="{EB9076EB-F2D1-4DD5-8A70-81B95EBD4083}" srcOrd="1" destOrd="0" presId="urn:microsoft.com/office/officeart/2018/2/layout/IconVerticalSolidList"/>
    <dgm:cxn modelId="{6C28C81A-F235-417F-825A-554618BB27ED}" type="presParOf" srcId="{955B738B-3D9F-44E5-A18E-C4676B4B9E3B}" destId="{E1CA3D83-0F9C-402A-AC51-8B198297E0FC}" srcOrd="2" destOrd="0" presId="urn:microsoft.com/office/officeart/2018/2/layout/IconVerticalSolidList"/>
    <dgm:cxn modelId="{7EA8242D-8205-4BC2-8346-964FC75B5AAA}" type="presParOf" srcId="{955B738B-3D9F-44E5-A18E-C4676B4B9E3B}" destId="{BF0DC6CB-6CED-41DC-8B8B-E76CBC8990B9}" srcOrd="3" destOrd="0" presId="urn:microsoft.com/office/officeart/2018/2/layout/IconVerticalSolidList"/>
    <dgm:cxn modelId="{CD974D2E-4C07-4F8B-8374-1CB224333641}" type="presParOf" srcId="{FE5FF1B7-59DE-46B7-B249-72F0ECD3D1E9}" destId="{845BF6CB-2453-4E58-967F-B327137FC42F}" srcOrd="3" destOrd="0" presId="urn:microsoft.com/office/officeart/2018/2/layout/IconVerticalSolidList"/>
    <dgm:cxn modelId="{B140DE75-946F-4927-9873-D1D510E8AFDF}" type="presParOf" srcId="{FE5FF1B7-59DE-46B7-B249-72F0ECD3D1E9}" destId="{216E3C63-0473-4D7A-B562-E622894BD6E7}" srcOrd="4" destOrd="0" presId="urn:microsoft.com/office/officeart/2018/2/layout/IconVerticalSolidList"/>
    <dgm:cxn modelId="{47A921D9-ED3F-4489-B0C4-C6B4840B5668}" type="presParOf" srcId="{216E3C63-0473-4D7A-B562-E622894BD6E7}" destId="{35F7350F-B430-42FC-912D-0AB0415D7D34}" srcOrd="0" destOrd="0" presId="urn:microsoft.com/office/officeart/2018/2/layout/IconVerticalSolidList"/>
    <dgm:cxn modelId="{3C21D91A-AB19-461D-8F95-CBCB30AD8D59}" type="presParOf" srcId="{216E3C63-0473-4D7A-B562-E622894BD6E7}" destId="{512F701D-379A-40BD-AAA2-2E00E0196D19}" srcOrd="1" destOrd="0" presId="urn:microsoft.com/office/officeart/2018/2/layout/IconVerticalSolidList"/>
    <dgm:cxn modelId="{F183598B-6B5D-4267-8B57-A5153C166796}" type="presParOf" srcId="{216E3C63-0473-4D7A-B562-E622894BD6E7}" destId="{4654884B-D1F7-4A1F-B043-831996FDE241}" srcOrd="2" destOrd="0" presId="urn:microsoft.com/office/officeart/2018/2/layout/IconVerticalSolidList"/>
    <dgm:cxn modelId="{6DCB75E5-505C-45BA-A0A7-7154052B0781}" type="presParOf" srcId="{216E3C63-0473-4D7A-B562-E622894BD6E7}" destId="{8AC83B7F-788D-45D8-9286-16A1FEE0AE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36EB9-48D6-470F-A253-9BFD028B590A}">
      <dsp:nvSpPr>
        <dsp:cNvPr id="0" name=""/>
        <dsp:cNvSpPr/>
      </dsp:nvSpPr>
      <dsp:spPr>
        <a:xfrm>
          <a:off x="0" y="98992"/>
          <a:ext cx="5562598" cy="1814825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0686AD97-C44A-428C-B50D-C2DE2664B00D}">
      <dsp:nvSpPr>
        <dsp:cNvPr id="0" name=""/>
        <dsp:cNvSpPr/>
      </dsp:nvSpPr>
      <dsp:spPr>
        <a:xfrm>
          <a:off x="548984" y="571264"/>
          <a:ext cx="998153" cy="99815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6E56A-2656-4EC3-BD20-29CF0A0C97D4}">
      <dsp:nvSpPr>
        <dsp:cNvPr id="0" name=""/>
        <dsp:cNvSpPr/>
      </dsp:nvSpPr>
      <dsp:spPr>
        <a:xfrm>
          <a:off x="2097098" y="0"/>
          <a:ext cx="3465500" cy="1814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69" tIns="192069" rIns="192069" bIns="192069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This research shows that big language models struggle with math. I investigated different factors and used LLM-based models to do complex arithmetic accurately without calculators. </a:t>
          </a:r>
        </a:p>
      </dsp:txBody>
      <dsp:txXfrm>
        <a:off x="2097098" y="0"/>
        <a:ext cx="3465500" cy="1814825"/>
      </dsp:txXfrm>
    </dsp:sp>
    <dsp:sp modelId="{F11B40AD-2F90-4F47-A356-F8056CDF20F2}">
      <dsp:nvSpPr>
        <dsp:cNvPr id="0" name=""/>
        <dsp:cNvSpPr/>
      </dsp:nvSpPr>
      <dsp:spPr>
        <a:xfrm>
          <a:off x="0" y="2603615"/>
          <a:ext cx="5562598" cy="1814825"/>
        </a:xfrm>
        <a:prstGeom prst="roundRect">
          <a:avLst>
            <a:gd name="adj" fmla="val 10000"/>
          </a:avLst>
        </a:prstGeom>
        <a:solidFill>
          <a:schemeClr val="accent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</dsp:sp>
    <dsp:sp modelId="{BD7EC8BC-EE56-46AE-A53D-A2F14847F71B}">
      <dsp:nvSpPr>
        <dsp:cNvPr id="0" name=""/>
        <dsp:cNvSpPr/>
      </dsp:nvSpPr>
      <dsp:spPr>
        <a:xfrm>
          <a:off x="548984" y="3011950"/>
          <a:ext cx="998153" cy="998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658AA-03DE-498B-AC38-A978224C0F10}">
      <dsp:nvSpPr>
        <dsp:cNvPr id="0" name=""/>
        <dsp:cNvSpPr/>
      </dsp:nvSpPr>
      <dsp:spPr>
        <a:xfrm>
          <a:off x="2096123" y="2340719"/>
          <a:ext cx="3465500" cy="2340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69" tIns="192069" rIns="192069" bIns="192069" numCol="1" spcCol="1270" anchor="ctr" anchorCtr="0">
          <a:noAutofit/>
        </a:bodyPr>
        <a:lstStyle/>
        <a:p>
          <a:pPr lvl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Surprisingly, even ChatGPT had difficulty with multi-digit multiplication. I tested various LLM-based modules like COHERE, GEMMA, Meta-Llama, and ZEPHYR for accuracy. Additionally, I configured the deployment of </a:t>
          </a:r>
          <a:r>
            <a:rPr lang="en-US" sz="1400" kern="1200" dirty="0" err="1"/>
            <a:t>DeepSeekMaths</a:t>
          </a:r>
          <a:r>
            <a:rPr lang="en-US" sz="1400" kern="1200" dirty="0"/>
            <a:t> and tested different arithmetic operations for accuracy.</a:t>
          </a:r>
        </a:p>
      </dsp:txBody>
      <dsp:txXfrm>
        <a:off x="2096123" y="2340719"/>
        <a:ext cx="3465500" cy="2340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7B771-45D8-4492-AEEA-0C7A4B2DC6D6}">
      <dsp:nvSpPr>
        <dsp:cNvPr id="0" name=""/>
        <dsp:cNvSpPr/>
      </dsp:nvSpPr>
      <dsp:spPr>
        <a:xfrm>
          <a:off x="479429" y="1244853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DE7D4-52E2-426B-A7AB-66B17FEAB154}">
      <dsp:nvSpPr>
        <dsp:cNvPr id="0" name=""/>
        <dsp:cNvSpPr/>
      </dsp:nvSpPr>
      <dsp:spPr>
        <a:xfrm>
          <a:off x="764617" y="153004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7F706-8410-4FBD-B8CF-4327E216D574}">
      <dsp:nvSpPr>
        <dsp:cNvPr id="0" name=""/>
        <dsp:cNvSpPr/>
      </dsp:nvSpPr>
      <dsp:spPr>
        <a:xfrm>
          <a:off x="51648" y="2999853"/>
          <a:ext cx="21937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b="0" i="0" kern="1200" dirty="0"/>
            <a:t>Evaluate correctness and accuracy of GPT models' solutions to mathematical problems.</a:t>
          </a:r>
          <a:endParaRPr lang="en-US" sz="1400" kern="1200" dirty="0"/>
        </a:p>
      </dsp:txBody>
      <dsp:txXfrm>
        <a:off x="51648" y="2999853"/>
        <a:ext cx="2193750" cy="1215000"/>
      </dsp:txXfrm>
    </dsp:sp>
    <dsp:sp modelId="{8088E6D3-BB56-41C1-AD2F-0D02EE21BDCA}">
      <dsp:nvSpPr>
        <dsp:cNvPr id="0" name=""/>
        <dsp:cNvSpPr/>
      </dsp:nvSpPr>
      <dsp:spPr>
        <a:xfrm>
          <a:off x="3057086" y="1244853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962E7-D683-406C-BB37-33D0B3FADDAE}">
      <dsp:nvSpPr>
        <dsp:cNvPr id="0" name=""/>
        <dsp:cNvSpPr/>
      </dsp:nvSpPr>
      <dsp:spPr>
        <a:xfrm>
          <a:off x="3342273" y="1530040"/>
          <a:ext cx="767812" cy="767812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035B3-4848-49E0-9EAD-9034C67F3A8C}">
      <dsp:nvSpPr>
        <dsp:cNvPr id="0" name=""/>
        <dsp:cNvSpPr/>
      </dsp:nvSpPr>
      <dsp:spPr>
        <a:xfrm>
          <a:off x="2629305" y="2999853"/>
          <a:ext cx="21937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b="0" i="0" kern="1200" dirty="0"/>
            <a:t>Compare performance across different types of mathematical problems.</a:t>
          </a:r>
          <a:endParaRPr lang="en-US" sz="1400" kern="1200" dirty="0"/>
        </a:p>
      </dsp:txBody>
      <dsp:txXfrm>
        <a:off x="2629305" y="2999853"/>
        <a:ext cx="2193750" cy="1215000"/>
      </dsp:txXfrm>
    </dsp:sp>
    <dsp:sp modelId="{DA026093-9836-424C-A2D3-78CB9F65CCDC}">
      <dsp:nvSpPr>
        <dsp:cNvPr id="0" name=""/>
        <dsp:cNvSpPr/>
      </dsp:nvSpPr>
      <dsp:spPr>
        <a:xfrm>
          <a:off x="5634742" y="1244853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8380-633D-4DEA-A4AB-CDBB6F5E2411}">
      <dsp:nvSpPr>
        <dsp:cNvPr id="0" name=""/>
        <dsp:cNvSpPr/>
      </dsp:nvSpPr>
      <dsp:spPr>
        <a:xfrm>
          <a:off x="5919930" y="153004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E5A54-31B3-4626-ADED-EAC0C9EB03AD}">
      <dsp:nvSpPr>
        <dsp:cNvPr id="0" name=""/>
        <dsp:cNvSpPr/>
      </dsp:nvSpPr>
      <dsp:spPr>
        <a:xfrm>
          <a:off x="5208716" y="2913162"/>
          <a:ext cx="219375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400" b="0" i="0" kern="1200" dirty="0"/>
            <a:t>Explore implications of GPT models' proficiency in mathematics for education and real-world applications.</a:t>
          </a:r>
          <a:endParaRPr lang="en-US" sz="1400" kern="1200" dirty="0"/>
        </a:p>
      </dsp:txBody>
      <dsp:txXfrm>
        <a:off x="5208716" y="2913162"/>
        <a:ext cx="2193750" cy="121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01CD8-8D22-40A0-AC07-AF76D62FD717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B940A-BD18-49BF-98C3-B03D3F78BFB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E252-1782-4E96-9DD8-9A206C45A32F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Presentation of accuracy scores and performance metrics for each GPT model.</a:t>
          </a:r>
          <a:endParaRPr lang="en-US" sz="1800" kern="1200"/>
        </a:p>
      </dsp:txBody>
      <dsp:txXfrm>
        <a:off x="1435590" y="531"/>
        <a:ext cx="3957770" cy="1242935"/>
      </dsp:txXfrm>
    </dsp:sp>
    <dsp:sp modelId="{AB63974D-8911-43DC-9A79-ADCE02A3ABAF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076EB-F2D1-4DD5-8A70-81B95EBD408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DC6CB-6CED-41DC-8B8B-E76CBC8990B9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Analysis of strengths and weaknesses in handling different types of mathematical operations.</a:t>
          </a:r>
          <a:endParaRPr lang="en-US" sz="1800" kern="1200"/>
        </a:p>
      </dsp:txBody>
      <dsp:txXfrm>
        <a:off x="1435590" y="1554201"/>
        <a:ext cx="3957770" cy="1242935"/>
      </dsp:txXfrm>
    </dsp:sp>
    <dsp:sp modelId="{35F7350F-B430-42FC-912D-0AB0415D7D34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F701D-379A-40BD-AAA2-2E00E0196D1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3B7F-788D-45D8-9286-16A1FEE0AEAD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/>
            <a:t>Interpretation of findings in the context of potential implications for education and problem-solving.</a:t>
          </a:r>
          <a:endParaRPr lang="en-US" sz="1800" kern="1200"/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868AB-908D-4B64-8EE5-616922CBB651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E3E31-6607-485A-80CB-9320FA515E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84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E3E31-6607-485A-80CB-9320FA515E1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278A-2A82-A59B-BF62-BE71D165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0584-502E-F6C5-9378-6A13970BC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06C12-9FB8-8C89-F397-3007432D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5DEB0-8D70-9F0F-791D-B6129DF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643C-A248-86DE-C656-1CF1BB98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7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4B1A-EB95-1C38-08ED-EE92A6DA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87BB4-C45B-9502-463C-0D2EE34B9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C20C-FDFA-41CD-A669-19DB04C9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56B8-1E74-B1ED-8402-E9551063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6AA-3932-29B8-D997-E99955A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D89C7-6A9C-93EA-0270-64228E865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99AC-3D4E-ABA0-7C76-8ED66418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C5D4-4ABA-6762-5C65-0469E7D9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2707-D558-F95E-DE79-B9BFBCB7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221D-7386-0A4C-825A-F744329B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0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8427-C63D-6F3F-D4B5-B994F8DC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DFFB-BFEF-1AED-19A7-8D9C3370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81E3-7073-AF25-29C5-4CA8A22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036-46B3-CBCC-6702-8912DD2D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8F00-4B73-9469-AE69-3B474BC5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70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CF24-F5D9-D5A0-FD67-940B044E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5D8F-FDFD-1338-5834-A4A3905D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BBA2-F6B3-F461-018A-B55CAC7C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F4CF-18A8-4B9D-5D82-159047C4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C920A-1F5F-DD81-6868-CB025413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3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4244-3AB9-57AC-9988-EDE6E413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2E12-FFE3-F931-406C-E4386743D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BCEB-8C47-ACC6-E0F4-055558F1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199A8-9CA0-ADB9-43B0-97D73648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9553-1331-FADF-1B98-B1EC49CD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30203-E5D9-57B8-8560-EA0DAC1C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0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C0F1-9E4B-B7E7-8FC4-04E0A0D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803C-682E-418F-BF5E-FE7CAD96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EDAD1-BF8B-9F76-67D2-887D434C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D88C7-1C31-1BB1-55CC-E8B259148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39D2C-A59E-45EE-22AD-1C3D33545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29B0-3916-065C-880C-7343830B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0E3CC-4447-DC53-A145-8D9CB126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F2059-E4BD-CEF4-23E3-7136EC89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3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E244-FCBE-D992-DE1D-92C5BE0D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C2766-C67D-EFF9-36B2-A524E15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3D3AA-02A9-FA5C-FEC5-9AFF20AC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7FB8A-D52E-5049-E99B-A2508E61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8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99868-1536-07FB-8811-A7E4420F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90047-D9F2-1BC5-980B-EC795620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8E6C6-A66E-4AAC-4A34-D4D36688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2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4108-6231-28DC-6CA1-4E06CA6A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45C5-0F08-A0C4-D7A3-F57A3E99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E052F-9FA1-0DB8-D2FE-ED72BD63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FF4C-7E96-C418-36F8-24C61653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CBBD3-5829-B7A0-5180-1BFD1D2E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E4ED4-5A5F-994D-2B36-4F9641B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6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7D6F-F97B-A773-7A02-90505C23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F4447-9B9C-67E6-B1E3-67725ED6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E546-B686-6C7C-DF91-BE5CD899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0A2DC-CE63-9D7A-CB21-284813CA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2CC8C-E6B5-A61B-121D-7B078A90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EEE1-E697-5C25-20A7-955E61A4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CD448-95CE-B2E7-EBDC-B0184EB2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6D465-E05E-DD89-5F25-B5A21206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0484A-61D3-66DA-67D7-6810F7226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86A62-E118-4E63-B6CA-61E2FFE40253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96EE-8067-7CB2-41EB-1247BE17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2E5B-99F8-41FF-EBCF-CB3BCAC66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8D81F-6902-4DC8-9CD8-BB708879C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jpeg"/><Relationship Id="rId7" Type="http://schemas.openxmlformats.org/officeDocument/2006/relationships/diagramData" Target="../diagrams/data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diagramDrawing" Target="../diagrams/drawing1.xml"/><Relationship Id="rId5" Type="http://schemas.openxmlformats.org/officeDocument/2006/relationships/image" Target="../media/image5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4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BB463-E9CF-5760-4D60-9A8FF83A8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45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Exploring the Efficacy of Generative Pretrained Transformers for Arithmetic Problem Solving: A Comparative Analysis</a:t>
            </a:r>
            <a:endParaRPr lang="en-GB" sz="4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E2EF0-64FD-03D9-DB04-201295F6E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- Mohit Pawaskar</a:t>
            </a:r>
            <a:endParaRPr lang="en-GB"/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3D273-D565-D504-3A15-131F93A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0" i="0" kern="120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Conclusion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7F67E-4975-0DF7-8705-982A0CFE0646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Our study highlights the effectiveness of Large Language Models (LLMs), including DeepSeekMath-7B-instruct, ChatGPT, COHERE, GEMMA, ZEPHYR, and Meta-Llama, in addressing arithmetic tasks and math word problems. Through rigorous experiments and API development, we demonstrate their utility.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1. Performance Evaluation: We evaluated the performance of various LLMs on arithmetic tasks and math word problems.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2. Model Comparison: We compared different LLMs, showcasing their strengths and limitations.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3. API Development: We developed an API leveraging the GPT model, particularly DeepSeekMath-7B-instruct, for arithmetic operations.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1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4E28A0-F8F2-4190-AC08-73EF5A051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8B122-1135-B34F-B0A2-45451C322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892" y="1122363"/>
            <a:ext cx="752410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1A820B3F-9E9D-30B9-9A1E-66997491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700" y="2807110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1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01E37-5E49-CB76-0844-854291F4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Index</a:t>
            </a:r>
            <a:endParaRPr lang="en-GB" sz="4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BCCA4F0-B04E-47D4-7DC5-E660BC5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GB" sz="2000" b="0" i="0">
                <a:effectLst/>
                <a:highlight>
                  <a:srgbClr val="FFFFFF"/>
                </a:highlight>
                <a:latin typeface="Söhne"/>
              </a:rPr>
              <a:t>Research Scope</a:t>
            </a:r>
          </a:p>
          <a:p>
            <a:r>
              <a:rPr lang="en-GB" sz="2000" b="0" i="0">
                <a:effectLst/>
                <a:highlight>
                  <a:srgbClr val="FFFFFF"/>
                </a:highlight>
                <a:latin typeface="Söhne"/>
              </a:rPr>
              <a:t>Objectives</a:t>
            </a:r>
            <a:r>
              <a:rPr lang="en-US" sz="2000"/>
              <a:t> </a:t>
            </a:r>
          </a:p>
          <a:p>
            <a:r>
              <a:rPr lang="en-GB" sz="2000" b="0" i="0">
                <a:effectLst/>
                <a:highlight>
                  <a:srgbClr val="FFFFFF"/>
                </a:highlight>
                <a:latin typeface="Söhne"/>
              </a:rPr>
              <a:t>Methodology</a:t>
            </a:r>
          </a:p>
          <a:p>
            <a:r>
              <a:rPr lang="en-GB" sz="2000" b="0" i="0">
                <a:effectLst/>
                <a:highlight>
                  <a:srgbClr val="FFFFFF"/>
                </a:highlight>
                <a:latin typeface="Söhne"/>
              </a:rPr>
              <a:t>Results and Analysis</a:t>
            </a:r>
          </a:p>
          <a:p>
            <a:r>
              <a:rPr lang="en-GB" sz="2000" b="0" i="0">
                <a:effectLst/>
                <a:highlight>
                  <a:srgbClr val="FFFFFF"/>
                </a:highlight>
                <a:latin typeface="Söhne"/>
              </a:rPr>
              <a:t>Conclusion</a:t>
            </a:r>
            <a:endParaRPr lang="en-GB" sz="2000"/>
          </a:p>
        </p:txBody>
      </p:sp>
      <p:pic>
        <p:nvPicPr>
          <p:cNvPr id="26" name="Graphic 25" descr="Design">
            <a:extLst>
              <a:ext uri="{FF2B5EF4-FFF2-40B4-BE49-F238E27FC236}">
                <a16:creationId xmlns:a16="http://schemas.microsoft.com/office/drawing/2014/main" id="{3E92B74F-EA26-15D3-C70D-7D516CD00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5" name="Rectangle 1144">
            <a:extLst>
              <a:ext uri="{FF2B5EF4-FFF2-40B4-BE49-F238E27FC236}">
                <a16:creationId xmlns:a16="http://schemas.microsoft.com/office/drawing/2014/main" id="{FF93924A-10DF-4647-8C7A-115C017577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0D4B-C6AD-2956-DABD-919A4EE0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49249"/>
            <a:ext cx="4802249" cy="1671570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  <a:endParaRPr lang="en-GB" sz="4000"/>
          </a:p>
        </p:txBody>
      </p:sp>
      <p:pic>
        <p:nvPicPr>
          <p:cNvPr id="1038" name="Picture 14" descr="Cohere New Logo PNG vector in SVG, PDF, AI, CDR format">
            <a:extLst>
              <a:ext uri="{FF2B5EF4-FFF2-40B4-BE49-F238E27FC236}">
                <a16:creationId xmlns:a16="http://schemas.microsoft.com/office/drawing/2014/main" id="{612027DB-1596-2456-DF2A-0656327FF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" r="10614" b="3"/>
          <a:stretch/>
        </p:blipFill>
        <p:spPr bwMode="auto">
          <a:xfrm>
            <a:off x="6096000" y="355448"/>
            <a:ext cx="3016307" cy="22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eta: LLaMA Language Model Outperforms OpenAI's GPT-3">
            <a:extLst>
              <a:ext uri="{FF2B5EF4-FFF2-40B4-BE49-F238E27FC236}">
                <a16:creationId xmlns:a16="http://schemas.microsoft.com/office/drawing/2014/main" id="{8C7F190A-B45A-5D7F-5945-3D221AAF4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3" r="-1" b="19980"/>
          <a:stretch/>
        </p:blipFill>
        <p:spPr bwMode="auto">
          <a:xfrm>
            <a:off x="9185828" y="86986"/>
            <a:ext cx="3003123" cy="167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epseek-coder:6.7b-base-q5_K_M">
            <a:extLst>
              <a:ext uri="{FF2B5EF4-FFF2-40B4-BE49-F238E27FC236}">
                <a16:creationId xmlns:a16="http://schemas.microsoft.com/office/drawing/2014/main" id="{D450D86C-83D4-06A2-8D50-7EB821AB1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0" t="14069" r="33883" b="-14067"/>
          <a:stretch/>
        </p:blipFill>
        <p:spPr bwMode="auto">
          <a:xfrm>
            <a:off x="5640450" y="2396507"/>
            <a:ext cx="5205572" cy="206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dels: Gemma: Detailed ...">
            <a:extLst>
              <a:ext uri="{FF2B5EF4-FFF2-40B4-BE49-F238E27FC236}">
                <a16:creationId xmlns:a16="http://schemas.microsoft.com/office/drawing/2014/main" id="{E5FBFFF7-F224-47C9-6187-3CF90550C0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0" r="9037" b="1"/>
          <a:stretch/>
        </p:blipFill>
        <p:spPr bwMode="auto">
          <a:xfrm>
            <a:off x="5978429" y="4589967"/>
            <a:ext cx="3016307" cy="20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07F1F5C4-0A08-8721-CE45-1C50079C90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5848" b="-2"/>
          <a:stretch/>
        </p:blipFill>
        <p:spPr bwMode="auto">
          <a:xfrm>
            <a:off x="9188878" y="4079988"/>
            <a:ext cx="3003123" cy="27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76" name="Content Placeholder 2">
            <a:extLst>
              <a:ext uri="{FF2B5EF4-FFF2-40B4-BE49-F238E27FC236}">
                <a16:creationId xmlns:a16="http://schemas.microsoft.com/office/drawing/2014/main" id="{A99CC36F-8C07-5F94-DF43-761DB18FC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642010"/>
              </p:ext>
            </p:extLst>
          </p:nvPr>
        </p:nvGraphicFramePr>
        <p:xfrm>
          <a:off x="235006" y="1813589"/>
          <a:ext cx="5562599" cy="484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6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B82FC-AC63-1082-B2EC-15BEEF1B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b="0" i="0">
                <a:effectLst/>
                <a:highlight>
                  <a:srgbClr val="FFFFFF"/>
                </a:highlight>
                <a:latin typeface="Söhne"/>
              </a:rPr>
              <a:t>Research Scope</a:t>
            </a:r>
            <a:r>
              <a:rPr lang="en-US" sz="3600"/>
              <a:t> </a:t>
            </a:r>
            <a:endParaRPr lang="en-GB" sz="36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7126-6E80-0114-0E21-E5C3E4C1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effectLst/>
                <a:highlight>
                  <a:srgbClr val="FFFFFF"/>
                </a:highlight>
                <a:latin typeface="Söhne"/>
              </a:rPr>
              <a:t>Examination of GPT models, including COHERE, GEMMA, ZEPHYR, Meta-Llama, </a:t>
            </a:r>
            <a:r>
              <a:rPr lang="en-GB" sz="1800">
                <a:highlight>
                  <a:srgbClr val="FFFFFF"/>
                </a:highlight>
                <a:latin typeface="Söhne"/>
              </a:rPr>
              <a:t>ChatGPT and DeepSeekMath.</a:t>
            </a:r>
            <a:endParaRPr lang="en-GB" sz="1800" b="0" i="0"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0" i="0">
                <a:effectLst/>
                <a:highlight>
                  <a:srgbClr val="FFFFFF"/>
                </a:highlight>
                <a:latin typeface="Söhne"/>
              </a:rPr>
              <a:t>Focus on comprehension and reasoning abilities of GPT models in handling mathematical problems.</a:t>
            </a:r>
          </a:p>
          <a:p>
            <a:pPr marL="0" indent="0">
              <a:buNone/>
            </a:pPr>
            <a:endParaRPr lang="en-GB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A392A3-054B-DF97-4995-98937B529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11811"/>
              </p:ext>
            </p:extLst>
          </p:nvPr>
        </p:nvGraphicFramePr>
        <p:xfrm>
          <a:off x="5987738" y="2080382"/>
          <a:ext cx="5628021" cy="246436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92682">
                  <a:extLst>
                    <a:ext uri="{9D8B030D-6E8A-4147-A177-3AD203B41FA5}">
                      <a16:colId xmlns:a16="http://schemas.microsoft.com/office/drawing/2014/main" val="2037203433"/>
                    </a:ext>
                  </a:extLst>
                </a:gridCol>
                <a:gridCol w="1301214">
                  <a:extLst>
                    <a:ext uri="{9D8B030D-6E8A-4147-A177-3AD203B41FA5}">
                      <a16:colId xmlns:a16="http://schemas.microsoft.com/office/drawing/2014/main" val="2779712910"/>
                    </a:ext>
                  </a:extLst>
                </a:gridCol>
                <a:gridCol w="782643">
                  <a:extLst>
                    <a:ext uri="{9D8B030D-6E8A-4147-A177-3AD203B41FA5}">
                      <a16:colId xmlns:a16="http://schemas.microsoft.com/office/drawing/2014/main" val="3741366482"/>
                    </a:ext>
                  </a:extLst>
                </a:gridCol>
                <a:gridCol w="796555">
                  <a:extLst>
                    <a:ext uri="{9D8B030D-6E8A-4147-A177-3AD203B41FA5}">
                      <a16:colId xmlns:a16="http://schemas.microsoft.com/office/drawing/2014/main" val="2293586149"/>
                    </a:ext>
                  </a:extLst>
                </a:gridCol>
                <a:gridCol w="1001455">
                  <a:extLst>
                    <a:ext uri="{9D8B030D-6E8A-4147-A177-3AD203B41FA5}">
                      <a16:colId xmlns:a16="http://schemas.microsoft.com/office/drawing/2014/main" val="1761604489"/>
                    </a:ext>
                  </a:extLst>
                </a:gridCol>
                <a:gridCol w="853472">
                  <a:extLst>
                    <a:ext uri="{9D8B030D-6E8A-4147-A177-3AD203B41FA5}">
                      <a16:colId xmlns:a16="http://schemas.microsoft.com/office/drawing/2014/main" val="621197341"/>
                    </a:ext>
                  </a:extLst>
                </a:gridCol>
              </a:tblGrid>
              <a:tr h="45265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Task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Integer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Decimal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Fraction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Percentage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Negative Numbers</a:t>
                      </a:r>
                      <a:endParaRPr lang="en-GB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859326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Addition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 + 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nD.mD + nD.mD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(nD/mD) + (nD/mD)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nD% + nD%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-nD + 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678116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Subtraction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 - 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nD.mD - nD.mD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(nD/mD) - (nD/mD)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nD% - nD%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-nD - 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64987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Multiplication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 * 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nD.mD * nD.mD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(nD/mD) * (nD/mD)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nD% * nD%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-nD * 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69029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Division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 / 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nD.mD / nD.mD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(nD/mD) / (nD/mD)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nD% / nD%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-nD / 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47089"/>
                  </a:ext>
                </a:extLst>
              </a:tr>
              <a:tr h="2341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Exponentiation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nDˆnD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-nDˆ-nD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59417"/>
                  </a:ext>
                </a:extLst>
              </a:tr>
              <a:tr h="355522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Mixed Computing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[(nD±nD.mD)*nD%]/-nD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-</a:t>
                      </a:r>
                      <a:endParaRPr lang="en-GB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FF"/>
                        </a:highlight>
                        <a:latin typeface="Segoe UI" panose="020B0502040204020203" pitchFamily="34" charset="0"/>
                      </a:endParaRPr>
                    </a:p>
                  </a:txBody>
                  <a:tcPr marL="83538" marR="62653" marT="41769" marB="4176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65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B5CED-816E-B4CD-8460-0464F96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GB" sz="4000" b="0" i="0">
                <a:effectLst/>
                <a:highlight>
                  <a:srgbClr val="FFFFFF"/>
                </a:highlight>
                <a:latin typeface="Söhne"/>
              </a:rPr>
              <a:t>Objectives:</a:t>
            </a:r>
            <a:endParaRPr lang="en-GB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DBD26-3C50-17B5-EF48-8089AEE0E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35983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73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5167-D1D3-617D-442D-466D5BD9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5400" b="0" i="0">
                <a:effectLst/>
                <a:highlight>
                  <a:srgbClr val="FFFFFF"/>
                </a:highlight>
                <a:latin typeface="Söhne"/>
              </a:rPr>
              <a:t>Methodology:</a:t>
            </a:r>
            <a:endParaRPr lang="en-GB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3AB8-5D0A-27FD-F377-FE199D50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5563559" cy="303216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Utilization of GPT models' LLM modules for arithmetic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Assessment of addition, subtraction, multiplication, division, exponentiation, and mixed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  <a:latin typeface="Söhne"/>
              </a:rPr>
              <a:t>Comparison of accuracy and performance metrics among GPT models.</a:t>
            </a:r>
          </a:p>
          <a:p>
            <a:pPr marL="0" indent="0">
              <a:buNone/>
            </a:pPr>
            <a:endParaRPr lang="en-GB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9F871D-398C-9997-C164-A1CAC6C64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966747"/>
              </p:ext>
            </p:extLst>
          </p:nvPr>
        </p:nvGraphicFramePr>
        <p:xfrm>
          <a:off x="7432391" y="3040491"/>
          <a:ext cx="3628005" cy="245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44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FA3E8-5F20-0E41-F550-4507DDC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highlight>
                  <a:srgbClr val="FFFFFF"/>
                </a:highlight>
                <a:latin typeface="Söhne"/>
              </a:rPr>
              <a:t>Results and Analysis:</a:t>
            </a:r>
            <a:endParaRPr lang="en-GB" dirty="0"/>
          </a:p>
        </p:txBody>
      </p:sp>
      <p:pic>
        <p:nvPicPr>
          <p:cNvPr id="7" name="Picture 6" descr="A close-up of a blue ribbon&#10;&#10;Description automatically generated">
            <a:extLst>
              <a:ext uri="{FF2B5EF4-FFF2-40B4-BE49-F238E27FC236}">
                <a16:creationId xmlns:a16="http://schemas.microsoft.com/office/drawing/2014/main" id="{97BC3A2A-A916-1056-1197-E04E5DAC0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1" r="29548" b="-1"/>
          <a:stretch/>
        </p:blipFill>
        <p:spPr>
          <a:xfrm>
            <a:off x="6848918" y="1827064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ABFAF-A74F-031F-FC8A-05A925622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41185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1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3D273-D565-D504-3A15-131F93A5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+mj-ea"/>
                <a:cs typeface="+mj-cs"/>
              </a:rPr>
              <a:t>Results 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EBDF3C-5E13-0B21-9CBE-5922309F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03119"/>
              </p:ext>
            </p:extLst>
          </p:nvPr>
        </p:nvGraphicFramePr>
        <p:xfrm>
          <a:off x="5640572" y="847736"/>
          <a:ext cx="5608830" cy="5051953"/>
        </p:xfrm>
        <a:graphic>
          <a:graphicData uri="http://schemas.openxmlformats.org/drawingml/2006/table">
            <a:tbl>
              <a:tblPr firstRow="1" firstCol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108160">
                  <a:extLst>
                    <a:ext uri="{9D8B030D-6E8A-4147-A177-3AD203B41FA5}">
                      <a16:colId xmlns:a16="http://schemas.microsoft.com/office/drawing/2014/main" val="3824974128"/>
                    </a:ext>
                  </a:extLst>
                </a:gridCol>
                <a:gridCol w="2500670">
                  <a:extLst>
                    <a:ext uri="{9D8B030D-6E8A-4147-A177-3AD203B41FA5}">
                      <a16:colId xmlns:a16="http://schemas.microsoft.com/office/drawing/2014/main" val="4029044963"/>
                    </a:ext>
                  </a:extLst>
                </a:gridCol>
              </a:tblGrid>
              <a:tr h="652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all" spc="6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Model</a:t>
                      </a:r>
                      <a:endParaRPr lang="en-GB" sz="1500" b="1" cap="all" spc="6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162" marR="171162" marT="171162" marB="1711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all" spc="6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Accuracy</a:t>
                      </a:r>
                      <a:endParaRPr lang="en-GB" sz="1500" b="1" cap="all" spc="6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1162" marR="171162" marT="171162" marB="1711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654603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Chat GPT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50%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743582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Cohere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50%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31509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Gemma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27%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89044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Zephyr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37%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9996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Meta-Llama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40%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675479"/>
                  </a:ext>
                </a:extLst>
              </a:tr>
              <a:tr h="733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500" b="1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DeepSeekMath</a:t>
                      </a:r>
                      <a:endParaRPr lang="en-GB" sz="1500" b="1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55%</a:t>
                      </a:r>
                      <a:endParaRPr lang="en-GB" sz="2000" cap="none" spc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4443" marR="220710" marT="220710" marB="1141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9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0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541B0-7FFD-D51B-E8A0-D19068B7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  <a:endParaRPr lang="en-GB" sz="48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3226A25-5D80-8DD4-EEAE-D308DB65753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75037066"/>
                  </p:ext>
                </p:extLst>
              </p:nvPr>
            </p:nvGraphicFramePr>
            <p:xfrm>
              <a:off x="640079" y="2948114"/>
              <a:ext cx="4774402" cy="32959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3226A25-5D80-8DD4-EEAE-D308DB6575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079" y="2948114"/>
                <a:ext cx="4774402" cy="3295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817D4E0-A0D5-EEB8-B335-9CB6E5231D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3302406"/>
                  </p:ext>
                </p:extLst>
              </p:nvPr>
            </p:nvGraphicFramePr>
            <p:xfrm>
              <a:off x="6576707" y="2998422"/>
              <a:ext cx="4172071" cy="304968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817D4E0-A0D5-EEB8-B335-9CB6E5231D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707" y="2998422"/>
                <a:ext cx="4172071" cy="30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62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AC93775E8BF4787548B8D2297DBEF" ma:contentTypeVersion="15" ma:contentTypeDescription="Create a new document." ma:contentTypeScope="" ma:versionID="ae32d8e0f07b438a621cd9090e43fa70">
  <xsd:schema xmlns:xsd="http://www.w3.org/2001/XMLSchema" xmlns:xs="http://www.w3.org/2001/XMLSchema" xmlns:p="http://schemas.microsoft.com/office/2006/metadata/properties" xmlns:ns3="ce06ba83-f7ef-4bcb-97f1-b4cdd6912998" xmlns:ns4="06537b42-abc2-41a0-b7a6-f8a12fbc1e08" targetNamespace="http://schemas.microsoft.com/office/2006/metadata/properties" ma:root="true" ma:fieldsID="26a042f51537958f982d0ff329b7aa14" ns3:_="" ns4:_="">
    <xsd:import namespace="ce06ba83-f7ef-4bcb-97f1-b4cdd6912998"/>
    <xsd:import namespace="06537b42-abc2-41a0-b7a6-f8a12fbc1e0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6ba83-f7ef-4bcb-97f1-b4cdd69129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37b42-abc2-41a0-b7a6-f8a12fbc1e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537b42-abc2-41a0-b7a6-f8a12fbc1e08" xsi:nil="true"/>
  </documentManagement>
</p:properties>
</file>

<file path=customXml/itemProps1.xml><?xml version="1.0" encoding="utf-8"?>
<ds:datastoreItem xmlns:ds="http://schemas.openxmlformats.org/officeDocument/2006/customXml" ds:itemID="{760EA525-E4DC-4734-B17D-B5C0FC78D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6ba83-f7ef-4bcb-97f1-b4cdd6912998"/>
    <ds:schemaRef ds:uri="06537b42-abc2-41a0-b7a6-f8a12fbc1e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A893E3-2DEE-4CA9-9497-B4F2D76E1C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E3245E-4555-45BB-AC4D-2DA1E6B91EFF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e06ba83-f7ef-4bcb-97f1-b4cdd6912998"/>
    <ds:schemaRef ds:uri="http://purl.org/dc/terms/"/>
    <ds:schemaRef ds:uri="06537b42-abc2-41a0-b7a6-f8a12fbc1e0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515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Segoe UI</vt:lpstr>
      <vt:lpstr>Söhne</vt:lpstr>
      <vt:lpstr>Times New Roman</vt:lpstr>
      <vt:lpstr>Office Theme</vt:lpstr>
      <vt:lpstr>Exploring the Efficacy of Generative Pretrained Transformers for Arithmetic Problem Solving: A Comparative Analysis</vt:lpstr>
      <vt:lpstr>Index</vt:lpstr>
      <vt:lpstr>Introduction</vt:lpstr>
      <vt:lpstr>Research Scope </vt:lpstr>
      <vt:lpstr>Objectives:</vt:lpstr>
      <vt:lpstr>Methodology:</vt:lpstr>
      <vt:lpstr>Results and Analysis:</vt:lpstr>
      <vt:lpstr>Results </vt:lpstr>
      <vt:lpstr>Results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Can Solve Mathematical Problems Without a Calculator </dc:title>
  <dc:creator>Pawaskar, Shrutika (RPS)</dc:creator>
  <cp:lastModifiedBy>vijayparkhi2022@outlook.com</cp:lastModifiedBy>
  <cp:revision>8</cp:revision>
  <dcterms:created xsi:type="dcterms:W3CDTF">2024-04-19T16:03:30Z</dcterms:created>
  <dcterms:modified xsi:type="dcterms:W3CDTF">2024-04-29T06:12:53Z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0x0101002AEAC93775E8BF4787548B8D2297DBEF</vt:lpwstr>
  </property>
</Properties>
</file>