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866" r:id="rId1"/>
  </p:sldMasterIdLst>
  <p:notesMasterIdLst>
    <p:notesMasterId r:id="rId18"/>
  </p:notesMasterIdLst>
  <p:sldIdLst>
    <p:sldId id="270" r:id="rId2"/>
    <p:sldId id="271" r:id="rId3"/>
    <p:sldId id="272" r:id="rId4"/>
    <p:sldId id="273" r:id="rId5"/>
    <p:sldId id="274" r:id="rId6"/>
    <p:sldId id="275" r:id="rId7"/>
    <p:sldId id="276" r:id="rId8"/>
    <p:sldId id="277" r:id="rId9"/>
    <p:sldId id="278" r:id="rId10"/>
    <p:sldId id="279" r:id="rId11"/>
    <p:sldId id="285" r:id="rId12"/>
    <p:sldId id="286" r:id="rId13"/>
    <p:sldId id="287" r:id="rId14"/>
    <p:sldId id="288" r:id="rId15"/>
    <p:sldId id="292" r:id="rId16"/>
    <p:sldId id="293" r:id="rId17"/>
  </p:sldIdLst>
  <p:sldSz cx="9144000" cy="6858000" type="screen4x3"/>
  <p:notesSz cx="6858000" cy="9144000"/>
  <p:embeddedFontLst>
    <p:embeddedFont>
      <p:font typeface="Comic Sans MS" panose="030F0702030302020204" pitchFamily="66" charset="0"/>
      <p:regular r:id="rId19"/>
      <p:bold r:id="rId20"/>
      <p:italic r:id="rId21"/>
      <p:boldItalic r:id="rId22"/>
    </p:embeddedFont>
  </p:embeddedFontLst>
  <p:defaultTextStyle>
    <a:defPPr>
      <a:defRPr lang="en-US"/>
    </a:defPPr>
    <a:lvl1pPr algn="l" rtl="0" eaLnBrk="0" fontAlgn="base" hangingPunct="0">
      <a:spcBef>
        <a:spcPct val="0"/>
      </a:spcBef>
      <a:spcAft>
        <a:spcPct val="0"/>
      </a:spcAft>
      <a:defRPr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it Sharma" initials="MS" lastIdx="1" clrIdx="0">
    <p:extLst>
      <p:ext uri="{19B8F6BF-5375-455C-9EA6-DF929625EA0E}">
        <p15:presenceInfo xmlns:p15="http://schemas.microsoft.com/office/powerpoint/2012/main" userId="896213367a6316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77" d="100"/>
          <a:sy n="77" d="100"/>
        </p:scale>
        <p:origin x="1632"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76D9C0-841B-4FBF-A96C-F92F365A3D80}" type="datetimeFigureOut">
              <a:rPr lang="en-US" smtClean="0"/>
              <a:pPr/>
              <a:t>1/12/2024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9C1B8-14D2-46D8-AA21-5916E682D9A5}" type="slidenum">
              <a:rPr lang="en-US" smtClean="0"/>
              <a:pPr/>
              <a:t>‹#›</a:t>
            </a:fld>
            <a:endParaRPr lang="en-US"/>
          </a:p>
        </p:txBody>
      </p:sp>
    </p:spTree>
    <p:extLst>
      <p:ext uri="{BB962C8B-B14F-4D97-AF65-F5344CB8AC3E}">
        <p14:creationId xmlns:p14="http://schemas.microsoft.com/office/powerpoint/2010/main" val="251956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Lecture 8, Unit 2</a:t>
            </a:r>
          </a:p>
        </p:txBody>
      </p:sp>
      <p:sp>
        <p:nvSpPr>
          <p:cNvPr id="6" name="Slide Number Placeholder 5"/>
          <p:cNvSpPr>
            <a:spLocks noGrp="1"/>
          </p:cNvSpPr>
          <p:nvPr>
            <p:ph type="sldNum" sz="quarter" idx="12"/>
          </p:nvPr>
        </p:nvSpPr>
        <p:spPr/>
        <p:txBody>
          <a:bodyPr/>
          <a:lstStyle/>
          <a:p>
            <a:pPr>
              <a:defRPr/>
            </a:pPr>
            <a:fld id="{58B4D264-76E2-479D-8796-657CDB13BAF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Lecture 8, Unit 2</a:t>
            </a:r>
          </a:p>
        </p:txBody>
      </p:sp>
      <p:sp>
        <p:nvSpPr>
          <p:cNvPr id="6" name="Slide Number Placeholder 5"/>
          <p:cNvSpPr>
            <a:spLocks noGrp="1"/>
          </p:cNvSpPr>
          <p:nvPr>
            <p:ph type="sldNum" sz="quarter" idx="12"/>
          </p:nvPr>
        </p:nvSpPr>
        <p:spPr/>
        <p:txBody>
          <a:bodyPr/>
          <a:lstStyle/>
          <a:p>
            <a:pPr>
              <a:defRPr/>
            </a:pPr>
            <a:fld id="{1B770AEE-51D7-431F-B33A-277E5F4AFAC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Lecture 8, Unit 2</a:t>
            </a:r>
          </a:p>
        </p:txBody>
      </p:sp>
      <p:sp>
        <p:nvSpPr>
          <p:cNvPr id="6" name="Slide Number Placeholder 5"/>
          <p:cNvSpPr>
            <a:spLocks noGrp="1"/>
          </p:cNvSpPr>
          <p:nvPr>
            <p:ph type="sldNum" sz="quarter" idx="12"/>
          </p:nvPr>
        </p:nvSpPr>
        <p:spPr/>
        <p:txBody>
          <a:bodyPr/>
          <a:lstStyle/>
          <a:p>
            <a:pPr>
              <a:defRPr/>
            </a:pPr>
            <a:fld id="{99A77BAF-A360-4F46-9A84-CA0E750F4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Lecture 8, Unit 2</a:t>
            </a:r>
          </a:p>
        </p:txBody>
      </p:sp>
      <p:sp>
        <p:nvSpPr>
          <p:cNvPr id="6" name="Slide Number Placeholder 5"/>
          <p:cNvSpPr>
            <a:spLocks noGrp="1"/>
          </p:cNvSpPr>
          <p:nvPr>
            <p:ph type="sldNum" sz="quarter" idx="12"/>
          </p:nvPr>
        </p:nvSpPr>
        <p:spPr/>
        <p:txBody>
          <a:bodyPr/>
          <a:lstStyle/>
          <a:p>
            <a:pPr>
              <a:defRPr/>
            </a:pPr>
            <a:fld id="{C3AA165E-F0B9-4119-A807-6F9D166B3F9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Lecture 8, Unit 2</a:t>
            </a:r>
          </a:p>
        </p:txBody>
      </p:sp>
      <p:sp>
        <p:nvSpPr>
          <p:cNvPr id="6" name="Slide Number Placeholder 5"/>
          <p:cNvSpPr>
            <a:spLocks noGrp="1"/>
          </p:cNvSpPr>
          <p:nvPr>
            <p:ph type="sldNum" sz="quarter" idx="12"/>
          </p:nvPr>
        </p:nvSpPr>
        <p:spPr/>
        <p:txBody>
          <a:bodyPr/>
          <a:lstStyle/>
          <a:p>
            <a:pPr>
              <a:defRPr/>
            </a:pPr>
            <a:fld id="{05025235-7F01-4454-BF3E-FBB788F0E9E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Lecture 8, Unit 2</a:t>
            </a:r>
          </a:p>
        </p:txBody>
      </p:sp>
      <p:sp>
        <p:nvSpPr>
          <p:cNvPr id="7" name="Slide Number Placeholder 6"/>
          <p:cNvSpPr>
            <a:spLocks noGrp="1"/>
          </p:cNvSpPr>
          <p:nvPr>
            <p:ph type="sldNum" sz="quarter" idx="12"/>
          </p:nvPr>
        </p:nvSpPr>
        <p:spPr/>
        <p:txBody>
          <a:bodyPr/>
          <a:lstStyle/>
          <a:p>
            <a:pPr>
              <a:defRPr/>
            </a:pPr>
            <a:fld id="{F2F3D84F-6FF1-4171-9A4A-7EAC9ED1BFB7}"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Lecture 8, Unit 2</a:t>
            </a:r>
          </a:p>
        </p:txBody>
      </p:sp>
      <p:sp>
        <p:nvSpPr>
          <p:cNvPr id="9" name="Slide Number Placeholder 8"/>
          <p:cNvSpPr>
            <a:spLocks noGrp="1"/>
          </p:cNvSpPr>
          <p:nvPr>
            <p:ph type="sldNum" sz="quarter" idx="12"/>
          </p:nvPr>
        </p:nvSpPr>
        <p:spPr/>
        <p:txBody>
          <a:bodyPr/>
          <a:lstStyle/>
          <a:p>
            <a:pPr>
              <a:defRPr/>
            </a:pPr>
            <a:fld id="{5041ECC1-5C27-4728-B277-26F23202590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Lecture 8, Unit 2</a:t>
            </a:r>
          </a:p>
        </p:txBody>
      </p:sp>
      <p:sp>
        <p:nvSpPr>
          <p:cNvPr id="5" name="Slide Number Placeholder 4"/>
          <p:cNvSpPr>
            <a:spLocks noGrp="1"/>
          </p:cNvSpPr>
          <p:nvPr>
            <p:ph type="sldNum" sz="quarter" idx="12"/>
          </p:nvPr>
        </p:nvSpPr>
        <p:spPr/>
        <p:txBody>
          <a:bodyPr/>
          <a:lstStyle/>
          <a:p>
            <a:pPr>
              <a:defRPr/>
            </a:pPr>
            <a:fld id="{6BD019BA-649E-4E4E-B843-FB5255E216F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1C8B0D43-E344-46D8-BC63-DD2BAFBEF22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Lecture 8, Unit 2</a:t>
            </a:r>
          </a:p>
        </p:txBody>
      </p:sp>
      <p:sp>
        <p:nvSpPr>
          <p:cNvPr id="7" name="Slide Number Placeholder 6"/>
          <p:cNvSpPr>
            <a:spLocks noGrp="1"/>
          </p:cNvSpPr>
          <p:nvPr>
            <p:ph type="sldNum" sz="quarter" idx="12"/>
          </p:nvPr>
        </p:nvSpPr>
        <p:spPr/>
        <p:txBody>
          <a:bodyPr/>
          <a:lstStyle/>
          <a:p>
            <a:pPr>
              <a:defRPr/>
            </a:pPr>
            <a:fld id="{AEA94081-D8EF-4E55-8707-6FC950FEF84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Lecture 8, Unit 2</a:t>
            </a:r>
          </a:p>
        </p:txBody>
      </p:sp>
      <p:sp>
        <p:nvSpPr>
          <p:cNvPr id="7" name="Slide Number Placeholder 6"/>
          <p:cNvSpPr>
            <a:spLocks noGrp="1"/>
          </p:cNvSpPr>
          <p:nvPr>
            <p:ph type="sldNum" sz="quarter" idx="12"/>
          </p:nvPr>
        </p:nvSpPr>
        <p:spPr/>
        <p:txBody>
          <a:bodyPr/>
          <a:lstStyle/>
          <a:p>
            <a:pPr>
              <a:defRPr/>
            </a:pPr>
            <a:fld id="{3B447C7B-874E-4908-B29D-2B697CD6B1A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2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Lecture 8, Unit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5E91265-6200-4FDF-A18D-8E10CADDB09C}"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8108" y="3535362"/>
            <a:ext cx="4648199" cy="3003550"/>
          </a:xfrm>
        </p:spPr>
        <p:txBody>
          <a:bodyPr>
            <a:normAutofit/>
          </a:bodyPr>
          <a:lstStyle/>
          <a:p>
            <a:r>
              <a:rPr lang="en-IN" sz="3200" b="1" dirty="0">
                <a:latin typeface="Calibri Light" panose="020F0302020204030204" charset="0"/>
                <a:cs typeface="Calibri Light" panose="020F0302020204030204" charset="0"/>
              </a:rPr>
              <a:t>PRESENTED BY – </a:t>
            </a:r>
            <a:r>
              <a:rPr lang="en-GB" altLang="en-IN" sz="3200" b="1" dirty="0">
                <a:latin typeface="Calibri Light" panose="020F0302020204030204" charset="0"/>
                <a:cs typeface="Calibri Light" panose="020F0302020204030204" charset="0"/>
              </a:rPr>
              <a:t>MOHIT SHARMA</a:t>
            </a:r>
            <a:r>
              <a:rPr lang="en-IN" sz="3200" b="1" dirty="0">
                <a:latin typeface="Calibri Light" panose="020F0302020204030204" charset="0"/>
                <a:cs typeface="Calibri Light" panose="020F0302020204030204" charset="0"/>
              </a:rPr>
              <a:t> (88200</a:t>
            </a:r>
            <a:r>
              <a:rPr lang="en-GB" altLang="en-IN" sz="3200" dirty="0">
                <a:latin typeface="Calibri Light" panose="020F0302020204030204" charset="0"/>
                <a:cs typeface="Calibri Light" panose="020F0302020204030204" charset="0"/>
              </a:rPr>
              <a:t>)</a:t>
            </a:r>
            <a:endParaRPr lang="en-US" sz="3200" b="1" i="1" dirty="0"/>
          </a:p>
        </p:txBody>
      </p:sp>
      <p:sp>
        <p:nvSpPr>
          <p:cNvPr id="7" name="Footer Placeholder 6"/>
          <p:cNvSpPr>
            <a:spLocks noGrp="1"/>
          </p:cNvSpPr>
          <p:nvPr>
            <p:ph type="ftr" sz="quarter" idx="11"/>
          </p:nvPr>
        </p:nvSpPr>
        <p:spPr/>
        <p:txBody>
          <a:bodyPr/>
          <a:lstStyle/>
          <a:p>
            <a:pPr>
              <a:defRPr/>
            </a:pPr>
            <a:r>
              <a:rPr lang="en-US"/>
              <a:t>Lecture 8, Unit 2</a:t>
            </a:r>
          </a:p>
        </p:txBody>
      </p:sp>
      <p:sp>
        <p:nvSpPr>
          <p:cNvPr id="6" name="Slide Number Placeholder 5"/>
          <p:cNvSpPr>
            <a:spLocks noGrp="1"/>
          </p:cNvSpPr>
          <p:nvPr>
            <p:ph type="sldNum" sz="quarter" idx="12"/>
          </p:nvPr>
        </p:nvSpPr>
        <p:spPr/>
        <p:txBody>
          <a:bodyPr/>
          <a:lstStyle/>
          <a:p>
            <a:pPr>
              <a:defRPr/>
            </a:pPr>
            <a:fld id="{58B4D264-76E2-479D-8796-657CDB13BAF5}" type="slidenum">
              <a:rPr lang="en-US" smtClean="0"/>
              <a:pPr>
                <a:defRPr/>
              </a:pPr>
              <a:t>1</a:t>
            </a:fld>
            <a:endParaRPr lang="en-US"/>
          </a:p>
        </p:txBody>
      </p:sp>
      <p:sp>
        <p:nvSpPr>
          <p:cNvPr id="2" name="Title 3">
            <a:extLst>
              <a:ext uri="{FF2B5EF4-FFF2-40B4-BE49-F238E27FC236}">
                <a16:creationId xmlns:a16="http://schemas.microsoft.com/office/drawing/2014/main" id="{DB26F72B-8491-D0BD-2786-64977B7385FD}"/>
              </a:ext>
            </a:extLst>
          </p:cNvPr>
          <p:cNvSpPr txBox="1">
            <a:spLocks/>
          </p:cNvSpPr>
          <p:nvPr/>
        </p:nvSpPr>
        <p:spPr>
          <a:xfrm>
            <a:off x="-78994" y="4222750"/>
            <a:ext cx="4760324" cy="2133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900" dirty="0">
                <a:latin typeface="Calibri" panose="020F0502020204030204" charset="0"/>
                <a:cs typeface="Calibri" panose="020F0502020204030204" charset="0"/>
              </a:rPr>
              <a:t>SUBMITTED </a:t>
            </a:r>
            <a:r>
              <a:rPr lang="en-GB" altLang="en-IN" sz="2900" dirty="0">
                <a:latin typeface="Calibri" panose="020F0502020204030204" charset="0"/>
                <a:cs typeface="Calibri" panose="020F0502020204030204" charset="0"/>
              </a:rPr>
              <a:t>TO</a:t>
            </a:r>
            <a:r>
              <a:rPr lang="en-IN" sz="2900" dirty="0">
                <a:latin typeface="Calibri" panose="020F0502020204030204" charset="0"/>
                <a:cs typeface="Calibri" panose="020F0502020204030204" charset="0"/>
              </a:rPr>
              <a:t> </a:t>
            </a:r>
            <a:r>
              <a:rPr lang="en-IN" sz="2900">
                <a:latin typeface="Calibri" panose="020F0502020204030204" charset="0"/>
                <a:cs typeface="Calibri" panose="020F0502020204030204" charset="0"/>
              </a:rPr>
              <a:t>– MS</a:t>
            </a:r>
            <a:r>
              <a:rPr lang="en-IN" sz="2900" dirty="0">
                <a:latin typeface="Calibri" panose="020F0502020204030204" charset="0"/>
                <a:cs typeface="Calibri" panose="020F0502020204030204" charset="0"/>
              </a:rPr>
              <a:t>. </a:t>
            </a:r>
            <a:r>
              <a:rPr lang="en-GB" sz="2900" dirty="0">
                <a:latin typeface="Calibri" panose="020F0502020204030204" charset="0"/>
                <a:cs typeface="Calibri" panose="020F0502020204030204" charset="0"/>
              </a:rPr>
              <a:t>N</a:t>
            </a:r>
            <a:r>
              <a:rPr lang="en-GB" altLang="en-IN" sz="2900" dirty="0">
                <a:latin typeface="Calibri" panose="020F0502020204030204" charset="0"/>
                <a:cs typeface="Calibri" panose="020F0502020204030204" charset="0"/>
              </a:rPr>
              <a:t>ENY</a:t>
            </a:r>
            <a:r>
              <a:rPr lang="en-IN" sz="2900" dirty="0">
                <a:latin typeface="Calibri" panose="020F0502020204030204" charset="0"/>
                <a:cs typeface="Calibri" panose="020F0502020204030204" charset="0"/>
              </a:rPr>
              <a:t> </a:t>
            </a:r>
            <a:r>
              <a:rPr lang="en-GB" sz="2900" dirty="0">
                <a:latin typeface="Calibri" panose="020F0502020204030204" charset="0"/>
                <a:cs typeface="Calibri" panose="020F0502020204030204" charset="0"/>
              </a:rPr>
              <a:t>P</a:t>
            </a:r>
            <a:r>
              <a:rPr lang="en-GB" altLang="en-IN" sz="2900" dirty="0">
                <a:latin typeface="Calibri" panose="020F0502020204030204" charset="0"/>
                <a:cs typeface="Calibri" panose="020F0502020204030204" charset="0"/>
              </a:rPr>
              <a:t>ANDEL </a:t>
            </a:r>
            <a:r>
              <a:rPr lang="en-IN" sz="2900" dirty="0">
                <a:latin typeface="Calibri" panose="020F0502020204030204" charset="0"/>
                <a:cs typeface="Calibri" panose="020F0502020204030204" charset="0"/>
              </a:rPr>
              <a:t> , ASSISTANT </a:t>
            </a:r>
          </a:p>
          <a:p>
            <a:r>
              <a:rPr lang="en-IN" sz="2900" dirty="0">
                <a:latin typeface="Calibri" panose="020F0502020204030204" charset="0"/>
                <a:cs typeface="Calibri" panose="020F0502020204030204" charset="0"/>
              </a:rPr>
              <a:t>PROFESSOR (CEIT DEPT) </a:t>
            </a:r>
          </a:p>
          <a:p>
            <a:endParaRPr lang="en-IN" sz="1400" dirty="0">
              <a:solidFill>
                <a:srgbClr val="FF0000"/>
              </a:solidFill>
            </a:endParaRPr>
          </a:p>
        </p:txBody>
      </p:sp>
      <p:sp>
        <p:nvSpPr>
          <p:cNvPr id="9" name="Subtitle 4">
            <a:extLst>
              <a:ext uri="{FF2B5EF4-FFF2-40B4-BE49-F238E27FC236}">
                <a16:creationId xmlns:a16="http://schemas.microsoft.com/office/drawing/2014/main" id="{B3BA4EBC-B7C0-364D-4161-D9503FE337CB}"/>
              </a:ext>
            </a:extLst>
          </p:cNvPr>
          <p:cNvSpPr txBox="1">
            <a:spLocks/>
          </p:cNvSpPr>
          <p:nvPr/>
        </p:nvSpPr>
        <p:spPr>
          <a:xfrm>
            <a:off x="609600" y="990600"/>
            <a:ext cx="7924800" cy="2743200"/>
          </a:xfrm>
          <a:prstGeom prst="rect">
            <a:avLst/>
          </a:prstGeom>
        </p:spPr>
        <p:txBody>
          <a:bodyPr vert="horz" lIns="91440" tIns="45720" rIns="91440" bIns="45720" rtlCol="0">
            <a:normAutofit fontScale="4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pPr>
            <a:r>
              <a:rPr lang="en-US" sz="5500" b="1" dirty="0">
                <a:solidFill>
                  <a:srgbClr val="0070C0"/>
                </a:solidFill>
              </a:rPr>
              <a:t>Subject</a:t>
            </a:r>
            <a:r>
              <a:rPr lang="en-US" sz="5500" b="1" dirty="0">
                <a:solidFill>
                  <a:schemeClr val="tx1"/>
                </a:solidFill>
              </a:rPr>
              <a:t>: Major Project</a:t>
            </a:r>
          </a:p>
          <a:p>
            <a:pPr fontAlgn="auto">
              <a:spcAft>
                <a:spcPts val="0"/>
              </a:spcAft>
            </a:pPr>
            <a:endParaRPr lang="en-US" sz="3600" b="1" dirty="0">
              <a:solidFill>
                <a:schemeClr val="tx1"/>
              </a:solidFill>
            </a:endParaRPr>
          </a:p>
          <a:p>
            <a:pPr fontAlgn="auto">
              <a:spcAft>
                <a:spcPts val="0"/>
              </a:spcAft>
            </a:pPr>
            <a:r>
              <a:rPr lang="en-US" sz="7000" b="1" dirty="0">
                <a:solidFill>
                  <a:srgbClr val="0070C0"/>
                </a:solidFill>
              </a:rPr>
              <a:t>Topic</a:t>
            </a:r>
            <a:r>
              <a:rPr lang="en-US" sz="3600" b="1" dirty="0">
                <a:solidFill>
                  <a:schemeClr val="tx1"/>
                </a:solidFill>
              </a:rPr>
              <a:t>: </a:t>
            </a:r>
            <a:r>
              <a:rPr lang="en-US" sz="11000" b="1" dirty="0">
                <a:solidFill>
                  <a:srgbClr val="FF0000"/>
                </a:solidFill>
                <a:latin typeface="+mj-lt"/>
                <a:ea typeface="Calibri" panose="020F0502020204030204" pitchFamily="34" charset="0"/>
                <a:cs typeface="Times New Roman" panose="02020603050405020304" pitchFamily="18" charset="0"/>
              </a:rPr>
              <a:t>“</a:t>
            </a:r>
            <a:r>
              <a:rPr lang="en-US" sz="7600" b="1" dirty="0">
                <a:solidFill>
                  <a:srgbClr val="FF0000"/>
                </a:solidFill>
                <a:effectLst/>
                <a:latin typeface="+mj-lt"/>
                <a:ea typeface="Calibri" panose="020F0502020204030204" pitchFamily="34" charset="0"/>
                <a:cs typeface="Times New Roman" panose="02020603050405020304" pitchFamily="18" charset="0"/>
              </a:rPr>
              <a:t>CurrencyX: A Robust Currency Converter Application Using React</a:t>
            </a:r>
            <a:r>
              <a:rPr lang="en-US" sz="11000" b="1" dirty="0">
                <a:solidFill>
                  <a:srgbClr val="FF0000"/>
                </a:solidFill>
                <a:latin typeface="+mj-lt"/>
                <a:ea typeface="Calibri" panose="020F0502020204030204" pitchFamily="34" charset="0"/>
                <a:cs typeface="Times New Roman" panose="02020603050405020304" pitchFamily="18" charset="0"/>
              </a:rPr>
              <a:t>”</a:t>
            </a:r>
            <a:endParaRPr lang="en-IN" sz="11000" b="1" dirty="0">
              <a:solidFill>
                <a:srgbClr val="FF0000"/>
              </a:solidFill>
              <a:latin typeface="+mj-lt"/>
              <a:ea typeface="Calibri" panose="020F0502020204030204" pitchFamily="34" charset="0"/>
              <a:cs typeface="Times New Roman" panose="02020603050405020304" pitchFamily="18" charset="0"/>
            </a:endParaRPr>
          </a:p>
          <a:p>
            <a:pPr fontAlgn="auto">
              <a:spcAft>
                <a:spcPts val="0"/>
              </a:spcAft>
            </a:pPr>
            <a:endParaRPr lang="en-US" sz="3600" b="1" dirty="0">
              <a:solidFill>
                <a:srgbClr val="FF0000"/>
              </a:solidFill>
              <a:latin typeface="+mj-lt"/>
            </a:endParaRPr>
          </a:p>
          <a:p>
            <a:pPr fontAlgn="auto">
              <a:spcAft>
                <a:spcPts val="0"/>
              </a:spcAft>
            </a:pPr>
            <a:r>
              <a:rPr lang="en-US" sz="3600" b="1" dirty="0">
                <a:solidFill>
                  <a:schemeClr val="tx1"/>
                </a:solidFill>
              </a:rPr>
              <a:t> </a:t>
            </a:r>
          </a:p>
          <a:p>
            <a:pPr fontAlgn="auto">
              <a:spcAft>
                <a:spcPts val="0"/>
              </a:spcAft>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 y="41366"/>
            <a:ext cx="7696200" cy="1066800"/>
          </a:xfrm>
        </p:spPr>
        <p:txBody>
          <a:bodyPr>
            <a:noAutofit/>
          </a:bodyPr>
          <a:lstStyle/>
          <a:p>
            <a:pPr algn="l">
              <a:defRPr/>
            </a:pPr>
            <a:r>
              <a:rPr lang="en-IN" sz="2800" b="1" i="0" dirty="0">
                <a:solidFill>
                  <a:srgbClr val="FF0000"/>
                </a:solidFill>
                <a:effectLst/>
              </a:rPr>
              <a:t>  Code Snippets and Screenshots</a:t>
            </a:r>
            <a:endParaRPr lang="en-US" sz="6000" b="1" dirty="0">
              <a:solidFill>
                <a:srgbClr val="FF0000"/>
              </a:solidFill>
            </a:endParaRPr>
          </a:p>
        </p:txBody>
      </p:sp>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10</a:t>
            </a:fld>
            <a:endParaRPr lang="en-US"/>
          </a:p>
        </p:txBody>
      </p:sp>
      <p:pic>
        <p:nvPicPr>
          <p:cNvPr id="8" name="Picture 7">
            <a:extLst>
              <a:ext uri="{FF2B5EF4-FFF2-40B4-BE49-F238E27FC236}">
                <a16:creationId xmlns:a16="http://schemas.microsoft.com/office/drawing/2014/main" id="{4726CDCE-BC0F-BFCD-7826-3FD5E0C5BD83}"/>
              </a:ext>
            </a:extLst>
          </p:cNvPr>
          <p:cNvPicPr>
            <a:picLocks noChangeAspect="1"/>
          </p:cNvPicPr>
          <p:nvPr/>
        </p:nvPicPr>
        <p:blipFill>
          <a:blip r:embed="rId2"/>
          <a:stretch>
            <a:fillRect/>
          </a:stretch>
        </p:blipFill>
        <p:spPr>
          <a:xfrm>
            <a:off x="76200" y="1160508"/>
            <a:ext cx="4495800" cy="5143500"/>
          </a:xfrm>
          <a:prstGeom prst="rect">
            <a:avLst/>
          </a:prstGeom>
        </p:spPr>
      </p:pic>
      <p:pic>
        <p:nvPicPr>
          <p:cNvPr id="10" name="Picture 9">
            <a:extLst>
              <a:ext uri="{FF2B5EF4-FFF2-40B4-BE49-F238E27FC236}">
                <a16:creationId xmlns:a16="http://schemas.microsoft.com/office/drawing/2014/main" id="{F424A182-42D6-7D46-A356-7409855A3916}"/>
              </a:ext>
            </a:extLst>
          </p:cNvPr>
          <p:cNvPicPr>
            <a:picLocks noChangeAspect="1"/>
          </p:cNvPicPr>
          <p:nvPr/>
        </p:nvPicPr>
        <p:blipFill>
          <a:blip r:embed="rId3"/>
          <a:stretch>
            <a:fillRect/>
          </a:stretch>
        </p:blipFill>
        <p:spPr>
          <a:xfrm>
            <a:off x="4572000" y="1180386"/>
            <a:ext cx="4495800" cy="5143500"/>
          </a:xfrm>
          <a:prstGeom prst="rect">
            <a:avLst/>
          </a:prstGeom>
        </p:spPr>
      </p:pic>
    </p:spTree>
    <p:extLst>
      <p:ext uri="{BB962C8B-B14F-4D97-AF65-F5344CB8AC3E}">
        <p14:creationId xmlns:p14="http://schemas.microsoft.com/office/powerpoint/2010/main" val="408830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11</a:t>
            </a:fld>
            <a:endParaRPr lang="en-US"/>
          </a:p>
        </p:txBody>
      </p:sp>
      <p:sp>
        <p:nvSpPr>
          <p:cNvPr id="2" name="Content Placeholder 7">
            <a:extLst>
              <a:ext uri="{FF2B5EF4-FFF2-40B4-BE49-F238E27FC236}">
                <a16:creationId xmlns:a16="http://schemas.microsoft.com/office/drawing/2014/main" id="{A97EAE0F-7DF5-3E7F-9D61-F646E0122A6A}"/>
              </a:ext>
            </a:extLst>
          </p:cNvPr>
          <p:cNvSpPr txBox="1">
            <a:spLocks/>
          </p:cNvSpPr>
          <p:nvPr/>
        </p:nvSpPr>
        <p:spPr>
          <a:xfrm>
            <a:off x="0" y="990601"/>
            <a:ext cx="9144000" cy="55626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70000"/>
              </a:lnSpc>
              <a:buFont typeface="Wingdings" panose="05000000000000000000" pitchFamily="2" charset="2"/>
              <a:buChar char="v"/>
            </a:pPr>
            <a:r>
              <a:rPr lang="en-US" sz="1800" b="0" i="0" dirty="0">
                <a:effectLst/>
              </a:rPr>
              <a:t>Testing is a critical phase in the development process. This section provides an overview of the testing methods employed to ensure the quality and reliability of the "React Currency Converter App." It includes unit testing, integration testing, end-to-end testing, and performance testing. Each method serves a specific purpose in evaluating the application's functionality, security, and performance.</a:t>
            </a:r>
          </a:p>
          <a:p>
            <a:pPr algn="just">
              <a:lnSpc>
                <a:spcPct val="170000"/>
              </a:lnSpc>
              <a:buFont typeface="Wingdings" panose="05000000000000000000" pitchFamily="2" charset="2"/>
              <a:buChar char="v"/>
            </a:pPr>
            <a:r>
              <a:rPr lang="en-US" sz="1800" b="0" i="0" dirty="0">
                <a:effectLst/>
              </a:rPr>
              <a:t>Overview of the Testing Phases: Testing in the project is organized into distinct phases. These phases include:</a:t>
            </a:r>
          </a:p>
          <a:p>
            <a:pPr lvl="1" algn="just">
              <a:lnSpc>
                <a:spcPct val="170000"/>
              </a:lnSpc>
              <a:buFont typeface="Wingdings" panose="05000000000000000000" pitchFamily="2" charset="2"/>
              <a:buChar char="v"/>
            </a:pPr>
            <a:r>
              <a:rPr lang="en-US" sz="1600" b="1" i="0" dirty="0">
                <a:effectLst/>
              </a:rPr>
              <a:t>Unit Testing</a:t>
            </a:r>
            <a:r>
              <a:rPr lang="en-US" sz="1600" b="0" i="0" dirty="0">
                <a:effectLst/>
              </a:rPr>
              <a:t>: Evaluating individual components and functions to ensure they work as intended.</a:t>
            </a:r>
          </a:p>
          <a:p>
            <a:pPr lvl="1" algn="just">
              <a:lnSpc>
                <a:spcPct val="170000"/>
              </a:lnSpc>
              <a:buFont typeface="Wingdings" panose="05000000000000000000" pitchFamily="2" charset="2"/>
              <a:buChar char="v"/>
            </a:pPr>
            <a:r>
              <a:rPr lang="en-US" sz="1600" b="1" i="0" dirty="0">
                <a:effectLst/>
              </a:rPr>
              <a:t>Integration Testing</a:t>
            </a:r>
            <a:r>
              <a:rPr lang="en-US" sz="1600" b="0" i="0" dirty="0">
                <a:effectLst/>
              </a:rPr>
              <a:t>: Assessing the interaction between different parts of the application to identify and rectify any integration issues.</a:t>
            </a:r>
          </a:p>
          <a:p>
            <a:pPr lvl="1" algn="just">
              <a:lnSpc>
                <a:spcPct val="170000"/>
              </a:lnSpc>
              <a:buFont typeface="Wingdings" panose="05000000000000000000" pitchFamily="2" charset="2"/>
              <a:buChar char="v"/>
            </a:pPr>
            <a:r>
              <a:rPr lang="en-US" sz="1600" b="1" i="0" dirty="0">
                <a:effectLst/>
              </a:rPr>
              <a:t>End-to-End (E2E) Testing</a:t>
            </a:r>
            <a:r>
              <a:rPr lang="en-US" sz="1600" b="0" i="0" dirty="0">
                <a:effectLst/>
              </a:rPr>
              <a:t>: Validating the entire application from the user's perspective, ensuring that all features work harmoniously.</a:t>
            </a:r>
          </a:p>
          <a:p>
            <a:pPr lvl="1" algn="just">
              <a:lnSpc>
                <a:spcPct val="170000"/>
              </a:lnSpc>
              <a:buFont typeface="Wingdings" panose="05000000000000000000" pitchFamily="2" charset="2"/>
              <a:buChar char="v"/>
            </a:pPr>
            <a:r>
              <a:rPr lang="en-US" sz="1600" b="1" i="0" dirty="0">
                <a:effectLst/>
              </a:rPr>
              <a:t>Performance Testing</a:t>
            </a:r>
            <a:r>
              <a:rPr lang="en-US" sz="1600" b="0" i="0" dirty="0">
                <a:effectLst/>
              </a:rPr>
              <a:t>: Measuring the application's response times, resource utilization, and scalability to guarantee it can handle various loads.</a:t>
            </a:r>
          </a:p>
        </p:txBody>
      </p:sp>
      <p:sp>
        <p:nvSpPr>
          <p:cNvPr id="3" name="Rectangle 2">
            <a:extLst>
              <a:ext uri="{FF2B5EF4-FFF2-40B4-BE49-F238E27FC236}">
                <a16:creationId xmlns:a16="http://schemas.microsoft.com/office/drawing/2014/main" id="{DC45086E-26F8-E8E0-CE3C-54EA1C52F172}"/>
              </a:ext>
            </a:extLst>
          </p:cNvPr>
          <p:cNvSpPr>
            <a:spLocks noGrp="1" noChangeArrowheads="1"/>
          </p:cNvSpPr>
          <p:nvPr>
            <p:ph type="title"/>
          </p:nvPr>
        </p:nvSpPr>
        <p:spPr>
          <a:xfrm>
            <a:off x="-76200" y="41366"/>
            <a:ext cx="7696200" cy="1066800"/>
          </a:xfrm>
        </p:spPr>
        <p:txBody>
          <a:bodyPr>
            <a:noAutofit/>
          </a:bodyPr>
          <a:lstStyle/>
          <a:p>
            <a:pPr algn="l">
              <a:defRPr/>
            </a:pPr>
            <a:r>
              <a:rPr lang="en-IN" sz="3600" b="1" i="0" dirty="0">
                <a:solidFill>
                  <a:srgbClr val="FF0000"/>
                </a:solidFill>
                <a:effectLst/>
              </a:rPr>
              <a:t> Testing Methods</a:t>
            </a:r>
            <a:endParaRPr lang="en-US" sz="19900" b="1" dirty="0">
              <a:solidFill>
                <a:srgbClr val="FF0000"/>
              </a:solidFill>
            </a:endParaRPr>
          </a:p>
        </p:txBody>
      </p:sp>
    </p:spTree>
    <p:extLst>
      <p:ext uri="{BB962C8B-B14F-4D97-AF65-F5344CB8AC3E}">
        <p14:creationId xmlns:p14="http://schemas.microsoft.com/office/powerpoint/2010/main" val="305158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12</a:t>
            </a:fld>
            <a:endParaRPr lang="en-US"/>
          </a:p>
        </p:txBody>
      </p:sp>
      <p:sp>
        <p:nvSpPr>
          <p:cNvPr id="2" name="Content Placeholder 5">
            <a:extLst>
              <a:ext uri="{FF2B5EF4-FFF2-40B4-BE49-F238E27FC236}">
                <a16:creationId xmlns:a16="http://schemas.microsoft.com/office/drawing/2014/main" id="{15F125A6-7251-888F-2EB2-4420C9A5A5B4}"/>
              </a:ext>
            </a:extLst>
          </p:cNvPr>
          <p:cNvSpPr txBox="1">
            <a:spLocks/>
          </p:cNvSpPr>
          <p:nvPr/>
        </p:nvSpPr>
        <p:spPr>
          <a:xfrm>
            <a:off x="0" y="980666"/>
            <a:ext cx="9144000" cy="556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lnSpc>
                <a:spcPct val="150000"/>
              </a:lnSpc>
              <a:spcAft>
                <a:spcPts val="0"/>
              </a:spcAft>
              <a:buFont typeface="Arial" pitchFamily="34" charset="0"/>
              <a:buNone/>
            </a:pPr>
            <a:r>
              <a:rPr lang="en-US" sz="1400" b="0" i="0" dirty="0">
                <a:effectLst/>
              </a:rPr>
              <a:t>The testing phase provided valuable insights into the "React Currency Converter App." A summary of the testing results, including outcomes from unit testing, integration testing, end-to-end testing, and performance testing, will be presented. This summary will cover both the successes and challenges encountered during testing.</a:t>
            </a:r>
          </a:p>
          <a:p>
            <a:pPr marL="0" indent="0" algn="just" fontAlgn="auto">
              <a:lnSpc>
                <a:spcPct val="150000"/>
              </a:lnSpc>
              <a:spcAft>
                <a:spcPts val="0"/>
              </a:spcAft>
              <a:buFont typeface="Arial" pitchFamily="34" charset="0"/>
              <a:buNone/>
            </a:pPr>
            <a:endParaRPr lang="en-US" sz="1400" b="0" i="0" dirty="0">
              <a:effectLst/>
            </a:endParaRPr>
          </a:p>
          <a:p>
            <a:pPr marL="0" indent="0" algn="just">
              <a:lnSpc>
                <a:spcPct val="150000"/>
              </a:lnSpc>
              <a:buNone/>
            </a:pPr>
            <a:r>
              <a:rPr lang="en-US" sz="1800" b="0" i="0" dirty="0">
                <a:effectLst/>
              </a:rPr>
              <a:t>Implications for the Application's Quality:</a:t>
            </a:r>
          </a:p>
          <a:p>
            <a:pPr algn="just">
              <a:lnSpc>
                <a:spcPct val="150000"/>
              </a:lnSpc>
              <a:buFont typeface="Wingdings" panose="05000000000000000000" pitchFamily="2" charset="2"/>
              <a:buChar char="v"/>
            </a:pPr>
            <a:r>
              <a:rPr lang="en-US" sz="1800" b="1" i="0" dirty="0">
                <a:effectLst/>
              </a:rPr>
              <a:t>Enhanced Reliability</a:t>
            </a:r>
            <a:r>
              <a:rPr lang="en-US" sz="1800" b="0" i="0" dirty="0">
                <a:effectLst/>
              </a:rPr>
              <a:t>: Successful testing ensures that the application operates reliably and accurately.</a:t>
            </a:r>
          </a:p>
          <a:p>
            <a:pPr algn="just">
              <a:lnSpc>
                <a:spcPct val="150000"/>
              </a:lnSpc>
              <a:buFont typeface="Wingdings" panose="05000000000000000000" pitchFamily="2" charset="2"/>
              <a:buChar char="v"/>
            </a:pPr>
            <a:r>
              <a:rPr lang="en-US" sz="1800" b="1" i="0" dirty="0">
                <a:effectLst/>
              </a:rPr>
              <a:t>User Satisfaction</a:t>
            </a:r>
            <a:r>
              <a:rPr lang="en-US" sz="1800" b="0" i="0" dirty="0">
                <a:effectLst/>
              </a:rPr>
              <a:t>: The positive testing results contribute to an improved user experience, making the application user-friendly.</a:t>
            </a:r>
          </a:p>
          <a:p>
            <a:pPr algn="just">
              <a:lnSpc>
                <a:spcPct val="150000"/>
              </a:lnSpc>
              <a:buFont typeface="Wingdings" panose="05000000000000000000" pitchFamily="2" charset="2"/>
              <a:buChar char="v"/>
            </a:pPr>
            <a:r>
              <a:rPr lang="en-US" sz="1800" b="1" i="0" dirty="0">
                <a:effectLst/>
              </a:rPr>
              <a:t>Data Accuracy</a:t>
            </a:r>
            <a:r>
              <a:rPr lang="en-US" sz="1800" b="0" i="0" dirty="0">
                <a:effectLst/>
              </a:rPr>
              <a:t>: Testing verifies that real-time data synchronization delivers accurate conversion rates.</a:t>
            </a:r>
          </a:p>
          <a:p>
            <a:pPr algn="just">
              <a:lnSpc>
                <a:spcPct val="150000"/>
              </a:lnSpc>
              <a:buFont typeface="Wingdings" panose="05000000000000000000" pitchFamily="2" charset="2"/>
              <a:buChar char="v"/>
            </a:pPr>
            <a:r>
              <a:rPr lang="en-US" sz="1800" b="1" i="0" dirty="0">
                <a:effectLst/>
              </a:rPr>
              <a:t>Robust Performance</a:t>
            </a:r>
            <a:r>
              <a:rPr lang="en-US" sz="1800" b="0" i="0" dirty="0">
                <a:effectLst/>
              </a:rPr>
              <a:t>: The application's performance testing indicates its capacity to handle diverse user loads effectively.</a:t>
            </a:r>
          </a:p>
          <a:p>
            <a:pPr marL="0" indent="0" algn="just" fontAlgn="auto">
              <a:lnSpc>
                <a:spcPct val="150000"/>
              </a:lnSpc>
              <a:spcAft>
                <a:spcPts val="0"/>
              </a:spcAft>
              <a:buFont typeface="Arial" pitchFamily="34" charset="0"/>
              <a:buNone/>
            </a:pPr>
            <a:endParaRPr lang="en-IN" sz="2400" dirty="0"/>
          </a:p>
        </p:txBody>
      </p:sp>
      <p:sp>
        <p:nvSpPr>
          <p:cNvPr id="3" name="Rectangle 2">
            <a:extLst>
              <a:ext uri="{FF2B5EF4-FFF2-40B4-BE49-F238E27FC236}">
                <a16:creationId xmlns:a16="http://schemas.microsoft.com/office/drawing/2014/main" id="{04BE46C4-9826-C44B-D276-21DB3500DE75}"/>
              </a:ext>
            </a:extLst>
          </p:cNvPr>
          <p:cNvSpPr>
            <a:spLocks noGrp="1" noChangeArrowheads="1"/>
          </p:cNvSpPr>
          <p:nvPr>
            <p:ph type="title"/>
          </p:nvPr>
        </p:nvSpPr>
        <p:spPr>
          <a:xfrm>
            <a:off x="-76200" y="41366"/>
            <a:ext cx="7696200" cy="1066800"/>
          </a:xfrm>
        </p:spPr>
        <p:txBody>
          <a:bodyPr>
            <a:noAutofit/>
          </a:bodyPr>
          <a:lstStyle/>
          <a:p>
            <a:pPr algn="l">
              <a:defRPr/>
            </a:pPr>
            <a:r>
              <a:rPr lang="en-IN" sz="3600" b="1" i="0" dirty="0">
                <a:solidFill>
                  <a:srgbClr val="FF0000"/>
                </a:solidFill>
                <a:effectLst/>
              </a:rPr>
              <a:t> Testing Methods</a:t>
            </a:r>
            <a:endParaRPr lang="en-US" sz="19900" b="1" dirty="0">
              <a:solidFill>
                <a:srgbClr val="FF0000"/>
              </a:solidFill>
            </a:endParaRPr>
          </a:p>
        </p:txBody>
      </p:sp>
    </p:spTree>
    <p:extLst>
      <p:ext uri="{BB962C8B-B14F-4D97-AF65-F5344CB8AC3E}">
        <p14:creationId xmlns:p14="http://schemas.microsoft.com/office/powerpoint/2010/main" val="339479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13</a:t>
            </a:fld>
            <a:endParaRPr lang="en-US"/>
          </a:p>
        </p:txBody>
      </p:sp>
      <p:sp>
        <p:nvSpPr>
          <p:cNvPr id="2" name="TextBox 1">
            <a:extLst>
              <a:ext uri="{FF2B5EF4-FFF2-40B4-BE49-F238E27FC236}">
                <a16:creationId xmlns:a16="http://schemas.microsoft.com/office/drawing/2014/main" id="{173CD90F-3748-414F-DFD4-D9386A5A32C6}"/>
              </a:ext>
            </a:extLst>
          </p:cNvPr>
          <p:cNvSpPr txBox="1"/>
          <p:nvPr/>
        </p:nvSpPr>
        <p:spPr>
          <a:xfrm>
            <a:off x="38100" y="905499"/>
            <a:ext cx="9067800" cy="545085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b="0" i="0" dirty="0">
                <a:effectLst/>
                <a:latin typeface="+mn-lt"/>
              </a:rPr>
              <a:t>Summary of Key Findings and Contributions: The project has yielded several key findings and made significant contributions to the field of currency conversion. These findings and contributions may include enhanced user experiences, accurate data sourcing, and the use of modern technologies.</a:t>
            </a:r>
          </a:p>
          <a:p>
            <a:pPr marL="342900" indent="-342900" algn="just">
              <a:lnSpc>
                <a:spcPct val="150000"/>
              </a:lnSpc>
              <a:buFont typeface="Wingdings" panose="05000000000000000000" pitchFamily="2" charset="2"/>
              <a:buChar char="v"/>
            </a:pPr>
            <a:r>
              <a:rPr lang="en-US" b="0" i="0" dirty="0">
                <a:effectLst/>
                <a:latin typeface="+mn-lt"/>
              </a:rPr>
              <a:t>Implications of the Project: The project's successful completion has wide-reaching implications. It provides users with a reliable and user-friendly tool for currency conversion. Moreover, it contributes to the broader discussion of efficient financial tools and applications.</a:t>
            </a:r>
          </a:p>
          <a:p>
            <a:pPr marL="342900" indent="-342900" algn="just">
              <a:lnSpc>
                <a:spcPct val="150000"/>
              </a:lnSpc>
              <a:buFont typeface="Wingdings" panose="05000000000000000000" pitchFamily="2" charset="2"/>
              <a:buChar char="v"/>
            </a:pPr>
            <a:r>
              <a:rPr lang="en-US" b="0" i="0" dirty="0">
                <a:effectLst/>
                <a:latin typeface="+mn-lt"/>
              </a:rPr>
              <a:t>Future Work and Recommendations: As we conclude, it's essential to consider the path forward. This section includes recommendations for future work, such as expanding the application's features, improving data sources, and enhancing security measures. It also invites suggestions for further enhancements and innovations in currency conversion solutions.</a:t>
            </a:r>
          </a:p>
        </p:txBody>
      </p:sp>
      <p:sp>
        <p:nvSpPr>
          <p:cNvPr id="3" name="Rectangle 2">
            <a:extLst>
              <a:ext uri="{FF2B5EF4-FFF2-40B4-BE49-F238E27FC236}">
                <a16:creationId xmlns:a16="http://schemas.microsoft.com/office/drawing/2014/main" id="{8728F217-910B-5E98-0656-15928A9C5492}"/>
              </a:ext>
            </a:extLst>
          </p:cNvPr>
          <p:cNvSpPr>
            <a:spLocks noGrp="1" noChangeArrowheads="1"/>
          </p:cNvSpPr>
          <p:nvPr>
            <p:ph type="title"/>
          </p:nvPr>
        </p:nvSpPr>
        <p:spPr>
          <a:xfrm>
            <a:off x="-76200" y="41366"/>
            <a:ext cx="7696200" cy="1066800"/>
          </a:xfrm>
        </p:spPr>
        <p:txBody>
          <a:bodyPr>
            <a:noAutofit/>
          </a:bodyPr>
          <a:lstStyle/>
          <a:p>
            <a:pPr algn="l">
              <a:defRPr/>
            </a:pPr>
            <a:r>
              <a:rPr lang="en-IN" sz="4000" b="1" i="0" dirty="0">
                <a:solidFill>
                  <a:srgbClr val="FF0000"/>
                </a:solidFill>
                <a:effectLst/>
                <a:latin typeface="+mn-lt"/>
              </a:rPr>
              <a:t> Conclusion</a:t>
            </a:r>
            <a:endParaRPr lang="en-US" sz="85700" b="1" dirty="0">
              <a:solidFill>
                <a:srgbClr val="FF0000"/>
              </a:solidFill>
              <a:latin typeface="+mn-lt"/>
            </a:endParaRPr>
          </a:p>
        </p:txBody>
      </p:sp>
    </p:spTree>
    <p:extLst>
      <p:ext uri="{BB962C8B-B14F-4D97-AF65-F5344CB8AC3E}">
        <p14:creationId xmlns:p14="http://schemas.microsoft.com/office/powerpoint/2010/main" val="300740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14</a:t>
            </a:fld>
            <a:endParaRPr lang="en-US"/>
          </a:p>
        </p:txBody>
      </p:sp>
      <p:sp>
        <p:nvSpPr>
          <p:cNvPr id="2" name="TextBox 1">
            <a:extLst>
              <a:ext uri="{FF2B5EF4-FFF2-40B4-BE49-F238E27FC236}">
                <a16:creationId xmlns:a16="http://schemas.microsoft.com/office/drawing/2014/main" id="{C070D96C-3543-66DC-1D74-E47996D47F03}"/>
              </a:ext>
            </a:extLst>
          </p:cNvPr>
          <p:cNvSpPr txBox="1"/>
          <p:nvPr/>
        </p:nvSpPr>
        <p:spPr>
          <a:xfrm>
            <a:off x="0" y="316845"/>
            <a:ext cx="9067800" cy="1015663"/>
          </a:xfrm>
          <a:prstGeom prst="rect">
            <a:avLst/>
          </a:prstGeom>
          <a:noFill/>
        </p:spPr>
        <p:txBody>
          <a:bodyPr wrap="square" rtlCol="0">
            <a:spAutoFit/>
          </a:bodyPr>
          <a:lstStyle/>
          <a:p>
            <a:r>
              <a:rPr lang="en-US" sz="1600" b="1" dirty="0"/>
              <a:t> </a:t>
            </a:r>
            <a:r>
              <a:rPr lang="en-US" sz="3600" b="1" u="sng" dirty="0">
                <a:solidFill>
                  <a:srgbClr val="FF0000"/>
                </a:solidFill>
                <a:latin typeface="+mj-lt"/>
              </a:rPr>
              <a:t>Screenshots</a:t>
            </a:r>
            <a:r>
              <a:rPr lang="en-US" sz="3600" b="1" dirty="0">
                <a:solidFill>
                  <a:srgbClr val="FF0000"/>
                </a:solidFill>
                <a:latin typeface="+mj-lt"/>
              </a:rPr>
              <a:t> -</a:t>
            </a:r>
            <a:endParaRPr lang="en-US" sz="3600" dirty="0">
              <a:solidFill>
                <a:srgbClr val="FF0000"/>
              </a:solidFill>
              <a:latin typeface="+mj-lt"/>
            </a:endParaRPr>
          </a:p>
          <a:p>
            <a:endParaRPr lang="en-US" sz="2400" dirty="0">
              <a:solidFill>
                <a:srgbClr val="FF0000"/>
              </a:solidFill>
            </a:endParaRPr>
          </a:p>
        </p:txBody>
      </p:sp>
      <p:pic>
        <p:nvPicPr>
          <p:cNvPr id="7" name="Picture 6">
            <a:extLst>
              <a:ext uri="{FF2B5EF4-FFF2-40B4-BE49-F238E27FC236}">
                <a16:creationId xmlns:a16="http://schemas.microsoft.com/office/drawing/2014/main" id="{CBD1C527-4880-7052-1FB5-F1D84662D7AB}"/>
              </a:ext>
            </a:extLst>
          </p:cNvPr>
          <p:cNvPicPr>
            <a:picLocks noChangeAspect="1"/>
          </p:cNvPicPr>
          <p:nvPr/>
        </p:nvPicPr>
        <p:blipFill>
          <a:blip r:embed="rId2"/>
          <a:stretch>
            <a:fillRect/>
          </a:stretch>
        </p:blipFill>
        <p:spPr>
          <a:xfrm>
            <a:off x="495300" y="1447800"/>
            <a:ext cx="8153400" cy="4633912"/>
          </a:xfrm>
          <a:prstGeom prst="rect">
            <a:avLst/>
          </a:prstGeom>
        </p:spPr>
      </p:pic>
    </p:spTree>
    <p:extLst>
      <p:ext uri="{BB962C8B-B14F-4D97-AF65-F5344CB8AC3E}">
        <p14:creationId xmlns:p14="http://schemas.microsoft.com/office/powerpoint/2010/main" val="3125915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15</a:t>
            </a:fld>
            <a:endParaRPr lang="en-US"/>
          </a:p>
        </p:txBody>
      </p:sp>
      <p:sp>
        <p:nvSpPr>
          <p:cNvPr id="2" name="Subtitle 2">
            <a:extLst>
              <a:ext uri="{FF2B5EF4-FFF2-40B4-BE49-F238E27FC236}">
                <a16:creationId xmlns:a16="http://schemas.microsoft.com/office/drawing/2014/main" id="{A78F5AE4-BA57-5E49-F18C-73CF1B6BB1EA}"/>
              </a:ext>
            </a:extLst>
          </p:cNvPr>
          <p:cNvSpPr txBox="1">
            <a:spLocks/>
          </p:cNvSpPr>
          <p:nvPr/>
        </p:nvSpPr>
        <p:spPr>
          <a:xfrm>
            <a:off x="35560" y="1054735"/>
            <a:ext cx="9108440" cy="53016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auto">
              <a:spcAft>
                <a:spcPts val="0"/>
              </a:spcAft>
              <a:buFont typeface="Wingdings" panose="05000000000000000000" pitchFamily="2" charset="2"/>
              <a:buChar char="v"/>
            </a:pPr>
            <a:r>
              <a:rPr lang="en-IN" sz="2400" dirty="0"/>
              <a:t>“Payroll Management System” software developed for a company has been designed to achieve maximum efficiency and reduce the time taken to handle the Payroll activity. </a:t>
            </a:r>
          </a:p>
          <a:p>
            <a:pPr algn="just" fontAlgn="auto">
              <a:spcAft>
                <a:spcPts val="0"/>
              </a:spcAft>
              <a:buFont typeface="Wingdings" panose="05000000000000000000" pitchFamily="2" charset="2"/>
              <a:buChar char="v"/>
            </a:pPr>
            <a:r>
              <a:rPr lang="en-IN" sz="2400" dirty="0"/>
              <a:t>It is designed to replace an existing manual record system thereby reducing time taken for calculations and for storing data. The system uses Asp .NET as front end and Microsoft SQL as a backend for the database.</a:t>
            </a:r>
          </a:p>
          <a:p>
            <a:pPr algn="just" fontAlgn="auto">
              <a:spcAft>
                <a:spcPts val="0"/>
              </a:spcAft>
              <a:buFont typeface="Wingdings" panose="05000000000000000000" pitchFamily="2" charset="2"/>
              <a:buChar char="v"/>
            </a:pPr>
            <a:r>
              <a:rPr lang="en-IN" sz="2400" dirty="0"/>
              <a:t>The system is strong enough to withstand regressive daily operations under conditions where the database is maintained and cleared over a certain time of span. The implementation of the system in the organization will considerably reduce data entry, time and also provide readily calculated reports</a:t>
            </a:r>
          </a:p>
        </p:txBody>
      </p:sp>
    </p:spTree>
    <p:extLst>
      <p:ext uri="{BB962C8B-B14F-4D97-AF65-F5344CB8AC3E}">
        <p14:creationId xmlns:p14="http://schemas.microsoft.com/office/powerpoint/2010/main" val="423228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16</a:t>
            </a:fld>
            <a:endParaRPr lang="en-US"/>
          </a:p>
        </p:txBody>
      </p:sp>
      <p:pic>
        <p:nvPicPr>
          <p:cNvPr id="9" name="Picture 8">
            <a:extLst>
              <a:ext uri="{FF2B5EF4-FFF2-40B4-BE49-F238E27FC236}">
                <a16:creationId xmlns:a16="http://schemas.microsoft.com/office/drawing/2014/main" id="{002860BF-B431-5311-00C3-A33343CCD4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914400"/>
            <a:ext cx="9144000" cy="5638800"/>
          </a:xfrm>
          <a:prstGeom prst="rect">
            <a:avLst/>
          </a:prstGeom>
        </p:spPr>
      </p:pic>
    </p:spTree>
    <p:extLst>
      <p:ext uri="{BB962C8B-B14F-4D97-AF65-F5344CB8AC3E}">
        <p14:creationId xmlns:p14="http://schemas.microsoft.com/office/powerpoint/2010/main" val="303371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76200" y="990600"/>
            <a:ext cx="8915400" cy="5365750"/>
          </a:xfrm>
        </p:spPr>
        <p:txBody>
          <a:bodyPr>
            <a:normAutofit fontScale="92500" lnSpcReduction="20000"/>
          </a:bodyPr>
          <a:lstStyle/>
          <a:p>
            <a:pPr>
              <a:lnSpc>
                <a:spcPct val="170000"/>
              </a:lnSpc>
              <a:buFont typeface="Wingdings" panose="05000000000000000000" pitchFamily="2" charset="2"/>
              <a:buChar char="Ø"/>
            </a:pPr>
            <a:r>
              <a:rPr lang="en-US" sz="1800" dirty="0"/>
              <a:t>Introduction</a:t>
            </a:r>
          </a:p>
          <a:p>
            <a:pPr>
              <a:lnSpc>
                <a:spcPct val="170000"/>
              </a:lnSpc>
              <a:buFont typeface="Wingdings" panose="05000000000000000000" pitchFamily="2" charset="2"/>
              <a:buChar char="Ø"/>
            </a:pPr>
            <a:r>
              <a:rPr lang="en-US" sz="1800" dirty="0"/>
              <a:t>Literature Review</a:t>
            </a:r>
          </a:p>
          <a:p>
            <a:pPr>
              <a:lnSpc>
                <a:spcPct val="170000"/>
              </a:lnSpc>
              <a:buFont typeface="Wingdings" panose="05000000000000000000" pitchFamily="2" charset="2"/>
              <a:buChar char="Ø"/>
            </a:pPr>
            <a:r>
              <a:rPr lang="en-US" sz="1800" dirty="0"/>
              <a:t>Methodology</a:t>
            </a:r>
          </a:p>
          <a:p>
            <a:pPr>
              <a:lnSpc>
                <a:spcPct val="170000"/>
              </a:lnSpc>
              <a:buFont typeface="Wingdings" panose="05000000000000000000" pitchFamily="2" charset="2"/>
              <a:buChar char="Ø"/>
            </a:pPr>
            <a:r>
              <a:rPr lang="en-US" sz="1800" dirty="0"/>
              <a:t>Technologies and Tools</a:t>
            </a:r>
          </a:p>
          <a:p>
            <a:pPr>
              <a:lnSpc>
                <a:spcPct val="170000"/>
              </a:lnSpc>
              <a:buFont typeface="Wingdings" panose="05000000000000000000" pitchFamily="2" charset="2"/>
              <a:buChar char="Ø"/>
            </a:pPr>
            <a:r>
              <a:rPr lang="en-US" sz="1800" dirty="0"/>
              <a:t>Data Sources and Collection</a:t>
            </a:r>
          </a:p>
          <a:p>
            <a:pPr>
              <a:lnSpc>
                <a:spcPct val="170000"/>
              </a:lnSpc>
              <a:buFont typeface="Wingdings" panose="05000000000000000000" pitchFamily="2" charset="2"/>
              <a:buChar char="Ø"/>
            </a:pPr>
            <a:r>
              <a:rPr lang="en-US" sz="1800" dirty="0"/>
              <a:t>Design and Architecture</a:t>
            </a:r>
          </a:p>
          <a:p>
            <a:pPr>
              <a:lnSpc>
                <a:spcPct val="170000"/>
              </a:lnSpc>
              <a:buFont typeface="Wingdings" panose="05000000000000000000" pitchFamily="2" charset="2"/>
              <a:buChar char="Ø"/>
            </a:pPr>
            <a:r>
              <a:rPr lang="en-US" sz="1800" dirty="0"/>
              <a:t>Development Process</a:t>
            </a:r>
          </a:p>
          <a:p>
            <a:pPr>
              <a:lnSpc>
                <a:spcPct val="170000"/>
              </a:lnSpc>
              <a:buFont typeface="Wingdings" panose="05000000000000000000" pitchFamily="2" charset="2"/>
              <a:buChar char="Ø"/>
            </a:pPr>
            <a:r>
              <a:rPr lang="en-US" sz="1800" dirty="0"/>
              <a:t>Code Snippets and Screenshots</a:t>
            </a:r>
          </a:p>
          <a:p>
            <a:pPr>
              <a:lnSpc>
                <a:spcPct val="170000"/>
              </a:lnSpc>
              <a:buFont typeface="Wingdings" panose="05000000000000000000" pitchFamily="2" charset="2"/>
              <a:buChar char="Ø"/>
            </a:pPr>
            <a:r>
              <a:rPr lang="en-US" sz="1800" dirty="0"/>
              <a:t>Testing Methods</a:t>
            </a:r>
          </a:p>
          <a:p>
            <a:pPr>
              <a:lnSpc>
                <a:spcPct val="170000"/>
              </a:lnSpc>
              <a:buFont typeface="Wingdings" panose="05000000000000000000" pitchFamily="2" charset="2"/>
              <a:buChar char="Ø"/>
            </a:pPr>
            <a:r>
              <a:rPr lang="en-US" sz="1800" dirty="0"/>
              <a:t>Test Results and Implications</a:t>
            </a:r>
          </a:p>
          <a:p>
            <a:pPr>
              <a:lnSpc>
                <a:spcPct val="170000"/>
              </a:lnSpc>
              <a:buFont typeface="Wingdings" panose="05000000000000000000" pitchFamily="2" charset="2"/>
              <a:buChar char="Ø"/>
            </a:pPr>
            <a:r>
              <a:rPr lang="en-US" sz="1800" dirty="0"/>
              <a:t>Comparison with Existing Solutions</a:t>
            </a:r>
          </a:p>
          <a:p>
            <a:pPr>
              <a:lnSpc>
                <a:spcPct val="170000"/>
              </a:lnSpc>
              <a:buFont typeface="Wingdings" panose="05000000000000000000" pitchFamily="2" charset="2"/>
              <a:buChar char="Ø"/>
            </a:pPr>
            <a:r>
              <a:rPr lang="en-US" sz="1800" dirty="0"/>
              <a:t>Conclusion</a:t>
            </a:r>
            <a:endParaRPr lang="en-US" sz="1600" dirty="0"/>
          </a:p>
        </p:txBody>
      </p:sp>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2</a:t>
            </a:fld>
            <a:endParaRPr lang="en-US"/>
          </a:p>
        </p:txBody>
      </p:sp>
      <p:sp>
        <p:nvSpPr>
          <p:cNvPr id="2" name="Title 1"/>
          <p:cNvSpPr>
            <a:spLocks noGrp="1"/>
          </p:cNvSpPr>
          <p:nvPr>
            <p:ph type="title"/>
          </p:nvPr>
        </p:nvSpPr>
        <p:spPr>
          <a:xfrm>
            <a:off x="-990600" y="0"/>
            <a:ext cx="8229600" cy="1143000"/>
          </a:xfrm>
        </p:spPr>
        <p:txBody>
          <a:bodyPr/>
          <a:lstStyle/>
          <a:p>
            <a:r>
              <a:rPr lang="en-IN" sz="6000" dirty="0">
                <a:solidFill>
                  <a:srgbClr val="FF0000"/>
                </a:solidFill>
              </a:rPr>
              <a:t>Contents</a:t>
            </a:r>
            <a:endParaRPr lang="en-IN"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13252"/>
            <a:ext cx="9677400" cy="1219200"/>
          </a:xfrm>
        </p:spPr>
        <p:txBody>
          <a:bodyPr>
            <a:noAutofit/>
          </a:bodyPr>
          <a:lstStyle/>
          <a:p>
            <a:pPr>
              <a:defRPr/>
            </a:pPr>
            <a:r>
              <a:rPr lang="en-US" sz="4000" dirty="0">
                <a:solidFill>
                  <a:srgbClr val="FF0000"/>
                </a:solidFill>
              </a:rPr>
              <a:t>Introduction</a:t>
            </a:r>
          </a:p>
        </p:txBody>
      </p:sp>
      <p:sp>
        <p:nvSpPr>
          <p:cNvPr id="11267" name="Rectangle 3"/>
          <p:cNvSpPr>
            <a:spLocks noGrp="1" noChangeArrowheads="1"/>
          </p:cNvSpPr>
          <p:nvPr>
            <p:ph idx="1"/>
          </p:nvPr>
        </p:nvSpPr>
        <p:spPr>
          <a:xfrm>
            <a:off x="0" y="990600"/>
            <a:ext cx="9144000" cy="5562600"/>
          </a:xfrm>
        </p:spPr>
        <p:txBody>
          <a:bodyPr>
            <a:noAutofit/>
          </a:bodyPr>
          <a:lstStyle/>
          <a:p>
            <a:pPr marL="285750" indent="-285750" algn="just">
              <a:lnSpc>
                <a:spcPct val="150000"/>
              </a:lnSpc>
              <a:buFont typeface="Wingdings" panose="05000000000000000000" pitchFamily="2" charset="2"/>
              <a:buChar char="v"/>
            </a:pPr>
            <a:r>
              <a:rPr lang="en-US" altLang="en-US" sz="1650" b="1" u="sng" dirty="0"/>
              <a:t>Brief Overview of the Project</a:t>
            </a:r>
            <a:r>
              <a:rPr lang="en-US" altLang="en-US" sz="1650" dirty="0"/>
              <a:t>: The "Currency Converter" project is an innovative digital solution designed to simplify and enhance currency conversion processes. It offers a user-friendly interface and real-time exchange rate data, making it a valuable tool for individuals, travelers, and businesses.</a:t>
            </a:r>
          </a:p>
          <a:p>
            <a:pPr marL="285750" indent="-285750" algn="just">
              <a:lnSpc>
                <a:spcPct val="150000"/>
              </a:lnSpc>
              <a:buFont typeface="Wingdings" panose="05000000000000000000" pitchFamily="2" charset="2"/>
              <a:buChar char="v"/>
            </a:pPr>
            <a:r>
              <a:rPr lang="en-US" altLang="en-US" sz="1650" b="1" u="sng" dirty="0"/>
              <a:t>Importance and Relevance</a:t>
            </a:r>
            <a:r>
              <a:rPr lang="en-US" altLang="en-US" sz="1650" dirty="0"/>
              <a:t>: In today's interconnected world, currency conversion is a crucial aspect of international trade, travel, and financial management. The project addresses the growing need for accurate, reliable, and user-centric currency conversion tools.</a:t>
            </a:r>
          </a:p>
          <a:p>
            <a:pPr marL="285750" indent="-285750" algn="just">
              <a:lnSpc>
                <a:spcPct val="150000"/>
              </a:lnSpc>
              <a:buFont typeface="Wingdings" panose="05000000000000000000" pitchFamily="2" charset="2"/>
              <a:buChar char="v"/>
            </a:pPr>
            <a:r>
              <a:rPr lang="en-US" altLang="en-US" sz="1650" b="1" u="sng" dirty="0"/>
              <a:t>Objectives and Scope</a:t>
            </a:r>
            <a:r>
              <a:rPr lang="en-US" altLang="en-US" sz="1650" dirty="0"/>
              <a:t>: The primary objective of this project is to develop a currency conversion application using React. The scope encompasses the creation of a user-friendly interface, integration with real-time data sources, and an emphasis on data accuracy.</a:t>
            </a:r>
          </a:p>
          <a:p>
            <a:pPr marL="285750" indent="-285750" algn="just">
              <a:lnSpc>
                <a:spcPct val="150000"/>
              </a:lnSpc>
              <a:buFont typeface="Wingdings" panose="05000000000000000000" pitchFamily="2" charset="2"/>
              <a:buChar char="v"/>
            </a:pPr>
            <a:r>
              <a:rPr lang="en-US" altLang="en-US" sz="1650" b="1" u="sng" dirty="0"/>
              <a:t>Significance and Motivation</a:t>
            </a:r>
            <a:r>
              <a:rPr lang="en-US" altLang="en-US" sz="1650" dirty="0"/>
              <a:t>: Currency conversion is a fundamental requirement for various individuals and industries, including travelers, investors, and businesses engaged in global commerce. The significance of this project lies in its potential to provide a reliable and efficient solution for users, simplifying their currency conversion tasks.</a:t>
            </a:r>
            <a:endParaRPr lang="en-US" sz="1650" b="1" dirty="0">
              <a:solidFill>
                <a:srgbClr val="C00000"/>
              </a:solidFill>
            </a:endParaRPr>
          </a:p>
        </p:txBody>
      </p:sp>
      <p:sp>
        <p:nvSpPr>
          <p:cNvPr id="5" name="Footer Placeholder 4"/>
          <p:cNvSpPr>
            <a:spLocks noGrp="1"/>
          </p:cNvSpPr>
          <p:nvPr>
            <p:ph type="ftr" sz="quarter" idx="11"/>
          </p:nvPr>
        </p:nvSpPr>
        <p:spPr/>
        <p:txBody>
          <a:bodyPr/>
          <a:lstStyle/>
          <a:p>
            <a:pPr>
              <a:defRPr/>
            </a:pPr>
            <a:r>
              <a:rPr lang="en-US" dirty="0"/>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18988A83-5E1D-EE05-8571-45C120971773}"/>
              </a:ext>
            </a:extLst>
          </p:cNvPr>
          <p:cNvSpPr>
            <a:spLocks noGrp="1"/>
          </p:cNvSpPr>
          <p:nvPr>
            <p:ph type="subTitle" idx="1"/>
          </p:nvPr>
        </p:nvSpPr>
        <p:spPr>
          <a:xfrm>
            <a:off x="0" y="914400"/>
            <a:ext cx="9144000" cy="5638800"/>
          </a:xfrm>
        </p:spPr>
        <p:txBody>
          <a:bodyPr>
            <a:normAutofit fontScale="92500" lnSpcReduction="10000"/>
          </a:bodyPr>
          <a:lstStyle/>
          <a:p>
            <a:pPr marL="457200" indent="-457200" algn="just">
              <a:lnSpc>
                <a:spcPct val="150000"/>
              </a:lnSpc>
              <a:buFont typeface="Wingdings" panose="05000000000000000000" pitchFamily="2" charset="2"/>
              <a:buChar char="v"/>
            </a:pPr>
            <a:r>
              <a:rPr lang="en-US" sz="1800" dirty="0">
                <a:solidFill>
                  <a:schemeClr val="tx1"/>
                </a:solidFill>
              </a:rPr>
              <a:t>The literature review section provides an overview of relevant research and academic works in the field of currency conversion. It encompasses studies, articles, and publications that contribute to the understanding of currency exchange rate dynamics, the importance of real-time data, and the challenges faced by users.</a:t>
            </a:r>
          </a:p>
          <a:p>
            <a:pPr marL="457200" indent="-457200" algn="just">
              <a:lnSpc>
                <a:spcPct val="150000"/>
              </a:lnSpc>
              <a:buFont typeface="Wingdings" panose="05000000000000000000" pitchFamily="2" charset="2"/>
              <a:buChar char="v"/>
            </a:pPr>
            <a:endParaRPr lang="en-US" sz="1800" dirty="0">
              <a:solidFill>
                <a:schemeClr val="tx1"/>
              </a:solidFill>
            </a:endParaRPr>
          </a:p>
          <a:p>
            <a:pPr marL="457200" indent="-457200" algn="just">
              <a:lnSpc>
                <a:spcPct val="150000"/>
              </a:lnSpc>
              <a:buFont typeface="Wingdings" panose="05000000000000000000" pitchFamily="2" charset="2"/>
              <a:buChar char="v"/>
            </a:pPr>
            <a:r>
              <a:rPr lang="en-US" sz="1800" dirty="0">
                <a:solidFill>
                  <a:schemeClr val="tx1"/>
                </a:solidFill>
              </a:rPr>
              <a:t>In this section, we explore and evaluate existing currency converter applications available in the market. We analyze their features, user interfaces, data sources, and limitations. The aim is to identify gaps and opportunities for improvement in the current landscape of currency conversion tools.</a:t>
            </a:r>
          </a:p>
          <a:p>
            <a:pPr marL="457200" indent="-457200" algn="just">
              <a:lnSpc>
                <a:spcPct val="150000"/>
              </a:lnSpc>
              <a:buFont typeface="Wingdings" panose="05000000000000000000" pitchFamily="2" charset="2"/>
              <a:buChar char="v"/>
            </a:pPr>
            <a:endParaRPr lang="en-US" sz="1800" dirty="0">
              <a:solidFill>
                <a:schemeClr val="tx1"/>
              </a:solidFill>
            </a:endParaRPr>
          </a:p>
          <a:p>
            <a:pPr marL="457200" indent="-457200" algn="just">
              <a:lnSpc>
                <a:spcPct val="150000"/>
              </a:lnSpc>
              <a:buFont typeface="Wingdings" panose="05000000000000000000" pitchFamily="2" charset="2"/>
              <a:buChar char="v"/>
            </a:pPr>
            <a:r>
              <a:rPr lang="en-US" sz="1800" dirty="0">
                <a:solidFill>
                  <a:schemeClr val="tx1"/>
                </a:solidFill>
              </a:rPr>
              <a:t>The literature review also delves into the theoretical foundations and concepts that underpin the currency exchange domain. It includes discussions on foreign exchange markets, exchange rate determinants, and the principles that govern currency conversion processes. Understanding these concepts is essential for building an effective currency conversion application.</a:t>
            </a:r>
            <a:endParaRPr lang="en-IN" sz="1800" dirty="0">
              <a:solidFill>
                <a:schemeClr val="tx1"/>
              </a:solidFill>
            </a:endParaRPr>
          </a:p>
        </p:txBody>
      </p:sp>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4</a:t>
            </a:fld>
            <a:endParaRPr lang="en-US"/>
          </a:p>
        </p:txBody>
      </p:sp>
      <p:sp>
        <p:nvSpPr>
          <p:cNvPr id="6" name="Rectangle 2">
            <a:extLst>
              <a:ext uri="{FF2B5EF4-FFF2-40B4-BE49-F238E27FC236}">
                <a16:creationId xmlns:a16="http://schemas.microsoft.com/office/drawing/2014/main" id="{8F085E43-C943-09BA-3BBC-9E4879E56C94}"/>
              </a:ext>
            </a:extLst>
          </p:cNvPr>
          <p:cNvSpPr txBox="1">
            <a:spLocks noChangeArrowheads="1"/>
          </p:cNvSpPr>
          <p:nvPr/>
        </p:nvSpPr>
        <p:spPr>
          <a:xfrm>
            <a:off x="76200" y="0"/>
            <a:ext cx="9677400" cy="1219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en-US" sz="3600" dirty="0">
                <a:solidFill>
                  <a:srgbClr val="FF0000"/>
                </a:solidFill>
              </a:rPr>
              <a:t>Literature Review</a:t>
            </a:r>
            <a:endParaRPr lang="en-US" sz="48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4654" y="1043229"/>
            <a:ext cx="9173308" cy="5509971"/>
          </a:xfrm>
        </p:spPr>
        <p:txBody>
          <a:bodyPr>
            <a:noAutofit/>
          </a:bodyPr>
          <a:lstStyle/>
          <a:p>
            <a:pPr algn="just">
              <a:lnSpc>
                <a:spcPct val="150000"/>
              </a:lnSpc>
              <a:buFont typeface="Wingdings" panose="05000000000000000000" pitchFamily="2" charset="2"/>
              <a:buChar char="v"/>
            </a:pPr>
            <a:r>
              <a:rPr lang="en-US" sz="2000" b="0" i="0" dirty="0">
                <a:effectLst/>
                <a:latin typeface="+mj-lt"/>
              </a:rPr>
              <a:t>The methodology used for this project involves a structured and systematic development approach. It encompasses the selection of development tools, programming languages, and frameworks. The choice of React as the core technology ensures a robust and responsive user interface.</a:t>
            </a:r>
          </a:p>
          <a:p>
            <a:pPr marL="0" indent="0" algn="just">
              <a:lnSpc>
                <a:spcPct val="150000"/>
              </a:lnSpc>
              <a:buNone/>
            </a:pPr>
            <a:endParaRPr lang="en-US" sz="2000" b="0" i="0" dirty="0">
              <a:effectLst/>
              <a:latin typeface="+mj-lt"/>
            </a:endParaRPr>
          </a:p>
          <a:p>
            <a:pPr algn="just">
              <a:lnSpc>
                <a:spcPct val="150000"/>
              </a:lnSpc>
              <a:buFont typeface="Wingdings" panose="05000000000000000000" pitchFamily="2" charset="2"/>
              <a:buChar char="v"/>
            </a:pPr>
            <a:r>
              <a:rPr lang="en-US" sz="2000" b="0" i="0" dirty="0">
                <a:effectLst/>
                <a:latin typeface="+mj-lt"/>
              </a:rPr>
              <a:t>The project unfolds through a series of well-defined phases. These include project initiation, planning, development, testing, and deployment. Each phase plays a crucial role in the overall success of the project. The methodology ensures that the development process remains organized, efficient, and responsive to changing requirements.</a:t>
            </a:r>
          </a:p>
        </p:txBody>
      </p:sp>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5</a:t>
            </a:fld>
            <a:endParaRPr lang="en-US"/>
          </a:p>
        </p:txBody>
      </p:sp>
      <p:sp>
        <p:nvSpPr>
          <p:cNvPr id="2" name="Rectangle 2">
            <a:extLst>
              <a:ext uri="{FF2B5EF4-FFF2-40B4-BE49-F238E27FC236}">
                <a16:creationId xmlns:a16="http://schemas.microsoft.com/office/drawing/2014/main" id="{8428320D-C47F-536A-FCCF-5221264C44E9}"/>
              </a:ext>
            </a:extLst>
          </p:cNvPr>
          <p:cNvSpPr txBox="1">
            <a:spLocks noChangeArrowheads="1"/>
          </p:cNvSpPr>
          <p:nvPr/>
        </p:nvSpPr>
        <p:spPr>
          <a:xfrm>
            <a:off x="76200" y="0"/>
            <a:ext cx="9677400" cy="1219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en-US" sz="3600" b="1" i="0" dirty="0">
                <a:solidFill>
                  <a:srgbClr val="FF0000"/>
                </a:solidFill>
                <a:effectLst/>
                <a:latin typeface="+mj-lt"/>
              </a:rPr>
              <a:t>Methodology</a:t>
            </a:r>
            <a:endParaRPr lang="en-US" sz="4800" b="1" dirty="0">
              <a:solidFill>
                <a:srgbClr val="FF0000"/>
              </a:solidFill>
            </a:endParaRPr>
          </a:p>
        </p:txBody>
      </p:sp>
    </p:spTree>
    <p:extLst>
      <p:ext uri="{BB962C8B-B14F-4D97-AF65-F5344CB8AC3E}">
        <p14:creationId xmlns:p14="http://schemas.microsoft.com/office/powerpoint/2010/main" val="77065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76200" y="914400"/>
            <a:ext cx="8991600" cy="5441950"/>
          </a:xfrm>
        </p:spPr>
        <p:txBody>
          <a:bodyPr>
            <a:normAutofit/>
          </a:bodyPr>
          <a:lstStyle/>
          <a:p>
            <a:pPr algn="just">
              <a:lnSpc>
                <a:spcPct val="150000"/>
              </a:lnSpc>
              <a:buFont typeface="Wingdings" panose="05000000000000000000" pitchFamily="2" charset="2"/>
              <a:buChar char="v"/>
            </a:pPr>
            <a:r>
              <a:rPr lang="en-US" sz="2000" b="0" i="0" dirty="0">
                <a:effectLst/>
              </a:rPr>
              <a:t>This project leverages a set of modern and powerful technologies. React, a popular JavaScript library, serves as the foundation of the application, providing a responsive and user-friendly interface. Real-time exchange rate data is obtained through a reputable API, ensuring data accuracy. The use of modern web development technologies and frameworks ensures a robust and reliable application.</a:t>
            </a:r>
          </a:p>
          <a:p>
            <a:pPr marL="0" indent="0" algn="just">
              <a:lnSpc>
                <a:spcPct val="150000"/>
              </a:lnSpc>
              <a:buNone/>
            </a:pPr>
            <a:endParaRPr lang="en-US" sz="2000" b="0" i="0" dirty="0">
              <a:effectLst/>
            </a:endParaRPr>
          </a:p>
          <a:p>
            <a:pPr algn="just">
              <a:lnSpc>
                <a:spcPct val="150000"/>
              </a:lnSpc>
              <a:buFont typeface="Wingdings" panose="05000000000000000000" pitchFamily="2" charset="2"/>
              <a:buChar char="v"/>
            </a:pPr>
            <a:r>
              <a:rPr lang="en-US" sz="2000" b="0" i="0" dirty="0">
                <a:effectLst/>
              </a:rPr>
              <a:t>The development process is facilitated by a range of essential tools and software. These include code editors, version control systems, and testing frameworks. They contribute to the efficiency and quality of the project.</a:t>
            </a:r>
          </a:p>
        </p:txBody>
      </p:sp>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6</a:t>
            </a:fld>
            <a:endParaRPr lang="en-US"/>
          </a:p>
        </p:txBody>
      </p:sp>
      <p:sp>
        <p:nvSpPr>
          <p:cNvPr id="2" name="Rectangle 2">
            <a:extLst>
              <a:ext uri="{FF2B5EF4-FFF2-40B4-BE49-F238E27FC236}">
                <a16:creationId xmlns:a16="http://schemas.microsoft.com/office/drawing/2014/main" id="{AAFB4CBC-278F-68E7-E329-C69F5C748428}"/>
              </a:ext>
            </a:extLst>
          </p:cNvPr>
          <p:cNvSpPr txBox="1">
            <a:spLocks noChangeArrowheads="1"/>
          </p:cNvSpPr>
          <p:nvPr/>
        </p:nvSpPr>
        <p:spPr>
          <a:xfrm>
            <a:off x="76200" y="0"/>
            <a:ext cx="9677400" cy="1219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en-US" sz="3600" b="1" dirty="0">
                <a:solidFill>
                  <a:srgbClr val="FF0000"/>
                </a:solidFill>
              </a:rPr>
              <a:t>Technologies And Tools</a:t>
            </a:r>
            <a:endParaRPr lang="en-US" sz="4800" b="1" dirty="0">
              <a:solidFill>
                <a:srgbClr val="FF0000"/>
              </a:solidFill>
            </a:endParaRPr>
          </a:p>
        </p:txBody>
      </p:sp>
    </p:spTree>
    <p:extLst>
      <p:ext uri="{BB962C8B-B14F-4D97-AF65-F5344CB8AC3E}">
        <p14:creationId xmlns:p14="http://schemas.microsoft.com/office/powerpoint/2010/main" val="68612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252" y="136525"/>
            <a:ext cx="6870700" cy="762000"/>
          </a:xfrm>
        </p:spPr>
        <p:txBody>
          <a:bodyPr>
            <a:normAutofit/>
          </a:bodyPr>
          <a:lstStyle/>
          <a:p>
            <a:pPr>
              <a:defRPr/>
            </a:pPr>
            <a:r>
              <a:rPr lang="en-IN" b="1" i="0" dirty="0">
                <a:solidFill>
                  <a:srgbClr val="FF0000"/>
                </a:solidFill>
                <a:effectLst/>
                <a:latin typeface="Söhne"/>
              </a:rPr>
              <a:t>Data Sources and Collection</a:t>
            </a:r>
            <a:endParaRPr lang="en-US" b="1" dirty="0">
              <a:solidFill>
                <a:srgbClr val="FF0000"/>
              </a:solidFill>
            </a:endParaRPr>
          </a:p>
        </p:txBody>
      </p:sp>
      <p:sp>
        <p:nvSpPr>
          <p:cNvPr id="18435" name="Rectangle 3"/>
          <p:cNvSpPr>
            <a:spLocks noGrp="1" noChangeArrowheads="1"/>
          </p:cNvSpPr>
          <p:nvPr>
            <p:ph idx="1"/>
          </p:nvPr>
        </p:nvSpPr>
        <p:spPr>
          <a:xfrm>
            <a:off x="-89452" y="915090"/>
            <a:ext cx="9233452" cy="5661636"/>
          </a:xfrm>
        </p:spPr>
        <p:txBody>
          <a:bodyPr>
            <a:normAutofit fontScale="92500" lnSpcReduction="20000"/>
          </a:bodyPr>
          <a:lstStyle/>
          <a:p>
            <a:pPr algn="just">
              <a:lnSpc>
                <a:spcPct val="150000"/>
              </a:lnSpc>
              <a:buFont typeface="Wingdings" panose="05000000000000000000" pitchFamily="2" charset="2"/>
              <a:buChar char="v"/>
            </a:pPr>
            <a:r>
              <a:rPr lang="en-US" sz="2400" b="0" i="0" dirty="0">
                <a:effectLst/>
              </a:rPr>
              <a:t>The project relies on real-time exchange rate data to provide accurate and up-to-date currency conversion results. This data is sourced from a reputable Exchange Rate API, ensuring the reliability of conversion rates.</a:t>
            </a:r>
          </a:p>
          <a:p>
            <a:pPr marL="0" indent="0" algn="just">
              <a:lnSpc>
                <a:spcPct val="150000"/>
              </a:lnSpc>
              <a:buNone/>
            </a:pPr>
            <a:endParaRPr lang="en-US" sz="2400" b="0" i="0" dirty="0">
              <a:effectLst/>
            </a:endParaRPr>
          </a:p>
          <a:p>
            <a:pPr algn="just">
              <a:lnSpc>
                <a:spcPct val="150000"/>
              </a:lnSpc>
              <a:buFont typeface="Wingdings" panose="05000000000000000000" pitchFamily="2" charset="2"/>
              <a:buChar char="v"/>
            </a:pPr>
            <a:r>
              <a:rPr lang="en-US" sz="2400" b="0" i="0" dirty="0">
                <a:effectLst/>
              </a:rPr>
              <a:t>Methods Used for Data Collection:</a:t>
            </a:r>
          </a:p>
          <a:p>
            <a:pPr lvl="1" algn="just">
              <a:lnSpc>
                <a:spcPct val="150000"/>
              </a:lnSpc>
              <a:buFont typeface="Wingdings" panose="05000000000000000000" pitchFamily="2" charset="2"/>
              <a:buChar char="v"/>
            </a:pPr>
            <a:r>
              <a:rPr lang="en-US" sz="2000" b="0" i="0" dirty="0">
                <a:effectLst/>
              </a:rPr>
              <a:t>API Integration: The primary method of data collection involves integrating with the Exchange Rate API. This API provides real-time exchange rate data for a wide range of currencies.</a:t>
            </a:r>
          </a:p>
          <a:p>
            <a:pPr lvl="1" algn="just">
              <a:lnSpc>
                <a:spcPct val="150000"/>
              </a:lnSpc>
              <a:buFont typeface="Wingdings" panose="05000000000000000000" pitchFamily="2" charset="2"/>
              <a:buChar char="v"/>
            </a:pPr>
            <a:r>
              <a:rPr lang="en-US" sz="2000" b="0" i="0" dirty="0">
                <a:effectLst/>
              </a:rPr>
              <a:t>Data Synchronization: The application periodically synchronizes with the API to fetch the latest exchange rate data. This ensures that users always have access to current conversion rates.</a:t>
            </a:r>
          </a:p>
          <a:p>
            <a:pPr lvl="1" algn="just">
              <a:lnSpc>
                <a:spcPct val="150000"/>
              </a:lnSpc>
              <a:buFont typeface="Wingdings" panose="05000000000000000000" pitchFamily="2" charset="2"/>
              <a:buChar char="v"/>
            </a:pPr>
            <a:r>
              <a:rPr lang="en-US" sz="2000" b="0" i="0" dirty="0">
                <a:effectLst/>
              </a:rPr>
              <a:t>Error Handling: Robust error handling mechanisms are in place to address data retrieval issues, ensuring a seamless user experience.</a:t>
            </a:r>
          </a:p>
        </p:txBody>
      </p:sp>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7</a:t>
            </a:fld>
            <a:endParaRPr lang="en-US"/>
          </a:p>
        </p:txBody>
      </p:sp>
    </p:spTree>
    <p:extLst>
      <p:ext uri="{BB962C8B-B14F-4D97-AF65-F5344CB8AC3E}">
        <p14:creationId xmlns:p14="http://schemas.microsoft.com/office/powerpoint/2010/main" val="265989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47317" y="196341"/>
            <a:ext cx="6870700" cy="762000"/>
          </a:xfrm>
        </p:spPr>
        <p:txBody>
          <a:bodyPr>
            <a:normAutofit/>
          </a:bodyPr>
          <a:lstStyle/>
          <a:p>
            <a:r>
              <a:rPr lang="en-IN" b="1" i="0" dirty="0">
                <a:solidFill>
                  <a:srgbClr val="FF0000"/>
                </a:solidFill>
                <a:effectLst/>
              </a:rPr>
              <a:t>Design and Architecture</a:t>
            </a:r>
            <a:endParaRPr lang="en-IN" sz="4400" u="sng" dirty="0">
              <a:solidFill>
                <a:srgbClr val="FF0000"/>
              </a:solidFill>
            </a:endParaRPr>
          </a:p>
        </p:txBody>
      </p:sp>
      <p:sp>
        <p:nvSpPr>
          <p:cNvPr id="18435" name="Rectangle 3"/>
          <p:cNvSpPr>
            <a:spLocks noGrp="1" noChangeArrowheads="1"/>
          </p:cNvSpPr>
          <p:nvPr>
            <p:ph idx="1"/>
          </p:nvPr>
        </p:nvSpPr>
        <p:spPr>
          <a:xfrm>
            <a:off x="76200" y="1143000"/>
            <a:ext cx="8991600" cy="4726842"/>
          </a:xfrm>
        </p:spPr>
        <p:txBody>
          <a:bodyPr>
            <a:normAutofit/>
          </a:bodyPr>
          <a:lstStyle/>
          <a:p>
            <a:pPr algn="just">
              <a:lnSpc>
                <a:spcPct val="150000"/>
              </a:lnSpc>
              <a:buFont typeface="Wingdings" panose="05000000000000000000" pitchFamily="2" charset="2"/>
              <a:buChar char="v"/>
            </a:pPr>
            <a:r>
              <a:rPr lang="en-US" sz="1800" b="0" i="0" dirty="0">
                <a:effectLst/>
              </a:rPr>
              <a:t>Overview of the Application's Design Principles: The design of the "React Currency Converter App" is centered on user-friendliness and simplicity. It offers an intuitive and visually appealing interface that caters to a wide audience. User input is streamlined, making currency conversion tasks effortless.</a:t>
            </a:r>
          </a:p>
          <a:p>
            <a:pPr marL="0" indent="0" algn="just">
              <a:lnSpc>
                <a:spcPct val="150000"/>
              </a:lnSpc>
              <a:buNone/>
            </a:pPr>
            <a:endParaRPr lang="en-US" sz="1800" b="0" i="0" dirty="0">
              <a:effectLst/>
            </a:endParaRPr>
          </a:p>
          <a:p>
            <a:pPr algn="just">
              <a:lnSpc>
                <a:spcPct val="150000"/>
              </a:lnSpc>
              <a:buFont typeface="Wingdings" panose="05000000000000000000" pitchFamily="2" charset="2"/>
              <a:buChar char="v"/>
            </a:pPr>
            <a:r>
              <a:rPr lang="en-US" sz="1800" b="0" i="0" dirty="0">
                <a:effectLst/>
              </a:rPr>
              <a:t>Description of the Application's Architecture: The application is built on a component-based architecture. Each component within the application is responsible for specific functions, promoting modularity and ease of maintenance. This architecture enhances code management and supports the integration of new features and improvements.</a:t>
            </a:r>
          </a:p>
        </p:txBody>
      </p:sp>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8</a:t>
            </a:fld>
            <a:endParaRPr lang="en-US"/>
          </a:p>
        </p:txBody>
      </p:sp>
    </p:spTree>
    <p:extLst>
      <p:ext uri="{BB962C8B-B14F-4D97-AF65-F5344CB8AC3E}">
        <p14:creationId xmlns:p14="http://schemas.microsoft.com/office/powerpoint/2010/main" val="35578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4909" y="2177"/>
            <a:ext cx="7064131" cy="946150"/>
          </a:xfrm>
        </p:spPr>
        <p:txBody>
          <a:bodyPr>
            <a:normAutofit/>
          </a:bodyPr>
          <a:lstStyle/>
          <a:p>
            <a:pPr algn="l"/>
            <a:r>
              <a:rPr lang="en-IN" sz="3600" b="1" i="0" dirty="0">
                <a:solidFill>
                  <a:srgbClr val="FF0000"/>
                </a:solidFill>
                <a:effectLst/>
              </a:rPr>
              <a:t>Development Process</a:t>
            </a:r>
            <a:endParaRPr lang="en-IN" sz="7200" u="sng" dirty="0">
              <a:solidFill>
                <a:srgbClr val="FF0000"/>
              </a:solidFill>
            </a:endParaRPr>
          </a:p>
        </p:txBody>
      </p:sp>
      <p:sp>
        <p:nvSpPr>
          <p:cNvPr id="18435" name="Rectangle 3"/>
          <p:cNvSpPr>
            <a:spLocks noGrp="1" noChangeArrowheads="1"/>
          </p:cNvSpPr>
          <p:nvPr>
            <p:ph idx="1"/>
          </p:nvPr>
        </p:nvSpPr>
        <p:spPr>
          <a:xfrm>
            <a:off x="0" y="957036"/>
            <a:ext cx="9144000" cy="5672364"/>
          </a:xfrm>
        </p:spPr>
        <p:txBody>
          <a:bodyPr>
            <a:normAutofit/>
          </a:bodyPr>
          <a:lstStyle/>
          <a:p>
            <a:pPr algn="just">
              <a:lnSpc>
                <a:spcPct val="150000"/>
              </a:lnSpc>
              <a:buFont typeface="Wingdings" panose="05000000000000000000" pitchFamily="2" charset="2"/>
              <a:buChar char="v"/>
            </a:pPr>
            <a:r>
              <a:rPr lang="en-US" sz="1600" b="0" i="0" dirty="0">
                <a:effectLst/>
              </a:rPr>
              <a:t>The development of the "React Currency Converter App" unfolded through a series of well-defined stages. These stages included project initiation, planning, design, coding, testing, and deployment. Each stage played a vital role in shaping the application and ensuring its quality.</a:t>
            </a:r>
          </a:p>
          <a:p>
            <a:pPr algn="just">
              <a:lnSpc>
                <a:spcPct val="150000"/>
              </a:lnSpc>
              <a:buFont typeface="Wingdings" panose="05000000000000000000" pitchFamily="2" charset="2"/>
              <a:buChar char="v"/>
            </a:pPr>
            <a:r>
              <a:rPr lang="en-US" sz="1600" b="0" i="0" dirty="0">
                <a:effectLst/>
              </a:rPr>
              <a:t>Highlight Key Milestones and Achievements:</a:t>
            </a:r>
          </a:p>
          <a:p>
            <a:pPr lvl="1" algn="just">
              <a:lnSpc>
                <a:spcPct val="150000"/>
              </a:lnSpc>
              <a:buFont typeface="Wingdings" panose="05000000000000000000" pitchFamily="2" charset="2"/>
              <a:buChar char="v"/>
            </a:pPr>
            <a:r>
              <a:rPr lang="en-US" sz="1600" b="1" i="0" dirty="0">
                <a:effectLst/>
              </a:rPr>
              <a:t>Milestone 1 - Project Initiation</a:t>
            </a:r>
            <a:r>
              <a:rPr lang="en-US" sz="1600" b="0" i="0" dirty="0">
                <a:effectLst/>
              </a:rPr>
              <a:t>: Project kickoff, defining project goals, and selecting development tools.</a:t>
            </a:r>
          </a:p>
          <a:p>
            <a:pPr lvl="1" algn="just">
              <a:lnSpc>
                <a:spcPct val="150000"/>
              </a:lnSpc>
              <a:buFont typeface="Wingdings" panose="05000000000000000000" pitchFamily="2" charset="2"/>
              <a:buChar char="v"/>
            </a:pPr>
            <a:r>
              <a:rPr lang="en-US" sz="1600" b="1" i="0" dirty="0">
                <a:effectLst/>
              </a:rPr>
              <a:t>Milestone 2 - Design and Planning</a:t>
            </a:r>
            <a:r>
              <a:rPr lang="en-US" sz="1600" b="0" i="0" dirty="0">
                <a:effectLst/>
              </a:rPr>
              <a:t>: Creation of wireframes and user interface design, outlining the project plan.</a:t>
            </a:r>
          </a:p>
          <a:p>
            <a:pPr lvl="1" algn="just">
              <a:lnSpc>
                <a:spcPct val="150000"/>
              </a:lnSpc>
              <a:buFont typeface="Wingdings" panose="05000000000000000000" pitchFamily="2" charset="2"/>
              <a:buChar char="v"/>
            </a:pPr>
            <a:r>
              <a:rPr lang="en-US" sz="1600" b="1" i="0" dirty="0">
                <a:effectLst/>
              </a:rPr>
              <a:t>Milestone 3 - Development</a:t>
            </a:r>
            <a:r>
              <a:rPr lang="en-US" sz="1600" b="0" i="0" dirty="0">
                <a:effectLst/>
              </a:rPr>
              <a:t>: Implementation of the application's core features, including real-time data integration.</a:t>
            </a:r>
          </a:p>
          <a:p>
            <a:pPr lvl="1" algn="just">
              <a:lnSpc>
                <a:spcPct val="150000"/>
              </a:lnSpc>
              <a:buFont typeface="Wingdings" panose="05000000000000000000" pitchFamily="2" charset="2"/>
              <a:buChar char="v"/>
            </a:pPr>
            <a:r>
              <a:rPr lang="en-US" sz="1600" b="1" i="0" dirty="0">
                <a:effectLst/>
              </a:rPr>
              <a:t>Milestone 4 - Testing</a:t>
            </a:r>
            <a:r>
              <a:rPr lang="en-US" sz="1600" b="0" i="0" dirty="0">
                <a:effectLst/>
              </a:rPr>
              <a:t>: Rigorous testing and quality assurance, ensuring data accuracy and a seamless user experience.</a:t>
            </a:r>
          </a:p>
          <a:p>
            <a:pPr lvl="1" algn="just">
              <a:lnSpc>
                <a:spcPct val="150000"/>
              </a:lnSpc>
              <a:buFont typeface="Wingdings" panose="05000000000000000000" pitchFamily="2" charset="2"/>
              <a:buChar char="v"/>
            </a:pPr>
            <a:r>
              <a:rPr lang="en-US" sz="1600" b="1" i="0" dirty="0">
                <a:effectLst/>
              </a:rPr>
              <a:t>Milestone 5 - Deployment</a:t>
            </a:r>
            <a:r>
              <a:rPr lang="en-US" sz="1600" b="0" i="0" dirty="0">
                <a:effectLst/>
              </a:rPr>
              <a:t>: Successful deployment of the application to a production environment, making it available to users.</a:t>
            </a:r>
          </a:p>
        </p:txBody>
      </p:sp>
      <p:sp>
        <p:nvSpPr>
          <p:cNvPr id="5" name="Footer Placeholder 4"/>
          <p:cNvSpPr>
            <a:spLocks noGrp="1"/>
          </p:cNvSpPr>
          <p:nvPr>
            <p:ph type="ftr" sz="quarter" idx="11"/>
          </p:nvPr>
        </p:nvSpPr>
        <p:spPr/>
        <p:txBody>
          <a:bodyPr/>
          <a:lstStyle/>
          <a:p>
            <a:pPr>
              <a:defRPr/>
            </a:pPr>
            <a:r>
              <a:rPr lang="en-US"/>
              <a:t>Lecture 8, Unit 2</a:t>
            </a:r>
          </a:p>
        </p:txBody>
      </p:sp>
      <p:sp>
        <p:nvSpPr>
          <p:cNvPr id="4" name="Slide Number Placeholder 3"/>
          <p:cNvSpPr>
            <a:spLocks noGrp="1"/>
          </p:cNvSpPr>
          <p:nvPr>
            <p:ph type="sldNum" sz="quarter" idx="12"/>
          </p:nvPr>
        </p:nvSpPr>
        <p:spPr/>
        <p:txBody>
          <a:bodyPr/>
          <a:lstStyle/>
          <a:p>
            <a:pPr>
              <a:defRPr/>
            </a:pPr>
            <a:fld id="{C3AA165E-F0B9-4119-A807-6F9D166B3F92}" type="slidenum">
              <a:rPr lang="en-US" smtClean="0"/>
              <a:pPr>
                <a:defRPr/>
              </a:pPr>
              <a:t>9</a:t>
            </a:fld>
            <a:endParaRPr lang="en-US"/>
          </a:p>
        </p:txBody>
      </p:sp>
    </p:spTree>
    <p:extLst>
      <p:ext uri="{BB962C8B-B14F-4D97-AF65-F5344CB8AC3E}">
        <p14:creationId xmlns:p14="http://schemas.microsoft.com/office/powerpoint/2010/main" val="333769314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986</TotalTime>
  <Words>1664</Words>
  <Application>Microsoft Office PowerPoint</Application>
  <PresentationFormat>On-screen Show (4:3)</PresentationFormat>
  <Paragraphs>115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Comic Sans MS</vt:lpstr>
      <vt:lpstr>Söhne</vt:lpstr>
      <vt:lpstr>Arial</vt:lpstr>
      <vt:lpstr>Calibri Light</vt:lpstr>
      <vt:lpstr>Wingdings</vt:lpstr>
      <vt:lpstr>Theme1-</vt:lpstr>
      <vt:lpstr>PRESENTED BY – MOHIT SHARMA (88200)</vt:lpstr>
      <vt:lpstr>Contents</vt:lpstr>
      <vt:lpstr>Introduction</vt:lpstr>
      <vt:lpstr>PowerPoint Presentation</vt:lpstr>
      <vt:lpstr>PowerPoint Presentation</vt:lpstr>
      <vt:lpstr>PowerPoint Presentation</vt:lpstr>
      <vt:lpstr>Data Sources and Collection</vt:lpstr>
      <vt:lpstr>Design and Architecture</vt:lpstr>
      <vt:lpstr>Development Process</vt:lpstr>
      <vt:lpstr>  Code Snippets and Screenshots</vt:lpstr>
      <vt:lpstr> Testing Methods</vt:lpstr>
      <vt:lpstr> Testing Methods</vt:lpstr>
      <vt:lpstr> Conclusion</vt:lpstr>
      <vt:lpstr>PowerPoint Presentation</vt:lpstr>
      <vt:lpstr>PowerPoint Presentation</vt:lpstr>
      <vt:lpstr>PowerPoint Presentation</vt:lpstr>
    </vt:vector>
  </TitlesOfParts>
  <Company>RHS - SMJUHSD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Law of Demand</dc:title>
  <dc:creator>Authorized User</dc:creator>
  <cp:lastModifiedBy>Mohit Sharma</cp:lastModifiedBy>
  <cp:revision>55</cp:revision>
  <dcterms:created xsi:type="dcterms:W3CDTF">1999-09-21T14:35:18Z</dcterms:created>
  <dcterms:modified xsi:type="dcterms:W3CDTF">2024-01-12T08:19:29Z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3</vt:i4>
  </property>
  <property fmtid="{D5CDD505-2E9C-101B-9397-08002B2CF9AE}" pid="4" name="Compression">
    <vt:i4>100</vt:i4>
  </property>
  <property fmtid="{D5CDD505-2E9C-101B-9397-08002B2CF9AE}" pid="5" name="ScreenSize">
    <vt:i4>2</vt:i4>
  </property>
  <property fmtid="{D5CDD505-2E9C-101B-9397-08002B2CF9AE}" pid="6" name="ScreenUsage">
    <vt:i4>3</vt:i4>
  </property>
  <property fmtid="{D5CDD505-2E9C-101B-9397-08002B2CF9AE}" pid="7" name="MailAddress">
    <vt:lpwstr>charmon@smjuhsd.org</vt:lpwstr>
  </property>
  <property fmtid="{D5CDD505-2E9C-101B-9397-08002B2CF9AE}" pid="8" name="HomePage">
    <vt:lpwstr>http://erhs.smjuhsd.k12.ca.us/charmon/</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G:\Web_Pages\charmon\advancedplacement\apppts\Unit2Presentations</vt:lpwstr>
  </property>
</Properties>
</file>