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Old Standard TT"/>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regular.fntdata"/><Relationship Id="rId20" Type="http://schemas.openxmlformats.org/officeDocument/2006/relationships/slide" Target="slides/slide15.xml"/><Relationship Id="rId42" Type="http://schemas.openxmlformats.org/officeDocument/2006/relationships/font" Target="fonts/OldStandardTT-italic.fntdata"/><Relationship Id="rId41" Type="http://schemas.openxmlformats.org/officeDocument/2006/relationships/font" Target="fonts/OldStandardTT-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0539afd82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0539afd82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539afd8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539afd8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539afd82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539afd82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0539afd82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0539afd82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0539afd82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0539afd82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0539afd8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0539afd8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539afd82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539afd82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539afd82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539afd82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539afd82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0539afd82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539afd82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0539afd82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0539afd8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0539afd8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539afd8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539afd8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0539afd8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0539afd8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0539afd82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0539afd82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0539afd82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0539afd82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0539afd82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0539afd82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0539afd8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0539afd8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0539afd8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0539afd8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0539afd82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0539afd82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0539afd82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0539afd82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0539afd8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0539afd8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0539afd8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0539afd8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0539afd82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0539afd82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0539afd82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0539afd82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0539afd82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0539afd82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0539afd82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0539afd82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0539afd8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0539afd8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0539afd82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0539afd82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0539afd82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0539afd82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0539afd8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0539afd8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jpg"/><Relationship Id="rId4"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382700" y="428600"/>
            <a:ext cx="8036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lt1"/>
                </a:solidFill>
                <a:highlight>
                  <a:srgbClr val="F9CB9C"/>
                </a:highlight>
                <a:latin typeface="Old Standard TT"/>
                <a:ea typeface="Old Standard TT"/>
                <a:cs typeface="Old Standard TT"/>
                <a:sym typeface="Old Standard TT"/>
              </a:rPr>
              <a:t>VCare Medical &amp; Financial services</a:t>
            </a:r>
            <a:endParaRPr b="1" sz="3600">
              <a:solidFill>
                <a:schemeClr val="lt1"/>
              </a:solidFill>
              <a:highlight>
                <a:srgbClr val="F9CB9C"/>
              </a:highlight>
              <a:latin typeface="Old Standard TT"/>
              <a:ea typeface="Old Standard TT"/>
              <a:cs typeface="Old Standard TT"/>
              <a:sym typeface="Old Standard TT"/>
            </a:endParaRPr>
          </a:p>
        </p:txBody>
      </p:sp>
      <p:sp>
        <p:nvSpPr>
          <p:cNvPr id="60" name="Google Shape;60;p13"/>
          <p:cNvSpPr txBox="1"/>
          <p:nvPr/>
        </p:nvSpPr>
        <p:spPr>
          <a:xfrm>
            <a:off x="443950" y="3765775"/>
            <a:ext cx="2433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latin typeface="Old Standard TT"/>
                <a:ea typeface="Old Standard TT"/>
                <a:cs typeface="Old Standard TT"/>
                <a:sym typeface="Old Standard TT"/>
              </a:rPr>
              <a:t>Rahul Sridharan</a:t>
            </a:r>
            <a:endParaRPr sz="18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accent1"/>
                </a:solidFill>
                <a:latin typeface="Old Standard TT"/>
                <a:ea typeface="Old Standard TT"/>
                <a:cs typeface="Old Standard TT"/>
                <a:sym typeface="Old Standard TT"/>
              </a:rPr>
              <a:t>Mohit Shimpi</a:t>
            </a:r>
            <a:endParaRPr sz="18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accent1"/>
                </a:solidFill>
                <a:latin typeface="Old Standard TT"/>
                <a:ea typeface="Old Standard TT"/>
                <a:cs typeface="Old Standard TT"/>
                <a:sym typeface="Old Standard TT"/>
              </a:rPr>
              <a:t>Mohit Negi</a:t>
            </a:r>
            <a:endParaRPr sz="1800">
              <a:solidFill>
                <a:schemeClr val="accent1"/>
              </a:solidFill>
              <a:latin typeface="Old Standard TT"/>
              <a:ea typeface="Old Standard TT"/>
              <a:cs typeface="Old Standard TT"/>
              <a:sym typeface="Old Standard TT"/>
            </a:endParaRPr>
          </a:p>
        </p:txBody>
      </p:sp>
      <p:pic>
        <p:nvPicPr>
          <p:cNvPr id="61" name="Google Shape;61;p13"/>
          <p:cNvPicPr preferRelativeResize="0"/>
          <p:nvPr/>
        </p:nvPicPr>
        <p:blipFill>
          <a:blip r:embed="rId3">
            <a:alphaModFix/>
          </a:blip>
          <a:stretch>
            <a:fillRect/>
          </a:stretch>
        </p:blipFill>
        <p:spPr>
          <a:xfrm>
            <a:off x="3443575" y="1806325"/>
            <a:ext cx="4195125" cy="3275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Create Enterprise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52400" y="193250"/>
            <a:ext cx="8839201" cy="474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152400" y="152400"/>
            <a:ext cx="8839201" cy="4857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5"/>
          <p:cNvPicPr preferRelativeResize="0"/>
          <p:nvPr/>
        </p:nvPicPr>
        <p:blipFill>
          <a:blip r:embed="rId3">
            <a:alphaModFix/>
          </a:blip>
          <a:stretch>
            <a:fillRect/>
          </a:stretch>
        </p:blipFill>
        <p:spPr>
          <a:xfrm>
            <a:off x="152400" y="152400"/>
            <a:ext cx="8839200" cy="48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152400" y="152400"/>
            <a:ext cx="8839200" cy="488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Create Employee/User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8"/>
          <p:cNvPicPr preferRelativeResize="0"/>
          <p:nvPr/>
        </p:nvPicPr>
        <p:blipFill>
          <a:blip r:embed="rId3">
            <a:alphaModFix/>
          </a:blip>
          <a:stretch>
            <a:fillRect/>
          </a:stretch>
        </p:blipFill>
        <p:spPr>
          <a:xfrm>
            <a:off x="152400" y="152400"/>
            <a:ext cx="8900750"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152400" y="152400"/>
            <a:ext cx="8781825" cy="480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52400" y="152400"/>
            <a:ext cx="8662900" cy="488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1"/>
          <p:cNvPicPr preferRelativeResize="0"/>
          <p:nvPr/>
        </p:nvPicPr>
        <p:blipFill>
          <a:blip r:embed="rId3">
            <a:alphaModFix/>
          </a:blip>
          <a:stretch>
            <a:fillRect/>
          </a:stretch>
        </p:blipFill>
        <p:spPr>
          <a:xfrm>
            <a:off x="152400" y="152400"/>
            <a:ext cx="8841300"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90850" y="811325"/>
            <a:ext cx="8679600" cy="41790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lt1"/>
              </a:buClr>
              <a:buSzPts val="2400"/>
              <a:buChar char="➔"/>
            </a:pPr>
            <a:r>
              <a:rPr lang="en" sz="2400">
                <a:solidFill>
                  <a:schemeClr val="lt1"/>
                </a:solidFill>
              </a:rPr>
              <a:t>Address in-accessibility of life-saving medicines during Covid-19 pandemic due to lockdowns</a:t>
            </a:r>
            <a:endParaRPr sz="2400">
              <a:solidFill>
                <a:schemeClr val="lt1"/>
              </a:solidFill>
            </a:endParaRPr>
          </a:p>
          <a:p>
            <a:pPr indent="0" lvl="0" marL="45720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Address financial in-stability faced by Delivery partners due to delay in payroll process</a:t>
            </a:r>
            <a:endParaRPr sz="2400">
              <a:solidFill>
                <a:schemeClr val="lt1"/>
              </a:solidFill>
            </a:endParaRPr>
          </a:p>
          <a:p>
            <a:pPr indent="0" lvl="0" marL="0" rtl="0" algn="l">
              <a:spcBef>
                <a:spcPts val="0"/>
              </a:spcBef>
              <a:spcAft>
                <a:spcPts val="0"/>
              </a:spcAft>
              <a:buNone/>
            </a:pPr>
            <a:r>
              <a:t/>
            </a:r>
            <a:endParaRPr b="1" sz="2400">
              <a:solidFill>
                <a:schemeClr val="lt1"/>
              </a:solidFill>
            </a:endParaRPr>
          </a:p>
          <a:p>
            <a:pPr indent="0" lvl="0" marL="0" rtl="0" algn="l">
              <a:spcBef>
                <a:spcPts val="0"/>
              </a:spcBef>
              <a:spcAft>
                <a:spcPts val="0"/>
              </a:spcAft>
              <a:buNone/>
            </a:pPr>
            <a:r>
              <a:t/>
            </a:r>
            <a:endParaRPr b="1" sz="2400">
              <a:solidFill>
                <a:schemeClr val="lt1"/>
              </a:solidFill>
            </a:endParaRPr>
          </a:p>
        </p:txBody>
      </p:sp>
      <p:sp>
        <p:nvSpPr>
          <p:cNvPr id="67" name="Google Shape;67;p14"/>
          <p:cNvSpPr txBox="1"/>
          <p:nvPr/>
        </p:nvSpPr>
        <p:spPr>
          <a:xfrm>
            <a:off x="214325" y="290850"/>
            <a:ext cx="3505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a:solidFill>
                  <a:schemeClr val="lt1"/>
                </a:solidFill>
                <a:highlight>
                  <a:srgbClr val="F9CB9C"/>
                </a:highlight>
                <a:latin typeface="Old Standard TT"/>
                <a:ea typeface="Old Standard TT"/>
                <a:cs typeface="Old Standard TT"/>
                <a:sym typeface="Old Standard TT"/>
              </a:rPr>
              <a:t>Problem Statement :</a:t>
            </a:r>
            <a:endParaRPr b="1" sz="2600">
              <a:solidFill>
                <a:schemeClr val="lt1"/>
              </a:solidFill>
              <a:highlight>
                <a:srgbClr val="F9CB9C"/>
              </a:highlight>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pic>
        <p:nvPicPr>
          <p:cNvPr id="161" name="Google Shape;161;p32"/>
          <p:cNvPicPr preferRelativeResize="0"/>
          <p:nvPr/>
        </p:nvPicPr>
        <p:blipFill>
          <a:blip r:embed="rId3">
            <a:alphaModFix/>
          </a:blip>
          <a:stretch>
            <a:fillRect/>
          </a:stretch>
        </p:blipFill>
        <p:spPr>
          <a:xfrm>
            <a:off x="3078950" y="152400"/>
            <a:ext cx="5951125" cy="4838699"/>
          </a:xfrm>
          <a:prstGeom prst="rect">
            <a:avLst/>
          </a:prstGeom>
          <a:noFill/>
          <a:ln>
            <a:noFill/>
          </a:ln>
        </p:spPr>
      </p:pic>
      <p:sp>
        <p:nvSpPr>
          <p:cNvPr id="162" name="Google Shape;162;p32"/>
          <p:cNvSpPr txBox="1"/>
          <p:nvPr/>
        </p:nvSpPr>
        <p:spPr>
          <a:xfrm>
            <a:off x="391550" y="836475"/>
            <a:ext cx="26874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rgbClr val="FF0000"/>
                </a:solidFill>
                <a:latin typeface="Old Standard TT"/>
                <a:ea typeface="Old Standard TT"/>
                <a:cs typeface="Old Standard TT"/>
                <a:sym typeface="Old Standard TT"/>
              </a:rPr>
              <a:t>Order Medicine Workflow</a:t>
            </a:r>
            <a:endParaRPr sz="3700">
              <a:solidFill>
                <a:srgbClr val="FF0000"/>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CUSTOMER REGISTER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4"/>
          <p:cNvPicPr preferRelativeResize="0"/>
          <p:nvPr/>
        </p:nvPicPr>
        <p:blipFill>
          <a:blip r:embed="rId3">
            <a:alphaModFix/>
          </a:blip>
          <a:stretch>
            <a:fillRect/>
          </a:stretch>
        </p:blipFill>
        <p:spPr>
          <a:xfrm>
            <a:off x="1192450" y="152400"/>
            <a:ext cx="7190201"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CUSTOMER ORDER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6"/>
          <p:cNvPicPr preferRelativeResize="0"/>
          <p:nvPr/>
        </p:nvPicPr>
        <p:blipFill>
          <a:blip r:embed="rId3">
            <a:alphaModFix/>
          </a:blip>
          <a:stretch>
            <a:fillRect/>
          </a:stretch>
        </p:blipFill>
        <p:spPr>
          <a:xfrm>
            <a:off x="152400" y="152400"/>
            <a:ext cx="8604001"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7"/>
          <p:cNvPicPr preferRelativeResize="0"/>
          <p:nvPr/>
        </p:nvPicPr>
        <p:blipFill>
          <a:blip r:embed="rId3">
            <a:alphaModFix/>
          </a:blip>
          <a:stretch>
            <a:fillRect/>
          </a:stretch>
        </p:blipFill>
        <p:spPr>
          <a:xfrm>
            <a:off x="152400" y="152400"/>
            <a:ext cx="8746400" cy="4838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152400" y="152400"/>
            <a:ext cx="8728599"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9"/>
          <p:cNvPicPr preferRelativeResize="0"/>
          <p:nvPr/>
        </p:nvPicPr>
        <p:blipFill>
          <a:blip r:embed="rId3">
            <a:alphaModFix/>
          </a:blip>
          <a:stretch>
            <a:fillRect/>
          </a:stretch>
        </p:blipFill>
        <p:spPr>
          <a:xfrm>
            <a:off x="152400" y="152400"/>
            <a:ext cx="8799775" cy="4743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pic>
        <p:nvPicPr>
          <p:cNvPr id="202" name="Google Shape;202;p40"/>
          <p:cNvPicPr preferRelativeResize="0"/>
          <p:nvPr/>
        </p:nvPicPr>
        <p:blipFill>
          <a:blip r:embed="rId3">
            <a:alphaModFix/>
          </a:blip>
          <a:stretch>
            <a:fillRect/>
          </a:stretch>
        </p:blipFill>
        <p:spPr>
          <a:xfrm>
            <a:off x="2987976" y="152400"/>
            <a:ext cx="6005749" cy="4838701"/>
          </a:xfrm>
          <a:prstGeom prst="rect">
            <a:avLst/>
          </a:prstGeom>
          <a:noFill/>
          <a:ln>
            <a:noFill/>
          </a:ln>
        </p:spPr>
      </p:pic>
      <p:sp>
        <p:nvSpPr>
          <p:cNvPr id="203" name="Google Shape;203;p40"/>
          <p:cNvSpPr txBox="1"/>
          <p:nvPr/>
        </p:nvSpPr>
        <p:spPr>
          <a:xfrm>
            <a:off x="371650" y="668950"/>
            <a:ext cx="30921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rgbClr val="FF0000"/>
                </a:solidFill>
                <a:latin typeface="Old Standard TT"/>
                <a:ea typeface="Old Standard TT"/>
                <a:cs typeface="Old Standard TT"/>
                <a:sym typeface="Old Standard TT"/>
              </a:rPr>
              <a:t>Medicine Purchase Request</a:t>
            </a:r>
            <a:endParaRPr sz="3800">
              <a:solidFill>
                <a:srgbClr val="FF0000"/>
              </a:solidFill>
              <a:latin typeface="Old Standard TT"/>
              <a:ea typeface="Old Standard TT"/>
              <a:cs typeface="Old Standard TT"/>
              <a:sym typeface="Old Standard TT"/>
            </a:endParaRPr>
          </a:p>
          <a:p>
            <a:pPr indent="0" lvl="0" marL="0" rtl="0" algn="l">
              <a:spcBef>
                <a:spcPts val="0"/>
              </a:spcBef>
              <a:spcAft>
                <a:spcPts val="0"/>
              </a:spcAft>
              <a:buNone/>
            </a:pPr>
            <a:r>
              <a:rPr lang="en" sz="3800">
                <a:solidFill>
                  <a:srgbClr val="FF0000"/>
                </a:solidFill>
                <a:latin typeface="Old Standard TT"/>
                <a:ea typeface="Old Standard TT"/>
                <a:cs typeface="Old Standard TT"/>
                <a:sym typeface="Old Standard TT"/>
              </a:rPr>
              <a:t>Workflow</a:t>
            </a:r>
            <a:endParaRPr sz="3800">
              <a:solidFill>
                <a:srgbClr val="FF0000"/>
              </a:solidFill>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PURCHASE REQUEST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81700" y="1040950"/>
            <a:ext cx="8006100" cy="38883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Clr>
                <a:schemeClr val="lt1"/>
              </a:buClr>
              <a:buSzPts val="2400"/>
              <a:buChar char="➔"/>
            </a:pPr>
            <a:r>
              <a:rPr lang="en" sz="2400">
                <a:solidFill>
                  <a:schemeClr val="lt1"/>
                </a:solidFill>
              </a:rPr>
              <a:t>Provide r</a:t>
            </a:r>
            <a:r>
              <a:rPr lang="en" sz="2400">
                <a:solidFill>
                  <a:schemeClr val="lt1"/>
                </a:solidFill>
              </a:rPr>
              <a:t>obust network of </a:t>
            </a:r>
            <a:r>
              <a:rPr lang="en" sz="2400">
                <a:solidFill>
                  <a:schemeClr val="lt1"/>
                </a:solidFill>
              </a:rPr>
              <a:t>rapid </a:t>
            </a:r>
            <a:r>
              <a:rPr lang="en" sz="2400">
                <a:solidFill>
                  <a:schemeClr val="lt1"/>
                </a:solidFill>
              </a:rPr>
              <a:t>medicine delivery</a:t>
            </a:r>
            <a:endParaRPr sz="2400">
              <a:solidFill>
                <a:schemeClr val="lt1"/>
              </a:solidFill>
            </a:endParaRPr>
          </a:p>
          <a:p>
            <a:pPr indent="0" lvl="0" marL="457200" rtl="0" algn="l">
              <a:spcBef>
                <a:spcPts val="0"/>
              </a:spcBef>
              <a:spcAft>
                <a:spcPts val="0"/>
              </a:spcAft>
              <a:buNone/>
            </a:pPr>
            <a:r>
              <a:t/>
            </a:r>
            <a:endParaRPr sz="2400">
              <a:solidFill>
                <a:schemeClr val="lt1"/>
              </a:solidFill>
            </a:endParaRPr>
          </a:p>
          <a:p>
            <a:pPr indent="0" lvl="0" marL="45720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Provide advanced financial credit to Delivery partners for </a:t>
            </a:r>
            <a:r>
              <a:rPr lang="en" sz="2400">
                <a:solidFill>
                  <a:schemeClr val="lt1"/>
                </a:solidFill>
              </a:rPr>
              <a:t>completing</a:t>
            </a:r>
            <a:r>
              <a:rPr lang="en" sz="2400">
                <a:solidFill>
                  <a:schemeClr val="lt1"/>
                </a:solidFill>
              </a:rPr>
              <a:t> their order</a:t>
            </a:r>
            <a:endParaRPr sz="2400">
              <a:solidFill>
                <a:schemeClr val="lt1"/>
              </a:solidFill>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73" name="Google Shape;73;p15"/>
          <p:cNvSpPr txBox="1"/>
          <p:nvPr/>
        </p:nvSpPr>
        <p:spPr>
          <a:xfrm>
            <a:off x="459250" y="382700"/>
            <a:ext cx="3107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highlight>
                  <a:srgbClr val="F9CB9C"/>
                </a:highlight>
                <a:latin typeface="Old Standard TT"/>
                <a:ea typeface="Old Standard TT"/>
                <a:cs typeface="Old Standard TT"/>
                <a:sym typeface="Old Standard TT"/>
              </a:rPr>
              <a:t>Solution Proposed :</a:t>
            </a:r>
            <a:endParaRPr b="1" sz="2600">
              <a:solidFill>
                <a:schemeClr val="lt1"/>
              </a:solidFill>
              <a:highlight>
                <a:srgbClr val="F9CB9C"/>
              </a:highlight>
              <a:latin typeface="Old Standard TT"/>
              <a:ea typeface="Old Standard TT"/>
              <a:cs typeface="Old Standard TT"/>
              <a:sym typeface="Old Standard T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2"/>
          <p:cNvPicPr preferRelativeResize="0"/>
          <p:nvPr/>
        </p:nvPicPr>
        <p:blipFill>
          <a:blip r:embed="rId3">
            <a:alphaModFix/>
          </a:blip>
          <a:stretch>
            <a:fillRect/>
          </a:stretch>
        </p:blipFill>
        <p:spPr>
          <a:xfrm>
            <a:off x="152400" y="152400"/>
            <a:ext cx="8841299" cy="4827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3"/>
          <p:cNvPicPr preferRelativeResize="0"/>
          <p:nvPr/>
        </p:nvPicPr>
        <p:blipFill>
          <a:blip r:embed="rId3">
            <a:alphaModFix/>
          </a:blip>
          <a:stretch>
            <a:fillRect/>
          </a:stretch>
        </p:blipFill>
        <p:spPr>
          <a:xfrm>
            <a:off x="152400" y="152400"/>
            <a:ext cx="8839199" cy="4842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4"/>
          <p:cNvPicPr preferRelativeResize="0"/>
          <p:nvPr/>
        </p:nvPicPr>
        <p:blipFill>
          <a:blip r:embed="rId3">
            <a:alphaModFix/>
          </a:blip>
          <a:stretch>
            <a:fillRect/>
          </a:stretch>
        </p:blipFill>
        <p:spPr>
          <a:xfrm>
            <a:off x="152400" y="152400"/>
            <a:ext cx="8514250" cy="4838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5"/>
          <p:cNvPicPr preferRelativeResize="0"/>
          <p:nvPr/>
        </p:nvPicPr>
        <p:blipFill>
          <a:blip r:embed="rId3">
            <a:alphaModFix/>
          </a:blip>
          <a:stretch>
            <a:fillRect/>
          </a:stretch>
        </p:blipFill>
        <p:spPr>
          <a:xfrm>
            <a:off x="152400" y="152400"/>
            <a:ext cx="8541001" cy="48870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600">
                <a:solidFill>
                  <a:schemeClr val="lt1"/>
                </a:solidFill>
                <a:highlight>
                  <a:srgbClr val="93C47D"/>
                </a:highlight>
              </a:rPr>
              <a:t>Conclusion:</a:t>
            </a:r>
            <a:endParaRPr b="1" sz="2600">
              <a:solidFill>
                <a:schemeClr val="lt1"/>
              </a:solidFill>
              <a:highlight>
                <a:srgbClr val="93C47D"/>
              </a:highlight>
            </a:endParaRPr>
          </a:p>
        </p:txBody>
      </p:sp>
      <p:sp>
        <p:nvSpPr>
          <p:cNvPr id="234" name="Google Shape;234;p46"/>
          <p:cNvSpPr txBox="1"/>
          <p:nvPr>
            <p:ph idx="1" type="body"/>
          </p:nvPr>
        </p:nvSpPr>
        <p:spPr>
          <a:xfrm>
            <a:off x="222725" y="1058225"/>
            <a:ext cx="8520600" cy="1284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015"/>
              <a:t>The</a:t>
            </a:r>
            <a:r>
              <a:rPr lang="en" sz="8015"/>
              <a:t> project has been successfully deployed.</a:t>
            </a:r>
            <a:endParaRPr sz="8015"/>
          </a:p>
          <a:p>
            <a:pPr indent="0" lvl="0" marL="0" rtl="0" algn="l">
              <a:spcBef>
                <a:spcPts val="1200"/>
              </a:spcBef>
              <a:spcAft>
                <a:spcPts val="0"/>
              </a:spcAft>
              <a:buNone/>
            </a:pPr>
            <a:r>
              <a:rPr lang="en" sz="8015"/>
              <a:t>Many needy people have been served at the right time.</a:t>
            </a:r>
            <a:endParaRPr sz="8015"/>
          </a:p>
          <a:p>
            <a:pPr indent="0" lvl="0" marL="0" rtl="0" algn="l">
              <a:spcBef>
                <a:spcPts val="1200"/>
              </a:spcBef>
              <a:spcAft>
                <a:spcPts val="0"/>
              </a:spcAft>
              <a:buNone/>
            </a:pPr>
            <a:r>
              <a:rPr lang="en" sz="8015"/>
              <a:t>Earned satisfaction of Delivery people.</a:t>
            </a:r>
            <a:endParaRPr sz="801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5" name="Google Shape;235;p46"/>
          <p:cNvPicPr preferRelativeResize="0"/>
          <p:nvPr/>
        </p:nvPicPr>
        <p:blipFill>
          <a:blip r:embed="rId3">
            <a:alphaModFix/>
          </a:blip>
          <a:stretch>
            <a:fillRect/>
          </a:stretch>
        </p:blipFill>
        <p:spPr>
          <a:xfrm>
            <a:off x="222725" y="2459625"/>
            <a:ext cx="2364356" cy="2495873"/>
          </a:xfrm>
          <a:prstGeom prst="rect">
            <a:avLst/>
          </a:prstGeom>
          <a:noFill/>
          <a:ln>
            <a:noFill/>
          </a:ln>
        </p:spPr>
      </p:pic>
      <p:pic>
        <p:nvPicPr>
          <p:cNvPr id="236" name="Google Shape;236;p46"/>
          <p:cNvPicPr preferRelativeResize="0"/>
          <p:nvPr/>
        </p:nvPicPr>
        <p:blipFill>
          <a:blip r:embed="rId4">
            <a:alphaModFix/>
          </a:blip>
          <a:stretch>
            <a:fillRect/>
          </a:stretch>
        </p:blipFill>
        <p:spPr>
          <a:xfrm>
            <a:off x="2847600" y="2459625"/>
            <a:ext cx="6122376" cy="249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14325" y="918475"/>
            <a:ext cx="8771700" cy="36987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 sz="2100">
                <a:solidFill>
                  <a:schemeClr val="lt1"/>
                </a:solidFill>
              </a:rPr>
              <a:t>During the beginning of Covid-19 pandemic, many countries had imposed complete lockdown and every </a:t>
            </a:r>
            <a:r>
              <a:rPr lang="en" sz="2100">
                <a:solidFill>
                  <a:schemeClr val="lt1"/>
                </a:solidFill>
              </a:rPr>
              <a:t>public</a:t>
            </a:r>
            <a:r>
              <a:rPr lang="en" sz="2100">
                <a:solidFill>
                  <a:schemeClr val="lt1"/>
                </a:solidFill>
              </a:rPr>
              <a:t> transportation system was halted. </a:t>
            </a:r>
            <a:endParaRPr sz="2100">
              <a:solidFill>
                <a:schemeClr val="lt1"/>
              </a:solidFill>
            </a:endParaRPr>
          </a:p>
          <a:p>
            <a:pPr indent="0" lvl="0" marL="457200" rtl="0" algn="l">
              <a:spcBef>
                <a:spcPts val="0"/>
              </a:spcBef>
              <a:spcAft>
                <a:spcPts val="0"/>
              </a:spcAft>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This caused total inconvenience to people who were dependent on public transit. Many suffered to get essentials such as food and medicines. </a:t>
            </a:r>
            <a:endParaRPr sz="2100">
              <a:solidFill>
                <a:schemeClr val="lt1"/>
              </a:solidFill>
            </a:endParaRPr>
          </a:p>
          <a:p>
            <a:pPr indent="0" lvl="0" marL="457200" rtl="0" algn="l">
              <a:spcBef>
                <a:spcPts val="0"/>
              </a:spcBef>
              <a:spcAft>
                <a:spcPts val="0"/>
              </a:spcAft>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Now with the second and third waves in pursuit, many countries have </a:t>
            </a:r>
            <a:r>
              <a:rPr lang="en" sz="2100">
                <a:solidFill>
                  <a:schemeClr val="lt1"/>
                </a:solidFill>
              </a:rPr>
              <a:t>started</a:t>
            </a:r>
            <a:r>
              <a:rPr lang="en" sz="2100">
                <a:solidFill>
                  <a:schemeClr val="lt1"/>
                </a:solidFill>
              </a:rPr>
              <a:t> to implement complete lockdowns again.</a:t>
            </a:r>
            <a:endParaRPr sz="2100">
              <a:solidFill>
                <a:schemeClr val="lt1"/>
              </a:solidFill>
            </a:endParaRPr>
          </a:p>
        </p:txBody>
      </p:sp>
      <p:sp>
        <p:nvSpPr>
          <p:cNvPr id="79" name="Google Shape;79;p16"/>
          <p:cNvSpPr txBox="1"/>
          <p:nvPr/>
        </p:nvSpPr>
        <p:spPr>
          <a:xfrm>
            <a:off x="336775" y="260225"/>
            <a:ext cx="2296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a:solidFill>
                  <a:schemeClr val="lt1"/>
                </a:solidFill>
                <a:highlight>
                  <a:srgbClr val="F9CB9C"/>
                </a:highlight>
                <a:latin typeface="Old Standard TT"/>
                <a:ea typeface="Old Standard TT"/>
                <a:cs typeface="Old Standard TT"/>
                <a:sym typeface="Old Standard TT"/>
              </a:rPr>
              <a:t>Background </a:t>
            </a:r>
            <a:r>
              <a:rPr lang="en" sz="2400">
                <a:solidFill>
                  <a:schemeClr val="lt1"/>
                </a:solidFill>
                <a:highlight>
                  <a:srgbClr val="F9CB9C"/>
                </a:highlight>
                <a:latin typeface="Old Standard TT"/>
                <a:ea typeface="Old Standard TT"/>
                <a:cs typeface="Old Standard TT"/>
                <a:sym typeface="Old Standard TT"/>
              </a:rPr>
              <a:t>:</a:t>
            </a:r>
            <a:endParaRPr>
              <a:highlight>
                <a:srgbClr val="F9CB9C"/>
              </a:highlight>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53075" y="137775"/>
            <a:ext cx="8802300" cy="4837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Clr>
                <a:schemeClr val="lt1"/>
              </a:buClr>
              <a:buSzPts val="2100"/>
              <a:buChar char="●"/>
            </a:pPr>
            <a:r>
              <a:rPr lang="en" sz="2100">
                <a:solidFill>
                  <a:schemeClr val="lt1"/>
                </a:solidFill>
              </a:rPr>
              <a:t>In order to save humanity from going through the same plight, we have developed an application which would deliver medicines to the doorstep of people. This would reduce the risk of contracting the deadly virus.</a:t>
            </a:r>
            <a:endParaRPr sz="2100">
              <a:solidFill>
                <a:schemeClr val="lt1"/>
              </a:solidFill>
            </a:endParaRPr>
          </a:p>
          <a:p>
            <a:pPr indent="0" lvl="0" marL="457200" rtl="0" algn="l">
              <a:spcBef>
                <a:spcPts val="0"/>
              </a:spcBef>
              <a:spcAft>
                <a:spcPts val="0"/>
              </a:spcAft>
              <a:buSzPts val="990"/>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In addition to the impact on health, people have faced financial crisis due to loss of jobs.</a:t>
            </a:r>
            <a:endParaRPr sz="2100">
              <a:solidFill>
                <a:schemeClr val="lt1"/>
              </a:solidFill>
            </a:endParaRPr>
          </a:p>
          <a:p>
            <a:pPr indent="0" lvl="0" marL="0" rtl="0" algn="l">
              <a:spcBef>
                <a:spcPts val="0"/>
              </a:spcBef>
              <a:spcAft>
                <a:spcPts val="0"/>
              </a:spcAft>
              <a:buSzPts val="990"/>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In order to support our front-line warriors who have bravely accepted to deliver medicines to the needy, we have collaborated with multiple financial institutions to provide salary as advanced credit to the delivery people.</a:t>
            </a:r>
            <a:endParaRPr sz="2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25" y="0"/>
            <a:ext cx="9144000" cy="50055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en" sz="2100">
                <a:solidFill>
                  <a:schemeClr val="lt1"/>
                </a:solidFill>
              </a:rPr>
              <a:t>The Delivery person can use this advanced credit for personal expenses and deliver orders equivalent to the value</a:t>
            </a:r>
            <a:endParaRPr sz="2100">
              <a:solidFill>
                <a:schemeClr val="lt1"/>
              </a:solidFill>
            </a:endParaRPr>
          </a:p>
          <a:p>
            <a:pPr indent="0" lvl="0" marL="457200" rtl="0" algn="l">
              <a:spcBef>
                <a:spcPts val="0"/>
              </a:spcBef>
              <a:spcAft>
                <a:spcPts val="0"/>
              </a:spcAft>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Once the credit is expired, they can request for more and continue with their delivery.</a:t>
            </a:r>
            <a:endParaRPr sz="2100">
              <a:solidFill>
                <a:schemeClr val="lt1"/>
              </a:solidFill>
            </a:endParaRPr>
          </a:p>
          <a:p>
            <a:pPr indent="0" lvl="0" marL="457200" rtl="0" algn="l">
              <a:spcBef>
                <a:spcPts val="0"/>
              </a:spcBef>
              <a:spcAft>
                <a:spcPts val="0"/>
              </a:spcAft>
              <a:buNone/>
            </a:pPr>
            <a:r>
              <a:t/>
            </a:r>
            <a:endParaRPr sz="2100">
              <a:solidFill>
                <a:schemeClr val="lt1"/>
              </a:solidFill>
            </a:endParaRPr>
          </a:p>
          <a:p>
            <a:pPr indent="-361950" lvl="0" marL="457200" rtl="0" algn="l">
              <a:spcBef>
                <a:spcPts val="0"/>
              </a:spcBef>
              <a:spcAft>
                <a:spcPts val="0"/>
              </a:spcAft>
              <a:buClr>
                <a:schemeClr val="lt1"/>
              </a:buClr>
              <a:buSzPts val="2100"/>
              <a:buChar char="●"/>
            </a:pPr>
            <a:r>
              <a:rPr lang="en" sz="2100">
                <a:solidFill>
                  <a:schemeClr val="lt1"/>
                </a:solidFill>
              </a:rPr>
              <a:t>This option is very welcoming amongst our delivery partners and has become a viable option for survival during these hard times.</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Clr>
                <a:schemeClr val="dk1"/>
              </a:buClr>
              <a:buSzPts val="1100"/>
              <a:buFont typeface="Arial"/>
              <a:buNone/>
            </a:pPr>
            <a:r>
              <a:t/>
            </a:r>
            <a:endParaRPr sz="2100">
              <a:solidFill>
                <a:schemeClr val="lt1"/>
              </a:solidFill>
            </a:endParaRPr>
          </a:p>
        </p:txBody>
      </p:sp>
      <p:pic>
        <p:nvPicPr>
          <p:cNvPr id="90" name="Google Shape;90;p18"/>
          <p:cNvPicPr preferRelativeResize="0"/>
          <p:nvPr/>
        </p:nvPicPr>
        <p:blipFill>
          <a:blip r:embed="rId3">
            <a:alphaModFix/>
          </a:blip>
          <a:stretch>
            <a:fillRect/>
          </a:stretch>
        </p:blipFill>
        <p:spPr>
          <a:xfrm>
            <a:off x="826650" y="2896075"/>
            <a:ext cx="7363150" cy="210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806800" y="152400"/>
            <a:ext cx="5657849"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2758625" y="152400"/>
            <a:ext cx="6229149" cy="4838699"/>
          </a:xfrm>
          <a:prstGeom prst="rect">
            <a:avLst/>
          </a:prstGeom>
          <a:noFill/>
          <a:ln>
            <a:noFill/>
          </a:ln>
        </p:spPr>
      </p:pic>
      <p:sp>
        <p:nvSpPr>
          <p:cNvPr id="106" name="Google Shape;106;p21"/>
          <p:cNvSpPr txBox="1"/>
          <p:nvPr/>
        </p:nvSpPr>
        <p:spPr>
          <a:xfrm>
            <a:off x="249175" y="427150"/>
            <a:ext cx="34884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rgbClr val="FF0000"/>
                </a:solidFill>
                <a:latin typeface="Old Standard TT"/>
                <a:ea typeface="Old Standard TT"/>
                <a:cs typeface="Old Standard TT"/>
                <a:sym typeface="Old Standard TT"/>
              </a:rPr>
              <a:t>Manage Employee</a:t>
            </a:r>
            <a:endParaRPr sz="3800">
              <a:solidFill>
                <a:srgbClr val="FF0000"/>
              </a:solidFill>
              <a:latin typeface="Old Standard TT"/>
              <a:ea typeface="Old Standard TT"/>
              <a:cs typeface="Old Standard TT"/>
              <a:sym typeface="Old Standard TT"/>
            </a:endParaRPr>
          </a:p>
          <a:p>
            <a:pPr indent="0" lvl="0" marL="0" rtl="0" algn="l">
              <a:spcBef>
                <a:spcPts val="0"/>
              </a:spcBef>
              <a:spcAft>
                <a:spcPts val="0"/>
              </a:spcAft>
              <a:buNone/>
            </a:pPr>
            <a:r>
              <a:rPr lang="en" sz="3800">
                <a:solidFill>
                  <a:srgbClr val="FF0000"/>
                </a:solidFill>
                <a:latin typeface="Old Standard TT"/>
                <a:ea typeface="Old Standard TT"/>
                <a:cs typeface="Old Standard TT"/>
                <a:sym typeface="Old Standard TT"/>
              </a:rPr>
              <a:t>Workflow</a:t>
            </a:r>
            <a:endParaRPr sz="3800">
              <a:solidFill>
                <a:srgbClr val="FF0000"/>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