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embeddedFontLst>
    <p:embeddedFont>
      <p:font typeface="Crimson Pro" panose="020B0604020202020204" charset="0"/>
      <p:regular r:id="rId16"/>
      <p:bold r:id="rId17"/>
      <p:italic r:id="rId18"/>
      <p:boldItalic r:id="rId19"/>
    </p:embeddedFont>
    <p:embeddedFont>
      <p:font typeface="Heebo" pitchFamily="2" charset="-79"/>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446"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t>‹#›</a:t>
            </a:fld>
            <a:endParaRPr sz="1200" b="0" i="0" u="none" strike="noStrike" cap="non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1 master">
  <p:cSld name="Slide 1 master">
    <p:spTree>
      <p:nvGrpSpPr>
        <p:cNvPr id="1"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10 master">
  <p:cSld name="Slide 10 master">
    <p:spTree>
      <p:nvGrpSpPr>
        <p:cNvPr id="1"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1"/>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 name="Google Shape;49;p11"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 11 master">
  <p:cSld name="Slide 11 master">
    <p:spTree>
      <p:nvGrpSpPr>
        <p:cNvPr id="1" name="Shape 50"/>
        <p:cNvGrpSpPr/>
        <p:nvPr/>
      </p:nvGrpSpPr>
      <p:grpSpPr>
        <a:xfrm>
          <a:off x="0" y="0"/>
          <a:ext cx="0" cy="0"/>
          <a:chOff x="0" y="0"/>
          <a:chExt cx="0" cy="0"/>
        </a:xfrm>
      </p:grpSpPr>
      <p:sp>
        <p:nvSpPr>
          <p:cNvPr id="51" name="Google Shape;51;p12"/>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2"/>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12"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12 master">
  <p:cSld name="Slide 12 master">
    <p:spTree>
      <p:nvGrpSpPr>
        <p:cNvPr id="1" name="Shape 54"/>
        <p:cNvGrpSpPr/>
        <p:nvPr/>
      </p:nvGrpSpPr>
      <p:grpSpPr>
        <a:xfrm>
          <a:off x="0" y="0"/>
          <a:ext cx="0" cy="0"/>
          <a:chOff x="0" y="0"/>
          <a:chExt cx="0" cy="0"/>
        </a:xfrm>
      </p:grpSpPr>
      <p:sp>
        <p:nvSpPr>
          <p:cNvPr id="55" name="Google Shape;55;p13"/>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 name="Google Shape;57;p13"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13 master">
  <p:cSld name="Slide 13 master">
    <p:spTree>
      <p:nvGrpSpPr>
        <p:cNvPr id="1" name="Shape 58"/>
        <p:cNvGrpSpPr/>
        <p:nvPr/>
      </p:nvGrpSpPr>
      <p:grpSpPr>
        <a:xfrm>
          <a:off x="0" y="0"/>
          <a:ext cx="0" cy="0"/>
          <a:chOff x="0" y="0"/>
          <a:chExt cx="0" cy="0"/>
        </a:xfrm>
      </p:grpSpPr>
      <p:sp>
        <p:nvSpPr>
          <p:cNvPr id="59" name="Google Shape;59;p14"/>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 name="Google Shape;61;p14"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2 master">
  <p:cSld name="Slide 2 master">
    <p:spTree>
      <p:nvGrpSpPr>
        <p:cNvPr id="1"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3"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3 master">
  <p:cSld name="Slide 3 master">
    <p:spTree>
      <p:nvGrpSpPr>
        <p:cNvPr id="1"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4"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4 master">
  <p:cSld name="Slide 4 master">
    <p:spTree>
      <p:nvGrpSpPr>
        <p:cNvPr id="1"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5;p5"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5 master">
  <p:cSld name="Slide 5 master">
    <p:spTree>
      <p:nvGrpSpPr>
        <p:cNvPr id="1"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Google Shape;29;p6"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6 master">
  <p:cSld name="Slide 6 master">
    <p:spTree>
      <p:nvGrpSpPr>
        <p:cNvPr id="1"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7"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7 master">
  <p:cSld name="Slide 7 master">
    <p:spTree>
      <p:nvGrpSpPr>
        <p:cNvPr id="1"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8"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master">
  <p:cSld name="Slide 8 master">
    <p:spTree>
      <p:nvGrpSpPr>
        <p:cNvPr id="1"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9"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master">
  <p:cSld name="Slide 9 master">
    <p:spTree>
      <p:nvGrpSpPr>
        <p:cNvPr id="1"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0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0"/>
          <p:cNvSpPr/>
          <p:nvPr/>
        </p:nvSpPr>
        <p:spPr>
          <a:xfrm>
            <a:off x="0" y="0"/>
            <a:ext cx="14630400" cy="8229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10" descr="preencoded.png">
            <a:hlinkClick r:id="rId2"/>
          </p:cNvPr>
          <p:cNvPicPr preferRelativeResize="0"/>
          <p:nvPr/>
        </p:nvPicPr>
        <p:blipFill rotWithShape="1">
          <a:blip r:embed="rId3">
            <a:alphaModFix/>
          </a:blip>
          <a:srcRect/>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6" descr="preencoded.png"/>
          <p:cNvPicPr preferRelativeResize="0"/>
          <p:nvPr/>
        </p:nvPicPr>
        <p:blipFill rotWithShape="1">
          <a:blip r:embed="rId3">
            <a:alphaModFix/>
          </a:blip>
          <a:srcRect/>
          <a:stretch/>
        </p:blipFill>
        <p:spPr>
          <a:xfrm>
            <a:off x="9144000" y="0"/>
            <a:ext cx="5486400" cy="8229600"/>
          </a:xfrm>
          <a:prstGeom prst="rect">
            <a:avLst/>
          </a:prstGeom>
          <a:noFill/>
          <a:ln>
            <a:noFill/>
          </a:ln>
        </p:spPr>
      </p:pic>
      <p:sp>
        <p:nvSpPr>
          <p:cNvPr id="69" name="Google Shape;69;p16"/>
          <p:cNvSpPr/>
          <p:nvPr/>
        </p:nvSpPr>
        <p:spPr>
          <a:xfrm>
            <a:off x="793790" y="1302306"/>
            <a:ext cx="7556421" cy="2126337"/>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Interactive Truth Table Generator: Understanding Propositional Logic</a:t>
            </a:r>
            <a:endParaRPr sz="4450" b="0" i="0" u="none" strike="noStrike" cap="none"/>
          </a:p>
        </p:txBody>
      </p:sp>
      <p:sp>
        <p:nvSpPr>
          <p:cNvPr id="70" name="Google Shape;70;p16"/>
          <p:cNvSpPr/>
          <p:nvPr/>
        </p:nvSpPr>
        <p:spPr>
          <a:xfrm>
            <a:off x="793790" y="3768804"/>
            <a:ext cx="7556421" cy="145161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Welcome to our presentation on truth tables and propositional logic. We'll explore how truth tables work, understand the fundamental concepts of propositional logic, and learn how to use our interactive truth table generator to visualize logical expressions.</a:t>
            </a:r>
            <a:endParaRPr sz="1750" b="0" i="0" u="none" strike="noStrike" cap="none"/>
          </a:p>
        </p:txBody>
      </p:sp>
      <p:sp>
        <p:nvSpPr>
          <p:cNvPr id="71" name="Google Shape;71;p16"/>
          <p:cNvSpPr/>
          <p:nvPr/>
        </p:nvSpPr>
        <p:spPr>
          <a:xfrm>
            <a:off x="793790" y="5475565"/>
            <a:ext cx="7556421" cy="145161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Throughout this presentation, we'll examine various logical operators, demonstrate how to construct truth tables, and explore important logical equivalences that form the foundation of computational thinking and formal logic.</a:t>
            </a:r>
            <a:endParaRPr sz="1750" b="0" i="0" u="none" strike="noStrike" cap="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5"/>
          <p:cNvSpPr/>
          <p:nvPr/>
        </p:nvSpPr>
        <p:spPr>
          <a:xfrm>
            <a:off x="793790" y="2011204"/>
            <a:ext cx="4613077" cy="1417558"/>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Implies ( → ) Operation </a:t>
            </a:r>
            <a:endParaRPr sz="4450" b="0" i="0" u="none" strike="noStrike" cap="none"/>
          </a:p>
        </p:txBody>
      </p:sp>
      <p:sp>
        <p:nvSpPr>
          <p:cNvPr id="345" name="Google Shape;345;p25"/>
          <p:cNvSpPr/>
          <p:nvPr/>
        </p:nvSpPr>
        <p:spPr>
          <a:xfrm>
            <a:off x="793790" y="3655576"/>
            <a:ext cx="461307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The implication (→) is false only when the premise is true and the conclusion is false.</a:t>
            </a:r>
            <a:endParaRPr sz="1750" b="0" i="0" u="none" strike="noStrike" cap="none"/>
          </a:p>
        </p:txBody>
      </p:sp>
      <p:sp>
        <p:nvSpPr>
          <p:cNvPr id="346" name="Google Shape;346;p25"/>
          <p:cNvSpPr/>
          <p:nvPr/>
        </p:nvSpPr>
        <p:spPr>
          <a:xfrm>
            <a:off x="793790" y="4585454"/>
            <a:ext cx="461307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In all other cases, the implication evaluates as true, reflecting conditional logic.</a:t>
            </a:r>
            <a:endParaRPr sz="1750" b="0" i="0" u="none" strike="noStrike" cap="none"/>
          </a:p>
        </p:txBody>
      </p:sp>
      <p:sp>
        <p:nvSpPr>
          <p:cNvPr id="347" name="Google Shape;347;p25"/>
          <p:cNvSpPr/>
          <p:nvPr/>
        </p:nvSpPr>
        <p:spPr>
          <a:xfrm>
            <a:off x="793790" y="5515332"/>
            <a:ext cx="461307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This refinement helps clarify reasoning in proofs and digital logic design.</a:t>
            </a:r>
            <a:endParaRPr sz="1750" b="0" i="0" u="none" strike="noStrike" cap="none"/>
          </a:p>
        </p:txBody>
      </p:sp>
      <p:sp>
        <p:nvSpPr>
          <p:cNvPr id="348" name="Google Shape;348;p25"/>
          <p:cNvSpPr/>
          <p:nvPr/>
        </p:nvSpPr>
        <p:spPr>
          <a:xfrm>
            <a:off x="5967889" y="1374338"/>
            <a:ext cx="7876223"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SzPts val="1750"/>
              <a:buFont typeface="Arial"/>
              <a:buNone/>
            </a:pPr>
            <a:endParaRPr sz="1750" b="0" i="0" u="none" strike="noStrike" cap="none"/>
          </a:p>
        </p:txBody>
      </p:sp>
      <p:pic>
        <p:nvPicPr>
          <p:cNvPr id="349" name="Google Shape;349;p25" descr="preencoded.png"/>
          <p:cNvPicPr preferRelativeResize="0"/>
          <p:nvPr/>
        </p:nvPicPr>
        <p:blipFill rotWithShape="1">
          <a:blip r:embed="rId3">
            <a:alphaModFix/>
          </a:blip>
          <a:srcRect/>
          <a:stretch/>
        </p:blipFill>
        <p:spPr>
          <a:xfrm>
            <a:off x="5967889" y="1992392"/>
            <a:ext cx="7876223" cy="4244816"/>
          </a:xfrm>
          <a:prstGeom prst="rect">
            <a:avLst/>
          </a:prstGeom>
          <a:noFill/>
          <a:ln>
            <a:noFill/>
          </a:ln>
        </p:spPr>
      </p:pic>
      <p:sp>
        <p:nvSpPr>
          <p:cNvPr id="350" name="Google Shape;350;p25"/>
          <p:cNvSpPr/>
          <p:nvPr/>
        </p:nvSpPr>
        <p:spPr>
          <a:xfrm>
            <a:off x="5967889" y="6492359"/>
            <a:ext cx="7876223"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SzPts val="1750"/>
              <a:buFont typeface="Arial"/>
              <a:buNone/>
            </a:pPr>
            <a:endParaRPr sz="1750" b="0" i="0" u="none" strike="noStrike" cap="none"/>
          </a:p>
        </p:txBody>
      </p:sp>
      <p:sp>
        <p:nvSpPr>
          <p:cNvPr id="2" name="Rectangle 1">
            <a:extLst>
              <a:ext uri="{FF2B5EF4-FFF2-40B4-BE49-F238E27FC236}">
                <a16:creationId xmlns:a16="http://schemas.microsoft.com/office/drawing/2014/main" id="{2D1D37F5-DC66-B60B-084E-5D84345E46B2}"/>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p:nvPr/>
        </p:nvSpPr>
        <p:spPr>
          <a:xfrm>
            <a:off x="793790" y="1595318"/>
            <a:ext cx="8012192"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SzPts val="1750"/>
              <a:buFont typeface="Arial"/>
              <a:buNone/>
            </a:pPr>
            <a:endParaRPr sz="1750" b="0" i="0" u="none" strike="noStrike" cap="none"/>
          </a:p>
        </p:txBody>
      </p:sp>
      <p:pic>
        <p:nvPicPr>
          <p:cNvPr id="357" name="Google Shape;357;p26" descr="preencoded.png"/>
          <p:cNvPicPr preferRelativeResize="0"/>
          <p:nvPr/>
        </p:nvPicPr>
        <p:blipFill rotWithShape="1">
          <a:blip r:embed="rId3">
            <a:alphaModFix/>
          </a:blip>
          <a:srcRect/>
          <a:stretch/>
        </p:blipFill>
        <p:spPr>
          <a:xfrm>
            <a:off x="793790" y="2213372"/>
            <a:ext cx="8012192" cy="3802856"/>
          </a:xfrm>
          <a:prstGeom prst="rect">
            <a:avLst/>
          </a:prstGeom>
          <a:noFill/>
          <a:ln>
            <a:noFill/>
          </a:ln>
        </p:spPr>
      </p:pic>
      <p:sp>
        <p:nvSpPr>
          <p:cNvPr id="358" name="Google Shape;358;p26"/>
          <p:cNvSpPr/>
          <p:nvPr/>
        </p:nvSpPr>
        <p:spPr>
          <a:xfrm>
            <a:off x="793790" y="6271379"/>
            <a:ext cx="8012192"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SzPts val="1750"/>
              <a:buFont typeface="Arial"/>
              <a:buNone/>
            </a:pPr>
            <a:endParaRPr sz="1750" b="0" i="0" u="none" strike="noStrike" cap="none"/>
          </a:p>
        </p:txBody>
      </p:sp>
      <p:sp>
        <p:nvSpPr>
          <p:cNvPr id="359" name="Google Shape;359;p26"/>
          <p:cNvSpPr/>
          <p:nvPr/>
        </p:nvSpPr>
        <p:spPr>
          <a:xfrm>
            <a:off x="9367004" y="1829753"/>
            <a:ext cx="4477107" cy="1417558"/>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Not ( ¬, ! ) Operation </a:t>
            </a:r>
            <a:endParaRPr sz="4450" b="0" i="0" u="none" strike="noStrike" cap="none"/>
          </a:p>
        </p:txBody>
      </p:sp>
      <p:sp>
        <p:nvSpPr>
          <p:cNvPr id="360" name="Google Shape;360;p26"/>
          <p:cNvSpPr/>
          <p:nvPr/>
        </p:nvSpPr>
        <p:spPr>
          <a:xfrm>
            <a:off x="9367004" y="3474125"/>
            <a:ext cx="4477107" cy="1088708"/>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It inverts the truth value of a single statement—true becomes false, and false becomes true.</a:t>
            </a:r>
            <a:endParaRPr sz="1750" b="0" i="0" u="none" strike="noStrike" cap="none"/>
          </a:p>
        </p:txBody>
      </p:sp>
      <p:sp>
        <p:nvSpPr>
          <p:cNvPr id="361" name="Google Shape;361;p26"/>
          <p:cNvSpPr/>
          <p:nvPr/>
        </p:nvSpPr>
        <p:spPr>
          <a:xfrm>
            <a:off x="9367004" y="4766905"/>
            <a:ext cx="44771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NOT is a unary operator, meaning it works with only one input.</a:t>
            </a:r>
            <a:endParaRPr sz="1750" b="0" i="0" u="none" strike="noStrike" cap="none"/>
          </a:p>
        </p:txBody>
      </p:sp>
      <p:sp>
        <p:nvSpPr>
          <p:cNvPr id="362" name="Google Shape;362;p26"/>
          <p:cNvSpPr/>
          <p:nvPr/>
        </p:nvSpPr>
        <p:spPr>
          <a:xfrm>
            <a:off x="9367004" y="5696783"/>
            <a:ext cx="44771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The image visually shows this simple yet fundamental logic operation.</a:t>
            </a:r>
            <a:endParaRPr sz="1750" b="0" i="0" u="none" strike="noStrike" cap="none"/>
          </a:p>
        </p:txBody>
      </p:sp>
      <p:sp>
        <p:nvSpPr>
          <p:cNvPr id="2" name="Rectangle 1">
            <a:extLst>
              <a:ext uri="{FF2B5EF4-FFF2-40B4-BE49-F238E27FC236}">
                <a16:creationId xmlns:a16="http://schemas.microsoft.com/office/drawing/2014/main" id="{19CD30F0-90C8-3386-58FD-76253F573F94}"/>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7"/>
          <p:cNvSpPr/>
          <p:nvPr/>
        </p:nvSpPr>
        <p:spPr>
          <a:xfrm>
            <a:off x="793790" y="2011085"/>
            <a:ext cx="4477107" cy="1417558"/>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XOR ( ⊕ ) Operation </a:t>
            </a:r>
            <a:endParaRPr sz="4450" b="0" i="0" u="none" strike="noStrike" cap="none"/>
          </a:p>
        </p:txBody>
      </p:sp>
      <p:sp>
        <p:nvSpPr>
          <p:cNvPr id="369" name="Google Shape;369;p27"/>
          <p:cNvSpPr/>
          <p:nvPr/>
        </p:nvSpPr>
        <p:spPr>
          <a:xfrm>
            <a:off x="793790" y="3655457"/>
            <a:ext cx="44771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This slide shows the image of the truth table for the XOR (exclusive OR) operation.</a:t>
            </a:r>
            <a:endParaRPr sz="1750" b="0" i="0" u="none" strike="noStrike" cap="none"/>
          </a:p>
        </p:txBody>
      </p:sp>
      <p:sp>
        <p:nvSpPr>
          <p:cNvPr id="370" name="Google Shape;370;p27"/>
          <p:cNvSpPr/>
          <p:nvPr/>
        </p:nvSpPr>
        <p:spPr>
          <a:xfrm>
            <a:off x="793790" y="4585335"/>
            <a:ext cx="44771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XOR returns true only when the inputs are different—one true, one false</a:t>
            </a:r>
            <a:endParaRPr sz="1750" b="0" i="0" u="none" strike="noStrike" cap="none"/>
          </a:p>
        </p:txBody>
      </p:sp>
      <p:sp>
        <p:nvSpPr>
          <p:cNvPr id="371" name="Google Shape;371;p27"/>
          <p:cNvSpPr/>
          <p:nvPr/>
        </p:nvSpPr>
        <p:spPr>
          <a:xfrm>
            <a:off x="793790" y="5515213"/>
            <a:ext cx="44771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If both inputs are the same, the result is false.</a:t>
            </a:r>
            <a:endParaRPr sz="1750" b="0" i="0" u="none" strike="noStrike" cap="none"/>
          </a:p>
        </p:txBody>
      </p:sp>
      <p:sp>
        <p:nvSpPr>
          <p:cNvPr id="372" name="Google Shape;372;p27"/>
          <p:cNvSpPr/>
          <p:nvPr/>
        </p:nvSpPr>
        <p:spPr>
          <a:xfrm>
            <a:off x="5831919" y="1299686"/>
            <a:ext cx="8012192"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SzPts val="1750"/>
              <a:buFont typeface="Arial"/>
              <a:buNone/>
            </a:pPr>
            <a:endParaRPr sz="1750" b="0" i="0" u="none" strike="noStrike" cap="none"/>
          </a:p>
        </p:txBody>
      </p:sp>
      <p:pic>
        <p:nvPicPr>
          <p:cNvPr id="373" name="Google Shape;373;p27" descr="preencoded.png"/>
          <p:cNvPicPr preferRelativeResize="0"/>
          <p:nvPr/>
        </p:nvPicPr>
        <p:blipFill rotWithShape="1">
          <a:blip r:embed="rId3">
            <a:alphaModFix/>
          </a:blip>
          <a:srcRect/>
          <a:stretch/>
        </p:blipFill>
        <p:spPr>
          <a:xfrm>
            <a:off x="5831919" y="1917740"/>
            <a:ext cx="8012192" cy="4394002"/>
          </a:xfrm>
          <a:prstGeom prst="rect">
            <a:avLst/>
          </a:prstGeom>
          <a:noFill/>
          <a:ln>
            <a:noFill/>
          </a:ln>
        </p:spPr>
      </p:pic>
      <p:sp>
        <p:nvSpPr>
          <p:cNvPr id="374" name="Google Shape;374;p27"/>
          <p:cNvSpPr/>
          <p:nvPr/>
        </p:nvSpPr>
        <p:spPr>
          <a:xfrm>
            <a:off x="5831919" y="6566892"/>
            <a:ext cx="8012192"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SzPts val="1750"/>
              <a:buFont typeface="Arial"/>
              <a:buNone/>
            </a:pPr>
            <a:endParaRPr sz="1750" b="0" i="0" u="none" strike="noStrike" cap="none"/>
          </a:p>
        </p:txBody>
      </p:sp>
      <p:sp>
        <p:nvSpPr>
          <p:cNvPr id="2" name="Rectangle 1">
            <a:extLst>
              <a:ext uri="{FF2B5EF4-FFF2-40B4-BE49-F238E27FC236}">
                <a16:creationId xmlns:a16="http://schemas.microsoft.com/office/drawing/2014/main" id="{21A47A2B-B0E9-595E-C977-0A0EC10D9CC7}"/>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8"/>
          <p:cNvSpPr/>
          <p:nvPr/>
        </p:nvSpPr>
        <p:spPr>
          <a:xfrm>
            <a:off x="793790" y="1284327"/>
            <a:ext cx="8012192"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SzPts val="1750"/>
              <a:buFont typeface="Arial"/>
              <a:buNone/>
            </a:pPr>
            <a:endParaRPr sz="1750" b="0" i="0" u="none" strike="noStrike" cap="none"/>
          </a:p>
        </p:txBody>
      </p:sp>
      <p:pic>
        <p:nvPicPr>
          <p:cNvPr id="381" name="Google Shape;381;p28" descr="preencoded.png"/>
          <p:cNvPicPr preferRelativeResize="0"/>
          <p:nvPr/>
        </p:nvPicPr>
        <p:blipFill rotWithShape="1">
          <a:blip r:embed="rId3">
            <a:alphaModFix/>
          </a:blip>
          <a:srcRect/>
          <a:stretch/>
        </p:blipFill>
        <p:spPr>
          <a:xfrm>
            <a:off x="793790" y="1902381"/>
            <a:ext cx="8012192" cy="4424720"/>
          </a:xfrm>
          <a:prstGeom prst="rect">
            <a:avLst/>
          </a:prstGeom>
          <a:noFill/>
          <a:ln>
            <a:noFill/>
          </a:ln>
        </p:spPr>
      </p:pic>
      <p:sp>
        <p:nvSpPr>
          <p:cNvPr id="382" name="Google Shape;382;p28"/>
          <p:cNvSpPr/>
          <p:nvPr/>
        </p:nvSpPr>
        <p:spPr>
          <a:xfrm>
            <a:off x="793790" y="6582251"/>
            <a:ext cx="8012192"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SzPts val="1750"/>
              <a:buFont typeface="Arial"/>
              <a:buNone/>
            </a:pPr>
            <a:endParaRPr sz="1750" b="0" i="0" u="none" strike="noStrike" cap="none"/>
          </a:p>
        </p:txBody>
      </p:sp>
      <p:sp>
        <p:nvSpPr>
          <p:cNvPr id="383" name="Google Shape;383;p28"/>
          <p:cNvSpPr/>
          <p:nvPr/>
        </p:nvSpPr>
        <p:spPr>
          <a:xfrm>
            <a:off x="9367004" y="2365534"/>
            <a:ext cx="4477107"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OR ( V ) Operation </a:t>
            </a:r>
            <a:endParaRPr sz="4450" b="0" i="0" u="none" strike="noStrike" cap="none"/>
          </a:p>
        </p:txBody>
      </p:sp>
      <p:sp>
        <p:nvSpPr>
          <p:cNvPr id="384" name="Google Shape;384;p28"/>
          <p:cNvSpPr/>
          <p:nvPr/>
        </p:nvSpPr>
        <p:spPr>
          <a:xfrm>
            <a:off x="9367004" y="3301127"/>
            <a:ext cx="44771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This slide displays the truth table for the OR (∨) logical operation.</a:t>
            </a:r>
            <a:endParaRPr sz="1750" b="0" i="0" u="none" strike="noStrike" cap="none"/>
          </a:p>
        </p:txBody>
      </p:sp>
      <p:sp>
        <p:nvSpPr>
          <p:cNvPr id="385" name="Google Shape;385;p28"/>
          <p:cNvSpPr/>
          <p:nvPr/>
        </p:nvSpPr>
        <p:spPr>
          <a:xfrm>
            <a:off x="9367004" y="4231005"/>
            <a:ext cx="44771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OR returns true if at least one of the inputs is true.</a:t>
            </a:r>
            <a:endParaRPr sz="1750" b="0" i="0" u="none" strike="noStrike" cap="none"/>
          </a:p>
        </p:txBody>
      </p:sp>
      <p:sp>
        <p:nvSpPr>
          <p:cNvPr id="386" name="Google Shape;386;p28"/>
          <p:cNvSpPr/>
          <p:nvPr/>
        </p:nvSpPr>
        <p:spPr>
          <a:xfrm>
            <a:off x="9367004" y="5160883"/>
            <a:ext cx="44771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It only gives false when both inputs are false.</a:t>
            </a:r>
            <a:endParaRPr sz="1750" b="0" i="0" u="none" strike="noStrike" cap="none"/>
          </a:p>
        </p:txBody>
      </p:sp>
      <p:sp>
        <p:nvSpPr>
          <p:cNvPr id="2" name="Rectangle 1">
            <a:extLst>
              <a:ext uri="{FF2B5EF4-FFF2-40B4-BE49-F238E27FC236}">
                <a16:creationId xmlns:a16="http://schemas.microsoft.com/office/drawing/2014/main" id="{75F5E5B2-1310-53C7-457F-D0AB1D7FE599}"/>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descr="preencoded.png"/>
          <p:cNvPicPr preferRelativeResize="0"/>
          <p:nvPr/>
        </p:nvPicPr>
        <p:blipFill rotWithShape="1">
          <a:blip r:embed="rId3">
            <a:alphaModFix/>
          </a:blip>
          <a:srcRect/>
          <a:stretch/>
        </p:blipFill>
        <p:spPr>
          <a:xfrm>
            <a:off x="9144000" y="0"/>
            <a:ext cx="5486400" cy="8229600"/>
          </a:xfrm>
          <a:prstGeom prst="rect">
            <a:avLst/>
          </a:prstGeom>
          <a:noFill/>
          <a:ln>
            <a:noFill/>
          </a:ln>
        </p:spPr>
      </p:pic>
      <p:sp>
        <p:nvSpPr>
          <p:cNvPr id="78" name="Google Shape;78;p17"/>
          <p:cNvSpPr/>
          <p:nvPr/>
        </p:nvSpPr>
        <p:spPr>
          <a:xfrm>
            <a:off x="663178" y="975360"/>
            <a:ext cx="7202091" cy="592098"/>
          </a:xfrm>
          <a:prstGeom prst="rect">
            <a:avLst/>
          </a:prstGeom>
          <a:noFill/>
          <a:ln>
            <a:noFill/>
          </a:ln>
        </p:spPr>
        <p:txBody>
          <a:bodyPr spcFirstLastPara="1" wrap="square" lIns="0" tIns="0" rIns="0" bIns="0" anchor="t" anchorCtr="0">
            <a:noAutofit/>
          </a:bodyPr>
          <a:lstStyle/>
          <a:p>
            <a:pPr marL="0" marR="0" lvl="0" indent="0" algn="l" rtl="0">
              <a:lnSpc>
                <a:spcPct val="125675"/>
              </a:lnSpc>
              <a:spcBef>
                <a:spcPts val="0"/>
              </a:spcBef>
              <a:spcAft>
                <a:spcPts val="0"/>
              </a:spcAft>
              <a:buClr>
                <a:srgbClr val="152D47"/>
              </a:buClr>
              <a:buSzPts val="3700"/>
              <a:buFont typeface="Crimson Pro"/>
              <a:buNone/>
            </a:pPr>
            <a:r>
              <a:rPr lang="en-US" sz="3700" b="0" i="0" u="none" strike="noStrike" cap="none">
                <a:solidFill>
                  <a:srgbClr val="152D47"/>
                </a:solidFill>
                <a:latin typeface="Crimson Pro"/>
                <a:ea typeface="Crimson Pro"/>
                <a:cs typeface="Crimson Pro"/>
                <a:sym typeface="Crimson Pro"/>
              </a:rPr>
              <a:t>Fundamentals of Propositional Logic</a:t>
            </a:r>
            <a:endParaRPr sz="3700" b="0" i="0" u="none" strike="noStrike" cap="none"/>
          </a:p>
        </p:txBody>
      </p:sp>
      <p:sp>
        <p:nvSpPr>
          <p:cNvPr id="79" name="Google Shape;79;p17"/>
          <p:cNvSpPr/>
          <p:nvPr/>
        </p:nvSpPr>
        <p:spPr>
          <a:xfrm>
            <a:off x="663178" y="1851660"/>
            <a:ext cx="7817644" cy="909757"/>
          </a:xfrm>
          <a:prstGeom prst="rect">
            <a:avLst/>
          </a:prstGeom>
          <a:noFill/>
          <a:ln>
            <a:noFill/>
          </a:ln>
        </p:spPr>
        <p:txBody>
          <a:bodyPr spcFirstLastPara="1" wrap="square" lIns="0" tIns="0" rIns="0" bIns="0" anchor="t" anchorCtr="0">
            <a:noAutofit/>
          </a:bodyPr>
          <a:lstStyle/>
          <a:p>
            <a:pPr marL="0" marR="0" lvl="0" indent="0" algn="l" rtl="0">
              <a:lnSpc>
                <a:spcPct val="162068"/>
              </a:lnSpc>
              <a:spcBef>
                <a:spcPts val="0"/>
              </a:spcBef>
              <a:spcAft>
                <a:spcPts val="0"/>
              </a:spcAft>
              <a:buClr>
                <a:srgbClr val="4C4C4D"/>
              </a:buClr>
              <a:buSzPts val="1450"/>
              <a:buFont typeface="Heebo"/>
              <a:buNone/>
            </a:pPr>
            <a:r>
              <a:rPr lang="en-US" sz="1450" b="0" i="0" u="none" strike="noStrike" cap="none">
                <a:solidFill>
                  <a:srgbClr val="4C4C4D"/>
                </a:solidFill>
                <a:latin typeface="Heebo"/>
                <a:ea typeface="Heebo"/>
                <a:cs typeface="Heebo"/>
                <a:sym typeface="Heebo"/>
              </a:rPr>
              <a:t>Propositional logic deals with statements (propositions) that are either true or false. The building blocks include propositional variables (typically represented by letters like p, q, r), truth values (True or False), and logical connectives that join propositions together.</a:t>
            </a:r>
            <a:endParaRPr sz="1450" b="0" i="0" u="none" strike="noStrike" cap="none"/>
          </a:p>
        </p:txBody>
      </p:sp>
      <p:sp>
        <p:nvSpPr>
          <p:cNvPr id="80" name="Google Shape;80;p17"/>
          <p:cNvSpPr/>
          <p:nvPr/>
        </p:nvSpPr>
        <p:spPr>
          <a:xfrm>
            <a:off x="663178" y="2974538"/>
            <a:ext cx="7817644" cy="606504"/>
          </a:xfrm>
          <a:prstGeom prst="rect">
            <a:avLst/>
          </a:prstGeom>
          <a:noFill/>
          <a:ln>
            <a:noFill/>
          </a:ln>
        </p:spPr>
        <p:txBody>
          <a:bodyPr spcFirstLastPara="1" wrap="square" lIns="0" tIns="0" rIns="0" bIns="0" anchor="t" anchorCtr="0">
            <a:noAutofit/>
          </a:bodyPr>
          <a:lstStyle/>
          <a:p>
            <a:pPr marL="0" marR="0" lvl="0" indent="0" algn="l" rtl="0">
              <a:lnSpc>
                <a:spcPct val="162068"/>
              </a:lnSpc>
              <a:spcBef>
                <a:spcPts val="0"/>
              </a:spcBef>
              <a:spcAft>
                <a:spcPts val="0"/>
              </a:spcAft>
              <a:buClr>
                <a:srgbClr val="4C4C4D"/>
              </a:buClr>
              <a:buSzPts val="1450"/>
              <a:buFont typeface="Heebo"/>
              <a:buNone/>
            </a:pPr>
            <a:r>
              <a:rPr lang="en-US" sz="1450" b="0" i="0" u="none" strike="noStrike" cap="none">
                <a:solidFill>
                  <a:srgbClr val="4C4C4D"/>
                </a:solidFill>
                <a:latin typeface="Heebo"/>
                <a:ea typeface="Heebo"/>
                <a:cs typeface="Heebo"/>
                <a:sym typeface="Heebo"/>
              </a:rPr>
              <a:t>These elements combine to form the language of logical reasoning, allowing us to analyze arguments, design digital circuits, and create the foundation for computational systems.</a:t>
            </a:r>
            <a:endParaRPr sz="1450" b="0" i="0" u="none" strike="noStrike" cap="none"/>
          </a:p>
        </p:txBody>
      </p:sp>
      <p:sp>
        <p:nvSpPr>
          <p:cNvPr id="81" name="Google Shape;81;p17"/>
          <p:cNvSpPr/>
          <p:nvPr/>
        </p:nvSpPr>
        <p:spPr>
          <a:xfrm>
            <a:off x="663178" y="4007287"/>
            <a:ext cx="426363" cy="42636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7"/>
          <p:cNvSpPr/>
          <p:nvPr/>
        </p:nvSpPr>
        <p:spPr>
          <a:xfrm>
            <a:off x="734199" y="4042767"/>
            <a:ext cx="284202" cy="35528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1</a:t>
            </a:r>
            <a:endParaRPr sz="2200" b="0" i="0" u="none" strike="noStrike" cap="none"/>
          </a:p>
        </p:txBody>
      </p:sp>
      <p:sp>
        <p:nvSpPr>
          <p:cNvPr id="83" name="Google Shape;83;p17"/>
          <p:cNvSpPr/>
          <p:nvPr/>
        </p:nvSpPr>
        <p:spPr>
          <a:xfrm>
            <a:off x="1278969" y="4007287"/>
            <a:ext cx="2368629" cy="295989"/>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4C4C4D"/>
              </a:buClr>
              <a:buSzPts val="1850"/>
              <a:buFont typeface="Crimson Pro"/>
              <a:buNone/>
            </a:pPr>
            <a:r>
              <a:rPr lang="en-US" sz="1850" b="0" i="0" u="none" strike="noStrike" cap="none">
                <a:solidFill>
                  <a:srgbClr val="4C4C4D"/>
                </a:solidFill>
                <a:latin typeface="Crimson Pro"/>
                <a:ea typeface="Crimson Pro"/>
                <a:cs typeface="Crimson Pro"/>
                <a:sym typeface="Crimson Pro"/>
              </a:rPr>
              <a:t>Propositional Variables</a:t>
            </a:r>
            <a:endParaRPr sz="1850" b="0" i="0" u="none" strike="noStrike" cap="none"/>
          </a:p>
        </p:txBody>
      </p:sp>
      <p:sp>
        <p:nvSpPr>
          <p:cNvPr id="84" name="Google Shape;84;p17"/>
          <p:cNvSpPr/>
          <p:nvPr/>
        </p:nvSpPr>
        <p:spPr>
          <a:xfrm>
            <a:off x="1278969" y="4416862"/>
            <a:ext cx="7201853" cy="303252"/>
          </a:xfrm>
          <a:prstGeom prst="rect">
            <a:avLst/>
          </a:prstGeom>
          <a:noFill/>
          <a:ln>
            <a:noFill/>
          </a:ln>
        </p:spPr>
        <p:txBody>
          <a:bodyPr spcFirstLastPara="1" wrap="square" lIns="0" tIns="0" rIns="0" bIns="0" anchor="t" anchorCtr="0">
            <a:noAutofit/>
          </a:bodyPr>
          <a:lstStyle/>
          <a:p>
            <a:pPr marL="0" marR="0" lvl="0" indent="0" algn="l" rtl="0">
              <a:lnSpc>
                <a:spcPct val="162068"/>
              </a:lnSpc>
              <a:spcBef>
                <a:spcPts val="0"/>
              </a:spcBef>
              <a:spcAft>
                <a:spcPts val="0"/>
              </a:spcAft>
              <a:buClr>
                <a:srgbClr val="4C4C4D"/>
              </a:buClr>
              <a:buSzPts val="1450"/>
              <a:buFont typeface="Heebo"/>
              <a:buNone/>
            </a:pPr>
            <a:r>
              <a:rPr lang="en-US" sz="1450" b="0" i="0" u="none" strike="noStrike" cap="none">
                <a:solidFill>
                  <a:srgbClr val="4C4C4D"/>
                </a:solidFill>
                <a:latin typeface="Heebo"/>
                <a:ea typeface="Heebo"/>
                <a:cs typeface="Heebo"/>
                <a:sym typeface="Heebo"/>
              </a:rPr>
              <a:t>Letters like p, q, r that represent statements which can be either true or false.</a:t>
            </a:r>
            <a:endParaRPr sz="1450" b="0" i="0" u="none" strike="noStrike" cap="none"/>
          </a:p>
        </p:txBody>
      </p:sp>
      <p:sp>
        <p:nvSpPr>
          <p:cNvPr id="85" name="Google Shape;85;p17"/>
          <p:cNvSpPr/>
          <p:nvPr/>
        </p:nvSpPr>
        <p:spPr>
          <a:xfrm>
            <a:off x="663178" y="5122664"/>
            <a:ext cx="426363" cy="42636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7"/>
          <p:cNvSpPr/>
          <p:nvPr/>
        </p:nvSpPr>
        <p:spPr>
          <a:xfrm>
            <a:off x="734199" y="5158145"/>
            <a:ext cx="284202" cy="35528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2</a:t>
            </a:r>
            <a:endParaRPr sz="2200" b="0" i="0" u="none" strike="noStrike" cap="none"/>
          </a:p>
        </p:txBody>
      </p:sp>
      <p:sp>
        <p:nvSpPr>
          <p:cNvPr id="87" name="Google Shape;87;p17"/>
          <p:cNvSpPr/>
          <p:nvPr/>
        </p:nvSpPr>
        <p:spPr>
          <a:xfrm>
            <a:off x="1278969" y="5122664"/>
            <a:ext cx="2368629" cy="295989"/>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4C4C4D"/>
              </a:buClr>
              <a:buSzPts val="1850"/>
              <a:buFont typeface="Crimson Pro"/>
              <a:buNone/>
            </a:pPr>
            <a:r>
              <a:rPr lang="en-US" sz="1850" b="0" i="0" u="none" strike="noStrike" cap="none">
                <a:solidFill>
                  <a:srgbClr val="4C4C4D"/>
                </a:solidFill>
                <a:latin typeface="Crimson Pro"/>
                <a:ea typeface="Crimson Pro"/>
                <a:cs typeface="Crimson Pro"/>
                <a:sym typeface="Crimson Pro"/>
              </a:rPr>
              <a:t>Truth Values</a:t>
            </a:r>
            <a:endParaRPr sz="1850" b="0" i="0" u="none" strike="noStrike" cap="none"/>
          </a:p>
        </p:txBody>
      </p:sp>
      <p:sp>
        <p:nvSpPr>
          <p:cNvPr id="88" name="Google Shape;88;p17"/>
          <p:cNvSpPr/>
          <p:nvPr/>
        </p:nvSpPr>
        <p:spPr>
          <a:xfrm>
            <a:off x="1278969" y="5532239"/>
            <a:ext cx="7201853" cy="303252"/>
          </a:xfrm>
          <a:prstGeom prst="rect">
            <a:avLst/>
          </a:prstGeom>
          <a:noFill/>
          <a:ln>
            <a:noFill/>
          </a:ln>
        </p:spPr>
        <p:txBody>
          <a:bodyPr spcFirstLastPara="1" wrap="square" lIns="0" tIns="0" rIns="0" bIns="0" anchor="t" anchorCtr="0">
            <a:noAutofit/>
          </a:bodyPr>
          <a:lstStyle/>
          <a:p>
            <a:pPr marL="0" marR="0" lvl="0" indent="0" algn="l" rtl="0">
              <a:lnSpc>
                <a:spcPct val="162068"/>
              </a:lnSpc>
              <a:spcBef>
                <a:spcPts val="0"/>
              </a:spcBef>
              <a:spcAft>
                <a:spcPts val="0"/>
              </a:spcAft>
              <a:buClr>
                <a:srgbClr val="4C4C4D"/>
              </a:buClr>
              <a:buSzPts val="1450"/>
              <a:buFont typeface="Heebo"/>
              <a:buNone/>
            </a:pPr>
            <a:r>
              <a:rPr lang="en-US" sz="1450" b="0" i="0" u="none" strike="noStrike" cap="none">
                <a:solidFill>
                  <a:srgbClr val="4C4C4D"/>
                </a:solidFill>
                <a:latin typeface="Heebo"/>
                <a:ea typeface="Heebo"/>
                <a:cs typeface="Heebo"/>
                <a:sym typeface="Heebo"/>
              </a:rPr>
              <a:t>Every proposition has exactly one truth value: either True (T) or False (F).</a:t>
            </a:r>
            <a:endParaRPr sz="1450" b="0" i="0" u="none" strike="noStrike" cap="none"/>
          </a:p>
        </p:txBody>
      </p:sp>
      <p:sp>
        <p:nvSpPr>
          <p:cNvPr id="89" name="Google Shape;89;p17"/>
          <p:cNvSpPr/>
          <p:nvPr/>
        </p:nvSpPr>
        <p:spPr>
          <a:xfrm>
            <a:off x="663178" y="6238042"/>
            <a:ext cx="426363" cy="42636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734199" y="6273522"/>
            <a:ext cx="284202" cy="35528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3</a:t>
            </a:r>
            <a:endParaRPr sz="2200" b="0" i="0" u="none" strike="noStrike" cap="none"/>
          </a:p>
        </p:txBody>
      </p:sp>
      <p:sp>
        <p:nvSpPr>
          <p:cNvPr id="91" name="Google Shape;91;p17"/>
          <p:cNvSpPr/>
          <p:nvPr/>
        </p:nvSpPr>
        <p:spPr>
          <a:xfrm>
            <a:off x="1278969" y="6238042"/>
            <a:ext cx="2368629" cy="295989"/>
          </a:xfrm>
          <a:prstGeom prst="rect">
            <a:avLst/>
          </a:prstGeom>
          <a:noFill/>
          <a:ln>
            <a:noFill/>
          </a:ln>
        </p:spPr>
        <p:txBody>
          <a:bodyPr spcFirstLastPara="1" wrap="square" lIns="0" tIns="0" rIns="0" bIns="0" anchor="t" anchorCtr="0">
            <a:noAutofit/>
          </a:bodyPr>
          <a:lstStyle/>
          <a:p>
            <a:pPr marL="0" marR="0" lvl="0" indent="0" algn="l" rtl="0">
              <a:lnSpc>
                <a:spcPct val="124324"/>
              </a:lnSpc>
              <a:spcBef>
                <a:spcPts val="0"/>
              </a:spcBef>
              <a:spcAft>
                <a:spcPts val="0"/>
              </a:spcAft>
              <a:buClr>
                <a:srgbClr val="4C4C4D"/>
              </a:buClr>
              <a:buSzPts val="1850"/>
              <a:buFont typeface="Crimson Pro"/>
              <a:buNone/>
            </a:pPr>
            <a:r>
              <a:rPr lang="en-US" sz="1850" b="0" i="0" u="none" strike="noStrike" cap="none">
                <a:solidFill>
                  <a:srgbClr val="4C4C4D"/>
                </a:solidFill>
                <a:latin typeface="Crimson Pro"/>
                <a:ea typeface="Crimson Pro"/>
                <a:cs typeface="Crimson Pro"/>
                <a:sym typeface="Crimson Pro"/>
              </a:rPr>
              <a:t>Logical Connectives</a:t>
            </a:r>
            <a:endParaRPr sz="1850" b="0" i="0" u="none" strike="noStrike" cap="none"/>
          </a:p>
        </p:txBody>
      </p:sp>
      <p:sp>
        <p:nvSpPr>
          <p:cNvPr id="92" name="Google Shape;92;p17"/>
          <p:cNvSpPr/>
          <p:nvPr/>
        </p:nvSpPr>
        <p:spPr>
          <a:xfrm>
            <a:off x="1278969" y="6647617"/>
            <a:ext cx="7201853" cy="606504"/>
          </a:xfrm>
          <a:prstGeom prst="rect">
            <a:avLst/>
          </a:prstGeom>
          <a:noFill/>
          <a:ln>
            <a:noFill/>
          </a:ln>
        </p:spPr>
        <p:txBody>
          <a:bodyPr spcFirstLastPara="1" wrap="square" lIns="0" tIns="0" rIns="0" bIns="0" anchor="t" anchorCtr="0">
            <a:noAutofit/>
          </a:bodyPr>
          <a:lstStyle/>
          <a:p>
            <a:pPr marL="0" marR="0" lvl="0" indent="0" algn="l" rtl="0">
              <a:lnSpc>
                <a:spcPct val="162068"/>
              </a:lnSpc>
              <a:spcBef>
                <a:spcPts val="0"/>
              </a:spcBef>
              <a:spcAft>
                <a:spcPts val="0"/>
              </a:spcAft>
              <a:buClr>
                <a:srgbClr val="4C4C4D"/>
              </a:buClr>
              <a:buSzPts val="1450"/>
              <a:buFont typeface="Heebo"/>
              <a:buNone/>
            </a:pPr>
            <a:r>
              <a:rPr lang="en-US" sz="1450" b="0" i="0" u="none" strike="noStrike" cap="none">
                <a:solidFill>
                  <a:srgbClr val="4C4C4D"/>
                </a:solidFill>
                <a:latin typeface="Heebo"/>
                <a:ea typeface="Heebo"/>
                <a:cs typeface="Heebo"/>
                <a:sym typeface="Heebo"/>
              </a:rPr>
              <a:t>Operators that connect propositions to form compound statements with new truth values.</a:t>
            </a:r>
            <a:endParaRPr sz="1450" b="0" i="0" u="none" strike="noStrike" cap="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8" descr="preencoded.png"/>
          <p:cNvPicPr preferRelativeResize="0"/>
          <p:nvPr/>
        </p:nvPicPr>
        <p:blipFill rotWithShape="1">
          <a:blip r:embed="rId3">
            <a:alphaModFix/>
          </a:blip>
          <a:srcRect/>
          <a:stretch/>
        </p:blipFill>
        <p:spPr>
          <a:xfrm>
            <a:off x="0" y="0"/>
            <a:ext cx="14630400" cy="2180987"/>
          </a:xfrm>
          <a:prstGeom prst="rect">
            <a:avLst/>
          </a:prstGeom>
          <a:noFill/>
          <a:ln>
            <a:noFill/>
          </a:ln>
        </p:spPr>
      </p:pic>
      <p:sp>
        <p:nvSpPr>
          <p:cNvPr id="99" name="Google Shape;99;p18"/>
          <p:cNvSpPr/>
          <p:nvPr/>
        </p:nvSpPr>
        <p:spPr>
          <a:xfrm>
            <a:off x="610672" y="2660809"/>
            <a:ext cx="4922282" cy="545306"/>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152D47"/>
              </a:buClr>
              <a:buSzPts val="3400"/>
              <a:buFont typeface="Crimson Pro"/>
              <a:buNone/>
            </a:pPr>
            <a:r>
              <a:rPr lang="en-US" sz="3400" b="0" i="0" u="none" strike="noStrike" cap="none">
                <a:solidFill>
                  <a:srgbClr val="152D47"/>
                </a:solidFill>
                <a:latin typeface="Crimson Pro"/>
                <a:ea typeface="Crimson Pro"/>
                <a:cs typeface="Crimson Pro"/>
                <a:sym typeface="Crimson Pro"/>
              </a:rPr>
              <a:t>Essential Logical Operators</a:t>
            </a:r>
            <a:endParaRPr sz="3400" b="0" i="0" u="none" strike="noStrike" cap="none"/>
          </a:p>
        </p:txBody>
      </p:sp>
      <p:sp>
        <p:nvSpPr>
          <p:cNvPr id="100" name="Google Shape;100;p18"/>
          <p:cNvSpPr/>
          <p:nvPr/>
        </p:nvSpPr>
        <p:spPr>
          <a:xfrm>
            <a:off x="610672" y="3467814"/>
            <a:ext cx="13409057" cy="558403"/>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Logical operators are the connectives that join simple propositions to create complex ones. Each operator has specific behavior defined by its truth table, showing how the truth value of the compound proposition depends on its components.</a:t>
            </a:r>
            <a:endParaRPr sz="1350" b="0" i="0" u="none" strike="noStrike" cap="none"/>
          </a:p>
        </p:txBody>
      </p:sp>
      <p:sp>
        <p:nvSpPr>
          <p:cNvPr id="101" name="Google Shape;101;p18"/>
          <p:cNvSpPr/>
          <p:nvPr/>
        </p:nvSpPr>
        <p:spPr>
          <a:xfrm>
            <a:off x="610672" y="4222433"/>
            <a:ext cx="13409057" cy="3541514"/>
          </a:xfrm>
          <a:prstGeom prst="roundRect">
            <a:avLst>
              <a:gd name="adj" fmla="val 739"/>
            </a:avLst>
          </a:prstGeom>
          <a:noFill/>
          <a:ln w="9525" cap="flat" cmpd="sng">
            <a:solidFill>
              <a:srgbClr val="000000">
                <a:alpha val="784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p:nvPr/>
        </p:nvSpPr>
        <p:spPr>
          <a:xfrm>
            <a:off x="618292" y="4230053"/>
            <a:ext cx="13393817" cy="503753"/>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792956" y="4342328"/>
            <a:ext cx="1609487"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Operator</a:t>
            </a:r>
            <a:endParaRPr sz="1350" b="0" i="0" u="none" strike="noStrike" cap="none"/>
          </a:p>
        </p:txBody>
      </p:sp>
      <p:sp>
        <p:nvSpPr>
          <p:cNvPr id="104" name="Google Shape;104;p18"/>
          <p:cNvSpPr/>
          <p:nvPr/>
        </p:nvSpPr>
        <p:spPr>
          <a:xfrm>
            <a:off x="2758916" y="4342328"/>
            <a:ext cx="1667232"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Symbol</a:t>
            </a:r>
            <a:endParaRPr sz="1350" b="0" i="0" u="none" strike="noStrike" cap="none"/>
          </a:p>
        </p:txBody>
      </p:sp>
      <p:sp>
        <p:nvSpPr>
          <p:cNvPr id="105" name="Google Shape;105;p18"/>
          <p:cNvSpPr/>
          <p:nvPr/>
        </p:nvSpPr>
        <p:spPr>
          <a:xfrm>
            <a:off x="4782622" y="4342328"/>
            <a:ext cx="2420064"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Name</a:t>
            </a:r>
            <a:endParaRPr sz="1350" b="0" i="0" u="none" strike="noStrike" cap="none"/>
          </a:p>
        </p:txBody>
      </p:sp>
      <p:sp>
        <p:nvSpPr>
          <p:cNvPr id="106" name="Google Shape;106;p18"/>
          <p:cNvSpPr/>
          <p:nvPr/>
        </p:nvSpPr>
        <p:spPr>
          <a:xfrm>
            <a:off x="7559159" y="4342328"/>
            <a:ext cx="6278523"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Description</a:t>
            </a:r>
            <a:endParaRPr sz="1350" b="0" i="0" u="none" strike="noStrike" cap="none"/>
          </a:p>
        </p:txBody>
      </p:sp>
      <p:sp>
        <p:nvSpPr>
          <p:cNvPr id="107" name="Google Shape;107;p18"/>
          <p:cNvSpPr/>
          <p:nvPr/>
        </p:nvSpPr>
        <p:spPr>
          <a:xfrm>
            <a:off x="618292" y="4733806"/>
            <a:ext cx="13393817" cy="503753"/>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792956" y="4846082"/>
            <a:ext cx="1609487"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NOT</a:t>
            </a:r>
            <a:endParaRPr sz="1350" b="0" i="0" u="none" strike="noStrike" cap="none"/>
          </a:p>
        </p:txBody>
      </p:sp>
      <p:sp>
        <p:nvSpPr>
          <p:cNvPr id="109" name="Google Shape;109;p18"/>
          <p:cNvSpPr/>
          <p:nvPr/>
        </p:nvSpPr>
        <p:spPr>
          <a:xfrm>
            <a:off x="2758916" y="4846082"/>
            <a:ext cx="1667232"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 !</a:t>
            </a:r>
            <a:endParaRPr sz="1350" b="0" i="0" u="none" strike="noStrike" cap="none"/>
          </a:p>
        </p:txBody>
      </p:sp>
      <p:sp>
        <p:nvSpPr>
          <p:cNvPr id="110" name="Google Shape;110;p18"/>
          <p:cNvSpPr/>
          <p:nvPr/>
        </p:nvSpPr>
        <p:spPr>
          <a:xfrm>
            <a:off x="4782622" y="4846082"/>
            <a:ext cx="2420064"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Negation</a:t>
            </a:r>
            <a:endParaRPr sz="1350" b="0" i="0" u="none" strike="noStrike" cap="none"/>
          </a:p>
        </p:txBody>
      </p:sp>
      <p:sp>
        <p:nvSpPr>
          <p:cNvPr id="111" name="Google Shape;111;p18"/>
          <p:cNvSpPr/>
          <p:nvPr/>
        </p:nvSpPr>
        <p:spPr>
          <a:xfrm>
            <a:off x="7559159" y="4846082"/>
            <a:ext cx="6278523"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Reverses the truth value</a:t>
            </a:r>
            <a:endParaRPr sz="1350" b="0" i="0" u="none" strike="noStrike" cap="none"/>
          </a:p>
        </p:txBody>
      </p:sp>
      <p:sp>
        <p:nvSpPr>
          <p:cNvPr id="112" name="Google Shape;112;p18"/>
          <p:cNvSpPr/>
          <p:nvPr/>
        </p:nvSpPr>
        <p:spPr>
          <a:xfrm>
            <a:off x="618292" y="5237559"/>
            <a:ext cx="13393817" cy="503753"/>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792956" y="5349835"/>
            <a:ext cx="1609487"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AND</a:t>
            </a:r>
            <a:endParaRPr sz="1350" b="0" i="0" u="none" strike="noStrike" cap="none"/>
          </a:p>
        </p:txBody>
      </p:sp>
      <p:sp>
        <p:nvSpPr>
          <p:cNvPr id="114" name="Google Shape;114;p18"/>
          <p:cNvSpPr/>
          <p:nvPr/>
        </p:nvSpPr>
        <p:spPr>
          <a:xfrm>
            <a:off x="2758916" y="5349835"/>
            <a:ext cx="1667232"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&amp;</a:t>
            </a:r>
            <a:endParaRPr sz="1350" b="0" i="0" u="none" strike="noStrike" cap="none"/>
          </a:p>
        </p:txBody>
      </p:sp>
      <p:sp>
        <p:nvSpPr>
          <p:cNvPr id="115" name="Google Shape;115;p18"/>
          <p:cNvSpPr/>
          <p:nvPr/>
        </p:nvSpPr>
        <p:spPr>
          <a:xfrm>
            <a:off x="4782622" y="5349835"/>
            <a:ext cx="2420064"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Conjunction</a:t>
            </a:r>
            <a:endParaRPr sz="1350" b="0" i="0" u="none" strike="noStrike" cap="none"/>
          </a:p>
        </p:txBody>
      </p:sp>
      <p:sp>
        <p:nvSpPr>
          <p:cNvPr id="116" name="Google Shape;116;p18"/>
          <p:cNvSpPr/>
          <p:nvPr/>
        </p:nvSpPr>
        <p:spPr>
          <a:xfrm>
            <a:off x="7559159" y="5349835"/>
            <a:ext cx="6278523"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True only when both operands are true</a:t>
            </a:r>
            <a:endParaRPr sz="1350" b="0" i="0" u="none" strike="noStrike" cap="none"/>
          </a:p>
        </p:txBody>
      </p:sp>
      <p:sp>
        <p:nvSpPr>
          <p:cNvPr id="117" name="Google Shape;117;p18"/>
          <p:cNvSpPr/>
          <p:nvPr/>
        </p:nvSpPr>
        <p:spPr>
          <a:xfrm>
            <a:off x="618292" y="5741313"/>
            <a:ext cx="13393817" cy="503753"/>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792956" y="5853589"/>
            <a:ext cx="1609487"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OR</a:t>
            </a:r>
            <a:endParaRPr sz="1350" b="0" i="0" u="none" strike="noStrike" cap="none"/>
          </a:p>
        </p:txBody>
      </p:sp>
      <p:sp>
        <p:nvSpPr>
          <p:cNvPr id="119" name="Google Shape;119;p18"/>
          <p:cNvSpPr/>
          <p:nvPr/>
        </p:nvSpPr>
        <p:spPr>
          <a:xfrm>
            <a:off x="2758916" y="5853589"/>
            <a:ext cx="1667232"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a:t>
            </a:r>
            <a:endParaRPr sz="1350" b="0" i="0" u="none" strike="noStrike" cap="none"/>
          </a:p>
        </p:txBody>
      </p:sp>
      <p:sp>
        <p:nvSpPr>
          <p:cNvPr id="120" name="Google Shape;120;p18"/>
          <p:cNvSpPr/>
          <p:nvPr/>
        </p:nvSpPr>
        <p:spPr>
          <a:xfrm>
            <a:off x="4782622" y="5853589"/>
            <a:ext cx="2420064"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Disjunction</a:t>
            </a:r>
            <a:endParaRPr sz="1350" b="0" i="0" u="none" strike="noStrike" cap="none"/>
          </a:p>
        </p:txBody>
      </p:sp>
      <p:sp>
        <p:nvSpPr>
          <p:cNvPr id="121" name="Google Shape;121;p18"/>
          <p:cNvSpPr/>
          <p:nvPr/>
        </p:nvSpPr>
        <p:spPr>
          <a:xfrm>
            <a:off x="7559159" y="5853589"/>
            <a:ext cx="6278523"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True when at least one operand is true</a:t>
            </a:r>
            <a:endParaRPr sz="1350" b="0" i="0" u="none" strike="noStrike" cap="none"/>
          </a:p>
        </p:txBody>
      </p:sp>
      <p:sp>
        <p:nvSpPr>
          <p:cNvPr id="122" name="Google Shape;122;p18"/>
          <p:cNvSpPr/>
          <p:nvPr/>
        </p:nvSpPr>
        <p:spPr>
          <a:xfrm>
            <a:off x="618292" y="6245066"/>
            <a:ext cx="13393817" cy="503753"/>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792956" y="6357342"/>
            <a:ext cx="1609487"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XOR</a:t>
            </a:r>
            <a:endParaRPr sz="1350" b="0" i="0" u="none" strike="noStrike" cap="none"/>
          </a:p>
        </p:txBody>
      </p:sp>
      <p:sp>
        <p:nvSpPr>
          <p:cNvPr id="124" name="Google Shape;124;p18"/>
          <p:cNvSpPr/>
          <p:nvPr/>
        </p:nvSpPr>
        <p:spPr>
          <a:xfrm>
            <a:off x="2758916" y="6357342"/>
            <a:ext cx="1667232"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a:t>
            </a:r>
            <a:endParaRPr sz="1350" b="0" i="0" u="none" strike="noStrike" cap="none"/>
          </a:p>
        </p:txBody>
      </p:sp>
      <p:sp>
        <p:nvSpPr>
          <p:cNvPr id="125" name="Google Shape;125;p18"/>
          <p:cNvSpPr/>
          <p:nvPr/>
        </p:nvSpPr>
        <p:spPr>
          <a:xfrm>
            <a:off x="4782622" y="6357342"/>
            <a:ext cx="2420064"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Exclusive OR</a:t>
            </a:r>
            <a:endParaRPr sz="1350" b="0" i="0" u="none" strike="noStrike" cap="none"/>
          </a:p>
        </p:txBody>
      </p:sp>
      <p:sp>
        <p:nvSpPr>
          <p:cNvPr id="126" name="Google Shape;126;p18"/>
          <p:cNvSpPr/>
          <p:nvPr/>
        </p:nvSpPr>
        <p:spPr>
          <a:xfrm>
            <a:off x="7559159" y="6357342"/>
            <a:ext cx="6278523"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True when exactly one operand is true</a:t>
            </a:r>
            <a:endParaRPr sz="1350" b="0" i="0" u="none" strike="noStrike" cap="none"/>
          </a:p>
        </p:txBody>
      </p:sp>
      <p:sp>
        <p:nvSpPr>
          <p:cNvPr id="127" name="Google Shape;127;p18"/>
          <p:cNvSpPr/>
          <p:nvPr/>
        </p:nvSpPr>
        <p:spPr>
          <a:xfrm>
            <a:off x="618292" y="6748820"/>
            <a:ext cx="13393817" cy="503753"/>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792956" y="6861096"/>
            <a:ext cx="1609487"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IMPLIES</a:t>
            </a:r>
            <a:endParaRPr sz="1350" b="0" i="0" u="none" strike="noStrike" cap="none"/>
          </a:p>
        </p:txBody>
      </p:sp>
      <p:sp>
        <p:nvSpPr>
          <p:cNvPr id="129" name="Google Shape;129;p18"/>
          <p:cNvSpPr/>
          <p:nvPr/>
        </p:nvSpPr>
        <p:spPr>
          <a:xfrm>
            <a:off x="2758916" y="6861096"/>
            <a:ext cx="1667232"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-&gt;</a:t>
            </a:r>
            <a:endParaRPr sz="1350" b="0" i="0" u="none" strike="noStrike" cap="none"/>
          </a:p>
        </p:txBody>
      </p:sp>
      <p:sp>
        <p:nvSpPr>
          <p:cNvPr id="130" name="Google Shape;130;p18"/>
          <p:cNvSpPr/>
          <p:nvPr/>
        </p:nvSpPr>
        <p:spPr>
          <a:xfrm>
            <a:off x="4782622" y="6861096"/>
            <a:ext cx="2420064"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Implication</a:t>
            </a:r>
            <a:endParaRPr sz="1350" b="0" i="0" u="none" strike="noStrike" cap="none"/>
          </a:p>
        </p:txBody>
      </p:sp>
      <p:sp>
        <p:nvSpPr>
          <p:cNvPr id="131" name="Google Shape;131;p18"/>
          <p:cNvSpPr/>
          <p:nvPr/>
        </p:nvSpPr>
        <p:spPr>
          <a:xfrm>
            <a:off x="7559159" y="6861096"/>
            <a:ext cx="6278523"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False only when premise is true and conclusion is false</a:t>
            </a:r>
            <a:endParaRPr sz="1350" b="0" i="0" u="none" strike="noStrike" cap="none"/>
          </a:p>
        </p:txBody>
      </p:sp>
      <p:sp>
        <p:nvSpPr>
          <p:cNvPr id="132" name="Google Shape;132;p18"/>
          <p:cNvSpPr/>
          <p:nvPr/>
        </p:nvSpPr>
        <p:spPr>
          <a:xfrm>
            <a:off x="618292" y="7252573"/>
            <a:ext cx="13393817" cy="503753"/>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a:off x="792956" y="7364849"/>
            <a:ext cx="1609487"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EQUIV</a:t>
            </a:r>
            <a:endParaRPr sz="1350" b="0" i="0" u="none" strike="noStrike" cap="none"/>
          </a:p>
        </p:txBody>
      </p:sp>
      <p:sp>
        <p:nvSpPr>
          <p:cNvPr id="134" name="Google Shape;134;p18"/>
          <p:cNvSpPr/>
          <p:nvPr/>
        </p:nvSpPr>
        <p:spPr>
          <a:xfrm>
            <a:off x="2758916" y="7364849"/>
            <a:ext cx="1667232"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&lt;—&gt;</a:t>
            </a:r>
            <a:endParaRPr sz="1350" b="0" i="0" u="none" strike="noStrike" cap="none"/>
          </a:p>
        </p:txBody>
      </p:sp>
      <p:sp>
        <p:nvSpPr>
          <p:cNvPr id="135" name="Google Shape;135;p18"/>
          <p:cNvSpPr/>
          <p:nvPr/>
        </p:nvSpPr>
        <p:spPr>
          <a:xfrm>
            <a:off x="4782622" y="7364849"/>
            <a:ext cx="2420064"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Equivalence</a:t>
            </a:r>
            <a:endParaRPr sz="1350" b="0" i="0" u="none" strike="noStrike" cap="none"/>
          </a:p>
        </p:txBody>
      </p:sp>
      <p:sp>
        <p:nvSpPr>
          <p:cNvPr id="136" name="Google Shape;136;p18"/>
          <p:cNvSpPr/>
          <p:nvPr/>
        </p:nvSpPr>
        <p:spPr>
          <a:xfrm>
            <a:off x="7559159" y="7364849"/>
            <a:ext cx="6278523" cy="279202"/>
          </a:xfrm>
          <a:prstGeom prst="rect">
            <a:avLst/>
          </a:prstGeom>
          <a:noFill/>
          <a:ln>
            <a:noFill/>
          </a:ln>
        </p:spPr>
        <p:txBody>
          <a:bodyPr spcFirstLastPara="1" wrap="square" lIns="0" tIns="0" rIns="0" bIns="0" anchor="t" anchorCtr="0">
            <a:noAutofit/>
          </a:bodyPr>
          <a:lstStyle/>
          <a:p>
            <a:pPr marL="0" marR="0" lvl="0" indent="0" algn="l" rtl="0">
              <a:lnSpc>
                <a:spcPct val="159259"/>
              </a:lnSpc>
              <a:spcBef>
                <a:spcPts val="0"/>
              </a:spcBef>
              <a:spcAft>
                <a:spcPts val="0"/>
              </a:spcAft>
              <a:buClr>
                <a:srgbClr val="4C4C4D"/>
              </a:buClr>
              <a:buSzPts val="1350"/>
              <a:buFont typeface="Heebo"/>
              <a:buNone/>
            </a:pPr>
            <a:r>
              <a:rPr lang="en-US" sz="1350" b="0" i="0" u="none" strike="noStrike" cap="none">
                <a:solidFill>
                  <a:srgbClr val="4C4C4D"/>
                </a:solidFill>
                <a:latin typeface="Heebo"/>
                <a:ea typeface="Heebo"/>
                <a:cs typeface="Heebo"/>
                <a:sym typeface="Heebo"/>
              </a:rPr>
              <a:t>True when both operands have the same truth value</a:t>
            </a:r>
            <a:endParaRPr sz="1350" b="0" i="0" u="none" strike="noStrike" cap="none"/>
          </a:p>
        </p:txBody>
      </p:sp>
      <p:sp>
        <p:nvSpPr>
          <p:cNvPr id="2" name="Rectangle 1">
            <a:extLst>
              <a:ext uri="{FF2B5EF4-FFF2-40B4-BE49-F238E27FC236}">
                <a16:creationId xmlns:a16="http://schemas.microsoft.com/office/drawing/2014/main" id="{0D493F70-D839-8F3D-5873-BA12C58C7381}"/>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p:nvPr/>
        </p:nvSpPr>
        <p:spPr>
          <a:xfrm>
            <a:off x="750689" y="589836"/>
            <a:ext cx="6437352" cy="670322"/>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152D47"/>
              </a:buClr>
              <a:buSzPts val="4200"/>
              <a:buFont typeface="Crimson Pro"/>
              <a:buNone/>
            </a:pPr>
            <a:r>
              <a:rPr lang="en-US" sz="4200" b="0" i="0" u="none" strike="noStrike" cap="none">
                <a:solidFill>
                  <a:srgbClr val="152D47"/>
                </a:solidFill>
                <a:latin typeface="Crimson Pro"/>
                <a:ea typeface="Crimson Pro"/>
                <a:cs typeface="Crimson Pro"/>
                <a:sym typeface="Crimson Pro"/>
              </a:rPr>
              <a:t>Basic Truth Tables Explained</a:t>
            </a:r>
            <a:endParaRPr sz="4200" b="0" i="0" u="none" strike="noStrike" cap="none"/>
          </a:p>
        </p:txBody>
      </p:sp>
      <p:sp>
        <p:nvSpPr>
          <p:cNvPr id="143" name="Google Shape;143;p19"/>
          <p:cNvSpPr/>
          <p:nvPr/>
        </p:nvSpPr>
        <p:spPr>
          <a:xfrm>
            <a:off x="750689" y="1689140"/>
            <a:ext cx="13129022" cy="686514"/>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Truth tables systematically show all possible combinations of truth values for variables in a logical expression, along with the resulting truth value of the entire expression. They provide a visual way to understand how logical operators behave.</a:t>
            </a:r>
            <a:endParaRPr sz="1650" b="0" i="0" u="none" strike="noStrike" cap="none"/>
          </a:p>
        </p:txBody>
      </p:sp>
      <p:sp>
        <p:nvSpPr>
          <p:cNvPr id="144" name="Google Shape;144;p19"/>
          <p:cNvSpPr/>
          <p:nvPr/>
        </p:nvSpPr>
        <p:spPr>
          <a:xfrm>
            <a:off x="750689" y="2831306"/>
            <a:ext cx="2681407" cy="335161"/>
          </a:xfrm>
          <a:prstGeom prst="rect">
            <a:avLst/>
          </a:prstGeom>
          <a:noFill/>
          <a:ln>
            <a:noFill/>
          </a:ln>
        </p:spPr>
        <p:txBody>
          <a:bodyPr spcFirstLastPara="1" wrap="square" lIns="0" tIns="0" rIns="0" bIns="0" anchor="t" anchorCtr="0">
            <a:noAutofit/>
          </a:bodyPr>
          <a:lstStyle/>
          <a:p>
            <a:pPr marL="0" marR="0" lvl="0" indent="0" algn="l" rtl="0">
              <a:lnSpc>
                <a:spcPct val="123809"/>
              </a:lnSpc>
              <a:spcBef>
                <a:spcPts val="0"/>
              </a:spcBef>
              <a:spcAft>
                <a:spcPts val="0"/>
              </a:spcAft>
              <a:buClr>
                <a:srgbClr val="152D47"/>
              </a:buClr>
              <a:buSzPts val="2100"/>
              <a:buFont typeface="Crimson Pro"/>
              <a:buNone/>
            </a:pPr>
            <a:r>
              <a:rPr lang="en-US" sz="2100" b="0" i="0" u="none" strike="noStrike" cap="none">
                <a:solidFill>
                  <a:srgbClr val="152D47"/>
                </a:solidFill>
                <a:latin typeface="Crimson Pro"/>
                <a:ea typeface="Crimson Pro"/>
                <a:cs typeface="Crimson Pro"/>
                <a:sym typeface="Crimson Pro"/>
              </a:rPr>
              <a:t>Negation (NOT)</a:t>
            </a:r>
            <a:endParaRPr sz="2100" b="0" i="0" u="none" strike="noStrike" cap="none"/>
          </a:p>
        </p:txBody>
      </p:sp>
      <p:sp>
        <p:nvSpPr>
          <p:cNvPr id="145" name="Google Shape;145;p19"/>
          <p:cNvSpPr/>
          <p:nvPr/>
        </p:nvSpPr>
        <p:spPr>
          <a:xfrm>
            <a:off x="750689" y="3380899"/>
            <a:ext cx="4026932" cy="686514"/>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The NOT operator simply flips the truth value:</a:t>
            </a:r>
            <a:endParaRPr sz="1650" b="0" i="0" u="none" strike="noStrike" cap="none"/>
          </a:p>
        </p:txBody>
      </p:sp>
      <p:sp>
        <p:nvSpPr>
          <p:cNvPr id="146" name="Google Shape;146;p19"/>
          <p:cNvSpPr/>
          <p:nvPr/>
        </p:nvSpPr>
        <p:spPr>
          <a:xfrm>
            <a:off x="750689" y="4308634"/>
            <a:ext cx="4026932" cy="1862971"/>
          </a:xfrm>
          <a:prstGeom prst="roundRect">
            <a:avLst>
              <a:gd name="adj" fmla="val 1727"/>
            </a:avLst>
          </a:prstGeom>
          <a:noFill/>
          <a:ln w="9525" cap="flat" cmpd="sng">
            <a:solidFill>
              <a:srgbClr val="000000">
                <a:alpha val="784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a:off x="758309" y="4316254"/>
            <a:ext cx="4011692" cy="61591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9"/>
          <p:cNvSpPr/>
          <p:nvPr/>
        </p:nvSpPr>
        <p:spPr>
          <a:xfrm>
            <a:off x="972741" y="4452580"/>
            <a:ext cx="1573173"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p</a:t>
            </a:r>
            <a:endParaRPr sz="1650" b="0" i="0" u="none" strike="noStrike" cap="none"/>
          </a:p>
        </p:txBody>
      </p:sp>
      <p:sp>
        <p:nvSpPr>
          <p:cNvPr id="149" name="Google Shape;149;p19"/>
          <p:cNvSpPr/>
          <p:nvPr/>
        </p:nvSpPr>
        <p:spPr>
          <a:xfrm>
            <a:off x="2982397" y="4452580"/>
            <a:ext cx="1573173"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!p</a:t>
            </a:r>
            <a:endParaRPr sz="1650" b="0" i="0" u="none" strike="noStrike" cap="none"/>
          </a:p>
        </p:txBody>
      </p:sp>
      <p:sp>
        <p:nvSpPr>
          <p:cNvPr id="150" name="Google Shape;150;p19"/>
          <p:cNvSpPr/>
          <p:nvPr/>
        </p:nvSpPr>
        <p:spPr>
          <a:xfrm>
            <a:off x="758309" y="4932164"/>
            <a:ext cx="4011692" cy="615910"/>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972741" y="5068491"/>
            <a:ext cx="1573173"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52" name="Google Shape;152;p19"/>
          <p:cNvSpPr/>
          <p:nvPr/>
        </p:nvSpPr>
        <p:spPr>
          <a:xfrm>
            <a:off x="2982397" y="5068491"/>
            <a:ext cx="1573173"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53" name="Google Shape;153;p19"/>
          <p:cNvSpPr/>
          <p:nvPr/>
        </p:nvSpPr>
        <p:spPr>
          <a:xfrm>
            <a:off x="758309" y="5548074"/>
            <a:ext cx="4011692" cy="61591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972741" y="5684401"/>
            <a:ext cx="1573173"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55" name="Google Shape;155;p19"/>
          <p:cNvSpPr/>
          <p:nvPr/>
        </p:nvSpPr>
        <p:spPr>
          <a:xfrm>
            <a:off x="2982397" y="5684401"/>
            <a:ext cx="1573173"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56" name="Google Shape;156;p19"/>
          <p:cNvSpPr/>
          <p:nvPr/>
        </p:nvSpPr>
        <p:spPr>
          <a:xfrm>
            <a:off x="5308640" y="2831306"/>
            <a:ext cx="2681407" cy="335161"/>
          </a:xfrm>
          <a:prstGeom prst="rect">
            <a:avLst/>
          </a:prstGeom>
          <a:noFill/>
          <a:ln>
            <a:noFill/>
          </a:ln>
        </p:spPr>
        <p:txBody>
          <a:bodyPr spcFirstLastPara="1" wrap="square" lIns="0" tIns="0" rIns="0" bIns="0" anchor="t" anchorCtr="0">
            <a:noAutofit/>
          </a:bodyPr>
          <a:lstStyle/>
          <a:p>
            <a:pPr marL="0" marR="0" lvl="0" indent="0" algn="l" rtl="0">
              <a:lnSpc>
                <a:spcPct val="123809"/>
              </a:lnSpc>
              <a:spcBef>
                <a:spcPts val="0"/>
              </a:spcBef>
              <a:spcAft>
                <a:spcPts val="0"/>
              </a:spcAft>
              <a:buClr>
                <a:srgbClr val="152D47"/>
              </a:buClr>
              <a:buSzPts val="2100"/>
              <a:buFont typeface="Crimson Pro"/>
              <a:buNone/>
            </a:pPr>
            <a:r>
              <a:rPr lang="en-US" sz="2100" b="0" i="0" u="none" strike="noStrike" cap="none">
                <a:solidFill>
                  <a:srgbClr val="152D47"/>
                </a:solidFill>
                <a:latin typeface="Crimson Pro"/>
                <a:ea typeface="Crimson Pro"/>
                <a:cs typeface="Crimson Pro"/>
                <a:sym typeface="Crimson Pro"/>
              </a:rPr>
              <a:t>Conjunction (AND)</a:t>
            </a:r>
            <a:endParaRPr sz="2100" b="0" i="0" u="none" strike="noStrike" cap="none"/>
          </a:p>
        </p:txBody>
      </p:sp>
      <p:sp>
        <p:nvSpPr>
          <p:cNvPr id="157" name="Google Shape;157;p19"/>
          <p:cNvSpPr/>
          <p:nvPr/>
        </p:nvSpPr>
        <p:spPr>
          <a:xfrm>
            <a:off x="5308640" y="3380899"/>
            <a:ext cx="4026932" cy="686514"/>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The AND operator is true only when both inputs are true:</a:t>
            </a:r>
            <a:endParaRPr sz="1650" b="0" i="0" u="none" strike="noStrike" cap="none"/>
          </a:p>
        </p:txBody>
      </p:sp>
      <p:sp>
        <p:nvSpPr>
          <p:cNvPr id="158" name="Google Shape;158;p19"/>
          <p:cNvSpPr/>
          <p:nvPr/>
        </p:nvSpPr>
        <p:spPr>
          <a:xfrm>
            <a:off x="5308640" y="4308634"/>
            <a:ext cx="4026932" cy="3094792"/>
          </a:xfrm>
          <a:prstGeom prst="roundRect">
            <a:avLst>
              <a:gd name="adj" fmla="val 1040"/>
            </a:avLst>
          </a:prstGeom>
          <a:noFill/>
          <a:ln w="9525" cap="flat" cmpd="sng">
            <a:solidFill>
              <a:srgbClr val="000000">
                <a:alpha val="784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5316260" y="4316254"/>
            <a:ext cx="4011216" cy="61591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a:off x="5531406" y="4452580"/>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p</a:t>
            </a:r>
            <a:endParaRPr sz="1650" b="0" i="0" u="none" strike="noStrike" cap="none"/>
          </a:p>
        </p:txBody>
      </p:sp>
      <p:sp>
        <p:nvSpPr>
          <p:cNvPr id="161" name="Google Shape;161;p19"/>
          <p:cNvSpPr/>
          <p:nvPr/>
        </p:nvSpPr>
        <p:spPr>
          <a:xfrm>
            <a:off x="6872049" y="4452580"/>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q</a:t>
            </a:r>
            <a:endParaRPr sz="1650" b="0" i="0" u="none" strike="noStrike" cap="none"/>
          </a:p>
        </p:txBody>
      </p:sp>
      <p:sp>
        <p:nvSpPr>
          <p:cNvPr id="162" name="Google Shape;162;p19"/>
          <p:cNvSpPr/>
          <p:nvPr/>
        </p:nvSpPr>
        <p:spPr>
          <a:xfrm>
            <a:off x="8208883" y="4452580"/>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p &amp; q</a:t>
            </a:r>
            <a:endParaRPr sz="1650" b="0" i="0" u="none" strike="noStrike" cap="none"/>
          </a:p>
        </p:txBody>
      </p:sp>
      <p:sp>
        <p:nvSpPr>
          <p:cNvPr id="163" name="Google Shape;163;p19"/>
          <p:cNvSpPr/>
          <p:nvPr/>
        </p:nvSpPr>
        <p:spPr>
          <a:xfrm>
            <a:off x="5316260" y="4932164"/>
            <a:ext cx="4011216" cy="615910"/>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31406" y="506849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65" name="Google Shape;165;p19"/>
          <p:cNvSpPr/>
          <p:nvPr/>
        </p:nvSpPr>
        <p:spPr>
          <a:xfrm>
            <a:off x="6872049" y="5068491"/>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66" name="Google Shape;166;p19"/>
          <p:cNvSpPr/>
          <p:nvPr/>
        </p:nvSpPr>
        <p:spPr>
          <a:xfrm>
            <a:off x="8208883" y="506849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67" name="Google Shape;167;p19"/>
          <p:cNvSpPr/>
          <p:nvPr/>
        </p:nvSpPr>
        <p:spPr>
          <a:xfrm>
            <a:off x="5316260" y="5548074"/>
            <a:ext cx="4011216" cy="61591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a:off x="5531406" y="568440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69" name="Google Shape;169;p19"/>
          <p:cNvSpPr/>
          <p:nvPr/>
        </p:nvSpPr>
        <p:spPr>
          <a:xfrm>
            <a:off x="6872049" y="5684401"/>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70" name="Google Shape;170;p19"/>
          <p:cNvSpPr/>
          <p:nvPr/>
        </p:nvSpPr>
        <p:spPr>
          <a:xfrm>
            <a:off x="8208883" y="568440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71" name="Google Shape;171;p19"/>
          <p:cNvSpPr/>
          <p:nvPr/>
        </p:nvSpPr>
        <p:spPr>
          <a:xfrm>
            <a:off x="5316260" y="6163985"/>
            <a:ext cx="4011216" cy="615910"/>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5531406" y="630031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73" name="Google Shape;173;p19"/>
          <p:cNvSpPr/>
          <p:nvPr/>
        </p:nvSpPr>
        <p:spPr>
          <a:xfrm>
            <a:off x="6872049" y="6300311"/>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74" name="Google Shape;174;p19"/>
          <p:cNvSpPr/>
          <p:nvPr/>
        </p:nvSpPr>
        <p:spPr>
          <a:xfrm>
            <a:off x="8208883" y="630031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75" name="Google Shape;175;p19"/>
          <p:cNvSpPr/>
          <p:nvPr/>
        </p:nvSpPr>
        <p:spPr>
          <a:xfrm>
            <a:off x="5316260" y="6779895"/>
            <a:ext cx="4011216" cy="61591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5531406" y="6916222"/>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77" name="Google Shape;177;p19"/>
          <p:cNvSpPr/>
          <p:nvPr/>
        </p:nvSpPr>
        <p:spPr>
          <a:xfrm>
            <a:off x="6872049" y="6916222"/>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78" name="Google Shape;178;p19"/>
          <p:cNvSpPr/>
          <p:nvPr/>
        </p:nvSpPr>
        <p:spPr>
          <a:xfrm>
            <a:off x="8208883" y="6916222"/>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79" name="Google Shape;179;p19"/>
          <p:cNvSpPr/>
          <p:nvPr/>
        </p:nvSpPr>
        <p:spPr>
          <a:xfrm>
            <a:off x="9866590" y="2831306"/>
            <a:ext cx="2681407" cy="335161"/>
          </a:xfrm>
          <a:prstGeom prst="rect">
            <a:avLst/>
          </a:prstGeom>
          <a:noFill/>
          <a:ln>
            <a:noFill/>
          </a:ln>
        </p:spPr>
        <p:txBody>
          <a:bodyPr spcFirstLastPara="1" wrap="square" lIns="0" tIns="0" rIns="0" bIns="0" anchor="t" anchorCtr="0">
            <a:noAutofit/>
          </a:bodyPr>
          <a:lstStyle/>
          <a:p>
            <a:pPr marL="0" marR="0" lvl="0" indent="0" algn="l" rtl="0">
              <a:lnSpc>
                <a:spcPct val="123809"/>
              </a:lnSpc>
              <a:spcBef>
                <a:spcPts val="0"/>
              </a:spcBef>
              <a:spcAft>
                <a:spcPts val="0"/>
              </a:spcAft>
              <a:buClr>
                <a:srgbClr val="152D47"/>
              </a:buClr>
              <a:buSzPts val="2100"/>
              <a:buFont typeface="Crimson Pro"/>
              <a:buNone/>
            </a:pPr>
            <a:r>
              <a:rPr lang="en-US" sz="2100" b="0" i="0" u="none" strike="noStrike" cap="none">
                <a:solidFill>
                  <a:srgbClr val="152D47"/>
                </a:solidFill>
                <a:latin typeface="Crimson Pro"/>
                <a:ea typeface="Crimson Pro"/>
                <a:cs typeface="Crimson Pro"/>
                <a:sym typeface="Crimson Pro"/>
              </a:rPr>
              <a:t>Disjunction (OR)</a:t>
            </a:r>
            <a:endParaRPr sz="2100" b="0" i="0" u="none" strike="noStrike" cap="none"/>
          </a:p>
        </p:txBody>
      </p:sp>
      <p:sp>
        <p:nvSpPr>
          <p:cNvPr id="180" name="Google Shape;180;p19"/>
          <p:cNvSpPr/>
          <p:nvPr/>
        </p:nvSpPr>
        <p:spPr>
          <a:xfrm>
            <a:off x="9866590" y="3380899"/>
            <a:ext cx="4026932" cy="686514"/>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The OR operator is true when at least one input is true:</a:t>
            </a:r>
            <a:endParaRPr sz="1650" b="0" i="0" u="none" strike="noStrike" cap="none"/>
          </a:p>
        </p:txBody>
      </p:sp>
      <p:sp>
        <p:nvSpPr>
          <p:cNvPr id="181" name="Google Shape;181;p19"/>
          <p:cNvSpPr/>
          <p:nvPr/>
        </p:nvSpPr>
        <p:spPr>
          <a:xfrm>
            <a:off x="9866590" y="4308634"/>
            <a:ext cx="4026932" cy="3094792"/>
          </a:xfrm>
          <a:prstGeom prst="roundRect">
            <a:avLst>
              <a:gd name="adj" fmla="val 1040"/>
            </a:avLst>
          </a:prstGeom>
          <a:noFill/>
          <a:ln w="9525" cap="flat" cmpd="sng">
            <a:solidFill>
              <a:srgbClr val="000000">
                <a:alpha val="784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9874210" y="4316254"/>
            <a:ext cx="4011216" cy="61591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0089356" y="4452580"/>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p</a:t>
            </a:r>
            <a:endParaRPr sz="1650" b="0" i="0" u="none" strike="noStrike" cap="none"/>
          </a:p>
        </p:txBody>
      </p:sp>
      <p:sp>
        <p:nvSpPr>
          <p:cNvPr id="184" name="Google Shape;184;p19"/>
          <p:cNvSpPr/>
          <p:nvPr/>
        </p:nvSpPr>
        <p:spPr>
          <a:xfrm>
            <a:off x="11430000" y="4452580"/>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q</a:t>
            </a:r>
            <a:endParaRPr sz="1650" b="0" i="0" u="none" strike="noStrike" cap="none"/>
          </a:p>
        </p:txBody>
      </p:sp>
      <p:sp>
        <p:nvSpPr>
          <p:cNvPr id="185" name="Google Shape;185;p19"/>
          <p:cNvSpPr/>
          <p:nvPr/>
        </p:nvSpPr>
        <p:spPr>
          <a:xfrm>
            <a:off x="12766834" y="4452580"/>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p | q</a:t>
            </a:r>
            <a:endParaRPr sz="1650" b="0" i="0" u="none" strike="noStrike" cap="none"/>
          </a:p>
        </p:txBody>
      </p:sp>
      <p:sp>
        <p:nvSpPr>
          <p:cNvPr id="186" name="Google Shape;186;p19"/>
          <p:cNvSpPr/>
          <p:nvPr/>
        </p:nvSpPr>
        <p:spPr>
          <a:xfrm>
            <a:off x="9874210" y="4932164"/>
            <a:ext cx="4011216" cy="615910"/>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0089356" y="506849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88" name="Google Shape;188;p19"/>
          <p:cNvSpPr/>
          <p:nvPr/>
        </p:nvSpPr>
        <p:spPr>
          <a:xfrm>
            <a:off x="11430000" y="5068491"/>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89" name="Google Shape;189;p19"/>
          <p:cNvSpPr/>
          <p:nvPr/>
        </p:nvSpPr>
        <p:spPr>
          <a:xfrm>
            <a:off x="12766834" y="506849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90" name="Google Shape;190;p19"/>
          <p:cNvSpPr/>
          <p:nvPr/>
        </p:nvSpPr>
        <p:spPr>
          <a:xfrm>
            <a:off x="9874210" y="5548074"/>
            <a:ext cx="4011216" cy="61591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10089356" y="568440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92" name="Google Shape;192;p19"/>
          <p:cNvSpPr/>
          <p:nvPr/>
        </p:nvSpPr>
        <p:spPr>
          <a:xfrm>
            <a:off x="11430000" y="5684401"/>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93" name="Google Shape;193;p19"/>
          <p:cNvSpPr/>
          <p:nvPr/>
        </p:nvSpPr>
        <p:spPr>
          <a:xfrm>
            <a:off x="12766834" y="568440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94" name="Google Shape;194;p19"/>
          <p:cNvSpPr/>
          <p:nvPr/>
        </p:nvSpPr>
        <p:spPr>
          <a:xfrm>
            <a:off x="9874210" y="6163985"/>
            <a:ext cx="4011216" cy="615910"/>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10089356" y="630031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196" name="Google Shape;196;p19"/>
          <p:cNvSpPr/>
          <p:nvPr/>
        </p:nvSpPr>
        <p:spPr>
          <a:xfrm>
            <a:off x="11430000" y="6300311"/>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97" name="Google Shape;197;p19"/>
          <p:cNvSpPr/>
          <p:nvPr/>
        </p:nvSpPr>
        <p:spPr>
          <a:xfrm>
            <a:off x="12766834" y="6300311"/>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T</a:t>
            </a:r>
            <a:endParaRPr sz="1650" b="0" i="0" u="none" strike="noStrike" cap="none"/>
          </a:p>
        </p:txBody>
      </p:sp>
      <p:sp>
        <p:nvSpPr>
          <p:cNvPr id="198" name="Google Shape;198;p19"/>
          <p:cNvSpPr/>
          <p:nvPr/>
        </p:nvSpPr>
        <p:spPr>
          <a:xfrm>
            <a:off x="9874210" y="6779895"/>
            <a:ext cx="4011216" cy="61591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10089356" y="6916222"/>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200" name="Google Shape;200;p19"/>
          <p:cNvSpPr/>
          <p:nvPr/>
        </p:nvSpPr>
        <p:spPr>
          <a:xfrm>
            <a:off x="11430000" y="6916222"/>
            <a:ext cx="90035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201" name="Google Shape;201;p19"/>
          <p:cNvSpPr/>
          <p:nvPr/>
        </p:nvSpPr>
        <p:spPr>
          <a:xfrm>
            <a:off x="12766834" y="6916222"/>
            <a:ext cx="904161" cy="343257"/>
          </a:xfrm>
          <a:prstGeom prst="rect">
            <a:avLst/>
          </a:prstGeom>
          <a:noFill/>
          <a:ln>
            <a:noFill/>
          </a:ln>
        </p:spPr>
        <p:txBody>
          <a:bodyPr spcFirstLastPara="1" wrap="square" lIns="0" tIns="0" rIns="0" bIns="0" anchor="t" anchorCtr="0">
            <a:noAutofit/>
          </a:bodyPr>
          <a:lstStyle/>
          <a:p>
            <a:pPr marL="0" marR="0" lvl="0" indent="0" algn="l" rtl="0">
              <a:lnSpc>
                <a:spcPct val="163636"/>
              </a:lnSpc>
              <a:spcBef>
                <a:spcPts val="0"/>
              </a:spcBef>
              <a:spcAft>
                <a:spcPts val="0"/>
              </a:spcAft>
              <a:buClr>
                <a:srgbClr val="4C4C4D"/>
              </a:buClr>
              <a:buSzPts val="1650"/>
              <a:buFont typeface="Heebo"/>
              <a:buNone/>
            </a:pPr>
            <a:r>
              <a:rPr lang="en-US" sz="1650" b="0" i="0" u="none" strike="noStrike" cap="none">
                <a:solidFill>
                  <a:srgbClr val="4C4C4D"/>
                </a:solidFill>
                <a:latin typeface="Heebo"/>
                <a:ea typeface="Heebo"/>
                <a:cs typeface="Heebo"/>
                <a:sym typeface="Heebo"/>
              </a:rPr>
              <a:t>F</a:t>
            </a:r>
            <a:endParaRPr sz="1650" b="0" i="0" u="none" strike="noStrike" cap="none"/>
          </a:p>
        </p:txBody>
      </p:sp>
      <p:sp>
        <p:nvSpPr>
          <p:cNvPr id="2" name="Rectangle 1">
            <a:extLst>
              <a:ext uri="{FF2B5EF4-FFF2-40B4-BE49-F238E27FC236}">
                <a16:creationId xmlns:a16="http://schemas.microsoft.com/office/drawing/2014/main" id="{D4AD373B-3405-FF14-B189-F92355A2C32B}"/>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0"/>
          <p:cNvSpPr/>
          <p:nvPr/>
        </p:nvSpPr>
        <p:spPr>
          <a:xfrm>
            <a:off x="793790" y="1718667"/>
            <a:ext cx="12850058"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Advanced Truth Tables: XOR, Implies, and Equivalance</a:t>
            </a:r>
            <a:endParaRPr sz="4450" b="0" i="0" u="none" strike="noStrike" cap="none"/>
          </a:p>
        </p:txBody>
      </p:sp>
      <p:sp>
        <p:nvSpPr>
          <p:cNvPr id="208" name="Google Shape;208;p20"/>
          <p:cNvSpPr/>
          <p:nvPr/>
        </p:nvSpPr>
        <p:spPr>
          <a:xfrm>
            <a:off x="793790" y="2881074"/>
            <a:ext cx="13042821" cy="3629739"/>
          </a:xfrm>
          <a:prstGeom prst="roundRect">
            <a:avLst>
              <a:gd name="adj" fmla="val 937"/>
            </a:avLst>
          </a:prstGeom>
          <a:noFill/>
          <a:ln w="9525" cap="flat" cmpd="sng">
            <a:solidFill>
              <a:srgbClr val="000000">
                <a:alpha val="784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801410" y="2888694"/>
            <a:ext cx="13027581" cy="1013222"/>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1028581" y="3032403"/>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p</a:t>
            </a:r>
            <a:endParaRPr sz="1750" b="0" i="0" u="none" strike="noStrike" cap="none"/>
          </a:p>
        </p:txBody>
      </p:sp>
      <p:sp>
        <p:nvSpPr>
          <p:cNvPr id="211" name="Google Shape;211;p20"/>
          <p:cNvSpPr/>
          <p:nvPr/>
        </p:nvSpPr>
        <p:spPr>
          <a:xfrm>
            <a:off x="3637836" y="303240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q</a:t>
            </a:r>
            <a:endParaRPr sz="1750" b="0" i="0" u="none" strike="noStrike" cap="none"/>
          </a:p>
        </p:txBody>
      </p:sp>
      <p:sp>
        <p:nvSpPr>
          <p:cNvPr id="212" name="Google Shape;212;p20"/>
          <p:cNvSpPr/>
          <p:nvPr/>
        </p:nvSpPr>
        <p:spPr>
          <a:xfrm>
            <a:off x="6243280" y="303240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p ^ q (XOR)</a:t>
            </a:r>
            <a:endParaRPr sz="1750" b="0" i="0" u="none" strike="noStrike" cap="none"/>
          </a:p>
        </p:txBody>
      </p:sp>
      <p:sp>
        <p:nvSpPr>
          <p:cNvPr id="213" name="Google Shape;213;p20"/>
          <p:cNvSpPr/>
          <p:nvPr/>
        </p:nvSpPr>
        <p:spPr>
          <a:xfrm>
            <a:off x="8848725" y="303240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p -&gt; q (IMPLIES)</a:t>
            </a:r>
            <a:endParaRPr sz="1750" b="0" i="0" u="none" strike="noStrike" cap="none"/>
          </a:p>
        </p:txBody>
      </p:sp>
      <p:sp>
        <p:nvSpPr>
          <p:cNvPr id="214" name="Google Shape;214;p20"/>
          <p:cNvSpPr/>
          <p:nvPr/>
        </p:nvSpPr>
        <p:spPr>
          <a:xfrm>
            <a:off x="11454170" y="3032403"/>
            <a:ext cx="214800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p &lt;—&gt; q (EQUIVALENCE)</a:t>
            </a:r>
            <a:endParaRPr sz="1750" b="0" i="0" u="none" strike="noStrike" cap="none"/>
          </a:p>
        </p:txBody>
      </p:sp>
      <p:sp>
        <p:nvSpPr>
          <p:cNvPr id="215" name="Google Shape;215;p20"/>
          <p:cNvSpPr/>
          <p:nvPr/>
        </p:nvSpPr>
        <p:spPr>
          <a:xfrm>
            <a:off x="801410" y="3901916"/>
            <a:ext cx="13027581" cy="650319"/>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1028581" y="4045625"/>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17" name="Google Shape;217;p20"/>
          <p:cNvSpPr/>
          <p:nvPr/>
        </p:nvSpPr>
        <p:spPr>
          <a:xfrm>
            <a:off x="3637836" y="4045625"/>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18" name="Google Shape;218;p20"/>
          <p:cNvSpPr/>
          <p:nvPr/>
        </p:nvSpPr>
        <p:spPr>
          <a:xfrm>
            <a:off x="6243280" y="4045625"/>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19" name="Google Shape;219;p20"/>
          <p:cNvSpPr/>
          <p:nvPr/>
        </p:nvSpPr>
        <p:spPr>
          <a:xfrm>
            <a:off x="8848725" y="4045625"/>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20" name="Google Shape;220;p20"/>
          <p:cNvSpPr/>
          <p:nvPr/>
        </p:nvSpPr>
        <p:spPr>
          <a:xfrm>
            <a:off x="11454170" y="4045625"/>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21" name="Google Shape;221;p20"/>
          <p:cNvSpPr/>
          <p:nvPr/>
        </p:nvSpPr>
        <p:spPr>
          <a:xfrm>
            <a:off x="801410" y="4552236"/>
            <a:ext cx="13027581" cy="650319"/>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1028581" y="4695944"/>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23" name="Google Shape;223;p20"/>
          <p:cNvSpPr/>
          <p:nvPr/>
        </p:nvSpPr>
        <p:spPr>
          <a:xfrm>
            <a:off x="3637836" y="4695944"/>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24" name="Google Shape;224;p20"/>
          <p:cNvSpPr/>
          <p:nvPr/>
        </p:nvSpPr>
        <p:spPr>
          <a:xfrm>
            <a:off x="6243280" y="4695944"/>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25" name="Google Shape;225;p20"/>
          <p:cNvSpPr/>
          <p:nvPr/>
        </p:nvSpPr>
        <p:spPr>
          <a:xfrm>
            <a:off x="8848725" y="4695944"/>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26" name="Google Shape;226;p20"/>
          <p:cNvSpPr/>
          <p:nvPr/>
        </p:nvSpPr>
        <p:spPr>
          <a:xfrm>
            <a:off x="11454170" y="4695944"/>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27" name="Google Shape;227;p20"/>
          <p:cNvSpPr/>
          <p:nvPr/>
        </p:nvSpPr>
        <p:spPr>
          <a:xfrm>
            <a:off x="801410" y="5202555"/>
            <a:ext cx="13027581" cy="650319"/>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p:nvPr/>
        </p:nvSpPr>
        <p:spPr>
          <a:xfrm>
            <a:off x="1028581" y="5346263"/>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29" name="Google Shape;229;p20"/>
          <p:cNvSpPr/>
          <p:nvPr/>
        </p:nvSpPr>
        <p:spPr>
          <a:xfrm>
            <a:off x="3637836" y="534626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30" name="Google Shape;230;p20"/>
          <p:cNvSpPr/>
          <p:nvPr/>
        </p:nvSpPr>
        <p:spPr>
          <a:xfrm>
            <a:off x="6243280" y="534626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31" name="Google Shape;231;p20"/>
          <p:cNvSpPr/>
          <p:nvPr/>
        </p:nvSpPr>
        <p:spPr>
          <a:xfrm>
            <a:off x="8848725" y="534626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32" name="Google Shape;232;p20"/>
          <p:cNvSpPr/>
          <p:nvPr/>
        </p:nvSpPr>
        <p:spPr>
          <a:xfrm>
            <a:off x="11454170" y="5346263"/>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33" name="Google Shape;233;p20"/>
          <p:cNvSpPr/>
          <p:nvPr/>
        </p:nvSpPr>
        <p:spPr>
          <a:xfrm>
            <a:off x="801410" y="5852874"/>
            <a:ext cx="13027581" cy="650319"/>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1028581" y="5996583"/>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35" name="Google Shape;235;p20"/>
          <p:cNvSpPr/>
          <p:nvPr/>
        </p:nvSpPr>
        <p:spPr>
          <a:xfrm>
            <a:off x="3637836" y="599658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36" name="Google Shape;236;p20"/>
          <p:cNvSpPr/>
          <p:nvPr/>
        </p:nvSpPr>
        <p:spPr>
          <a:xfrm>
            <a:off x="6243280" y="599658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F</a:t>
            </a:r>
            <a:endParaRPr sz="1750" b="0" i="0" u="none" strike="noStrike" cap="none"/>
          </a:p>
        </p:txBody>
      </p:sp>
      <p:sp>
        <p:nvSpPr>
          <p:cNvPr id="237" name="Google Shape;237;p20"/>
          <p:cNvSpPr/>
          <p:nvPr/>
        </p:nvSpPr>
        <p:spPr>
          <a:xfrm>
            <a:off x="8848725" y="5996583"/>
            <a:ext cx="214419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38" name="Google Shape;238;p20"/>
          <p:cNvSpPr/>
          <p:nvPr/>
        </p:nvSpPr>
        <p:spPr>
          <a:xfrm>
            <a:off x="11454170" y="5996583"/>
            <a:ext cx="2148007" cy="36290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a:t>
            </a:r>
            <a:endParaRPr sz="1750" b="0" i="0" u="none" strike="noStrike" cap="none"/>
          </a:p>
        </p:txBody>
      </p:sp>
      <p:sp>
        <p:nvSpPr>
          <p:cNvPr id="2" name="Rectangle 1">
            <a:extLst>
              <a:ext uri="{FF2B5EF4-FFF2-40B4-BE49-F238E27FC236}">
                <a16:creationId xmlns:a16="http://schemas.microsoft.com/office/drawing/2014/main" id="{018639DD-ACE9-8F04-DB77-BE4B8CD66BA5}"/>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p:nvPr/>
        </p:nvSpPr>
        <p:spPr>
          <a:xfrm>
            <a:off x="793790" y="1025962"/>
            <a:ext cx="11738729"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Advanced Operators: Implication and Equivalence</a:t>
            </a:r>
            <a:endParaRPr sz="4450" b="0" i="0" u="none" strike="noStrike" cap="none"/>
          </a:p>
        </p:txBody>
      </p:sp>
      <p:sp>
        <p:nvSpPr>
          <p:cNvPr id="245" name="Google Shape;245;p21"/>
          <p:cNvSpPr/>
          <p:nvPr/>
        </p:nvSpPr>
        <p:spPr>
          <a:xfrm>
            <a:off x="793790" y="2188369"/>
            <a:ext cx="13042821"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Implication (-&gt;) and equivalence (&lt;—&gt;) are more complex logical operators that play crucial roles in logical reasoning and mathematical proofs. Understanding their truth tables is essential for working with complex logical expressions.</a:t>
            </a:r>
            <a:endParaRPr sz="1750" b="0" i="0" u="none" strike="noStrike" cap="none"/>
          </a:p>
        </p:txBody>
      </p:sp>
      <p:pic>
        <p:nvPicPr>
          <p:cNvPr id="246" name="Google Shape;246;p21" descr="preencoded.png"/>
          <p:cNvPicPr preferRelativeResize="0"/>
          <p:nvPr/>
        </p:nvPicPr>
        <p:blipFill rotWithShape="1">
          <a:blip r:embed="rId3">
            <a:alphaModFix/>
          </a:blip>
          <a:srcRect/>
          <a:stretch/>
        </p:blipFill>
        <p:spPr>
          <a:xfrm>
            <a:off x="793790" y="3169325"/>
            <a:ext cx="3260646" cy="907256"/>
          </a:xfrm>
          <a:prstGeom prst="rect">
            <a:avLst/>
          </a:prstGeom>
          <a:noFill/>
          <a:ln>
            <a:noFill/>
          </a:ln>
        </p:spPr>
      </p:pic>
      <p:sp>
        <p:nvSpPr>
          <p:cNvPr id="247" name="Google Shape;247;p21"/>
          <p:cNvSpPr/>
          <p:nvPr/>
        </p:nvSpPr>
        <p:spPr>
          <a:xfrm>
            <a:off x="1020604" y="4416743"/>
            <a:ext cx="2807018" cy="70866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Understand Implication</a:t>
            </a:r>
            <a:endParaRPr sz="2200" b="0" i="0" u="none" strike="noStrike" cap="none"/>
          </a:p>
        </p:txBody>
      </p:sp>
      <p:sp>
        <p:nvSpPr>
          <p:cNvPr id="248" name="Google Shape;248;p21"/>
          <p:cNvSpPr/>
          <p:nvPr/>
        </p:nvSpPr>
        <p:spPr>
          <a:xfrm>
            <a:off x="1020604" y="5261491"/>
            <a:ext cx="2807018"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p -&gt; q is only false when p is true and q is false</a:t>
            </a:r>
            <a:endParaRPr sz="1750" b="0" i="0" u="none" strike="noStrike" cap="none"/>
          </a:p>
        </p:txBody>
      </p:sp>
      <p:pic>
        <p:nvPicPr>
          <p:cNvPr id="249" name="Google Shape;249;p21" descr="preencoded.png"/>
          <p:cNvPicPr preferRelativeResize="0"/>
          <p:nvPr/>
        </p:nvPicPr>
        <p:blipFill rotWithShape="1">
          <a:blip r:embed="rId4">
            <a:alphaModFix/>
          </a:blip>
          <a:srcRect/>
          <a:stretch/>
        </p:blipFill>
        <p:spPr>
          <a:xfrm>
            <a:off x="4054435" y="3169325"/>
            <a:ext cx="3260765" cy="907256"/>
          </a:xfrm>
          <a:prstGeom prst="rect">
            <a:avLst/>
          </a:prstGeom>
          <a:noFill/>
          <a:ln>
            <a:noFill/>
          </a:ln>
        </p:spPr>
      </p:pic>
      <p:sp>
        <p:nvSpPr>
          <p:cNvPr id="250" name="Google Shape;250;p21"/>
          <p:cNvSpPr/>
          <p:nvPr/>
        </p:nvSpPr>
        <p:spPr>
          <a:xfrm>
            <a:off x="4281249" y="4416743"/>
            <a:ext cx="2807137"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Create Truth Table</a:t>
            </a:r>
            <a:endParaRPr sz="2200" b="0" i="0" u="none" strike="noStrike" cap="none"/>
          </a:p>
        </p:txBody>
      </p:sp>
      <p:sp>
        <p:nvSpPr>
          <p:cNvPr id="251" name="Google Shape;251;p21"/>
          <p:cNvSpPr/>
          <p:nvPr/>
        </p:nvSpPr>
        <p:spPr>
          <a:xfrm>
            <a:off x="4281249" y="4907161"/>
            <a:ext cx="2807137" cy="1088708"/>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Map all possible combinations of p and q values</a:t>
            </a:r>
            <a:endParaRPr sz="1750" b="0" i="0" u="none" strike="noStrike" cap="none"/>
          </a:p>
        </p:txBody>
      </p:sp>
      <p:pic>
        <p:nvPicPr>
          <p:cNvPr id="252" name="Google Shape;252;p21" descr="preencoded.png"/>
          <p:cNvPicPr preferRelativeResize="0"/>
          <p:nvPr/>
        </p:nvPicPr>
        <p:blipFill rotWithShape="1">
          <a:blip r:embed="rId5">
            <a:alphaModFix/>
          </a:blip>
          <a:srcRect/>
          <a:stretch/>
        </p:blipFill>
        <p:spPr>
          <a:xfrm>
            <a:off x="7315200" y="3169325"/>
            <a:ext cx="3260646" cy="907256"/>
          </a:xfrm>
          <a:prstGeom prst="rect">
            <a:avLst/>
          </a:prstGeom>
          <a:noFill/>
          <a:ln>
            <a:noFill/>
          </a:ln>
        </p:spPr>
      </p:pic>
      <p:sp>
        <p:nvSpPr>
          <p:cNvPr id="253" name="Google Shape;253;p21"/>
          <p:cNvSpPr/>
          <p:nvPr/>
        </p:nvSpPr>
        <p:spPr>
          <a:xfrm>
            <a:off x="7542014" y="4416743"/>
            <a:ext cx="2807018"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Recognize Equivalence</a:t>
            </a:r>
            <a:endParaRPr sz="2200" b="0" i="0" u="none" strike="noStrike" cap="none"/>
          </a:p>
        </p:txBody>
      </p:sp>
      <p:sp>
        <p:nvSpPr>
          <p:cNvPr id="254" name="Google Shape;254;p21"/>
          <p:cNvSpPr/>
          <p:nvPr/>
        </p:nvSpPr>
        <p:spPr>
          <a:xfrm>
            <a:off x="7542014" y="4907161"/>
            <a:ext cx="2807018"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p &lt;—&gt; q is true when p and q have the same truth value</a:t>
            </a:r>
            <a:endParaRPr sz="1750" b="0" i="0" u="none" strike="noStrike" cap="none"/>
          </a:p>
        </p:txBody>
      </p:sp>
      <p:pic>
        <p:nvPicPr>
          <p:cNvPr id="255" name="Google Shape;255;p21" descr="preencoded.png"/>
          <p:cNvPicPr preferRelativeResize="0"/>
          <p:nvPr/>
        </p:nvPicPr>
        <p:blipFill rotWithShape="1">
          <a:blip r:embed="rId6">
            <a:alphaModFix/>
          </a:blip>
          <a:srcRect/>
          <a:stretch/>
        </p:blipFill>
        <p:spPr>
          <a:xfrm>
            <a:off x="10575846" y="3169325"/>
            <a:ext cx="3260765" cy="907256"/>
          </a:xfrm>
          <a:prstGeom prst="rect">
            <a:avLst/>
          </a:prstGeom>
          <a:noFill/>
          <a:ln>
            <a:noFill/>
          </a:ln>
        </p:spPr>
      </p:pic>
      <p:sp>
        <p:nvSpPr>
          <p:cNvPr id="256" name="Google Shape;256;p21"/>
          <p:cNvSpPr/>
          <p:nvPr/>
        </p:nvSpPr>
        <p:spPr>
          <a:xfrm>
            <a:off x="10802660" y="4416743"/>
            <a:ext cx="2807137"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Apply in Expressions</a:t>
            </a:r>
            <a:endParaRPr sz="2200" b="0" i="0" u="none" strike="noStrike" cap="none"/>
          </a:p>
        </p:txBody>
      </p:sp>
      <p:sp>
        <p:nvSpPr>
          <p:cNvPr id="257" name="Google Shape;257;p21"/>
          <p:cNvSpPr/>
          <p:nvPr/>
        </p:nvSpPr>
        <p:spPr>
          <a:xfrm>
            <a:off x="10802660" y="4907161"/>
            <a:ext cx="280713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Use these operators in complex logical formulas</a:t>
            </a:r>
            <a:endParaRPr sz="1750" b="0" i="0" u="none" strike="noStrike" cap="none"/>
          </a:p>
        </p:txBody>
      </p:sp>
      <p:sp>
        <p:nvSpPr>
          <p:cNvPr id="258" name="Google Shape;258;p21"/>
          <p:cNvSpPr/>
          <p:nvPr/>
        </p:nvSpPr>
        <p:spPr>
          <a:xfrm>
            <a:off x="793790" y="6477833"/>
            <a:ext cx="13042821"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The implication p → q can be read as "if p then q" and is equivalent to !p | q. The equivalence p &lt;—&gt; q means "p if and only if q" and is true precisely when p and q have identical truth values.</a:t>
            </a:r>
            <a:endParaRPr sz="1750" b="0" i="0" u="none" strike="noStrike" cap="none"/>
          </a:p>
        </p:txBody>
      </p:sp>
      <p:sp>
        <p:nvSpPr>
          <p:cNvPr id="2" name="Rectangle 1">
            <a:extLst>
              <a:ext uri="{FF2B5EF4-FFF2-40B4-BE49-F238E27FC236}">
                <a16:creationId xmlns:a16="http://schemas.microsoft.com/office/drawing/2014/main" id="{8CC1A4FF-CBE8-2521-AD82-7F41265E8C57}"/>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2"/>
          <p:cNvSpPr/>
          <p:nvPr/>
        </p:nvSpPr>
        <p:spPr>
          <a:xfrm>
            <a:off x="758071" y="767715"/>
            <a:ext cx="7117794" cy="676870"/>
          </a:xfrm>
          <a:prstGeom prst="rect">
            <a:avLst/>
          </a:prstGeom>
          <a:noFill/>
          <a:ln>
            <a:noFill/>
          </a:ln>
        </p:spPr>
        <p:txBody>
          <a:bodyPr spcFirstLastPara="1" wrap="square" lIns="0" tIns="0" rIns="0" bIns="0" anchor="t" anchorCtr="0">
            <a:noAutofit/>
          </a:bodyPr>
          <a:lstStyle/>
          <a:p>
            <a:pPr marL="0" marR="0" lvl="0" indent="0" algn="l" rtl="0">
              <a:lnSpc>
                <a:spcPct val="124705"/>
              </a:lnSpc>
              <a:spcBef>
                <a:spcPts val="0"/>
              </a:spcBef>
              <a:spcAft>
                <a:spcPts val="0"/>
              </a:spcAft>
              <a:buClr>
                <a:srgbClr val="152D47"/>
              </a:buClr>
              <a:buSzPts val="4250"/>
              <a:buFont typeface="Crimson Pro"/>
              <a:buNone/>
            </a:pPr>
            <a:r>
              <a:rPr lang="en-US" sz="4250" b="0" i="0" u="none" strike="noStrike" cap="none">
                <a:solidFill>
                  <a:srgbClr val="152D47"/>
                </a:solidFill>
                <a:latin typeface="Crimson Pro"/>
                <a:ea typeface="Crimson Pro"/>
                <a:cs typeface="Crimson Pro"/>
                <a:sym typeface="Crimson Pro"/>
              </a:rPr>
              <a:t>Important Logical Equivalences</a:t>
            </a:r>
            <a:endParaRPr sz="4250" b="0" i="0" u="none" strike="noStrike" cap="none"/>
          </a:p>
        </p:txBody>
      </p:sp>
      <p:sp>
        <p:nvSpPr>
          <p:cNvPr id="265" name="Google Shape;265;p22"/>
          <p:cNvSpPr/>
          <p:nvPr/>
        </p:nvSpPr>
        <p:spPr>
          <a:xfrm>
            <a:off x="758071" y="1877735"/>
            <a:ext cx="13114258" cy="692944"/>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C4C4D"/>
              </a:buClr>
              <a:buSzPts val="1700"/>
              <a:buFont typeface="Heebo"/>
              <a:buNone/>
            </a:pPr>
            <a:r>
              <a:rPr lang="en-US" sz="1700" b="0" i="0" u="none" strike="noStrike" cap="none">
                <a:solidFill>
                  <a:srgbClr val="4C4C4D"/>
                </a:solidFill>
                <a:latin typeface="Heebo"/>
                <a:ea typeface="Heebo"/>
                <a:cs typeface="Heebo"/>
                <a:sym typeface="Heebo"/>
              </a:rPr>
              <a:t>Logical equivalences are powerful tools that allow us to transform logical expressions while preserving their meaning. These equivalences form the foundation for simplifying complex expressions and are essential in digital circuit design and formal verification.</a:t>
            </a:r>
            <a:endParaRPr sz="1700" b="0" i="0" u="none" strike="noStrike" cap="none"/>
          </a:p>
        </p:txBody>
      </p:sp>
      <p:sp>
        <p:nvSpPr>
          <p:cNvPr id="266" name="Google Shape;266;p22"/>
          <p:cNvSpPr/>
          <p:nvPr/>
        </p:nvSpPr>
        <p:spPr>
          <a:xfrm>
            <a:off x="758071" y="3057882"/>
            <a:ext cx="487323" cy="48732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 name="Google Shape;267;p22" descr="preencoded.png"/>
          <p:cNvPicPr preferRelativeResize="0"/>
          <p:nvPr/>
        </p:nvPicPr>
        <p:blipFill rotWithShape="1">
          <a:blip r:embed="rId3">
            <a:alphaModFix/>
          </a:blip>
          <a:srcRect/>
          <a:stretch/>
        </p:blipFill>
        <p:spPr>
          <a:xfrm>
            <a:off x="839272" y="3098423"/>
            <a:ext cx="324803" cy="406122"/>
          </a:xfrm>
          <a:prstGeom prst="rect">
            <a:avLst/>
          </a:prstGeom>
          <a:noFill/>
          <a:ln>
            <a:noFill/>
          </a:ln>
        </p:spPr>
      </p:pic>
      <p:sp>
        <p:nvSpPr>
          <p:cNvPr id="268" name="Google Shape;268;p22"/>
          <p:cNvSpPr/>
          <p:nvPr/>
        </p:nvSpPr>
        <p:spPr>
          <a:xfrm>
            <a:off x="1461968" y="3057882"/>
            <a:ext cx="2707481" cy="338376"/>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C4C4D"/>
              </a:buClr>
              <a:buSzPts val="2100"/>
              <a:buFont typeface="Crimson Pro"/>
              <a:buNone/>
            </a:pPr>
            <a:r>
              <a:rPr lang="en-US" sz="2100" b="0" i="0" u="none" strike="noStrike" cap="none">
                <a:solidFill>
                  <a:srgbClr val="4C4C4D"/>
                </a:solidFill>
                <a:latin typeface="Crimson Pro"/>
                <a:ea typeface="Crimson Pro"/>
                <a:cs typeface="Crimson Pro"/>
                <a:sym typeface="Crimson Pro"/>
              </a:rPr>
              <a:t>Double Negation</a:t>
            </a:r>
            <a:endParaRPr sz="2100" b="0" i="0" u="none" strike="noStrike" cap="none"/>
          </a:p>
        </p:txBody>
      </p:sp>
      <p:sp>
        <p:nvSpPr>
          <p:cNvPr id="269" name="Google Shape;269;p22"/>
          <p:cNvSpPr/>
          <p:nvPr/>
        </p:nvSpPr>
        <p:spPr>
          <a:xfrm>
            <a:off x="1461968" y="3526155"/>
            <a:ext cx="5745004" cy="692944"/>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C4C4D"/>
              </a:buClr>
              <a:buSzPts val="1700"/>
              <a:buFont typeface="Heebo"/>
              <a:buNone/>
            </a:pPr>
            <a:r>
              <a:rPr lang="en-US" sz="1700" b="0" i="0" u="none" strike="noStrike" cap="none">
                <a:solidFill>
                  <a:srgbClr val="4C4C4D"/>
                </a:solidFill>
                <a:latin typeface="Heebo"/>
                <a:ea typeface="Heebo"/>
                <a:cs typeface="Heebo"/>
                <a:sym typeface="Heebo"/>
              </a:rPr>
              <a:t>!!p ≡ p - Negating a proposition twice returns the original proposition</a:t>
            </a:r>
            <a:endParaRPr sz="1700" b="0" i="0" u="none" strike="noStrike" cap="none"/>
          </a:p>
        </p:txBody>
      </p:sp>
      <p:sp>
        <p:nvSpPr>
          <p:cNvPr id="270" name="Google Shape;270;p22"/>
          <p:cNvSpPr/>
          <p:nvPr/>
        </p:nvSpPr>
        <p:spPr>
          <a:xfrm>
            <a:off x="7423547" y="3057882"/>
            <a:ext cx="487323" cy="48732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1" name="Google Shape;271;p22" descr="preencoded.png"/>
          <p:cNvPicPr preferRelativeResize="0"/>
          <p:nvPr/>
        </p:nvPicPr>
        <p:blipFill rotWithShape="1">
          <a:blip r:embed="rId4">
            <a:alphaModFix/>
          </a:blip>
          <a:srcRect/>
          <a:stretch/>
        </p:blipFill>
        <p:spPr>
          <a:xfrm>
            <a:off x="7504748" y="3098423"/>
            <a:ext cx="324803" cy="406122"/>
          </a:xfrm>
          <a:prstGeom prst="rect">
            <a:avLst/>
          </a:prstGeom>
          <a:noFill/>
          <a:ln>
            <a:noFill/>
          </a:ln>
        </p:spPr>
      </p:pic>
      <p:sp>
        <p:nvSpPr>
          <p:cNvPr id="272" name="Google Shape;272;p22"/>
          <p:cNvSpPr/>
          <p:nvPr/>
        </p:nvSpPr>
        <p:spPr>
          <a:xfrm>
            <a:off x="8127444" y="3057882"/>
            <a:ext cx="2707481" cy="338376"/>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C4C4D"/>
              </a:buClr>
              <a:buSzPts val="2100"/>
              <a:buFont typeface="Crimson Pro"/>
              <a:buNone/>
            </a:pPr>
            <a:r>
              <a:rPr lang="en-US" sz="2100" b="0" i="0" u="none" strike="noStrike" cap="none">
                <a:solidFill>
                  <a:srgbClr val="4C4C4D"/>
                </a:solidFill>
                <a:latin typeface="Crimson Pro"/>
                <a:ea typeface="Crimson Pro"/>
                <a:cs typeface="Crimson Pro"/>
                <a:sym typeface="Crimson Pro"/>
              </a:rPr>
              <a:t>Commutativity</a:t>
            </a:r>
            <a:endParaRPr sz="2100" b="0" i="0" u="none" strike="noStrike" cap="none"/>
          </a:p>
        </p:txBody>
      </p:sp>
      <p:sp>
        <p:nvSpPr>
          <p:cNvPr id="273" name="Google Shape;273;p22"/>
          <p:cNvSpPr/>
          <p:nvPr/>
        </p:nvSpPr>
        <p:spPr>
          <a:xfrm>
            <a:off x="8127444" y="3526155"/>
            <a:ext cx="5745004" cy="692944"/>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C4C4D"/>
              </a:buClr>
              <a:buSzPts val="1700"/>
              <a:buFont typeface="Heebo"/>
              <a:buNone/>
            </a:pPr>
            <a:r>
              <a:rPr lang="en-US" sz="1700" b="0" i="0" u="none" strike="noStrike" cap="none">
                <a:solidFill>
                  <a:srgbClr val="4C4C4D"/>
                </a:solidFill>
                <a:latin typeface="Heebo"/>
                <a:ea typeface="Heebo"/>
                <a:cs typeface="Heebo"/>
                <a:sym typeface="Heebo"/>
              </a:rPr>
              <a:t>p &amp; q ≡ q &amp; p, p | q ≡ q | p - Order doesn't matter for AND and OR operations</a:t>
            </a:r>
            <a:endParaRPr sz="1700" b="0" i="0" u="none" strike="noStrike" cap="none"/>
          </a:p>
        </p:txBody>
      </p:sp>
      <p:sp>
        <p:nvSpPr>
          <p:cNvPr id="274" name="Google Shape;274;p22"/>
          <p:cNvSpPr/>
          <p:nvPr/>
        </p:nvSpPr>
        <p:spPr>
          <a:xfrm>
            <a:off x="758071" y="4679275"/>
            <a:ext cx="487323" cy="48732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 name="Google Shape;275;p22" descr="preencoded.png"/>
          <p:cNvPicPr preferRelativeResize="0"/>
          <p:nvPr/>
        </p:nvPicPr>
        <p:blipFill rotWithShape="1">
          <a:blip r:embed="rId5">
            <a:alphaModFix/>
          </a:blip>
          <a:srcRect/>
          <a:stretch/>
        </p:blipFill>
        <p:spPr>
          <a:xfrm>
            <a:off x="839272" y="4719816"/>
            <a:ext cx="324803" cy="406122"/>
          </a:xfrm>
          <a:prstGeom prst="rect">
            <a:avLst/>
          </a:prstGeom>
          <a:noFill/>
          <a:ln>
            <a:noFill/>
          </a:ln>
        </p:spPr>
      </p:pic>
      <p:sp>
        <p:nvSpPr>
          <p:cNvPr id="276" name="Google Shape;276;p22"/>
          <p:cNvSpPr/>
          <p:nvPr/>
        </p:nvSpPr>
        <p:spPr>
          <a:xfrm>
            <a:off x="1461968" y="4679275"/>
            <a:ext cx="2707481" cy="338376"/>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C4C4D"/>
              </a:buClr>
              <a:buSzPts val="2100"/>
              <a:buFont typeface="Crimson Pro"/>
              <a:buNone/>
            </a:pPr>
            <a:r>
              <a:rPr lang="en-US" sz="2100" b="0" i="0" u="none" strike="noStrike" cap="none">
                <a:solidFill>
                  <a:srgbClr val="4C4C4D"/>
                </a:solidFill>
                <a:latin typeface="Crimson Pro"/>
                <a:ea typeface="Crimson Pro"/>
                <a:cs typeface="Crimson Pro"/>
                <a:sym typeface="Crimson Pro"/>
              </a:rPr>
              <a:t>Associativity</a:t>
            </a:r>
            <a:endParaRPr sz="2100" b="0" i="0" u="none" strike="noStrike" cap="none"/>
          </a:p>
        </p:txBody>
      </p:sp>
      <p:sp>
        <p:nvSpPr>
          <p:cNvPr id="277" name="Google Shape;277;p22"/>
          <p:cNvSpPr/>
          <p:nvPr/>
        </p:nvSpPr>
        <p:spPr>
          <a:xfrm>
            <a:off x="1461968" y="5147548"/>
            <a:ext cx="5745004" cy="692944"/>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C4C4D"/>
              </a:buClr>
              <a:buSzPts val="1700"/>
              <a:buFont typeface="Heebo"/>
              <a:buNone/>
            </a:pPr>
            <a:r>
              <a:rPr lang="en-US" sz="1700" b="0" i="0" u="none" strike="noStrike" cap="none">
                <a:solidFill>
                  <a:srgbClr val="4C4C4D"/>
                </a:solidFill>
                <a:latin typeface="Heebo"/>
                <a:ea typeface="Heebo"/>
                <a:cs typeface="Heebo"/>
                <a:sym typeface="Heebo"/>
              </a:rPr>
              <a:t>(p &amp; q) &amp; r ≡ p &amp; (q &amp; r), (p | q) | r ≡ p | (q | r) - Grouping doesn't matter</a:t>
            </a:r>
            <a:endParaRPr sz="1700" b="0" i="0" u="none" strike="noStrike" cap="none"/>
          </a:p>
        </p:txBody>
      </p:sp>
      <p:sp>
        <p:nvSpPr>
          <p:cNvPr id="278" name="Google Shape;278;p22"/>
          <p:cNvSpPr/>
          <p:nvPr/>
        </p:nvSpPr>
        <p:spPr>
          <a:xfrm>
            <a:off x="7423547" y="4679275"/>
            <a:ext cx="487323" cy="48732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9" name="Google Shape;279;p22" descr="preencoded.png"/>
          <p:cNvPicPr preferRelativeResize="0"/>
          <p:nvPr/>
        </p:nvPicPr>
        <p:blipFill rotWithShape="1">
          <a:blip r:embed="rId6">
            <a:alphaModFix/>
          </a:blip>
          <a:srcRect/>
          <a:stretch/>
        </p:blipFill>
        <p:spPr>
          <a:xfrm>
            <a:off x="7504748" y="4719816"/>
            <a:ext cx="324803" cy="406122"/>
          </a:xfrm>
          <a:prstGeom prst="rect">
            <a:avLst/>
          </a:prstGeom>
          <a:noFill/>
          <a:ln>
            <a:noFill/>
          </a:ln>
        </p:spPr>
      </p:pic>
      <p:sp>
        <p:nvSpPr>
          <p:cNvPr id="280" name="Google Shape;280;p22"/>
          <p:cNvSpPr/>
          <p:nvPr/>
        </p:nvSpPr>
        <p:spPr>
          <a:xfrm>
            <a:off x="8127444" y="4679275"/>
            <a:ext cx="2707481" cy="338376"/>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C4C4D"/>
              </a:buClr>
              <a:buSzPts val="2100"/>
              <a:buFont typeface="Crimson Pro"/>
              <a:buNone/>
            </a:pPr>
            <a:r>
              <a:rPr lang="en-US" sz="2100" b="0" i="0" u="none" strike="noStrike" cap="none">
                <a:solidFill>
                  <a:srgbClr val="4C4C4D"/>
                </a:solidFill>
                <a:latin typeface="Crimson Pro"/>
                <a:ea typeface="Crimson Pro"/>
                <a:cs typeface="Crimson Pro"/>
                <a:sym typeface="Crimson Pro"/>
              </a:rPr>
              <a:t>Distributivity</a:t>
            </a:r>
            <a:endParaRPr sz="2100" b="0" i="0" u="none" strike="noStrike" cap="none"/>
          </a:p>
        </p:txBody>
      </p:sp>
      <p:sp>
        <p:nvSpPr>
          <p:cNvPr id="281" name="Google Shape;281;p22"/>
          <p:cNvSpPr/>
          <p:nvPr/>
        </p:nvSpPr>
        <p:spPr>
          <a:xfrm>
            <a:off x="8127444" y="5147548"/>
            <a:ext cx="5745004" cy="346472"/>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C4C4D"/>
              </a:buClr>
              <a:buSzPts val="1700"/>
              <a:buFont typeface="Heebo"/>
              <a:buNone/>
            </a:pPr>
            <a:r>
              <a:rPr lang="en-US" sz="1700" b="0" i="0" u="none" strike="noStrike" cap="none">
                <a:solidFill>
                  <a:srgbClr val="4C4C4D"/>
                </a:solidFill>
                <a:latin typeface="Heebo"/>
                <a:ea typeface="Heebo"/>
                <a:cs typeface="Heebo"/>
                <a:sym typeface="Heebo"/>
              </a:rPr>
              <a:t>p &amp; (q | r) ≡ (p &amp; q) | (p &amp; r), p | (q &amp; r) ≡ (p | q) &amp; (p | r)</a:t>
            </a:r>
            <a:endParaRPr sz="1700" b="0" i="0" u="none" strike="noStrike" cap="none"/>
          </a:p>
        </p:txBody>
      </p:sp>
      <p:sp>
        <p:nvSpPr>
          <p:cNvPr id="282" name="Google Shape;282;p22"/>
          <p:cNvSpPr/>
          <p:nvPr/>
        </p:nvSpPr>
        <p:spPr>
          <a:xfrm>
            <a:off x="758071" y="6300668"/>
            <a:ext cx="487323" cy="48732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3" name="Google Shape;283;p22" descr="preencoded.png"/>
          <p:cNvPicPr preferRelativeResize="0"/>
          <p:nvPr/>
        </p:nvPicPr>
        <p:blipFill rotWithShape="1">
          <a:blip r:embed="rId7">
            <a:alphaModFix/>
          </a:blip>
          <a:srcRect/>
          <a:stretch/>
        </p:blipFill>
        <p:spPr>
          <a:xfrm>
            <a:off x="839272" y="6341209"/>
            <a:ext cx="324803" cy="406122"/>
          </a:xfrm>
          <a:prstGeom prst="rect">
            <a:avLst/>
          </a:prstGeom>
          <a:noFill/>
          <a:ln>
            <a:noFill/>
          </a:ln>
        </p:spPr>
      </p:pic>
      <p:sp>
        <p:nvSpPr>
          <p:cNvPr id="284" name="Google Shape;284;p22"/>
          <p:cNvSpPr/>
          <p:nvPr/>
        </p:nvSpPr>
        <p:spPr>
          <a:xfrm>
            <a:off x="1461968" y="6300668"/>
            <a:ext cx="2707481" cy="338376"/>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C4C4D"/>
              </a:buClr>
              <a:buSzPts val="2100"/>
              <a:buFont typeface="Crimson Pro"/>
              <a:buNone/>
            </a:pPr>
            <a:r>
              <a:rPr lang="en-US" sz="2100" b="0" i="0" u="none" strike="noStrike" cap="none">
                <a:solidFill>
                  <a:srgbClr val="4C4C4D"/>
                </a:solidFill>
                <a:latin typeface="Crimson Pro"/>
                <a:ea typeface="Crimson Pro"/>
                <a:cs typeface="Crimson Pro"/>
                <a:sym typeface="Crimson Pro"/>
              </a:rPr>
              <a:t>De Morgan's Laws</a:t>
            </a:r>
            <a:endParaRPr sz="2100" b="0" i="0" u="none" strike="noStrike" cap="none"/>
          </a:p>
        </p:txBody>
      </p:sp>
      <p:sp>
        <p:nvSpPr>
          <p:cNvPr id="285" name="Google Shape;285;p22"/>
          <p:cNvSpPr/>
          <p:nvPr/>
        </p:nvSpPr>
        <p:spPr>
          <a:xfrm>
            <a:off x="1461968" y="6768941"/>
            <a:ext cx="5745004" cy="692944"/>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C4C4D"/>
              </a:buClr>
              <a:buSzPts val="1700"/>
              <a:buFont typeface="Heebo"/>
              <a:buNone/>
            </a:pPr>
            <a:r>
              <a:rPr lang="en-US" sz="1700" b="0" i="0" u="none" strike="noStrike" cap="none">
                <a:solidFill>
                  <a:srgbClr val="4C4C4D"/>
                </a:solidFill>
                <a:latin typeface="Heebo"/>
                <a:ea typeface="Heebo"/>
                <a:cs typeface="Heebo"/>
                <a:sym typeface="Heebo"/>
              </a:rPr>
              <a:t>!(p &amp; q) ≡ !p | !q, !(p | q) ≡ !p &amp; !q - Rules for distributing negation</a:t>
            </a:r>
            <a:endParaRPr sz="1700" b="0" i="0" u="none" strike="noStrike" cap="none"/>
          </a:p>
        </p:txBody>
      </p:sp>
      <p:sp>
        <p:nvSpPr>
          <p:cNvPr id="286" name="Google Shape;286;p22"/>
          <p:cNvSpPr/>
          <p:nvPr/>
        </p:nvSpPr>
        <p:spPr>
          <a:xfrm>
            <a:off x="7423547" y="6300668"/>
            <a:ext cx="487323" cy="487323"/>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7" name="Google Shape;287;p22" descr="preencoded.png"/>
          <p:cNvPicPr preferRelativeResize="0"/>
          <p:nvPr/>
        </p:nvPicPr>
        <p:blipFill rotWithShape="1">
          <a:blip r:embed="rId8">
            <a:alphaModFix/>
          </a:blip>
          <a:srcRect/>
          <a:stretch/>
        </p:blipFill>
        <p:spPr>
          <a:xfrm>
            <a:off x="7504748" y="6341209"/>
            <a:ext cx="324803" cy="406122"/>
          </a:xfrm>
          <a:prstGeom prst="rect">
            <a:avLst/>
          </a:prstGeom>
          <a:noFill/>
          <a:ln>
            <a:noFill/>
          </a:ln>
        </p:spPr>
      </p:pic>
      <p:sp>
        <p:nvSpPr>
          <p:cNvPr id="288" name="Google Shape;288;p22"/>
          <p:cNvSpPr/>
          <p:nvPr/>
        </p:nvSpPr>
        <p:spPr>
          <a:xfrm>
            <a:off x="8127444" y="6300668"/>
            <a:ext cx="2707481" cy="338376"/>
          </a:xfrm>
          <a:prstGeom prst="rect">
            <a:avLst/>
          </a:prstGeom>
          <a:noFill/>
          <a:ln>
            <a:noFill/>
          </a:ln>
        </p:spPr>
        <p:txBody>
          <a:bodyPr spcFirstLastPara="1" wrap="square" lIns="0" tIns="0" rIns="0" bIns="0" anchor="t" anchorCtr="0">
            <a:noAutofit/>
          </a:bodyPr>
          <a:lstStyle/>
          <a:p>
            <a:pPr marL="0" marR="0" lvl="0" indent="0" algn="l" rtl="0">
              <a:lnSpc>
                <a:spcPct val="126190"/>
              </a:lnSpc>
              <a:spcBef>
                <a:spcPts val="0"/>
              </a:spcBef>
              <a:spcAft>
                <a:spcPts val="0"/>
              </a:spcAft>
              <a:buClr>
                <a:srgbClr val="4C4C4D"/>
              </a:buClr>
              <a:buSzPts val="2100"/>
              <a:buFont typeface="Crimson Pro"/>
              <a:buNone/>
            </a:pPr>
            <a:r>
              <a:rPr lang="en-US" sz="2100" b="0" i="0" u="none" strike="noStrike" cap="none">
                <a:solidFill>
                  <a:srgbClr val="4C4C4D"/>
                </a:solidFill>
                <a:latin typeface="Crimson Pro"/>
                <a:ea typeface="Crimson Pro"/>
                <a:cs typeface="Crimson Pro"/>
                <a:sym typeface="Crimson Pro"/>
              </a:rPr>
              <a:t>Implication</a:t>
            </a:r>
            <a:endParaRPr sz="2100" b="0" i="0" u="none" strike="noStrike" cap="none"/>
          </a:p>
        </p:txBody>
      </p:sp>
      <p:sp>
        <p:nvSpPr>
          <p:cNvPr id="289" name="Google Shape;289;p22"/>
          <p:cNvSpPr/>
          <p:nvPr/>
        </p:nvSpPr>
        <p:spPr>
          <a:xfrm>
            <a:off x="8127444" y="6768941"/>
            <a:ext cx="5745004" cy="692944"/>
          </a:xfrm>
          <a:prstGeom prst="rect">
            <a:avLst/>
          </a:prstGeom>
          <a:noFill/>
          <a:ln>
            <a:noFill/>
          </a:ln>
        </p:spPr>
        <p:txBody>
          <a:bodyPr spcFirstLastPara="1" wrap="square" lIns="0" tIns="0" rIns="0" bIns="0" anchor="t" anchorCtr="0">
            <a:noAutofit/>
          </a:bodyPr>
          <a:lstStyle/>
          <a:p>
            <a:pPr marL="0" marR="0" lvl="0" indent="0" algn="l" rtl="0">
              <a:lnSpc>
                <a:spcPct val="158823"/>
              </a:lnSpc>
              <a:spcBef>
                <a:spcPts val="0"/>
              </a:spcBef>
              <a:spcAft>
                <a:spcPts val="0"/>
              </a:spcAft>
              <a:buClr>
                <a:srgbClr val="4C4C4D"/>
              </a:buClr>
              <a:buSzPts val="1700"/>
              <a:buFont typeface="Heebo"/>
              <a:buNone/>
            </a:pPr>
            <a:r>
              <a:rPr lang="en-US" sz="1700" b="0" i="0" u="none" strike="noStrike" cap="none">
                <a:solidFill>
                  <a:srgbClr val="4C4C4D"/>
                </a:solidFill>
                <a:latin typeface="Heebo"/>
                <a:ea typeface="Heebo"/>
                <a:cs typeface="Heebo"/>
                <a:sym typeface="Heebo"/>
              </a:rPr>
              <a:t>p -&gt; q ≡ !p | q - An implication can be rewritten as a disjunction</a:t>
            </a:r>
            <a:endParaRPr sz="1700" b="0" i="0" u="none" strike="noStrike" cap="none"/>
          </a:p>
        </p:txBody>
      </p:sp>
      <p:sp>
        <p:nvSpPr>
          <p:cNvPr id="2" name="Rectangle 1">
            <a:extLst>
              <a:ext uri="{FF2B5EF4-FFF2-40B4-BE49-F238E27FC236}">
                <a16:creationId xmlns:a16="http://schemas.microsoft.com/office/drawing/2014/main" id="{4D23CD2B-4B4E-FD88-8264-2B4D21614467}"/>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3"/>
          <p:cNvSpPr/>
          <p:nvPr/>
        </p:nvSpPr>
        <p:spPr>
          <a:xfrm>
            <a:off x="793790" y="790575"/>
            <a:ext cx="10262116"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Using the Interactive Truth Table Generator</a:t>
            </a:r>
            <a:endParaRPr sz="4450" b="0" i="0" u="none" strike="noStrike" cap="none"/>
          </a:p>
        </p:txBody>
      </p:sp>
      <p:sp>
        <p:nvSpPr>
          <p:cNvPr id="296" name="Google Shape;296;p23"/>
          <p:cNvSpPr/>
          <p:nvPr/>
        </p:nvSpPr>
        <p:spPr>
          <a:xfrm>
            <a:off x="793790" y="1952982"/>
            <a:ext cx="13042821"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Our truth table generator allows you to input logical expressions and instantly see the resulting truth table. This tool helps visualize how complex expressions evaluate across all possible input combinations.</a:t>
            </a:r>
            <a:endParaRPr sz="1750" b="0" i="0" u="none" strike="noStrike" cap="none"/>
          </a:p>
        </p:txBody>
      </p:sp>
      <p:pic>
        <p:nvPicPr>
          <p:cNvPr id="297" name="Google Shape;297;p23" descr="preencoded.png"/>
          <p:cNvPicPr preferRelativeResize="0"/>
          <p:nvPr/>
        </p:nvPicPr>
        <p:blipFill rotWithShape="1">
          <a:blip r:embed="rId3">
            <a:alphaModFix/>
          </a:blip>
          <a:srcRect/>
          <a:stretch/>
        </p:blipFill>
        <p:spPr>
          <a:xfrm>
            <a:off x="793790" y="2933938"/>
            <a:ext cx="3260646" cy="907256"/>
          </a:xfrm>
          <a:prstGeom prst="rect">
            <a:avLst/>
          </a:prstGeom>
          <a:noFill/>
          <a:ln>
            <a:noFill/>
          </a:ln>
        </p:spPr>
      </p:pic>
      <p:sp>
        <p:nvSpPr>
          <p:cNvPr id="298" name="Google Shape;298;p23"/>
          <p:cNvSpPr/>
          <p:nvPr/>
        </p:nvSpPr>
        <p:spPr>
          <a:xfrm>
            <a:off x="1020604" y="4181356"/>
            <a:ext cx="2807018"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Enter Your Expression</a:t>
            </a:r>
            <a:endParaRPr sz="2200" b="0" i="0" u="none" strike="noStrike" cap="none"/>
          </a:p>
        </p:txBody>
      </p:sp>
      <p:sp>
        <p:nvSpPr>
          <p:cNvPr id="299" name="Google Shape;299;p23"/>
          <p:cNvSpPr/>
          <p:nvPr/>
        </p:nvSpPr>
        <p:spPr>
          <a:xfrm>
            <a:off x="1020604" y="4671774"/>
            <a:ext cx="2807018" cy="2540318"/>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Use operators: &amp; (AND), | (OR), ! (NOT), -&gt; (IMPLIES), &lt;-&gt; (EQUIVALENCE), ^ (XOR). Variable names can be any single letter (a-z). Use parentheses to control operation order.</a:t>
            </a:r>
            <a:endParaRPr sz="1750" b="0" i="0" u="none" strike="noStrike" cap="none"/>
          </a:p>
        </p:txBody>
      </p:sp>
      <p:pic>
        <p:nvPicPr>
          <p:cNvPr id="300" name="Google Shape;300;p23" descr="preencoded.png"/>
          <p:cNvPicPr preferRelativeResize="0"/>
          <p:nvPr/>
        </p:nvPicPr>
        <p:blipFill rotWithShape="1">
          <a:blip r:embed="rId4">
            <a:alphaModFix/>
          </a:blip>
          <a:srcRect/>
          <a:stretch/>
        </p:blipFill>
        <p:spPr>
          <a:xfrm>
            <a:off x="4054435" y="2933938"/>
            <a:ext cx="3260765" cy="907256"/>
          </a:xfrm>
          <a:prstGeom prst="rect">
            <a:avLst/>
          </a:prstGeom>
          <a:noFill/>
          <a:ln>
            <a:noFill/>
          </a:ln>
        </p:spPr>
      </p:pic>
      <p:sp>
        <p:nvSpPr>
          <p:cNvPr id="301" name="Google Shape;301;p23"/>
          <p:cNvSpPr/>
          <p:nvPr/>
        </p:nvSpPr>
        <p:spPr>
          <a:xfrm>
            <a:off x="4281249" y="4181356"/>
            <a:ext cx="2807137" cy="70866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Review Variable Detection</a:t>
            </a:r>
            <a:endParaRPr sz="2200" b="0" i="0" u="none" strike="noStrike" cap="none"/>
          </a:p>
        </p:txBody>
      </p:sp>
      <p:sp>
        <p:nvSpPr>
          <p:cNvPr id="302" name="Google Shape;302;p23"/>
          <p:cNvSpPr/>
          <p:nvPr/>
        </p:nvSpPr>
        <p:spPr>
          <a:xfrm>
            <a:off x="4281249" y="5026104"/>
            <a:ext cx="2807137" cy="181451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The system will automatically detect the variables used in your expression. Verify these are correct before proceeding.</a:t>
            </a:r>
            <a:endParaRPr sz="1750" b="0" i="0" u="none" strike="noStrike" cap="none"/>
          </a:p>
        </p:txBody>
      </p:sp>
      <p:pic>
        <p:nvPicPr>
          <p:cNvPr id="303" name="Google Shape;303;p23" descr="preencoded.png"/>
          <p:cNvPicPr preferRelativeResize="0"/>
          <p:nvPr/>
        </p:nvPicPr>
        <p:blipFill rotWithShape="1">
          <a:blip r:embed="rId5">
            <a:alphaModFix/>
          </a:blip>
          <a:srcRect/>
          <a:stretch/>
        </p:blipFill>
        <p:spPr>
          <a:xfrm>
            <a:off x="7315200" y="2933938"/>
            <a:ext cx="3260646" cy="907256"/>
          </a:xfrm>
          <a:prstGeom prst="rect">
            <a:avLst/>
          </a:prstGeom>
          <a:noFill/>
          <a:ln>
            <a:noFill/>
          </a:ln>
        </p:spPr>
      </p:pic>
      <p:sp>
        <p:nvSpPr>
          <p:cNvPr id="304" name="Google Shape;304;p23"/>
          <p:cNvSpPr/>
          <p:nvPr/>
        </p:nvSpPr>
        <p:spPr>
          <a:xfrm>
            <a:off x="7542014" y="4181356"/>
            <a:ext cx="2807018" cy="70866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Generate the Truth Table</a:t>
            </a:r>
            <a:endParaRPr sz="2200" b="0" i="0" u="none" strike="noStrike" cap="none"/>
          </a:p>
        </p:txBody>
      </p:sp>
      <p:sp>
        <p:nvSpPr>
          <p:cNvPr id="305" name="Google Shape;305;p23"/>
          <p:cNvSpPr/>
          <p:nvPr/>
        </p:nvSpPr>
        <p:spPr>
          <a:xfrm>
            <a:off x="7542014" y="5026104"/>
            <a:ext cx="2807018" cy="1814513"/>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Click the "Generate Truth Table" button to create a complete table showing all possible combinations of truth values.</a:t>
            </a:r>
            <a:endParaRPr sz="1750" b="0" i="0" u="none" strike="noStrike" cap="none"/>
          </a:p>
        </p:txBody>
      </p:sp>
      <p:pic>
        <p:nvPicPr>
          <p:cNvPr id="306" name="Google Shape;306;p23" descr="preencoded.png"/>
          <p:cNvPicPr preferRelativeResize="0"/>
          <p:nvPr/>
        </p:nvPicPr>
        <p:blipFill rotWithShape="1">
          <a:blip r:embed="rId6">
            <a:alphaModFix/>
          </a:blip>
          <a:srcRect/>
          <a:stretch/>
        </p:blipFill>
        <p:spPr>
          <a:xfrm>
            <a:off x="10575846" y="2933938"/>
            <a:ext cx="3260765" cy="907256"/>
          </a:xfrm>
          <a:prstGeom prst="rect">
            <a:avLst/>
          </a:prstGeom>
          <a:noFill/>
          <a:ln>
            <a:noFill/>
          </a:ln>
        </p:spPr>
      </p:pic>
      <p:sp>
        <p:nvSpPr>
          <p:cNvPr id="307" name="Google Shape;307;p23"/>
          <p:cNvSpPr/>
          <p:nvPr/>
        </p:nvSpPr>
        <p:spPr>
          <a:xfrm>
            <a:off x="10802660" y="4181356"/>
            <a:ext cx="2807137"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Analyze the Results</a:t>
            </a:r>
            <a:endParaRPr sz="2200" b="0" i="0" u="none" strike="noStrike" cap="none"/>
          </a:p>
        </p:txBody>
      </p:sp>
      <p:sp>
        <p:nvSpPr>
          <p:cNvPr id="308" name="Google Shape;308;p23"/>
          <p:cNvSpPr/>
          <p:nvPr/>
        </p:nvSpPr>
        <p:spPr>
          <a:xfrm>
            <a:off x="10802660" y="4671774"/>
            <a:ext cx="2807137" cy="2540318"/>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Examine the truth table to understand how your expression evaluates under different conditions. For complex expressions, intermediate results may be shown.</a:t>
            </a:r>
            <a:endParaRPr sz="1750" b="0" i="0" u="none" strike="noStrike" cap="none"/>
          </a:p>
        </p:txBody>
      </p:sp>
      <p:sp>
        <p:nvSpPr>
          <p:cNvPr id="2" name="Rectangle 1">
            <a:extLst>
              <a:ext uri="{FF2B5EF4-FFF2-40B4-BE49-F238E27FC236}">
                <a16:creationId xmlns:a16="http://schemas.microsoft.com/office/drawing/2014/main" id="{2CABDB9A-7CAD-656E-7895-FBD877D64BD8}"/>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p:nvPr/>
        </p:nvSpPr>
        <p:spPr>
          <a:xfrm>
            <a:off x="793790" y="918210"/>
            <a:ext cx="9236154" cy="70877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52D47"/>
              </a:buClr>
              <a:buSzPts val="4450"/>
              <a:buFont typeface="Crimson Pro"/>
              <a:buNone/>
            </a:pPr>
            <a:r>
              <a:rPr lang="en-US" sz="4450" b="0" i="0" u="none" strike="noStrike" cap="none">
                <a:solidFill>
                  <a:srgbClr val="152D47"/>
                </a:solidFill>
                <a:latin typeface="Crimson Pro"/>
                <a:ea typeface="Crimson Pro"/>
                <a:cs typeface="Crimson Pro"/>
                <a:sym typeface="Crimson Pro"/>
              </a:rPr>
              <a:t>Example Truth Tables and Applications</a:t>
            </a:r>
            <a:endParaRPr sz="4450" b="0" i="0" u="none" strike="noStrike" cap="none"/>
          </a:p>
        </p:txBody>
      </p:sp>
      <p:sp>
        <p:nvSpPr>
          <p:cNvPr id="315" name="Google Shape;315;p24"/>
          <p:cNvSpPr/>
          <p:nvPr/>
        </p:nvSpPr>
        <p:spPr>
          <a:xfrm>
            <a:off x="793790" y="2335768"/>
            <a:ext cx="510302" cy="510302"/>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878860" y="2378273"/>
            <a:ext cx="340162" cy="42529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650"/>
              <a:buFont typeface="Crimson Pro"/>
              <a:buNone/>
            </a:pPr>
            <a:r>
              <a:rPr lang="en-US" sz="2650" b="0" i="0" u="none" strike="noStrike" cap="none">
                <a:solidFill>
                  <a:srgbClr val="4C4C4D"/>
                </a:solidFill>
                <a:latin typeface="Crimson Pro"/>
                <a:ea typeface="Crimson Pro"/>
                <a:cs typeface="Crimson Pro"/>
                <a:sym typeface="Crimson Pro"/>
              </a:rPr>
              <a:t>1</a:t>
            </a:r>
            <a:endParaRPr sz="2650" b="0" i="0" u="none" strike="noStrike" cap="none"/>
          </a:p>
        </p:txBody>
      </p:sp>
      <p:sp>
        <p:nvSpPr>
          <p:cNvPr id="317" name="Google Shape;317;p24"/>
          <p:cNvSpPr/>
          <p:nvPr/>
        </p:nvSpPr>
        <p:spPr>
          <a:xfrm>
            <a:off x="1530906" y="2335768"/>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Digital Circuits</a:t>
            </a:r>
            <a:endParaRPr sz="2200" b="0" i="0" u="none" strike="noStrike" cap="none"/>
          </a:p>
        </p:txBody>
      </p:sp>
      <p:sp>
        <p:nvSpPr>
          <p:cNvPr id="318" name="Google Shape;318;p24"/>
          <p:cNvSpPr/>
          <p:nvPr/>
        </p:nvSpPr>
        <p:spPr>
          <a:xfrm>
            <a:off x="1530906" y="2826187"/>
            <a:ext cx="567094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Used to design logic gates in electronics, such as alarms, traffic lights, and calculators.</a:t>
            </a:r>
            <a:endParaRPr sz="1750" b="0" i="0" u="none" strike="noStrike" cap="none"/>
          </a:p>
        </p:txBody>
      </p:sp>
      <p:sp>
        <p:nvSpPr>
          <p:cNvPr id="319" name="Google Shape;319;p24"/>
          <p:cNvSpPr/>
          <p:nvPr/>
        </p:nvSpPr>
        <p:spPr>
          <a:xfrm>
            <a:off x="7428667" y="2335768"/>
            <a:ext cx="510302" cy="510302"/>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7513737" y="2378273"/>
            <a:ext cx="340162" cy="42529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650"/>
              <a:buFont typeface="Crimson Pro"/>
              <a:buNone/>
            </a:pPr>
            <a:r>
              <a:rPr lang="en-US" sz="2650" b="0" i="0" u="none" strike="noStrike" cap="none">
                <a:solidFill>
                  <a:srgbClr val="4C4C4D"/>
                </a:solidFill>
                <a:latin typeface="Crimson Pro"/>
                <a:ea typeface="Crimson Pro"/>
                <a:cs typeface="Crimson Pro"/>
                <a:sym typeface="Crimson Pro"/>
              </a:rPr>
              <a:t>2</a:t>
            </a:r>
            <a:endParaRPr sz="2650" b="0" i="0" u="none" strike="noStrike" cap="none"/>
          </a:p>
        </p:txBody>
      </p:sp>
      <p:sp>
        <p:nvSpPr>
          <p:cNvPr id="321" name="Google Shape;321;p24"/>
          <p:cNvSpPr/>
          <p:nvPr/>
        </p:nvSpPr>
        <p:spPr>
          <a:xfrm>
            <a:off x="8165783" y="2335768"/>
            <a:ext cx="2979896"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Programming Conditions</a:t>
            </a:r>
            <a:endParaRPr sz="2200" b="0" i="0" u="none" strike="noStrike" cap="none"/>
          </a:p>
        </p:txBody>
      </p:sp>
      <p:sp>
        <p:nvSpPr>
          <p:cNvPr id="322" name="Google Shape;322;p24"/>
          <p:cNvSpPr/>
          <p:nvPr/>
        </p:nvSpPr>
        <p:spPr>
          <a:xfrm>
            <a:off x="8165783" y="2826187"/>
            <a:ext cx="567094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Help in writing and testing if-else conditions in software and apps.</a:t>
            </a:r>
            <a:endParaRPr sz="1750" b="0" i="0" u="none" strike="noStrike" cap="none"/>
          </a:p>
        </p:txBody>
      </p:sp>
      <p:sp>
        <p:nvSpPr>
          <p:cNvPr id="323" name="Google Shape;323;p24"/>
          <p:cNvSpPr/>
          <p:nvPr/>
        </p:nvSpPr>
        <p:spPr>
          <a:xfrm>
            <a:off x="793790" y="4033957"/>
            <a:ext cx="510302" cy="510302"/>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878860" y="4076462"/>
            <a:ext cx="340162" cy="42529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650"/>
              <a:buFont typeface="Crimson Pro"/>
              <a:buNone/>
            </a:pPr>
            <a:r>
              <a:rPr lang="en-US" sz="2650" b="0" i="0" u="none" strike="noStrike" cap="none">
                <a:solidFill>
                  <a:srgbClr val="4C4C4D"/>
                </a:solidFill>
                <a:latin typeface="Crimson Pro"/>
                <a:ea typeface="Crimson Pro"/>
                <a:cs typeface="Crimson Pro"/>
                <a:sym typeface="Crimson Pro"/>
              </a:rPr>
              <a:t>3</a:t>
            </a:r>
            <a:endParaRPr sz="2650" b="0" i="0" u="none" strike="noStrike" cap="none"/>
          </a:p>
        </p:txBody>
      </p:sp>
      <p:sp>
        <p:nvSpPr>
          <p:cNvPr id="325" name="Google Shape;325;p24"/>
          <p:cNvSpPr/>
          <p:nvPr/>
        </p:nvSpPr>
        <p:spPr>
          <a:xfrm>
            <a:off x="1530906" y="4033957"/>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Home Security Systems</a:t>
            </a:r>
            <a:endParaRPr sz="2200" b="0" i="0" u="none" strike="noStrike" cap="none"/>
          </a:p>
        </p:txBody>
      </p:sp>
      <p:sp>
        <p:nvSpPr>
          <p:cNvPr id="326" name="Google Shape;326;p24"/>
          <p:cNvSpPr/>
          <p:nvPr/>
        </p:nvSpPr>
        <p:spPr>
          <a:xfrm>
            <a:off x="1530906" y="4524375"/>
            <a:ext cx="567094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Determine when an alarm should activate based on sensor inputs (e.g., door OR window open).</a:t>
            </a:r>
            <a:endParaRPr sz="1750" b="0" i="0" u="none" strike="noStrike" cap="none"/>
          </a:p>
        </p:txBody>
      </p:sp>
      <p:sp>
        <p:nvSpPr>
          <p:cNvPr id="327" name="Google Shape;327;p24"/>
          <p:cNvSpPr/>
          <p:nvPr/>
        </p:nvSpPr>
        <p:spPr>
          <a:xfrm>
            <a:off x="7428667" y="4033957"/>
            <a:ext cx="510302" cy="510302"/>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4"/>
          <p:cNvSpPr/>
          <p:nvPr/>
        </p:nvSpPr>
        <p:spPr>
          <a:xfrm>
            <a:off x="7513737" y="4076462"/>
            <a:ext cx="340162" cy="42529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650"/>
              <a:buFont typeface="Crimson Pro"/>
              <a:buNone/>
            </a:pPr>
            <a:r>
              <a:rPr lang="en-US" sz="2650" b="0" i="0" u="none" strike="noStrike" cap="none">
                <a:solidFill>
                  <a:srgbClr val="4C4C4D"/>
                </a:solidFill>
                <a:latin typeface="Crimson Pro"/>
                <a:ea typeface="Crimson Pro"/>
                <a:cs typeface="Crimson Pro"/>
                <a:sym typeface="Crimson Pro"/>
              </a:rPr>
              <a:t>4</a:t>
            </a:r>
            <a:endParaRPr sz="2650" b="0" i="0" u="none" strike="noStrike" cap="none"/>
          </a:p>
        </p:txBody>
      </p:sp>
      <p:sp>
        <p:nvSpPr>
          <p:cNvPr id="329" name="Google Shape;329;p24"/>
          <p:cNvSpPr/>
          <p:nvPr/>
        </p:nvSpPr>
        <p:spPr>
          <a:xfrm>
            <a:off x="8165783" y="4033957"/>
            <a:ext cx="283523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Decision Making</a:t>
            </a:r>
            <a:endParaRPr sz="2200" b="0" i="0" u="none" strike="noStrike" cap="none"/>
          </a:p>
        </p:txBody>
      </p:sp>
      <p:sp>
        <p:nvSpPr>
          <p:cNvPr id="330" name="Google Shape;330;p24"/>
          <p:cNvSpPr/>
          <p:nvPr/>
        </p:nvSpPr>
        <p:spPr>
          <a:xfrm>
            <a:off x="8165783" y="4524375"/>
            <a:ext cx="567094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Assist in planning daily actions, like going out only if it's not raining AND you’re free.</a:t>
            </a:r>
            <a:endParaRPr sz="1750" b="0" i="0" u="none" strike="noStrike" cap="none"/>
          </a:p>
        </p:txBody>
      </p:sp>
      <p:sp>
        <p:nvSpPr>
          <p:cNvPr id="331" name="Google Shape;331;p24"/>
          <p:cNvSpPr/>
          <p:nvPr/>
        </p:nvSpPr>
        <p:spPr>
          <a:xfrm>
            <a:off x="793790" y="5732145"/>
            <a:ext cx="510302" cy="510302"/>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4"/>
          <p:cNvSpPr/>
          <p:nvPr/>
        </p:nvSpPr>
        <p:spPr>
          <a:xfrm>
            <a:off x="878860" y="5774650"/>
            <a:ext cx="340162" cy="42529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650"/>
              <a:buFont typeface="Crimson Pro"/>
              <a:buNone/>
            </a:pPr>
            <a:r>
              <a:rPr lang="en-US" sz="2650" b="0" i="0" u="none" strike="noStrike" cap="none">
                <a:solidFill>
                  <a:srgbClr val="4C4C4D"/>
                </a:solidFill>
                <a:latin typeface="Crimson Pro"/>
                <a:ea typeface="Crimson Pro"/>
                <a:cs typeface="Crimson Pro"/>
                <a:sym typeface="Crimson Pro"/>
              </a:rPr>
              <a:t>5</a:t>
            </a:r>
            <a:endParaRPr sz="2650" b="0" i="0" u="none" strike="noStrike" cap="none"/>
          </a:p>
        </p:txBody>
      </p:sp>
      <p:sp>
        <p:nvSpPr>
          <p:cNvPr id="333" name="Google Shape;333;p24"/>
          <p:cNvSpPr/>
          <p:nvPr/>
        </p:nvSpPr>
        <p:spPr>
          <a:xfrm>
            <a:off x="1530906" y="5732145"/>
            <a:ext cx="2921437"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Troubleshooting Devices</a:t>
            </a:r>
            <a:endParaRPr sz="2200" b="0" i="0" u="none" strike="noStrike" cap="none"/>
          </a:p>
        </p:txBody>
      </p:sp>
      <p:sp>
        <p:nvSpPr>
          <p:cNvPr id="334" name="Google Shape;334;p24"/>
          <p:cNvSpPr/>
          <p:nvPr/>
        </p:nvSpPr>
        <p:spPr>
          <a:xfrm>
            <a:off x="1530906" y="6222563"/>
            <a:ext cx="5670947" cy="725805"/>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Used to test combinations of inputs to find when a device works or fails.</a:t>
            </a:r>
            <a:endParaRPr sz="1750" b="0" i="0" u="none" strike="noStrike" cap="none"/>
          </a:p>
        </p:txBody>
      </p:sp>
      <p:sp>
        <p:nvSpPr>
          <p:cNvPr id="335" name="Google Shape;335;p24"/>
          <p:cNvSpPr/>
          <p:nvPr/>
        </p:nvSpPr>
        <p:spPr>
          <a:xfrm>
            <a:off x="7428667" y="5732145"/>
            <a:ext cx="510302" cy="510302"/>
          </a:xfrm>
          <a:prstGeom prst="roundRect">
            <a:avLst>
              <a:gd name="adj" fmla="val 6667"/>
            </a:avLst>
          </a:prstGeom>
          <a:solidFill>
            <a:srgbClr val="F2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7513737" y="5774650"/>
            <a:ext cx="340162" cy="42529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4C4C4D"/>
              </a:buClr>
              <a:buSzPts val="2650"/>
              <a:buFont typeface="Crimson Pro"/>
              <a:buNone/>
            </a:pPr>
            <a:r>
              <a:rPr lang="en-US" sz="2650" b="0" i="0" u="none" strike="noStrike" cap="none">
                <a:solidFill>
                  <a:srgbClr val="4C4C4D"/>
                </a:solidFill>
                <a:latin typeface="Crimson Pro"/>
                <a:ea typeface="Crimson Pro"/>
                <a:cs typeface="Crimson Pro"/>
                <a:sym typeface="Crimson Pro"/>
              </a:rPr>
              <a:t>6</a:t>
            </a:r>
            <a:endParaRPr sz="2650" b="0" i="0" u="none" strike="noStrike" cap="none"/>
          </a:p>
        </p:txBody>
      </p:sp>
      <p:sp>
        <p:nvSpPr>
          <p:cNvPr id="337" name="Google Shape;337;p24"/>
          <p:cNvSpPr/>
          <p:nvPr/>
        </p:nvSpPr>
        <p:spPr>
          <a:xfrm>
            <a:off x="8165783" y="5732145"/>
            <a:ext cx="2926675" cy="354330"/>
          </a:xfrm>
          <a:prstGeom prst="rect">
            <a:avLst/>
          </a:prstGeom>
          <a:noFill/>
          <a:ln>
            <a:noFill/>
          </a:ln>
        </p:spPr>
        <p:txBody>
          <a:bodyPr spcFirstLastPara="1" wrap="square" lIns="0" tIns="0" rIns="0" bIns="0" anchor="t" anchorCtr="0">
            <a:noAutofit/>
          </a:bodyPr>
          <a:lstStyle/>
          <a:p>
            <a:pPr marL="0" marR="0" lvl="0" indent="0" algn="l" rtl="0">
              <a:lnSpc>
                <a:spcPct val="125000"/>
              </a:lnSpc>
              <a:spcBef>
                <a:spcPts val="0"/>
              </a:spcBef>
              <a:spcAft>
                <a:spcPts val="0"/>
              </a:spcAft>
              <a:buClr>
                <a:srgbClr val="4C4C4D"/>
              </a:buClr>
              <a:buSzPts val="2200"/>
              <a:buFont typeface="Crimson Pro"/>
              <a:buNone/>
            </a:pPr>
            <a:r>
              <a:rPr lang="en-US" sz="2200" b="0" i="0" u="none" strike="noStrike" cap="none">
                <a:solidFill>
                  <a:srgbClr val="4C4C4D"/>
                </a:solidFill>
                <a:latin typeface="Crimson Pro"/>
                <a:ea typeface="Crimson Pro"/>
                <a:cs typeface="Crimson Pro"/>
                <a:sym typeface="Crimson Pro"/>
              </a:rPr>
              <a:t>Mathematical Reasoning</a:t>
            </a:r>
            <a:endParaRPr sz="2200" b="0" i="0" u="none" strike="noStrike" cap="none"/>
          </a:p>
        </p:txBody>
      </p:sp>
      <p:sp>
        <p:nvSpPr>
          <p:cNvPr id="338" name="Google Shape;338;p24"/>
          <p:cNvSpPr/>
          <p:nvPr/>
        </p:nvSpPr>
        <p:spPr>
          <a:xfrm>
            <a:off x="8165783" y="6222563"/>
            <a:ext cx="5670947" cy="1088708"/>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4C4C4D"/>
              </a:buClr>
              <a:buSzPts val="1750"/>
              <a:buFont typeface="Heebo"/>
              <a:buNone/>
            </a:pPr>
            <a:r>
              <a:rPr lang="en-US" sz="1750" b="0" i="0" u="none" strike="noStrike" cap="none">
                <a:solidFill>
                  <a:srgbClr val="4C4C4D"/>
                </a:solidFill>
                <a:latin typeface="Heebo"/>
                <a:ea typeface="Heebo"/>
                <a:cs typeface="Heebo"/>
                <a:sym typeface="Heebo"/>
              </a:rPr>
              <a:t>Truth tables are used in logic and mathematics to verify the validity of arguments and prove logical equivalence between statements.</a:t>
            </a:r>
            <a:endParaRPr sz="1750" b="0" i="0" u="none" strike="noStrike" cap="none"/>
          </a:p>
        </p:txBody>
      </p:sp>
      <p:sp>
        <p:nvSpPr>
          <p:cNvPr id="2" name="Rectangle 1">
            <a:extLst>
              <a:ext uri="{FF2B5EF4-FFF2-40B4-BE49-F238E27FC236}">
                <a16:creationId xmlns:a16="http://schemas.microsoft.com/office/drawing/2014/main" id="{9728F319-2122-4BBE-BFDB-53265F82807B}"/>
              </a:ext>
            </a:extLst>
          </p:cNvPr>
          <p:cNvSpPr/>
          <p:nvPr/>
        </p:nvSpPr>
        <p:spPr>
          <a:xfrm>
            <a:off x="12748529" y="7589499"/>
            <a:ext cx="1789471" cy="51127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1355</Words>
  <Application>Microsoft Office PowerPoint</Application>
  <PresentationFormat>Custom</PresentationFormat>
  <Paragraphs>198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Heebo</vt:lpstr>
      <vt:lpstr>Calibri</vt:lpstr>
      <vt:lpstr>Crimson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Sujal Patel</cp:lastModifiedBy>
  <cp:revision>1</cp:revision>
  <dcterms:modified xsi:type="dcterms:W3CDTF">2025-04-25T10:57:10Z</dcterms:modified>
</cp:coreProperties>
</file>