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7"/>
  </p:notesMasterIdLst>
  <p:handoutMasterIdLst>
    <p:handoutMasterId r:id="rId28"/>
  </p:handoutMasterIdLst>
  <p:sldIdLst>
    <p:sldId id="312" r:id="rId5"/>
    <p:sldId id="304" r:id="rId6"/>
    <p:sldId id="281" r:id="rId7"/>
    <p:sldId id="282" r:id="rId8"/>
    <p:sldId id="315" r:id="rId9"/>
    <p:sldId id="333" r:id="rId10"/>
    <p:sldId id="335" r:id="rId11"/>
    <p:sldId id="317" r:id="rId12"/>
    <p:sldId id="337" r:id="rId13"/>
    <p:sldId id="336" r:id="rId14"/>
    <p:sldId id="334" r:id="rId15"/>
    <p:sldId id="330" r:id="rId16"/>
    <p:sldId id="332" r:id="rId17"/>
    <p:sldId id="323" r:id="rId18"/>
    <p:sldId id="331" r:id="rId19"/>
    <p:sldId id="324" r:id="rId20"/>
    <p:sldId id="325" r:id="rId21"/>
    <p:sldId id="326" r:id="rId22"/>
    <p:sldId id="327" r:id="rId23"/>
    <p:sldId id="328" r:id="rId24"/>
    <p:sldId id="329" r:id="rId25"/>
    <p:sldId id="297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7548E-A956-71E4-4949-A599DE573A38}" v="93" dt="2025-01-31T08:42:03.113"/>
    <p1510:client id="{EA544C85-C2B0-4D28-966E-8ED331CCEB05}" v="485" dt="2025-01-31T05:25:52.566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5E54-7D8D-DF55-CD34-E772F8D2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C0342D-5CEE-F36D-445A-F931BA127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6562A-C766-2A85-E9B8-58CF74CD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6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18D2F-E158-3BE3-43EA-5388B482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9F4D2-C0CA-53B8-45F7-A5318C931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4F87C-0673-B471-4D80-36DBCB7E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4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B09A5-6AD0-0ECE-71B9-827D02348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4BA83-175F-C494-583C-F309AB304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41231-C7E1-2170-8D48-CE223E52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9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5BBE-FC7B-965F-C5EF-6F50DEE10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FD008-7F32-0018-FE1B-C8CFFCB2F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6D981-F35A-8EF5-5C79-D6AF3EA0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6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6045-307C-C9AD-0306-51767913A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CA5A4F-E1C7-9A97-D8C6-41EAD7651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A89509-9D90-EE22-C377-26D3639F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8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Prediction of Solidification crack susceptibility of 7XXX series </a:t>
            </a:r>
            <a:r>
              <a:rPr lang="en-US" dirty="0" err="1"/>
              <a:t>aluminium</a:t>
            </a:r>
            <a:r>
              <a:rPr lang="en-US" dirty="0"/>
              <a:t> alloys </a:t>
            </a:r>
            <a:br>
              <a:rPr lang="en-US" dirty="0"/>
            </a:br>
            <a:r>
              <a:rPr lang="en-US" dirty="0"/>
              <a:t>using 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A41A9-D2FB-46C2-E4DF-5B721108D991}"/>
              </a:ext>
            </a:extLst>
          </p:cNvPr>
          <p:cNvSpPr txBox="1"/>
          <p:nvPr/>
        </p:nvSpPr>
        <p:spPr>
          <a:xfrm>
            <a:off x="6784258" y="5525728"/>
            <a:ext cx="3864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21MMB0A24 Ishika Jaiswal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21MMB0A40 Mohit Tripathi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21MMB0A55 Ram Prasad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21MMB0A41 </a:t>
            </a:r>
            <a:r>
              <a:rPr lang="en-IN" sz="2000" b="1" dirty="0" err="1">
                <a:solidFill>
                  <a:schemeClr val="bg1"/>
                </a:solidFill>
              </a:rPr>
              <a:t>Sathwik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Nandala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32327-354B-EB49-FE54-EA4DD92F1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9BCC6-AA16-EA07-637B-16A220F2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10511627" cy="742336"/>
          </a:xfrm>
        </p:spPr>
        <p:txBody>
          <a:bodyPr/>
          <a:lstStyle/>
          <a:p>
            <a:r>
              <a:rPr lang="en-US" sz="2400" dirty="0"/>
              <a:t>3. Literature Survey </a:t>
            </a:r>
            <a:br>
              <a:rPr lang="en-US" sz="2400" dirty="0"/>
            </a:br>
            <a:r>
              <a:rPr lang="en-US" sz="2400" dirty="0"/>
              <a:t>( Related to 7xxx </a:t>
            </a:r>
            <a:r>
              <a:rPr lang="en-US" sz="2400" dirty="0" err="1"/>
              <a:t>Aluminium</a:t>
            </a:r>
            <a:r>
              <a:rPr lang="en-US" sz="2400" dirty="0"/>
              <a:t> alloy)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6763D-51B2-E25B-941C-91EA32C76A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961F31-7236-7445-8EB6-AC406941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67724"/>
              </p:ext>
            </p:extLst>
          </p:nvPr>
        </p:nvGraphicFramePr>
        <p:xfrm>
          <a:off x="66523" y="1759857"/>
          <a:ext cx="12125774" cy="8550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1147">
                  <a:extLst>
                    <a:ext uri="{9D8B030D-6E8A-4147-A177-3AD203B41FA5}">
                      <a16:colId xmlns:a16="http://schemas.microsoft.com/office/drawing/2014/main" val="3065800531"/>
                    </a:ext>
                  </a:extLst>
                </a:gridCol>
                <a:gridCol w="3742199">
                  <a:extLst>
                    <a:ext uri="{9D8B030D-6E8A-4147-A177-3AD203B41FA5}">
                      <a16:colId xmlns:a16="http://schemas.microsoft.com/office/drawing/2014/main" val="3101367148"/>
                    </a:ext>
                  </a:extLst>
                </a:gridCol>
                <a:gridCol w="5022428">
                  <a:extLst>
                    <a:ext uri="{9D8B030D-6E8A-4147-A177-3AD203B41FA5}">
                      <a16:colId xmlns:a16="http://schemas.microsoft.com/office/drawing/2014/main" val="770821401"/>
                    </a:ext>
                  </a:extLst>
                </a:gridCol>
              </a:tblGrid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nkGothic Md BT"/>
                        </a:rPr>
                        <a:t>Author /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nkGothic Md BT" panose="020B080702020306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u="none" dirty="0">
                          <a:latin typeface="BankGothic Md BT" panose="020B0807020203060204" pitchFamily="34" charset="0"/>
                        </a:rPr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675"/>
                  </a:ext>
                </a:extLst>
              </a:tr>
              <a:tr h="1592163">
                <a:tc>
                  <a:txBody>
                    <a:bodyPr/>
                    <a:lstStyle/>
                    <a:p>
                      <a:r>
                        <a:rPr lang="en-IN" dirty="0"/>
                        <a:t>C. M. Cheng et al. / Science and Technology of Welding and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Hot cracking of welds on heat treatable </a:t>
                      </a:r>
                      <a:r>
                        <a:rPr lang="en-US" sz="1800" dirty="0" err="1"/>
                        <a:t>aluminium</a:t>
                      </a:r>
                      <a:r>
                        <a:rPr lang="en-US" sz="1800" dirty="0"/>
                        <a:t> alloys.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Hot cracking in heat-treatable </a:t>
                      </a:r>
                      <a:r>
                        <a:rPr lang="en-IN" sz="1600" b="0" i="0" u="none" strike="noStrike" noProof="0" dirty="0" err="1">
                          <a:latin typeface="Sabon Next LT"/>
                        </a:rPr>
                        <a:t>aluminum</a:t>
                      </a:r>
                      <a:r>
                        <a:rPr lang="en-IN" sz="1600" b="0" i="0" u="none" strike="noStrike" noProof="0" dirty="0">
                          <a:latin typeface="Sabon Next LT"/>
                        </a:rPr>
                        <a:t> alloys is strongly influenced by weld solidification characteristics and alloy composition.</a:t>
                      </a:r>
                      <a:endParaRPr lang="en-US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Controlling solidification parameters and using appropriate filler materials can significantly reduce crack susceptibility.</a:t>
                      </a:r>
                      <a:endParaRPr lang="en-IN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 study provided insights into mitigating hot cracking through optimized welding techniques and alloy modifications.</a:t>
                      </a:r>
                      <a:endParaRPr lang="en-IN" sz="1600" dirty="0"/>
                    </a:p>
                    <a:p>
                      <a:pPr lvl="0"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02896"/>
                  </a:ext>
                </a:extLst>
              </a:tr>
              <a:tr h="1592163">
                <a:tc>
                  <a:txBody>
                    <a:bodyPr/>
                    <a:lstStyle/>
                    <a:p>
                      <a:r>
                        <a:rPr lang="en-IN" dirty="0"/>
                        <a:t>E. Lavernia et al. / Materials Science and Engineering,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Rapid Solidification Processing of 7XXX </a:t>
                      </a:r>
                      <a:r>
                        <a:rPr lang="en-US" sz="1800" err="1"/>
                        <a:t>Aluminium</a:t>
                      </a:r>
                      <a:r>
                        <a:rPr lang="en-US" sz="1800" dirty="0"/>
                        <a:t> Alloys: A Review.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Rapid solidification processing improves mechanical properties and reduces segregation in 7XXX </a:t>
                      </a:r>
                      <a:r>
                        <a:rPr lang="en-IN" sz="1600" b="0" i="0" u="none" strike="noStrike" noProof="0" dirty="0" err="1">
                          <a:latin typeface="Sabon Next LT"/>
                        </a:rPr>
                        <a:t>aluminum</a:t>
                      </a:r>
                      <a:r>
                        <a:rPr lang="en-IN" sz="1600" b="0" i="0" u="none" strike="noStrike" noProof="0" dirty="0">
                          <a:latin typeface="Sabon Next LT"/>
                        </a:rPr>
                        <a:t> alloys.</a:t>
                      </a:r>
                      <a:endParaRPr lang="en-US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This technique enhances the strength and corrosion resistance of the alloys, making them suitable for high-performance applications.</a:t>
                      </a:r>
                      <a:endParaRPr lang="en-IN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 study highlighted advancements in rapid solidification methods and their impact on the microstructure and performance of 7XXX alloys</a:t>
                      </a:r>
                      <a:endParaRPr lang="en-IN" sz="1600" dirty="0"/>
                    </a:p>
                    <a:p>
                      <a:pPr lvl="0">
                        <a:buNone/>
                      </a:pP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82776"/>
                  </a:ext>
                </a:extLst>
              </a:tr>
              <a:tr h="1224742">
                <a:tc>
                  <a:txBody>
                    <a:bodyPr/>
                    <a:lstStyle/>
                    <a:p>
                      <a:r>
                        <a:rPr lang="en-IN" dirty="0" err="1"/>
                        <a:t>A.K.Mukhopadhyay</a:t>
                      </a:r>
                      <a:r>
                        <a:rPr lang="en-IN" dirty="0"/>
                        <a:t> et al. / Materials Science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Key Microstructural Features Responsible for Improved Stress Corrosion Cracking Resistance and Weldability in 7xxx Series Al Alloys Containing Micro / Trace Alloying Additions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Micro/trace alloying elements improve stress corrosion cracking resistance and weldability in 7XXX </a:t>
                      </a:r>
                      <a:r>
                        <a:rPr lang="en-IN" sz="1600" b="0" i="0" u="none" strike="noStrike" noProof="0" dirty="0" err="1">
                          <a:latin typeface="Sabon Next LT"/>
                        </a:rPr>
                        <a:t>aluminum</a:t>
                      </a:r>
                      <a:r>
                        <a:rPr lang="en-IN" sz="1600" b="0" i="0" u="none" strike="noStrike" noProof="0" dirty="0">
                          <a:latin typeface="Sabon Next LT"/>
                        </a:rPr>
                        <a:t> alloys.</a:t>
                      </a:r>
                      <a:endParaRPr lang="en-US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These additions refine grain structure and reduce the formation of detrimental phases during welding and heat treatment.</a:t>
                      </a:r>
                      <a:endParaRPr lang="en-IN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 study demonstrated how microstructural optimization enhances the performance and durability of 7XXX series alloys.</a:t>
                      </a:r>
                      <a:endParaRPr lang="en-IN" sz="1600" dirty="0"/>
                    </a:p>
                    <a:p>
                      <a:pPr lvl="0"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6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5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101A7-D61D-0D0E-1B78-61089F322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E3B15-E9E4-DC3A-6E50-FFCD0F6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2" y="692943"/>
            <a:ext cx="8276733" cy="594867"/>
          </a:xfrm>
        </p:spPr>
        <p:txBody>
          <a:bodyPr/>
          <a:lstStyle/>
          <a:p>
            <a:r>
              <a:rPr lang="en-US" dirty="0"/>
              <a:t>3. Literature Survey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1DF8FE-2157-DEA9-9328-54A603B21A4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80768" y="1932494"/>
            <a:ext cx="8597244" cy="4925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Paper 1</a:t>
            </a:r>
            <a:r>
              <a:rPr lang="en-US" sz="2400" dirty="0"/>
              <a:t>:</a:t>
            </a:r>
          </a:p>
          <a:p>
            <a:pPr marL="402336" lvl="1" indent="0">
              <a:buNone/>
            </a:pPr>
            <a:r>
              <a:rPr lang="en-US" sz="2400" dirty="0"/>
              <a:t>Predicting solidification cracking susceptibility of stainless steels using machine learning.</a:t>
            </a:r>
          </a:p>
          <a:p>
            <a:pPr marL="402336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b="1" dirty="0"/>
              <a:t>Paper 2</a:t>
            </a:r>
            <a:r>
              <a:rPr lang="en-US" sz="2400" dirty="0"/>
              <a:t>:</a:t>
            </a:r>
          </a:p>
          <a:p>
            <a:pPr marL="402336" lvl="1" indent="0">
              <a:buNone/>
            </a:pPr>
            <a:r>
              <a:rPr lang="en-US" sz="2400" dirty="0"/>
              <a:t>Machine learning predictive approaches for hot crack mitigation in modified TIG welded AA7075 joints.</a:t>
            </a:r>
          </a:p>
          <a:p>
            <a:pPr marL="402336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/>
              <a:t>Paper 3</a:t>
            </a:r>
            <a:r>
              <a:rPr lang="en-US" sz="2400" dirty="0"/>
              <a:t>:</a:t>
            </a:r>
          </a:p>
          <a:p>
            <a:pPr marL="402336" lvl="1" indent="0">
              <a:buNone/>
            </a:pPr>
            <a:r>
              <a:rPr lang="en-US" sz="2400" dirty="0"/>
              <a:t>Machine learning-aided design of aluminum alloys with high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5A221-49CE-75DA-F568-6AC77A4EF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93B80-1B22-3BCF-9797-A6AEAF0F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AC527DB4-4EDA-8CEF-B749-A5905F0BF94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2742" y="1932494"/>
            <a:ext cx="8597244" cy="423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Paper 4</a:t>
            </a:r>
            <a:r>
              <a:rPr lang="en-US" sz="2400" dirty="0"/>
              <a:t>:</a:t>
            </a:r>
          </a:p>
          <a:p>
            <a:pPr marL="402336" lvl="1" indent="0">
              <a:buNone/>
            </a:pPr>
            <a:r>
              <a:rPr lang="en-US" sz="2800" dirty="0"/>
              <a:t>Hot cracking of welds on heat treatable </a:t>
            </a:r>
            <a:r>
              <a:rPr lang="en-US" sz="2800" dirty="0" err="1"/>
              <a:t>aluminium</a:t>
            </a:r>
            <a:r>
              <a:rPr lang="en-US" sz="2800" dirty="0"/>
              <a:t> alloys.</a:t>
            </a:r>
          </a:p>
          <a:p>
            <a:pPr marL="402336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b="1" dirty="0"/>
              <a:t>Paper 5</a:t>
            </a:r>
            <a:r>
              <a:rPr lang="en-US" sz="2400" dirty="0"/>
              <a:t>:</a:t>
            </a:r>
          </a:p>
          <a:p>
            <a:pPr marL="402336" lvl="1" indent="0">
              <a:buNone/>
            </a:pPr>
            <a:r>
              <a:rPr lang="en-US" sz="2800" dirty="0"/>
              <a:t>Alloys innovation through machine learning: a statistical literature review.</a:t>
            </a:r>
            <a:endParaRPr lang="en-US" sz="1200" dirty="0"/>
          </a:p>
          <a:p>
            <a:pPr marL="0" indent="0">
              <a:buNone/>
            </a:pPr>
            <a:r>
              <a:rPr lang="en-US" sz="2400" b="1" dirty="0"/>
              <a:t>Paper 6</a:t>
            </a:r>
            <a:r>
              <a:rPr lang="en-US" sz="2400" dirty="0"/>
              <a:t>:</a:t>
            </a:r>
          </a:p>
          <a:p>
            <a:pPr marL="402336" lvl="1" indent="0">
              <a:buNone/>
            </a:pPr>
            <a:r>
              <a:rPr lang="en-US" sz="2400" dirty="0"/>
              <a:t>Prediction of Cracking Susceptibility of Commercial Aluminum Alloys during Solidification.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F2537-6F0A-2C2A-74EE-EB84760A34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3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3092F-75A0-C073-65EA-A712CCE3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F719A12-8B7A-6C53-40D1-95C6E544648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2742" y="1932494"/>
            <a:ext cx="8597244" cy="423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Paper 7</a:t>
            </a:r>
            <a:r>
              <a:rPr lang="en-US" sz="2400" dirty="0"/>
              <a:t>:</a:t>
            </a:r>
          </a:p>
          <a:p>
            <a:pPr marL="402336" lvl="1" indent="0">
              <a:buNone/>
            </a:pPr>
            <a:r>
              <a:rPr lang="en-US" sz="2400" dirty="0"/>
              <a:t>Rapid Solidification Processing of 7XXX </a:t>
            </a:r>
            <a:r>
              <a:rPr lang="en-US" sz="2400" dirty="0" err="1"/>
              <a:t>Aluminium</a:t>
            </a:r>
            <a:r>
              <a:rPr lang="en-US" sz="2400" dirty="0"/>
              <a:t> Alloys: A Review.</a:t>
            </a:r>
          </a:p>
          <a:p>
            <a:pPr marL="0" indent="0">
              <a:buNone/>
            </a:pPr>
            <a:r>
              <a:rPr lang="en-US" sz="2400" b="1" dirty="0"/>
              <a:t>Paper 8</a:t>
            </a:r>
            <a:r>
              <a:rPr lang="en-US" sz="2400" dirty="0"/>
              <a:t>:</a:t>
            </a:r>
          </a:p>
          <a:p>
            <a:pPr marL="402336" lvl="1" indent="0">
              <a:buNone/>
            </a:pPr>
            <a:r>
              <a:rPr lang="en-US" sz="2400" dirty="0"/>
              <a:t>Key Microstructural Features Responsible for Improved Stress Corrosion Cracking Resistance and Weldability in 7xxx Series Al Alloys Containing Micro / Trace Alloying Additions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1CD8-FFB0-A070-EF27-92B49C8A6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3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6B861-1E6A-AA73-F264-3120E864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372704"/>
            <a:ext cx="10511627" cy="1012785"/>
          </a:xfrm>
        </p:spPr>
        <p:txBody>
          <a:bodyPr/>
          <a:lstStyle/>
          <a:p>
            <a:r>
              <a:rPr lang="en-IN" u="sng" dirty="0"/>
              <a:t>Progress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268D7-8980-9BE2-04E5-1BB860FA3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D1F89-7D5F-9E9D-81A8-D9471FAF80C2}"/>
              </a:ext>
            </a:extLst>
          </p:cNvPr>
          <p:cNvSpPr txBox="1"/>
          <p:nvPr/>
        </p:nvSpPr>
        <p:spPr>
          <a:xfrm>
            <a:off x="1145929" y="1841285"/>
            <a:ext cx="100485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 </a:t>
            </a:r>
            <a:r>
              <a:rPr lang="en-IN" sz="2400" b="1" u="sng" dirty="0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Data Source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Experimental data from literature review, and existing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Dataset includes various samples of 7xxx </a:t>
            </a:r>
            <a:r>
              <a:rPr lang="en-IN" sz="2000" dirty="0" err="1"/>
              <a:t>aluminum</a:t>
            </a:r>
            <a:r>
              <a:rPr lang="en-IN" sz="2000" dirty="0"/>
              <a:t> alloys.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Key Features</a:t>
            </a:r>
            <a:r>
              <a:rPr lang="en-IN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Alloy Composition</a:t>
            </a:r>
            <a:r>
              <a:rPr lang="en-IN" sz="20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/>
              <a:t>Major elements: Zn, Mg, Cu.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/>
              <a:t>Minor elements: Si, Fe, Cr, Mn, Ti.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Processing Parameters</a:t>
            </a:r>
            <a:r>
              <a:rPr lang="en-IN" sz="20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/>
              <a:t>Cooling rate, heat treatment conditions, grain size, strain rate.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Target Variables</a:t>
            </a:r>
            <a:r>
              <a:rPr lang="en-IN" sz="20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/>
              <a:t>Crack susceptibility (classification: high, medium, low).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/>
              <a:t>Hardness</a:t>
            </a:r>
          </a:p>
        </p:txBody>
      </p:sp>
    </p:spTree>
    <p:extLst>
      <p:ext uri="{BB962C8B-B14F-4D97-AF65-F5344CB8AC3E}">
        <p14:creationId xmlns:p14="http://schemas.microsoft.com/office/powerpoint/2010/main" val="280343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03820-D9FC-AA16-B0CB-369CC43EB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B70A0E-E835-E9D8-FB7C-ECBD9967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2295"/>
            <a:ext cx="10511627" cy="1012785"/>
          </a:xfrm>
        </p:spPr>
        <p:txBody>
          <a:bodyPr/>
          <a:lstStyle/>
          <a:p>
            <a:r>
              <a:rPr lang="en-IN" u="sng" dirty="0"/>
              <a:t>work we’ll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3D12-8660-1483-6BF9-DB98F98EA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69931-C451-96EE-3B6B-2E6C417CC1FB}"/>
              </a:ext>
            </a:extLst>
          </p:cNvPr>
          <p:cNvSpPr txBox="1"/>
          <p:nvPr/>
        </p:nvSpPr>
        <p:spPr>
          <a:xfrm>
            <a:off x="1219200" y="1919943"/>
            <a:ext cx="1004856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u="sng" dirty="0"/>
              <a:t>Data Preprocessing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Cleaning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Removal of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Handling missing values using imputation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Normalization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Scaling features to a range of [0, 1].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Feature Engineering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Deriving new features like the </a:t>
            </a:r>
            <a:r>
              <a:rPr lang="en-US" sz="2000" dirty="0" err="1"/>
              <a:t>Zn:Mg</a:t>
            </a:r>
            <a:r>
              <a:rPr lang="en-US" sz="2000" dirty="0"/>
              <a:t> ratio and grain boundary misorientation.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Principal Component Analysis (PCA) for dimensionality reduction.</a:t>
            </a:r>
          </a:p>
        </p:txBody>
      </p:sp>
    </p:spTree>
    <p:extLst>
      <p:ext uri="{BB962C8B-B14F-4D97-AF65-F5344CB8AC3E}">
        <p14:creationId xmlns:p14="http://schemas.microsoft.com/office/powerpoint/2010/main" val="38010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8DA8-B175-D3F1-B53C-323612380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3F668D-393A-45E5-EA2F-D8F85608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2295"/>
            <a:ext cx="10511627" cy="1012785"/>
          </a:xfrm>
        </p:spPr>
        <p:txBody>
          <a:bodyPr/>
          <a:lstStyle/>
          <a:p>
            <a:r>
              <a:rPr lang="en-IN" u="sng" dirty="0"/>
              <a:t>work we’ll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C5C0D-F32C-2F20-2791-F341F86A4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9DF74-1F86-968D-97F0-DDB62E2EACC5}"/>
              </a:ext>
            </a:extLst>
          </p:cNvPr>
          <p:cNvSpPr txBox="1"/>
          <p:nvPr/>
        </p:nvSpPr>
        <p:spPr>
          <a:xfrm>
            <a:off x="1219200" y="1919943"/>
            <a:ext cx="1004856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2400" b="1" u="sng" dirty="0"/>
              <a:t>Training Algorithms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Classification Models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Decision Tree.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Random Forest.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Support Vector Machine (SVM).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Deep Neural Networks (DNN).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Regression Models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Linear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XGBoost</a:t>
            </a:r>
            <a:r>
              <a:rPr lang="en-IN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Cross-Validation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Split dataset into training (70%), validation (15%), and testing (15%).</a:t>
            </a:r>
          </a:p>
        </p:txBody>
      </p:sp>
    </p:spTree>
    <p:extLst>
      <p:ext uri="{BB962C8B-B14F-4D97-AF65-F5344CB8AC3E}">
        <p14:creationId xmlns:p14="http://schemas.microsoft.com/office/powerpoint/2010/main" val="168059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37B61-6902-49C1-1ACC-663483E2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B83478-7F62-3394-F275-44D07304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2295"/>
            <a:ext cx="10511627" cy="1012785"/>
          </a:xfrm>
        </p:spPr>
        <p:txBody>
          <a:bodyPr/>
          <a:lstStyle/>
          <a:p>
            <a:r>
              <a:rPr lang="en-IN" u="sng" dirty="0"/>
              <a:t>work we’ll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8423D-5D27-BB44-0209-43A3E242EB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CCFB13-9046-3F06-5F3C-54211F3540DD}"/>
              </a:ext>
            </a:extLst>
          </p:cNvPr>
          <p:cNvSpPr txBox="1"/>
          <p:nvPr/>
        </p:nvSpPr>
        <p:spPr>
          <a:xfrm>
            <a:off x="1472850" y="2218302"/>
            <a:ext cx="939472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 </a:t>
            </a:r>
            <a:r>
              <a:rPr lang="en-IN" sz="2400" b="1" u="sng" dirty="0"/>
              <a:t>Model Evaluation</a:t>
            </a:r>
          </a:p>
          <a:p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Metrics for Classification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Accuracy, Precision, Recall, F1-Score.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Metrics for Regression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Mean Absolute Error (MAE), Root Mean Squared Error (RMSE), R² 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Hyperparameter Tuning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Grid search and Bayesian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9410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10F5-9432-530A-042A-0BBC33B4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593376"/>
            <a:ext cx="2459008" cy="654214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D9ABD-8AE0-CB81-593A-F8F7A342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1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A96E9-C41C-DFD5-FA30-3F9EA8CD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6846-0752-DDE8-7C28-205E3D2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593376"/>
            <a:ext cx="3608439" cy="654214"/>
          </a:xfrm>
        </p:spPr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11F06-6C7C-3351-27D6-F0FEC0607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3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10" y="457199"/>
            <a:ext cx="3362632" cy="57379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5" y="1209368"/>
            <a:ext cx="7698659" cy="5648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1143000" lvl="2" indent="-457200">
              <a:buFont typeface="+mj-lt"/>
              <a:buAutoNum type="alphaLcParenR"/>
            </a:pPr>
            <a:r>
              <a:rPr lang="en-IN" sz="2000" dirty="0"/>
              <a:t>Solidification Cracking Mechanism</a:t>
            </a:r>
          </a:p>
          <a:p>
            <a:pPr marL="1143000" lvl="2" indent="-457200">
              <a:buFont typeface="+mj-lt"/>
              <a:buAutoNum type="alphaLcParenR"/>
            </a:pPr>
            <a:r>
              <a:rPr lang="en-IN" sz="2000" dirty="0"/>
              <a:t>Contributing Factors</a:t>
            </a:r>
          </a:p>
          <a:p>
            <a:pPr marL="1143000" lvl="2" indent="-457200">
              <a:buFont typeface="+mj-lt"/>
              <a:buAutoNum type="alphaLcParenR"/>
            </a:pPr>
            <a:r>
              <a:rPr lang="en-IN" sz="2000" dirty="0"/>
              <a:t>Mitigation 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Identification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Methodologies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13806" y="457199"/>
            <a:ext cx="363794" cy="48669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A5442-1A32-15F5-1B7F-AB18BC123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D20B-288B-0FF3-25B8-72817C29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593376"/>
            <a:ext cx="4021394" cy="65421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168F-DA87-8BAE-25C5-33978C972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B3F02-7BF6-98BB-4E4A-901E0194AF06}"/>
              </a:ext>
            </a:extLst>
          </p:cNvPr>
          <p:cNvSpPr txBox="1"/>
          <p:nvPr/>
        </p:nvSpPr>
        <p:spPr>
          <a:xfrm>
            <a:off x="319547" y="1247589"/>
            <a:ext cx="103189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Machine learning effectively predicts cracking susceptibility and hardness.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Identifies key factors influencing properties, guiding alloy design and process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21840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4F2F4-0512-2DD5-4B3B-CB0C60F8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FDD6-546D-1E98-12A6-5360986E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593376"/>
            <a:ext cx="5181601" cy="654214"/>
          </a:xfrm>
        </p:spPr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1C480-DCE6-BC03-EFFF-A1C5C60FA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224119-228A-412E-BC7E-318A44AB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31" y="1789904"/>
            <a:ext cx="1034353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with experimental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other mechanical properties like toughness and fatigue resistance.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advanced alloys with reduced susceptibility to cracking.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innovative welding and casting techniques for improved structural integrity.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8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2316"/>
            <a:ext cx="8013290" cy="501242"/>
          </a:xfrm>
        </p:spPr>
        <p:txBody>
          <a:bodyPr/>
          <a:lstStyle/>
          <a:p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1.(A) Solidification Cracking Mechanism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7B30B1D-736A-4D0C-86F6-DA80F9575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463284"/>
            <a:ext cx="1057687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Cracks that form during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stages of solidification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when the material transitions from liquid to solid.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Caused by the inability of the solidifying material to withstand tensile stresses.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Formation of liquid films at grain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Thermal contraction during cooling generates tensile stress.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Liquid films fail to accommodate the stress, leading to cracks.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7E1BD-33DE-4346-829E-911A62E30CB6}"/>
              </a:ext>
            </a:extLst>
          </p:cNvPr>
          <p:cNvSpPr txBox="1"/>
          <p:nvPr/>
        </p:nvSpPr>
        <p:spPr>
          <a:xfrm>
            <a:off x="914400" y="1824509"/>
            <a:ext cx="9909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Arial" panose="020B0604020202020204" pitchFamily="34" charset="0"/>
              </a:rPr>
              <a:t>Why to Study Solidification Cracking?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A key challenge in processing these alloys, particularly during welding or casting.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Impacts structural integrity, leading to failures in critical applications.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 txBox="1">
            <a:spLocks/>
          </p:cNvSpPr>
          <p:nvPr/>
        </p:nvSpPr>
        <p:spPr>
          <a:xfrm>
            <a:off x="3643703" y="305093"/>
            <a:ext cx="4904594" cy="77674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1.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944" y="603625"/>
            <a:ext cx="9373082" cy="802388"/>
          </a:xfrm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+mj-cs"/>
              </a:rPr>
              <a:t>1.(b) Factors Contributing to Solidification Cracking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25972F-83B0-46A0-A461-742A27D3489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582944" y="1637255"/>
            <a:ext cx="9483365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Alloy Composition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zinc content increases solidification range, making the alloy more susceptible.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Impurities like iron and silicon promote cracking by segregating at grain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Cooling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cooling leads to finer grains, reducing cracking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Solidification 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Wider range means more time spent in the brittle semi-solid state, increasing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Grain 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Columnar grains aligned in one direction exacerbate cracking; equiaxed grains reduce it. Fine grains improve cracking resistance.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0" y="560438"/>
            <a:ext cx="5642804" cy="542497"/>
          </a:xfrm>
        </p:spPr>
        <p:txBody>
          <a:bodyPr/>
          <a:lstStyle/>
          <a:p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1.(C) Mitigation</a:t>
            </a:r>
            <a:r>
              <a:rPr lang="en-IN" dirty="0"/>
              <a:t> </a:t>
            </a: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Strategies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390" y="1366887"/>
            <a:ext cx="8729220" cy="5332233"/>
          </a:xfrm>
        </p:spPr>
        <p:txBody>
          <a:bodyPr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Alloy Design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Adjust zinc, magnesium, and copper content to narrow the solidification range.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Reduce impurity levels to minimize grain boundary segregation.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Process Parameters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 controlled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cooling rates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to avoid steep thermal gradients.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Preheating and post-processing to relieve stresses.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Grain Refinement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Add grain refiners like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titanium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or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zirconium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to encourage the formation of equiaxed grains.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Welding Techniques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Utilize techniques like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friction stir welding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to minimize residual stresses.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Employ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weld preheating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post-weld heat treatment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C08887-6354-7AE3-4D85-40D565C2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30" y="1758926"/>
            <a:ext cx="6991679" cy="538627"/>
          </a:xfrm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2.(a) Problem identification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069D02-894C-7458-25FA-5976B20AD9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83F65-4DC0-1427-768B-8059CF73A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8747E-CA25-58A9-D369-26566C9C9F67}"/>
              </a:ext>
            </a:extLst>
          </p:cNvPr>
          <p:cNvSpPr txBox="1"/>
          <p:nvPr/>
        </p:nvSpPr>
        <p:spPr>
          <a:xfrm>
            <a:off x="1012723" y="2664541"/>
            <a:ext cx="7728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Solidification cracking is a critical defect occurring during solidification processes like casting, welding, and additive manufacturing.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Unavailability of data set for model building.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methods to predict solidification cracking rely on experimental techniques, which are time-consuming and costly.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F931A53-27B1-ED73-77AC-03047B62D085}"/>
              </a:ext>
            </a:extLst>
          </p:cNvPr>
          <p:cNvSpPr txBox="1">
            <a:spLocks/>
          </p:cNvSpPr>
          <p:nvPr/>
        </p:nvSpPr>
        <p:spPr>
          <a:xfrm>
            <a:off x="804830" y="226142"/>
            <a:ext cx="9233906" cy="117009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2. Problem identification </a:t>
            </a:r>
          </a:p>
          <a:p>
            <a:r>
              <a:rPr lang="en-IN" dirty="0"/>
              <a:t>   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36219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7CE4-2269-7BFD-38FF-8F88546F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2590E-C6D6-B942-4426-6EEAA7CD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1345224"/>
            <a:ext cx="5202207" cy="538980"/>
          </a:xfrm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2.(b) objectives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31F726F-A841-3983-2B9F-EB005FD01C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6C4AE-06A4-6160-66DD-9C7351BA8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1CB8F-0F3B-77A1-D6A1-EAD2004AA63D}"/>
              </a:ext>
            </a:extLst>
          </p:cNvPr>
          <p:cNvSpPr txBox="1"/>
          <p:nvPr/>
        </p:nvSpPr>
        <p:spPr>
          <a:xfrm>
            <a:off x="1012723" y="2487561"/>
            <a:ext cx="7728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Develop machine learning models to predict solidification cracking susceptibility (classification task).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sz="2400" dirty="0"/>
              <a:t>To predict hardness (regression task) using alloy composition.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Enhance the understanding of factors influencing the properties through feature engineering.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9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457200"/>
            <a:ext cx="11091729" cy="484404"/>
          </a:xfrm>
        </p:spPr>
        <p:txBody>
          <a:bodyPr/>
          <a:lstStyle/>
          <a:p>
            <a:r>
              <a:rPr lang="en-US" sz="3200" dirty="0"/>
              <a:t>3. Literature Survey( Related to 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38DDD8-0E98-42E4-4D81-2AF3B4937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88721"/>
              </p:ext>
            </p:extLst>
          </p:nvPr>
        </p:nvGraphicFramePr>
        <p:xfrm>
          <a:off x="6047" y="913190"/>
          <a:ext cx="12117596" cy="90598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1602">
                  <a:extLst>
                    <a:ext uri="{9D8B030D-6E8A-4147-A177-3AD203B41FA5}">
                      <a16:colId xmlns:a16="http://schemas.microsoft.com/office/drawing/2014/main" val="3065800531"/>
                    </a:ext>
                  </a:extLst>
                </a:gridCol>
                <a:gridCol w="3729973">
                  <a:extLst>
                    <a:ext uri="{9D8B030D-6E8A-4147-A177-3AD203B41FA5}">
                      <a16:colId xmlns:a16="http://schemas.microsoft.com/office/drawing/2014/main" val="3101367148"/>
                    </a:ext>
                  </a:extLst>
                </a:gridCol>
                <a:gridCol w="5006021">
                  <a:extLst>
                    <a:ext uri="{9D8B030D-6E8A-4147-A177-3AD203B41FA5}">
                      <a16:colId xmlns:a16="http://schemas.microsoft.com/office/drawing/2014/main" val="770821401"/>
                    </a:ext>
                  </a:extLst>
                </a:gridCol>
              </a:tblGrid>
              <a:tr h="94450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nkGothic Md BT"/>
                        </a:rPr>
                        <a:t>Author /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nkGothic Md BT" panose="020B080702020306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u="none" dirty="0">
                          <a:latin typeface="BankGothic Md BT" panose="020B0807020203060204" pitchFamily="34" charset="0"/>
                        </a:rPr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675"/>
                  </a:ext>
                </a:extLst>
              </a:tr>
              <a:tr h="2870804">
                <a:tc>
                  <a:txBody>
                    <a:bodyPr/>
                    <a:lstStyle/>
                    <a:p>
                      <a:r>
                        <a:rPr lang="en-IN" dirty="0"/>
                        <a:t>S Feng et al.  / Materials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Predicting solidification cracking susceptibility of stainless steels using 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Machine learning models effectively predict solidification cracking susceptibility in stainless steels based on composition and processing parameters.</a:t>
                      </a:r>
                      <a:endParaRPr lang="en-US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Feature selection techniques identified key factors influencing cracking, improving predictive accuracy.</a:t>
                      </a:r>
                      <a:endParaRPr lang="en-IN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 study demonstrated that ML-based predictions could aid in designing crack-resistant stainless steel alloys.</a:t>
                      </a:r>
                      <a:endParaRPr lang="en-IN" sz="1600" dirty="0"/>
                    </a:p>
                    <a:p>
                      <a:pPr lvl="0"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02896"/>
                  </a:ext>
                </a:extLst>
              </a:tr>
              <a:tr h="2622247">
                <a:tc>
                  <a:txBody>
                    <a:bodyPr/>
                    <a:lstStyle/>
                    <a:p>
                      <a:r>
                        <a:rPr lang="en-IN" dirty="0"/>
                        <a:t>Dhilip A et al. / Materials and Manufacturing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predictive approaches for hot crack mitigation in modified TIG welded AA7075 joints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ML models were used to optimize TIG welding parameters to reduce hot cracking in AA7075 </a:t>
                      </a:r>
                      <a:r>
                        <a:rPr lang="en-IN" sz="1600" b="0" i="0" u="none" strike="noStrike" noProof="0" dirty="0" err="1">
                          <a:latin typeface="Sabon Next LT"/>
                        </a:rPr>
                        <a:t>aluminum</a:t>
                      </a:r>
                      <a:r>
                        <a:rPr lang="en-IN" sz="1600" b="0" i="0" u="none" strike="noStrike" noProof="0" dirty="0">
                          <a:latin typeface="Sabon Next LT"/>
                        </a:rPr>
                        <a:t> alloys.</a:t>
                      </a:r>
                      <a:endParaRPr lang="en-US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 study identified critical factors such as heat input and filler material selection that influence crack formation.</a:t>
                      </a:r>
                      <a:endParaRPr lang="en-IN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Predictions made by ML models significantly improved weld quality, reducing defects in high-strength </a:t>
                      </a:r>
                      <a:r>
                        <a:rPr lang="en-IN" sz="1600" b="0" i="0" u="none" strike="noStrike" noProof="0" dirty="0" err="1">
                          <a:latin typeface="Sabon Next LT"/>
                        </a:rPr>
                        <a:t>aluminum</a:t>
                      </a:r>
                      <a:r>
                        <a:rPr lang="en-IN" sz="1600" b="0" i="0" u="none" strike="noStrike" noProof="0" dirty="0">
                          <a:latin typeface="Sabon Next LT"/>
                        </a:rPr>
                        <a:t> alloys.</a:t>
                      </a:r>
                      <a:endParaRPr lang="en-IN" sz="1600" dirty="0"/>
                    </a:p>
                    <a:p>
                      <a:pPr lvl="0"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82776"/>
                  </a:ext>
                </a:extLst>
              </a:tr>
              <a:tr h="2622247">
                <a:tc>
                  <a:txBody>
                    <a:bodyPr/>
                    <a:lstStyle/>
                    <a:p>
                      <a:r>
                        <a:rPr lang="en-IN" dirty="0"/>
                        <a:t>Umer Masood Chaudry et at. / Materials Today Communications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Machine learning-aided design of aluminum alloys with high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ML techniques successfully predicted the hardness of </a:t>
                      </a:r>
                      <a:r>
                        <a:rPr lang="en-IN" sz="1600" b="0" i="0" u="none" strike="noStrike" noProof="0" err="1">
                          <a:latin typeface="Sabon Next LT"/>
                        </a:rPr>
                        <a:t>aluminum</a:t>
                      </a:r>
                      <a:r>
                        <a:rPr lang="en-IN" sz="1600" b="0" i="0" u="none" strike="noStrike" noProof="0" dirty="0">
                          <a:latin typeface="Sabon Next LT"/>
                        </a:rPr>
                        <a:t> alloys, optimizing compositions and aging conditions.</a:t>
                      </a:r>
                      <a:endParaRPr lang="en-US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 Gradient Boosted Tree model provided the highest accuracy in predicting alloy performance.</a:t>
                      </a:r>
                      <a:endParaRPr lang="en-IN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 study demonstrated ML’s capability to accelerate the discovery of high-performance </a:t>
                      </a:r>
                      <a:r>
                        <a:rPr lang="en-IN" sz="1600" b="0" i="0" u="none" strike="noStrike" noProof="0" dirty="0" err="1">
                          <a:latin typeface="Sabon Next LT"/>
                        </a:rPr>
                        <a:t>aluminum</a:t>
                      </a:r>
                      <a:r>
                        <a:rPr lang="en-IN" sz="1600" b="0" i="0" u="none" strike="noStrike" noProof="0" dirty="0">
                          <a:latin typeface="Sabon Next LT"/>
                        </a:rPr>
                        <a:t> alloys, reducing reliance on traditional experimentation.</a:t>
                      </a:r>
                      <a:endParaRPr lang="en-IN" sz="1600" dirty="0"/>
                    </a:p>
                    <a:p>
                      <a:pPr lvl="0"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6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B2F87-5B61-8599-12E2-FE1EC6E40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E2856-FFC8-A8D9-61FD-BE1C3646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457200"/>
            <a:ext cx="11091729" cy="599308"/>
          </a:xfrm>
        </p:spPr>
        <p:txBody>
          <a:bodyPr/>
          <a:lstStyle/>
          <a:p>
            <a:r>
              <a:rPr lang="en-US" sz="3200" dirty="0"/>
              <a:t>3. Literature Survey( Related to 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C78CC-CCF6-4FD7-4006-4F7C68B19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B02224-2C81-3CBD-C1F3-468DD36E2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77131"/>
              </p:ext>
            </p:extLst>
          </p:nvPr>
        </p:nvGraphicFramePr>
        <p:xfrm>
          <a:off x="30238" y="1173238"/>
          <a:ext cx="12137873" cy="72887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4500">
                  <a:extLst>
                    <a:ext uri="{9D8B030D-6E8A-4147-A177-3AD203B41FA5}">
                      <a16:colId xmlns:a16="http://schemas.microsoft.com/office/drawing/2014/main" val="3065800531"/>
                    </a:ext>
                  </a:extLst>
                </a:gridCol>
                <a:gridCol w="3745934">
                  <a:extLst>
                    <a:ext uri="{9D8B030D-6E8A-4147-A177-3AD203B41FA5}">
                      <a16:colId xmlns:a16="http://schemas.microsoft.com/office/drawing/2014/main" val="3101367148"/>
                    </a:ext>
                  </a:extLst>
                </a:gridCol>
                <a:gridCol w="5027439">
                  <a:extLst>
                    <a:ext uri="{9D8B030D-6E8A-4147-A177-3AD203B41FA5}">
                      <a16:colId xmlns:a16="http://schemas.microsoft.com/office/drawing/2014/main" val="770821401"/>
                    </a:ext>
                  </a:extLst>
                </a:gridCol>
              </a:tblGrid>
              <a:tr h="91859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nkGothic Md BT"/>
                        </a:rPr>
                        <a:t>Author /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nkGothic Md BT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u="none" dirty="0">
                          <a:latin typeface="BankGothic Md BT"/>
                        </a:rPr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675"/>
                  </a:ext>
                </a:extLst>
              </a:tr>
              <a:tr h="1624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Fan Zhang et al.  /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Metals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of Cracking Susceptibility of Commercial Aluminum Alloys during Solidification.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Machine learning models were used to predict solidification cracking in commercial </a:t>
                      </a:r>
                      <a:r>
                        <a:rPr lang="en-IN" sz="1600" b="0" i="0" u="none" strike="noStrike" noProof="0" dirty="0" err="1">
                          <a:latin typeface="Sabon Next LT"/>
                        </a:rPr>
                        <a:t>aluminum</a:t>
                      </a:r>
                      <a:r>
                        <a:rPr lang="en-IN" sz="1600" b="0" i="0" u="none" strike="noStrike" noProof="0" dirty="0">
                          <a:latin typeface="Sabon Next LT"/>
                        </a:rPr>
                        <a:t> alloys based on composition and cooling rates.</a:t>
                      </a:r>
                      <a:endParaRPr lang="en-US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 study identified key factors affecting crack formation, enabling improved alloy design to minimize defects.</a:t>
                      </a:r>
                      <a:endParaRPr lang="en-IN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ML-based predictions provided a reliable alternative to traditional experimental methods, saving time and costs in alloy development.</a:t>
                      </a:r>
                      <a:endParaRPr lang="en-IN" sz="1600" dirty="0"/>
                    </a:p>
                    <a:p>
                      <a:pPr lvl="0"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02896"/>
                  </a:ext>
                </a:extLst>
              </a:tr>
              <a:tr h="1624425">
                <a:tc>
                  <a:txBody>
                    <a:bodyPr/>
                    <a:lstStyle/>
                    <a:p>
                      <a:r>
                        <a:rPr lang="en-IN" dirty="0"/>
                        <a:t>Alireza Valizadeh et al. </a:t>
                      </a:r>
                      <a:r>
                        <a:rPr lang="en-IN" b="0" dirty="0"/>
                        <a:t>/</a:t>
                      </a:r>
                      <a:r>
                        <a:rPr lang="en-IN" dirty="0"/>
                        <a:t> </a:t>
                      </a:r>
                      <a:r>
                        <a:rPr lang="en-US" dirty="0"/>
                        <a:t>Science and Technology of Advanced Materials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Alloys innovation through 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ML techniques accelerated the discovery of novel alloys by predicting their mechanical properties based on composition and processing conditions.</a:t>
                      </a:r>
                      <a:endParaRPr lang="en-US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The study demonstrated that data-driven approaches improve efficiency in materials design, reducing reliance on trial-and-error experiments.</a:t>
                      </a:r>
                      <a:endParaRPr lang="en-IN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600" b="0" i="0" u="none" strike="noStrike" noProof="0" dirty="0">
                          <a:latin typeface="Sabon Next LT"/>
                        </a:rPr>
                        <a:t>ML-driven alloy innovation can significantly enhance performance across various applications, from aerospace to manufacturing.</a:t>
                      </a:r>
                      <a:endParaRPr lang="en-IN" sz="1600" dirty="0"/>
                    </a:p>
                    <a:p>
                      <a:pPr lvl="0"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82776"/>
                  </a:ext>
                </a:extLst>
              </a:tr>
              <a:tr h="12495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6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108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{B53C6165-DD24-4B2C-B683-E4A5C53D1065}tf78438558_win32</Template>
  <TotalTime>247</TotalTime>
  <Words>1125</Words>
  <Application>Microsoft Office PowerPoint</Application>
  <PresentationFormat>Widescreen</PresentationFormat>
  <Paragraphs>211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Custom</vt:lpstr>
      <vt:lpstr>Prediction of Solidification crack susceptibility of 7XXX series aluminium alloys  using ML</vt:lpstr>
      <vt:lpstr>contents</vt:lpstr>
      <vt:lpstr>1.(A) Solidification Cracking Mechanism</vt:lpstr>
      <vt:lpstr>1.(b) Factors Contributing to Solidification Cracking</vt:lpstr>
      <vt:lpstr>1.(C) Mitigation Strategies</vt:lpstr>
      <vt:lpstr>2.(a) Problem identification </vt:lpstr>
      <vt:lpstr>2.(b) objectives</vt:lpstr>
      <vt:lpstr>3. Literature Survey( Related to ML)</vt:lpstr>
      <vt:lpstr>3. Literature Survey( Related to ML)</vt:lpstr>
      <vt:lpstr>3. Literature Survey  ( Related to 7xxx Aluminium alloy)</vt:lpstr>
      <vt:lpstr>3. Literature Survey</vt:lpstr>
      <vt:lpstr>PowerPoint Presentation</vt:lpstr>
      <vt:lpstr>PowerPoint Presentation</vt:lpstr>
      <vt:lpstr>Progress of work</vt:lpstr>
      <vt:lpstr>work we’ll do</vt:lpstr>
      <vt:lpstr>work we’ll do</vt:lpstr>
      <vt:lpstr>work we’ll do</vt:lpstr>
      <vt:lpstr>Result</vt:lpstr>
      <vt:lpstr>Discussion</vt:lpstr>
      <vt:lpstr>conclusion</vt:lpstr>
      <vt:lpstr>Future work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Solidification cracking of aluminium 7XXX series alloys</dc:title>
  <dc:subject/>
  <dc:creator>Ram Prasad</dc:creator>
  <cp:lastModifiedBy>Ram Prasad</cp:lastModifiedBy>
  <cp:revision>34</cp:revision>
  <cp:lastPrinted>2025-01-21T19:14:40Z</cp:lastPrinted>
  <dcterms:created xsi:type="dcterms:W3CDTF">2025-01-21T17:26:55Z</dcterms:created>
  <dcterms:modified xsi:type="dcterms:W3CDTF">2025-02-05T14:02:16Z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