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6" r:id="rId9"/>
    <p:sldId id="269" r:id="rId10"/>
    <p:sldId id="270" r:id="rId11"/>
    <p:sldId id="264" r:id="rId12"/>
    <p:sldId id="268" r:id="rId13"/>
  </p:sldIdLst>
  <p:sldSz cx="18288000" cy="10287000"/>
  <p:notesSz cx="6858000" cy="9144000"/>
  <p:embeddedFontLst>
    <p:embeddedFont>
      <p:font typeface="Cubao Narrow" panose="020B0604020202020204" charset="0"/>
      <p:regular r:id="rId15"/>
    </p:embeddedFont>
    <p:embeddedFont>
      <p:font typeface="Helios" panose="020B0604020202020204" charset="0"/>
      <p:regular r:id="rId16"/>
    </p:embeddedFont>
    <p:embeddedFont>
      <p:font typeface="Helios Bold" panose="020B0604020202020204" charset="0"/>
      <p:regular r:id="rId17"/>
    </p:embeddedFont>
    <p:embeddedFont>
      <p:font typeface="Helios Bold Italics" panose="020B0604020202020204" charset="0"/>
      <p:regular r:id="rId18"/>
    </p:embeddedFont>
    <p:embeddedFont>
      <p:font typeface="Klein Bold" panose="020B0604020202020204" charset="0"/>
      <p:regular r:id="rId19"/>
    </p:embeddedFont>
    <p:embeddedFont>
      <p:font typeface="Klein Bold Italics" panose="020B0604020202020204" charset="0"/>
      <p:regular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22" autoAdjust="0"/>
  </p:normalViewPr>
  <p:slideViewPr>
    <p:cSldViewPr>
      <p:cViewPr varScale="1">
        <p:scale>
          <a:sx n="50" d="100"/>
          <a:sy n="50" d="100"/>
        </p:scale>
        <p:origin x="9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00624-4941-4CA7-AB93-A28042346301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9FF84-1A2D-48A4-8E21-19071A8442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9FF84-1A2D-48A4-8E21-19071A84426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81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1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92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7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8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sv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126365" y="938303"/>
            <a:ext cx="2438202" cy="615526"/>
          </a:xfrm>
          <a:custGeom>
            <a:avLst/>
            <a:gdLst/>
            <a:ahLst/>
            <a:cxnLst/>
            <a:rect l="l" t="t" r="r" b="b"/>
            <a:pathLst>
              <a:path w="2438202" h="615526">
                <a:moveTo>
                  <a:pt x="0" y="0"/>
                </a:moveTo>
                <a:lnTo>
                  <a:pt x="2438202" y="0"/>
                </a:lnTo>
                <a:lnTo>
                  <a:pt x="2438202" y="615526"/>
                </a:lnTo>
                <a:lnTo>
                  <a:pt x="0" y="615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114800" y="2119312"/>
            <a:ext cx="12879709" cy="3362531"/>
            <a:chOff x="-5640888" y="493411"/>
            <a:chExt cx="17172947" cy="4483374"/>
          </a:xfrm>
        </p:grpSpPr>
        <p:sp>
          <p:nvSpPr>
            <p:cNvPr id="7" name="TextBox 7"/>
            <p:cNvSpPr txBox="1"/>
            <p:nvPr/>
          </p:nvSpPr>
          <p:spPr>
            <a:xfrm>
              <a:off x="-5640888" y="493411"/>
              <a:ext cx="11885113" cy="403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79"/>
                </a:lnSpc>
              </a:pPr>
              <a:r>
                <a:rPr lang="en-US" sz="9899" b="1" i="1" dirty="0">
                  <a:solidFill>
                    <a:srgbClr val="2A2E3A"/>
                  </a:solidFill>
                  <a:latin typeface="Klein Bold Italics"/>
                  <a:ea typeface="Klein Bold Italics"/>
                  <a:cs typeface="Klein Bold Italics"/>
                  <a:sym typeface="Klein Bold Italics"/>
                </a:rPr>
                <a:t>Banking Data Analytics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269183"/>
              <a:ext cx="1153205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254658" y="6438900"/>
            <a:ext cx="2634115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Group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31879" y="7153460"/>
            <a:ext cx="7879674" cy="2266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Monali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Rajendra </a:t>
            </a: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Kadhane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Swapnil Sharad Kulkarni	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Siddhesh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Suhas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Kamble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	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Mohita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Dashora</a:t>
            </a: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	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AHMED MOHAMED ALHASSAN ABASHAR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8145352" y="8929450"/>
            <a:ext cx="1997295" cy="1049488"/>
          </a:xfrm>
          <a:custGeom>
            <a:avLst/>
            <a:gdLst/>
            <a:ahLst/>
            <a:cxnLst/>
            <a:rect l="l" t="t" r="r" b="b"/>
            <a:pathLst>
              <a:path w="1997295" h="1049488">
                <a:moveTo>
                  <a:pt x="0" y="0"/>
                </a:moveTo>
                <a:lnTo>
                  <a:pt x="1997296" y="0"/>
                </a:lnTo>
                <a:lnTo>
                  <a:pt x="1997296" y="1049488"/>
                </a:lnTo>
                <a:lnTo>
                  <a:pt x="0" y="104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88C81-08B9-4C0E-85F4-87C884B64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60"/>
            <a:ext cx="8458200" cy="4739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152F70-B257-492F-9172-84558A4CA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4800600"/>
            <a:ext cx="9144000" cy="4248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98864-5A8D-4AAC-8B80-B5976DD43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1" y="22860"/>
            <a:ext cx="9143999" cy="483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091C1-1243-4A6F-9EAA-27A8BF999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480" y="4862235"/>
            <a:ext cx="9113520" cy="3634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68D7AD-0538-4D1D-BAE3-C862E1E7BB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6281078"/>
            <a:ext cx="31436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3000" y="2147573"/>
            <a:ext cx="16230600" cy="7652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This project utilized banking data to extract meaningful insights into loan performance and customer transactions using Excel, SQL, Tableau, and Power BI.</a:t>
            </a:r>
          </a:p>
          <a:p>
            <a:pPr algn="l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Loan Analysis revealed:</a:t>
            </a:r>
          </a:p>
          <a:p>
            <a:pPr algn="l">
              <a:lnSpc>
                <a:spcPts val="4199"/>
              </a:lnSpc>
            </a:pPr>
            <a:endParaRPr lang="en-US" sz="2999" b="1" dirty="0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High volume of personal loans among customers aged 25–40.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Elevated default risk in Grade C or lower borrowers and unverified accounts.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r>
              <a:rPr lang="en-US" sz="29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Transaction Analysis showed:</a:t>
            </a:r>
          </a:p>
          <a:p>
            <a:pPr algn="l">
              <a:lnSpc>
                <a:spcPts val="4199"/>
              </a:lnSpc>
            </a:pPr>
            <a:endParaRPr lang="en-US" sz="2999" b="1" dirty="0">
              <a:solidFill>
                <a:srgbClr val="000000"/>
              </a:solidFill>
              <a:latin typeface="Helios Bold"/>
              <a:ea typeface="Helios Bold"/>
              <a:cs typeface="Helios Bold"/>
              <a:sym typeface="Helios Bold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positive net cash flow (credit &gt; debit) across branches.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Certain branches and accounts flagged for unusually high activity, suggesting risk.</a:t>
            </a:r>
          </a:p>
          <a:p>
            <a:pPr algn="l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dashboards built allow real-time KPI tracking and support data-driven decisions.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Overall, the project highlights how analytics can enhance financial performance, mitigate risk, and improve operational focus.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51117" y="723900"/>
            <a:ext cx="3985766" cy="1385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sz="7699" dirty="0">
                <a:solidFill>
                  <a:srgbClr val="000000"/>
                </a:solidFill>
                <a:latin typeface="Cubao Narrow"/>
                <a:ea typeface="Cubao Narrow"/>
                <a:cs typeface="Cubao Narrow"/>
                <a:sym typeface="Cubao Narrow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resentation Photos Stock ...">
            <a:extLst>
              <a:ext uri="{FF2B5EF4-FFF2-40B4-BE49-F238E27FC236}">
                <a16:creationId xmlns:a16="http://schemas.microsoft.com/office/drawing/2014/main" id="{F21F3C50-83B7-40EF-A510-56CD3E206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9162"/>
            <a:ext cx="9658350" cy="540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1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ACD0F0-EC7F-48D8-836D-5F4E3FAD3AD1}"/>
              </a:ext>
            </a:extLst>
          </p:cNvPr>
          <p:cNvSpPr/>
          <p:nvPr/>
        </p:nvSpPr>
        <p:spPr>
          <a:xfrm>
            <a:off x="6669412" y="1104900"/>
            <a:ext cx="4491976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>
                <a:latin typeface="Klein Bold"/>
                <a:ea typeface="Klein Bold"/>
                <a:cs typeface="Klein Bold"/>
                <a:sym typeface="Klein Bold"/>
              </a:rPr>
              <a:t>Index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042BFB-A478-4C87-A2F9-5C564E7E8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42624"/>
              </p:ext>
            </p:extLst>
          </p:nvPr>
        </p:nvGraphicFramePr>
        <p:xfrm>
          <a:off x="4965700" y="3162300"/>
          <a:ext cx="7899400" cy="7786161"/>
        </p:xfrm>
        <a:graphic>
          <a:graphicData uri="http://schemas.openxmlformats.org/drawingml/2006/table">
            <a:tbl>
              <a:tblPr/>
              <a:tblGrid>
                <a:gridCol w="7899400">
                  <a:extLst>
                    <a:ext uri="{9D8B030D-6E8A-4147-A177-3AD203B41FA5}">
                      <a16:colId xmlns:a16="http://schemas.microsoft.com/office/drawing/2014/main" val="3980316060"/>
                    </a:ext>
                  </a:extLst>
                </a:gridCol>
              </a:tblGrid>
              <a:tr h="911225"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3639"/>
                        </a:lnSpc>
                        <a:buFont typeface="+mj-lt"/>
                        <a:buNone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Project Overview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420828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Insights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93163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Cleaning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4543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Excel Dashboard</a:t>
                      </a:r>
                    </a:p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1100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Power BI Dashboard</a:t>
                      </a:r>
                    </a:p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Tableau Dashboard</a:t>
                      </a:r>
                    </a:p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MySql</a:t>
                      </a: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76174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4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62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144000" y="2476500"/>
            <a:ext cx="6148356" cy="6354148"/>
            <a:chOff x="0" y="0"/>
            <a:chExt cx="6362700" cy="6575666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6350012" cy="6562979"/>
            </a:xfrm>
            <a:custGeom>
              <a:avLst/>
              <a:gdLst/>
              <a:ahLst/>
              <a:cxnLst/>
              <a:rect l="l" t="t" r="r" b="b"/>
              <a:pathLst>
                <a:path w="6350012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2"/>
              <a:stretch>
                <a:fillRect l="-47965" r="-47965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38200" y="873507"/>
            <a:ext cx="11969130" cy="7162895"/>
            <a:chOff x="-254000" y="-1288117"/>
            <a:chExt cx="15958840" cy="9550526"/>
          </a:xfrm>
        </p:grpSpPr>
        <p:sp>
          <p:nvSpPr>
            <p:cNvPr id="11" name="TextBox 11"/>
            <p:cNvSpPr txBox="1"/>
            <p:nvPr/>
          </p:nvSpPr>
          <p:spPr>
            <a:xfrm>
              <a:off x="4884440" y="-1288117"/>
              <a:ext cx="10820400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overview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254000" y="1560407"/>
              <a:ext cx="9768880" cy="6702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Ev</a:t>
              </a:r>
              <a:r>
                <a:rPr lang="en-US" sz="31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aluate loan portfolio performance by state, product type, and customer grade.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Analyze credit and debit transaction behavior across branches.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Identify high-risk patterns and default tendencies.</a:t>
              </a:r>
            </a:p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Build interactive dashboards for management review.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9677400" y="1957083"/>
            <a:ext cx="10875080" cy="7393269"/>
            <a:chOff x="3159696" y="-4248557"/>
            <a:chExt cx="14500107" cy="9857693"/>
          </a:xfrm>
        </p:grpSpPr>
        <p:sp>
          <p:nvSpPr>
            <p:cNvPr id="5" name="TextBox 5"/>
            <p:cNvSpPr txBox="1"/>
            <p:nvPr/>
          </p:nvSpPr>
          <p:spPr>
            <a:xfrm>
              <a:off x="3159696" y="-4248557"/>
              <a:ext cx="14500107" cy="1524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Debit and Cred</a:t>
              </a:r>
              <a:r>
                <a:rPr lang="en-US" sz="3799" b="1" u="none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it banking data</a:t>
              </a:r>
            </a:p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(Transaction Data)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870896" y="-2336801"/>
              <a:ext cx="7518400" cy="79459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3639"/>
                </a:lnSpc>
                <a:spcBef>
                  <a:spcPct val="0"/>
                </a:spcBef>
                <a:buAutoNum type="arabicPeriod"/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credit to debit ratio is 1.2, suggesting a net positive cash flow.</a:t>
              </a:r>
            </a:p>
            <a:p>
              <a:pPr marL="561339" lvl="1" indent="-280669" algn="l">
                <a:lnSpc>
                  <a:spcPts val="3639"/>
                </a:lnSpc>
                <a:spcBef>
                  <a:spcPct val="0"/>
                </a:spcBef>
                <a:buAutoNum type="arabicPeriod"/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Online transfers dominate transaction modes, while cash-heavy branches may signal risk.</a:t>
              </a:r>
            </a:p>
            <a:p>
              <a:pPr marL="561339" lvl="1" indent="-280669" algn="l">
                <a:lnSpc>
                  <a:spcPts val="3639"/>
                </a:lnSpc>
                <a:spcBef>
                  <a:spcPct val="0"/>
                </a:spcBef>
                <a:buAutoNum type="arabicPeriod"/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Some branches show abnormally high transaction volume, requiring further audit.</a:t>
              </a:r>
            </a:p>
            <a:p>
              <a:pPr marL="561339" lvl="1" indent="-280669" algn="l">
                <a:lnSpc>
                  <a:spcPts val="3639"/>
                </a:lnSpc>
                <a:spcBef>
                  <a:spcPct val="0"/>
                </a:spcBef>
                <a:buAutoNum type="arabicPeriod"/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few accounts perform over 10 transactions daily, raising potential fraud flags.</a:t>
              </a: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144538" y="230809"/>
            <a:ext cx="399892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Insights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96417" y="2254249"/>
            <a:ext cx="10631804" cy="8019433"/>
            <a:chOff x="-9806114" y="699800"/>
            <a:chExt cx="14175739" cy="10692579"/>
          </a:xfrm>
        </p:grpSpPr>
        <p:sp>
          <p:nvSpPr>
            <p:cNvPr id="12" name="TextBox 12"/>
            <p:cNvSpPr txBox="1"/>
            <p:nvPr/>
          </p:nvSpPr>
          <p:spPr>
            <a:xfrm>
              <a:off x="-9806114" y="699800"/>
              <a:ext cx="14175739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Bank Data Analyt</a:t>
              </a:r>
              <a:r>
                <a:rPr lang="en-US" sz="3799" b="1" u="none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ics (Loan Data)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9214178" y="2215335"/>
              <a:ext cx="8523927" cy="91770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61339" lvl="1" indent="-280669" algn="just">
                <a:lnSpc>
                  <a:spcPts val="3639"/>
                </a:lnSpc>
                <a:spcBef>
                  <a:spcPct val="0"/>
                </a:spcBef>
                <a:buAutoNum type="arabicPeriod"/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Personal loans are the most common loan type, especially among customers aged 25–35.</a:t>
              </a:r>
            </a:p>
            <a:p>
              <a:pPr marL="280670" lvl="1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2.</a:t>
              </a: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Bihar ,Punjab and Utter Pradesh has the highest loan amount which is together around 44% of total loan amount.</a:t>
              </a: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  <a:p>
              <a:pPr marL="280670" lvl="1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3.L</a:t>
              </a: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oans marked as "Not Verified" or "Charged Off" have a significantly higher risk profile.</a:t>
              </a:r>
            </a:p>
            <a:p>
              <a:pPr marL="280670" lvl="1" algn="just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4.Highest loan Disbursements in 2019 which is Approximately 418M .Drop sudden in 2020 to 60M (Probably because of </a:t>
              </a:r>
              <a:r>
                <a:rPr lang="en-US" sz="2599" dirty="0" err="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Pandamic</a:t>
              </a: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).</a:t>
              </a: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  <a:p>
              <a:pPr marL="0" lvl="0" indent="0" algn="just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83262"/>
              </p:ext>
            </p:extLst>
          </p:nvPr>
        </p:nvGraphicFramePr>
        <p:xfrm>
          <a:off x="9633850" y="4152900"/>
          <a:ext cx="7625450" cy="4254417"/>
        </p:xfrm>
        <a:graphic>
          <a:graphicData uri="http://schemas.openxmlformats.org/drawingml/2006/table">
            <a:tbl>
              <a:tblPr/>
              <a:tblGrid>
                <a:gridCol w="82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Date formatting in Transaction Date.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Categorical normalization for Transaction Type, Bank Name, etc.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Duplicate transactions based on Customer ID, Transaction Date, Amount.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88677"/>
              </p:ext>
            </p:extLst>
          </p:nvPr>
        </p:nvGraphicFramePr>
        <p:xfrm>
          <a:off x="1028700" y="4000500"/>
          <a:ext cx="7199910" cy="5121700"/>
        </p:xfrm>
        <a:graphic>
          <a:graphicData uri="http://schemas.openxmlformats.org/drawingml/2006/table">
            <a:tbl>
              <a:tblPr/>
              <a:tblGrid>
                <a:gridCol w="778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1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6775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Missing values (e.g. blank cells, especially in financial columns).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type mismatches (e.g. numeric fields stored as strings).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Duplicated records (e.g. repeated Account ID or Client id).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3200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Inconsistent formatting (e.g. "36 months" as text vs integer duration).</a:t>
                      </a:r>
                      <a:endParaRPr lang="en-US" sz="32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2148268" y="952500"/>
            <a:ext cx="13991465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Cleaning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29586" y="2448222"/>
            <a:ext cx="3198138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Bank Data Analytics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20400" y="2572591"/>
            <a:ext cx="478333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Debit and Credit Banking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488495" y="-8868"/>
            <a:ext cx="9799505" cy="10295868"/>
            <a:chOff x="0" y="0"/>
            <a:chExt cx="2580940" cy="27116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80940" cy="2711669"/>
            </a:xfrm>
            <a:custGeom>
              <a:avLst/>
              <a:gdLst/>
              <a:ahLst/>
              <a:cxnLst/>
              <a:rect l="l" t="t" r="r" b="b"/>
              <a:pathLst>
                <a:path w="2580940" h="2711669">
                  <a:moveTo>
                    <a:pt x="0" y="0"/>
                  </a:moveTo>
                  <a:lnTo>
                    <a:pt x="2580940" y="0"/>
                  </a:lnTo>
                  <a:lnTo>
                    <a:pt x="2580940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580940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23218" y="8933499"/>
            <a:ext cx="887353" cy="988694"/>
          </a:xfrm>
          <a:custGeom>
            <a:avLst/>
            <a:gdLst/>
            <a:ahLst/>
            <a:cxnLst/>
            <a:rect l="l" t="t" r="r" b="b"/>
            <a:pathLst>
              <a:path w="887353" h="988694">
                <a:moveTo>
                  <a:pt x="0" y="0"/>
                </a:moveTo>
                <a:lnTo>
                  <a:pt x="887354" y="0"/>
                </a:lnTo>
                <a:lnTo>
                  <a:pt x="887354" y="988694"/>
                </a:lnTo>
                <a:lnTo>
                  <a:pt x="0" y="98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20000" y="8854440"/>
            <a:ext cx="3423047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Excel 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86710C-C9AC-40E3-A11B-1331C405B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40"/>
            <a:ext cx="18288000" cy="8422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7264066" y="9024995"/>
            <a:ext cx="1037023" cy="851655"/>
          </a:xfrm>
          <a:custGeom>
            <a:avLst/>
            <a:gdLst/>
            <a:ahLst/>
            <a:cxnLst/>
            <a:rect l="l" t="t" r="r" b="b"/>
            <a:pathLst>
              <a:path w="1037023" h="851655">
                <a:moveTo>
                  <a:pt x="0" y="0"/>
                </a:moveTo>
                <a:lnTo>
                  <a:pt x="1037023" y="0"/>
                </a:lnTo>
                <a:lnTo>
                  <a:pt x="1037023" y="851655"/>
                </a:lnTo>
                <a:lnTo>
                  <a:pt x="0" y="851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775509" y="9147634"/>
            <a:ext cx="1981676" cy="63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Power BI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F69E46-34FC-4ACF-B246-50C58B175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3"/>
            <a:ext cx="18288000" cy="85869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7239000" y="8877300"/>
            <a:ext cx="1166327" cy="1143000"/>
          </a:xfrm>
          <a:custGeom>
            <a:avLst/>
            <a:gdLst/>
            <a:ahLst/>
            <a:cxnLst/>
            <a:rect l="l" t="t" r="r" b="b"/>
            <a:pathLst>
              <a:path w="1166327" h="1143000">
                <a:moveTo>
                  <a:pt x="0" y="0"/>
                </a:moveTo>
                <a:lnTo>
                  <a:pt x="1166327" y="0"/>
                </a:lnTo>
                <a:lnTo>
                  <a:pt x="1166327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610600" y="9153911"/>
            <a:ext cx="2036509" cy="589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i="1" dirty="0">
                <a:solidFill>
                  <a:srgbClr val="000000"/>
                </a:solidFill>
                <a:latin typeface="Helios Bold Italics"/>
                <a:ea typeface="Helios Bold Italics"/>
                <a:cs typeface="Helios Bold Italics"/>
                <a:sym typeface="Helios Bold Italics"/>
              </a:rPr>
              <a:t>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CFFC6-64E1-4296-A310-5D2F19AE2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" y="0"/>
            <a:ext cx="18258298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8145352" y="8929450"/>
            <a:ext cx="1997295" cy="1049488"/>
          </a:xfrm>
          <a:custGeom>
            <a:avLst/>
            <a:gdLst/>
            <a:ahLst/>
            <a:cxnLst/>
            <a:rect l="l" t="t" r="r" b="b"/>
            <a:pathLst>
              <a:path w="1997295" h="1049488">
                <a:moveTo>
                  <a:pt x="0" y="0"/>
                </a:moveTo>
                <a:lnTo>
                  <a:pt x="1997296" y="0"/>
                </a:lnTo>
                <a:lnTo>
                  <a:pt x="1997296" y="1049488"/>
                </a:lnTo>
                <a:lnTo>
                  <a:pt x="0" y="1049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91D39F-E374-4ED6-8A04-52633DBB9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9144000" cy="4839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F8F34-3287-46B1-ABF8-EE80AFC1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77475"/>
            <a:ext cx="9438691" cy="4505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FE3C66-0451-4DDA-A5DF-AFE6DAFAA9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920" y="0"/>
            <a:ext cx="9022080" cy="487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FA2CB-9F14-41C7-BC98-6DF7BE097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161" y="4806710"/>
            <a:ext cx="9022079" cy="39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4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462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Helios Bold</vt:lpstr>
      <vt:lpstr>Arial</vt:lpstr>
      <vt:lpstr>Klein Bold</vt:lpstr>
      <vt:lpstr>Helios</vt:lpstr>
      <vt:lpstr>Wingdings 3</vt:lpstr>
      <vt:lpstr>Calibri</vt:lpstr>
      <vt:lpstr>Klein Bold Italics</vt:lpstr>
      <vt:lpstr>Helios Bold Italics</vt:lpstr>
      <vt:lpstr>Cubao Narrow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Ahmed Hassan</cp:lastModifiedBy>
  <cp:revision>13</cp:revision>
  <dcterms:created xsi:type="dcterms:W3CDTF">2006-08-16T00:00:00Z</dcterms:created>
  <dcterms:modified xsi:type="dcterms:W3CDTF">2025-05-20T06:06:15Z</dcterms:modified>
  <dc:identifier>DAGmv8jpXE8</dc:identifier>
</cp:coreProperties>
</file>