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83" r:id="rId2"/>
    <p:sldId id="257" r:id="rId3"/>
    <p:sldId id="277" r:id="rId4"/>
    <p:sldId id="260" r:id="rId5"/>
    <p:sldId id="263" r:id="rId6"/>
    <p:sldId id="261" r:id="rId7"/>
    <p:sldId id="266" r:id="rId8"/>
    <p:sldId id="269" r:id="rId9"/>
    <p:sldId id="267" r:id="rId10"/>
    <p:sldId id="262" r:id="rId11"/>
    <p:sldId id="286" r:id="rId12"/>
    <p:sldId id="278" r:id="rId13"/>
    <p:sldId id="279" r:id="rId14"/>
    <p:sldId id="281" r:id="rId15"/>
    <p:sldId id="273" r:id="rId16"/>
    <p:sldId id="275" r:id="rId17"/>
    <p:sldId id="28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17C6F2-2AB4-44EE-B89F-1E136A8BBA1C}" type="doc">
      <dgm:prSet loTypeId="urn:microsoft.com/office/officeart/2005/8/layout/default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375117B7-E831-4FF6-9312-63B6F2A760B0}">
      <dgm:prSet phldrT="[Text]" custT="1"/>
      <dgm:spPr/>
      <dgm:t>
        <a:bodyPr/>
        <a:lstStyle/>
        <a:p>
          <a:pPr algn="ctr"/>
          <a:r>
            <a:rPr lang="en-IN" sz="2300" b="1" dirty="0"/>
            <a:t>Summary</a:t>
          </a:r>
        </a:p>
      </dgm:t>
    </dgm:pt>
    <dgm:pt modelId="{330EA586-7CF0-4ED4-82A1-96C245B8EE8E}" type="parTrans" cxnId="{8B2CBEF2-8123-48D7-8ECE-229C3F6600B3}">
      <dgm:prSet/>
      <dgm:spPr/>
      <dgm:t>
        <a:bodyPr/>
        <a:lstStyle/>
        <a:p>
          <a:endParaRPr lang="en-IN"/>
        </a:p>
      </dgm:t>
    </dgm:pt>
    <dgm:pt modelId="{54EA073B-A6CB-421E-90BA-A312B9D98761}" type="sibTrans" cxnId="{8B2CBEF2-8123-48D7-8ECE-229C3F6600B3}">
      <dgm:prSet/>
      <dgm:spPr/>
      <dgm:t>
        <a:bodyPr/>
        <a:lstStyle/>
        <a:p>
          <a:endParaRPr lang="en-IN"/>
        </a:p>
      </dgm:t>
    </dgm:pt>
    <dgm:pt modelId="{515E9D04-D3AC-4819-8360-99EA3143297B}">
      <dgm:prSet phldrT="[Text]" custT="1"/>
      <dgm:spPr/>
      <dgm:t>
        <a:bodyPr/>
        <a:lstStyle/>
        <a:p>
          <a:r>
            <a:rPr lang="en-US" sz="2400" b="1" dirty="0"/>
            <a:t>Excel</a:t>
          </a:r>
          <a:endParaRPr lang="en-IN" sz="2400" b="1" dirty="0"/>
        </a:p>
      </dgm:t>
    </dgm:pt>
    <dgm:pt modelId="{0DAE863B-A505-4E2A-B1CB-04FE0A8F33DD}" type="parTrans" cxnId="{010DF451-4BBE-4B87-83CF-28E343D34BED}">
      <dgm:prSet/>
      <dgm:spPr/>
      <dgm:t>
        <a:bodyPr/>
        <a:lstStyle/>
        <a:p>
          <a:endParaRPr lang="en-IN"/>
        </a:p>
      </dgm:t>
    </dgm:pt>
    <dgm:pt modelId="{6C8E6F41-36E0-47BE-AF7A-D581BA4D2FAF}" type="sibTrans" cxnId="{010DF451-4BBE-4B87-83CF-28E343D34BED}">
      <dgm:prSet/>
      <dgm:spPr/>
      <dgm:t>
        <a:bodyPr/>
        <a:lstStyle/>
        <a:p>
          <a:endParaRPr lang="en-IN"/>
        </a:p>
      </dgm:t>
    </dgm:pt>
    <dgm:pt modelId="{D326FB3A-FACA-4B8B-9A9D-C8C292433979}">
      <dgm:prSet phldrT="[Text]" custT="1"/>
      <dgm:spPr/>
      <dgm:t>
        <a:bodyPr/>
        <a:lstStyle/>
        <a:p>
          <a:r>
            <a:rPr lang="en-US" sz="2400" b="1" dirty="0" err="1"/>
            <a:t>PowerBi</a:t>
          </a:r>
          <a:endParaRPr lang="en-IN" sz="2400" b="1" dirty="0"/>
        </a:p>
      </dgm:t>
    </dgm:pt>
    <dgm:pt modelId="{F8998801-2896-47DB-99FF-E01D22DE6D01}" type="parTrans" cxnId="{CD369981-BA53-4DFB-987E-6DBAF588824F}">
      <dgm:prSet/>
      <dgm:spPr/>
      <dgm:t>
        <a:bodyPr/>
        <a:lstStyle/>
        <a:p>
          <a:endParaRPr lang="en-IN"/>
        </a:p>
      </dgm:t>
    </dgm:pt>
    <dgm:pt modelId="{C3D7D429-369A-4286-AD78-294E6A8B288D}" type="sibTrans" cxnId="{CD369981-BA53-4DFB-987E-6DBAF588824F}">
      <dgm:prSet/>
      <dgm:spPr/>
      <dgm:t>
        <a:bodyPr/>
        <a:lstStyle/>
        <a:p>
          <a:endParaRPr lang="en-IN"/>
        </a:p>
      </dgm:t>
    </dgm:pt>
    <dgm:pt modelId="{657C8AE1-D82F-4000-85FE-D3BAB8F17F84}">
      <dgm:prSet phldrT="[Text]" custT="1"/>
      <dgm:spPr/>
      <dgm:t>
        <a:bodyPr/>
        <a:lstStyle/>
        <a:p>
          <a:r>
            <a:rPr lang="en-US" sz="2400" b="1" dirty="0"/>
            <a:t>Tableau</a:t>
          </a:r>
          <a:endParaRPr lang="en-IN" sz="2400" b="1" dirty="0"/>
        </a:p>
      </dgm:t>
    </dgm:pt>
    <dgm:pt modelId="{EC396377-8EBA-4D35-B4DB-A4315C8C40D9}" type="parTrans" cxnId="{D718ABF2-9921-46E7-BB67-6BA10082C995}">
      <dgm:prSet/>
      <dgm:spPr/>
      <dgm:t>
        <a:bodyPr/>
        <a:lstStyle/>
        <a:p>
          <a:endParaRPr lang="en-IN"/>
        </a:p>
      </dgm:t>
    </dgm:pt>
    <dgm:pt modelId="{5A1B85B5-E5BC-4E28-93A8-09166ACD6A90}" type="sibTrans" cxnId="{D718ABF2-9921-46E7-BB67-6BA10082C995}">
      <dgm:prSet/>
      <dgm:spPr/>
      <dgm:t>
        <a:bodyPr/>
        <a:lstStyle/>
        <a:p>
          <a:endParaRPr lang="en-IN"/>
        </a:p>
      </dgm:t>
    </dgm:pt>
    <dgm:pt modelId="{7370012E-B99C-4763-8145-72B3340E786F}">
      <dgm:prSet phldrT="[Text]" custT="1"/>
      <dgm:spPr/>
      <dgm:t>
        <a:bodyPr/>
        <a:lstStyle/>
        <a:p>
          <a:r>
            <a:rPr lang="en-US" sz="2400" b="1" dirty="0"/>
            <a:t>MY SQL</a:t>
          </a:r>
          <a:endParaRPr lang="en-IN" sz="2400" b="1" dirty="0"/>
        </a:p>
      </dgm:t>
    </dgm:pt>
    <dgm:pt modelId="{2DE8331F-7B9C-44DA-BF2F-F0CA7449634C}" type="parTrans" cxnId="{D3FC592D-D6D1-43A3-9C50-657EB6063FCB}">
      <dgm:prSet/>
      <dgm:spPr/>
      <dgm:t>
        <a:bodyPr/>
        <a:lstStyle/>
        <a:p>
          <a:endParaRPr lang="en-IN"/>
        </a:p>
      </dgm:t>
    </dgm:pt>
    <dgm:pt modelId="{C1BBEB27-B571-44F2-A5B9-404244C890DB}" type="sibTrans" cxnId="{D3FC592D-D6D1-43A3-9C50-657EB6063FCB}">
      <dgm:prSet/>
      <dgm:spPr/>
      <dgm:t>
        <a:bodyPr/>
        <a:lstStyle/>
        <a:p>
          <a:endParaRPr lang="en-IN"/>
        </a:p>
      </dgm:t>
    </dgm:pt>
    <dgm:pt modelId="{89835A4D-1530-40F3-A33F-F46D1813757C}">
      <dgm:prSet phldrT="[Text]" custT="1"/>
      <dgm:spPr/>
      <dgm:t>
        <a:bodyPr/>
        <a:lstStyle/>
        <a:p>
          <a:r>
            <a:rPr lang="en-US" sz="2400" b="1" dirty="0"/>
            <a:t>Key Learnings</a:t>
          </a:r>
          <a:endParaRPr lang="en-IN" sz="2400" b="1" dirty="0"/>
        </a:p>
      </dgm:t>
    </dgm:pt>
    <dgm:pt modelId="{E55F9151-D4F0-428A-B582-1C1EB810DED9}" type="parTrans" cxnId="{6C45A23D-4BCB-4A84-998C-BD125D60437E}">
      <dgm:prSet/>
      <dgm:spPr/>
      <dgm:t>
        <a:bodyPr/>
        <a:lstStyle/>
        <a:p>
          <a:endParaRPr lang="en-IN"/>
        </a:p>
      </dgm:t>
    </dgm:pt>
    <dgm:pt modelId="{CE06A67A-BF6A-4A66-8CCA-4100543BB423}" type="sibTrans" cxnId="{6C45A23D-4BCB-4A84-998C-BD125D60437E}">
      <dgm:prSet/>
      <dgm:spPr/>
      <dgm:t>
        <a:bodyPr/>
        <a:lstStyle/>
        <a:p>
          <a:endParaRPr lang="en-IN"/>
        </a:p>
      </dgm:t>
    </dgm:pt>
    <dgm:pt modelId="{C83DE3CE-B65D-4922-B921-FC8CEA070F05}">
      <dgm:prSet phldrT="[Text]" custT="1"/>
      <dgm:spPr/>
      <dgm:t>
        <a:bodyPr/>
        <a:lstStyle/>
        <a:p>
          <a:r>
            <a:rPr lang="en-US" sz="2400" b="1" dirty="0">
              <a:latin typeface="Arial Rounded MT Bold" panose="020F0704030504030204" pitchFamily="34" charset="0"/>
            </a:rPr>
            <a:t>KPIs</a:t>
          </a:r>
          <a:endParaRPr lang="en-IN" sz="2400" b="1" dirty="0">
            <a:latin typeface="Arial Rounded MT Bold" panose="020F0704030504030204" pitchFamily="34" charset="0"/>
          </a:endParaRPr>
        </a:p>
      </dgm:t>
    </dgm:pt>
    <dgm:pt modelId="{902301A4-21D1-4A52-B67C-DF7431ACE11B}" type="sibTrans" cxnId="{6CACEA02-566A-41BB-AD28-58BB52DDCEF3}">
      <dgm:prSet/>
      <dgm:spPr/>
      <dgm:t>
        <a:bodyPr/>
        <a:lstStyle/>
        <a:p>
          <a:endParaRPr lang="en-IN"/>
        </a:p>
      </dgm:t>
    </dgm:pt>
    <dgm:pt modelId="{1225FDFE-E984-44DD-9108-13BE787835A4}" type="parTrans" cxnId="{6CACEA02-566A-41BB-AD28-58BB52DDCEF3}">
      <dgm:prSet/>
      <dgm:spPr/>
      <dgm:t>
        <a:bodyPr/>
        <a:lstStyle/>
        <a:p>
          <a:endParaRPr lang="en-IN"/>
        </a:p>
      </dgm:t>
    </dgm:pt>
    <dgm:pt modelId="{BF887412-EEB3-44A2-B7FC-A3DBEC464363}">
      <dgm:prSet phldrT="[Text]"/>
      <dgm:spPr/>
      <dgm:t>
        <a:bodyPr/>
        <a:lstStyle/>
        <a:p>
          <a:r>
            <a:rPr lang="en-US" b="1" dirty="0"/>
            <a:t>Recommendation</a:t>
          </a:r>
          <a:endParaRPr lang="en-IN" b="1" dirty="0"/>
        </a:p>
      </dgm:t>
    </dgm:pt>
    <dgm:pt modelId="{1488C6C0-07E0-4105-B2E2-1889F682DB2B}" type="parTrans" cxnId="{0B367E2B-60B9-4C09-8C90-2E8B09CBF4CE}">
      <dgm:prSet/>
      <dgm:spPr/>
      <dgm:t>
        <a:bodyPr/>
        <a:lstStyle/>
        <a:p>
          <a:endParaRPr lang="en-IN"/>
        </a:p>
      </dgm:t>
    </dgm:pt>
    <dgm:pt modelId="{5E6C61B4-F29F-4D61-9BF9-3402FD249170}" type="sibTrans" cxnId="{0B367E2B-60B9-4C09-8C90-2E8B09CBF4CE}">
      <dgm:prSet/>
      <dgm:spPr/>
      <dgm:t>
        <a:bodyPr/>
        <a:lstStyle/>
        <a:p>
          <a:endParaRPr lang="en-IN"/>
        </a:p>
      </dgm:t>
    </dgm:pt>
    <dgm:pt modelId="{5A7B211B-02A1-4492-A3E3-F152EA0D4111}">
      <dgm:prSet phldrT="[Text]" custT="1"/>
      <dgm:spPr/>
      <dgm:t>
        <a:bodyPr/>
        <a:lstStyle/>
        <a:p>
          <a:r>
            <a:rPr lang="en-US" sz="2000" b="1" dirty="0"/>
            <a:t>Conclusion</a:t>
          </a:r>
          <a:endParaRPr lang="en-IN" sz="2000" b="1" dirty="0"/>
        </a:p>
      </dgm:t>
    </dgm:pt>
    <dgm:pt modelId="{AD72CFF4-B4D2-45B1-9414-13EB250AA67A}" type="parTrans" cxnId="{6C043E69-56A0-425F-B9FE-5C8F28A28B6A}">
      <dgm:prSet/>
      <dgm:spPr/>
      <dgm:t>
        <a:bodyPr/>
        <a:lstStyle/>
        <a:p>
          <a:endParaRPr lang="en-IN"/>
        </a:p>
      </dgm:t>
    </dgm:pt>
    <dgm:pt modelId="{EC879CB1-FCC8-4A4C-98E7-0406E05B1B52}" type="sibTrans" cxnId="{6C043E69-56A0-425F-B9FE-5C8F28A28B6A}">
      <dgm:prSet/>
      <dgm:spPr/>
      <dgm:t>
        <a:bodyPr/>
        <a:lstStyle/>
        <a:p>
          <a:endParaRPr lang="en-IN"/>
        </a:p>
      </dgm:t>
    </dgm:pt>
    <dgm:pt modelId="{11F49293-CEE6-4469-AE70-5EBB6291891D}" type="pres">
      <dgm:prSet presAssocID="{4117C6F2-2AB4-44EE-B89F-1E136A8BBA1C}" presName="diagram" presStyleCnt="0">
        <dgm:presLayoutVars>
          <dgm:dir/>
          <dgm:resizeHandles val="exact"/>
        </dgm:presLayoutVars>
      </dgm:prSet>
      <dgm:spPr/>
    </dgm:pt>
    <dgm:pt modelId="{340CE3B1-7C61-400F-A354-793C1DA5E19D}" type="pres">
      <dgm:prSet presAssocID="{375117B7-E831-4FF6-9312-63B6F2A760B0}" presName="node" presStyleLbl="node1" presStyleIdx="0" presStyleCnt="9">
        <dgm:presLayoutVars>
          <dgm:bulletEnabled val="1"/>
        </dgm:presLayoutVars>
      </dgm:prSet>
      <dgm:spPr/>
    </dgm:pt>
    <dgm:pt modelId="{D553DF89-6214-4D33-BAD3-ADFA0A612617}" type="pres">
      <dgm:prSet presAssocID="{54EA073B-A6CB-421E-90BA-A312B9D98761}" presName="sibTrans" presStyleCnt="0"/>
      <dgm:spPr/>
    </dgm:pt>
    <dgm:pt modelId="{72A2E506-A6F3-46E4-AE20-6B052780BCE9}" type="pres">
      <dgm:prSet presAssocID="{C83DE3CE-B65D-4922-B921-FC8CEA070F05}" presName="node" presStyleLbl="node1" presStyleIdx="1" presStyleCnt="9">
        <dgm:presLayoutVars>
          <dgm:bulletEnabled val="1"/>
        </dgm:presLayoutVars>
      </dgm:prSet>
      <dgm:spPr/>
    </dgm:pt>
    <dgm:pt modelId="{3045011B-C23C-413D-8161-857917D8F733}" type="pres">
      <dgm:prSet presAssocID="{902301A4-21D1-4A52-B67C-DF7431ACE11B}" presName="sibTrans" presStyleCnt="0"/>
      <dgm:spPr/>
    </dgm:pt>
    <dgm:pt modelId="{2E6E0F09-9D81-42B9-9404-061F89DD7EA8}" type="pres">
      <dgm:prSet presAssocID="{515E9D04-D3AC-4819-8360-99EA3143297B}" presName="node" presStyleLbl="node1" presStyleIdx="2" presStyleCnt="9">
        <dgm:presLayoutVars>
          <dgm:bulletEnabled val="1"/>
        </dgm:presLayoutVars>
      </dgm:prSet>
      <dgm:spPr/>
    </dgm:pt>
    <dgm:pt modelId="{E3D3DCEB-6837-4F8D-A395-4366572A5D66}" type="pres">
      <dgm:prSet presAssocID="{6C8E6F41-36E0-47BE-AF7A-D581BA4D2FAF}" presName="sibTrans" presStyleCnt="0"/>
      <dgm:spPr/>
    </dgm:pt>
    <dgm:pt modelId="{18E5DD67-A514-48A0-9E3C-6B09B1913717}" type="pres">
      <dgm:prSet presAssocID="{D326FB3A-FACA-4B8B-9A9D-C8C292433979}" presName="node" presStyleLbl="node1" presStyleIdx="3" presStyleCnt="9">
        <dgm:presLayoutVars>
          <dgm:bulletEnabled val="1"/>
        </dgm:presLayoutVars>
      </dgm:prSet>
      <dgm:spPr/>
    </dgm:pt>
    <dgm:pt modelId="{47D7539C-33B7-40CE-AE05-BE32B06030D1}" type="pres">
      <dgm:prSet presAssocID="{C3D7D429-369A-4286-AD78-294E6A8B288D}" presName="sibTrans" presStyleCnt="0"/>
      <dgm:spPr/>
    </dgm:pt>
    <dgm:pt modelId="{15919BA6-5630-4031-87DF-8DB60FA4B548}" type="pres">
      <dgm:prSet presAssocID="{657C8AE1-D82F-4000-85FE-D3BAB8F17F84}" presName="node" presStyleLbl="node1" presStyleIdx="4" presStyleCnt="9">
        <dgm:presLayoutVars>
          <dgm:bulletEnabled val="1"/>
        </dgm:presLayoutVars>
      </dgm:prSet>
      <dgm:spPr/>
    </dgm:pt>
    <dgm:pt modelId="{96AAC25E-6FAA-4F44-8013-C330E2C65B06}" type="pres">
      <dgm:prSet presAssocID="{5A1B85B5-E5BC-4E28-93A8-09166ACD6A90}" presName="sibTrans" presStyleCnt="0"/>
      <dgm:spPr/>
    </dgm:pt>
    <dgm:pt modelId="{DF742A0B-5EEF-4D4C-81E9-86A52FE8F980}" type="pres">
      <dgm:prSet presAssocID="{7370012E-B99C-4763-8145-72B3340E786F}" presName="node" presStyleLbl="node1" presStyleIdx="5" presStyleCnt="9">
        <dgm:presLayoutVars>
          <dgm:bulletEnabled val="1"/>
        </dgm:presLayoutVars>
      </dgm:prSet>
      <dgm:spPr/>
    </dgm:pt>
    <dgm:pt modelId="{3A71BFF5-7802-49EE-8BF0-99E22CBBB7B4}" type="pres">
      <dgm:prSet presAssocID="{C1BBEB27-B571-44F2-A5B9-404244C890DB}" presName="sibTrans" presStyleCnt="0"/>
      <dgm:spPr/>
    </dgm:pt>
    <dgm:pt modelId="{3ED4DB5D-2B81-4DF0-B392-2B8F1A39910C}" type="pres">
      <dgm:prSet presAssocID="{89835A4D-1530-40F3-A33F-F46D1813757C}" presName="node" presStyleLbl="node1" presStyleIdx="6" presStyleCnt="9">
        <dgm:presLayoutVars>
          <dgm:bulletEnabled val="1"/>
        </dgm:presLayoutVars>
      </dgm:prSet>
      <dgm:spPr/>
    </dgm:pt>
    <dgm:pt modelId="{F3F132A5-727D-4D0B-BDB6-EEE8FD7D1DEE}" type="pres">
      <dgm:prSet presAssocID="{CE06A67A-BF6A-4A66-8CCA-4100543BB423}" presName="sibTrans" presStyleCnt="0"/>
      <dgm:spPr/>
    </dgm:pt>
    <dgm:pt modelId="{51AB51FB-83C2-434F-B64A-E9245982A1BC}" type="pres">
      <dgm:prSet presAssocID="{BF887412-EEB3-44A2-B7FC-A3DBEC464363}" presName="node" presStyleLbl="node1" presStyleIdx="7" presStyleCnt="9" custLinFactNeighborY="1822">
        <dgm:presLayoutVars>
          <dgm:bulletEnabled val="1"/>
        </dgm:presLayoutVars>
      </dgm:prSet>
      <dgm:spPr/>
    </dgm:pt>
    <dgm:pt modelId="{177BDF7D-8D2D-48A4-9AA7-523DF71BB095}" type="pres">
      <dgm:prSet presAssocID="{5E6C61B4-F29F-4D61-9BF9-3402FD249170}" presName="sibTrans" presStyleCnt="0"/>
      <dgm:spPr/>
    </dgm:pt>
    <dgm:pt modelId="{805E3081-758C-42D4-B6BE-D00D9F108EB3}" type="pres">
      <dgm:prSet presAssocID="{5A7B211B-02A1-4492-A3E3-F152EA0D4111}" presName="node" presStyleLbl="node1" presStyleIdx="8" presStyleCnt="9">
        <dgm:presLayoutVars>
          <dgm:bulletEnabled val="1"/>
        </dgm:presLayoutVars>
      </dgm:prSet>
      <dgm:spPr/>
    </dgm:pt>
  </dgm:ptLst>
  <dgm:cxnLst>
    <dgm:cxn modelId="{6CACEA02-566A-41BB-AD28-58BB52DDCEF3}" srcId="{4117C6F2-2AB4-44EE-B89F-1E136A8BBA1C}" destId="{C83DE3CE-B65D-4922-B921-FC8CEA070F05}" srcOrd="1" destOrd="0" parTransId="{1225FDFE-E984-44DD-9108-13BE787835A4}" sibTransId="{902301A4-21D1-4A52-B67C-DF7431ACE11B}"/>
    <dgm:cxn modelId="{64D30810-6376-4E44-A715-9974AEACB732}" type="presOf" srcId="{7370012E-B99C-4763-8145-72B3340E786F}" destId="{DF742A0B-5EEF-4D4C-81E9-86A52FE8F980}" srcOrd="0" destOrd="0" presId="urn:microsoft.com/office/officeart/2005/8/layout/default"/>
    <dgm:cxn modelId="{C1458C22-8460-4E12-9E23-4D6983EE9F9C}" type="presOf" srcId="{C83DE3CE-B65D-4922-B921-FC8CEA070F05}" destId="{72A2E506-A6F3-46E4-AE20-6B052780BCE9}" srcOrd="0" destOrd="0" presId="urn:microsoft.com/office/officeart/2005/8/layout/default"/>
    <dgm:cxn modelId="{0B367E2B-60B9-4C09-8C90-2E8B09CBF4CE}" srcId="{4117C6F2-2AB4-44EE-B89F-1E136A8BBA1C}" destId="{BF887412-EEB3-44A2-B7FC-A3DBEC464363}" srcOrd="7" destOrd="0" parTransId="{1488C6C0-07E0-4105-B2E2-1889F682DB2B}" sibTransId="{5E6C61B4-F29F-4D61-9BF9-3402FD249170}"/>
    <dgm:cxn modelId="{D3FC592D-D6D1-43A3-9C50-657EB6063FCB}" srcId="{4117C6F2-2AB4-44EE-B89F-1E136A8BBA1C}" destId="{7370012E-B99C-4763-8145-72B3340E786F}" srcOrd="5" destOrd="0" parTransId="{2DE8331F-7B9C-44DA-BF2F-F0CA7449634C}" sibTransId="{C1BBEB27-B571-44F2-A5B9-404244C890DB}"/>
    <dgm:cxn modelId="{6C45A23D-4BCB-4A84-998C-BD125D60437E}" srcId="{4117C6F2-2AB4-44EE-B89F-1E136A8BBA1C}" destId="{89835A4D-1530-40F3-A33F-F46D1813757C}" srcOrd="6" destOrd="0" parTransId="{E55F9151-D4F0-428A-B582-1C1EB810DED9}" sibTransId="{CE06A67A-BF6A-4A66-8CCA-4100543BB423}"/>
    <dgm:cxn modelId="{8CA77F61-44B0-4F75-AD2D-7F7660607AE9}" type="presOf" srcId="{5A7B211B-02A1-4492-A3E3-F152EA0D4111}" destId="{805E3081-758C-42D4-B6BE-D00D9F108EB3}" srcOrd="0" destOrd="0" presId="urn:microsoft.com/office/officeart/2005/8/layout/default"/>
    <dgm:cxn modelId="{6C043E69-56A0-425F-B9FE-5C8F28A28B6A}" srcId="{4117C6F2-2AB4-44EE-B89F-1E136A8BBA1C}" destId="{5A7B211B-02A1-4492-A3E3-F152EA0D4111}" srcOrd="8" destOrd="0" parTransId="{AD72CFF4-B4D2-45B1-9414-13EB250AA67A}" sibTransId="{EC879CB1-FCC8-4A4C-98E7-0406E05B1B52}"/>
    <dgm:cxn modelId="{6AD31B4A-84E8-4128-AED0-A4EC59D04D55}" type="presOf" srcId="{375117B7-E831-4FF6-9312-63B6F2A760B0}" destId="{340CE3B1-7C61-400F-A354-793C1DA5E19D}" srcOrd="0" destOrd="0" presId="urn:microsoft.com/office/officeart/2005/8/layout/default"/>
    <dgm:cxn modelId="{DD0CC56D-431B-4F54-8013-869CC6A7E9C0}" type="presOf" srcId="{BF887412-EEB3-44A2-B7FC-A3DBEC464363}" destId="{51AB51FB-83C2-434F-B64A-E9245982A1BC}" srcOrd="0" destOrd="0" presId="urn:microsoft.com/office/officeart/2005/8/layout/default"/>
    <dgm:cxn modelId="{010DF451-4BBE-4B87-83CF-28E343D34BED}" srcId="{4117C6F2-2AB4-44EE-B89F-1E136A8BBA1C}" destId="{515E9D04-D3AC-4819-8360-99EA3143297B}" srcOrd="2" destOrd="0" parTransId="{0DAE863B-A505-4E2A-B1CB-04FE0A8F33DD}" sibTransId="{6C8E6F41-36E0-47BE-AF7A-D581BA4D2FAF}"/>
    <dgm:cxn modelId="{1C2F0475-592B-4CC7-8983-D3EE62B0B480}" type="presOf" srcId="{89835A4D-1530-40F3-A33F-F46D1813757C}" destId="{3ED4DB5D-2B81-4DF0-B392-2B8F1A39910C}" srcOrd="0" destOrd="0" presId="urn:microsoft.com/office/officeart/2005/8/layout/default"/>
    <dgm:cxn modelId="{CD369981-BA53-4DFB-987E-6DBAF588824F}" srcId="{4117C6F2-2AB4-44EE-B89F-1E136A8BBA1C}" destId="{D326FB3A-FACA-4B8B-9A9D-C8C292433979}" srcOrd="3" destOrd="0" parTransId="{F8998801-2896-47DB-99FF-E01D22DE6D01}" sibTransId="{C3D7D429-369A-4286-AD78-294E6A8B288D}"/>
    <dgm:cxn modelId="{0048D88E-728B-43DD-BA9C-2FF3ABB899E8}" type="presOf" srcId="{515E9D04-D3AC-4819-8360-99EA3143297B}" destId="{2E6E0F09-9D81-42B9-9404-061F89DD7EA8}" srcOrd="0" destOrd="0" presId="urn:microsoft.com/office/officeart/2005/8/layout/default"/>
    <dgm:cxn modelId="{DD7C8492-6197-4274-8668-9C7456A4ECE5}" type="presOf" srcId="{D326FB3A-FACA-4B8B-9A9D-C8C292433979}" destId="{18E5DD67-A514-48A0-9E3C-6B09B1913717}" srcOrd="0" destOrd="0" presId="urn:microsoft.com/office/officeart/2005/8/layout/default"/>
    <dgm:cxn modelId="{D718ABF2-9921-46E7-BB67-6BA10082C995}" srcId="{4117C6F2-2AB4-44EE-B89F-1E136A8BBA1C}" destId="{657C8AE1-D82F-4000-85FE-D3BAB8F17F84}" srcOrd="4" destOrd="0" parTransId="{EC396377-8EBA-4D35-B4DB-A4315C8C40D9}" sibTransId="{5A1B85B5-E5BC-4E28-93A8-09166ACD6A90}"/>
    <dgm:cxn modelId="{8B2CBEF2-8123-48D7-8ECE-229C3F6600B3}" srcId="{4117C6F2-2AB4-44EE-B89F-1E136A8BBA1C}" destId="{375117B7-E831-4FF6-9312-63B6F2A760B0}" srcOrd="0" destOrd="0" parTransId="{330EA586-7CF0-4ED4-82A1-96C245B8EE8E}" sibTransId="{54EA073B-A6CB-421E-90BA-A312B9D98761}"/>
    <dgm:cxn modelId="{FFA0C3F8-E04E-4251-8527-70F31FC7003C}" type="presOf" srcId="{657C8AE1-D82F-4000-85FE-D3BAB8F17F84}" destId="{15919BA6-5630-4031-87DF-8DB60FA4B548}" srcOrd="0" destOrd="0" presId="urn:microsoft.com/office/officeart/2005/8/layout/default"/>
    <dgm:cxn modelId="{3973EEFE-7C0B-4B5D-93C1-E86211AAE33D}" type="presOf" srcId="{4117C6F2-2AB4-44EE-B89F-1E136A8BBA1C}" destId="{11F49293-CEE6-4469-AE70-5EBB6291891D}" srcOrd="0" destOrd="0" presId="urn:microsoft.com/office/officeart/2005/8/layout/default"/>
    <dgm:cxn modelId="{E2EBE829-654F-4E56-93CB-4BA49CBC81CB}" type="presParOf" srcId="{11F49293-CEE6-4469-AE70-5EBB6291891D}" destId="{340CE3B1-7C61-400F-A354-793C1DA5E19D}" srcOrd="0" destOrd="0" presId="urn:microsoft.com/office/officeart/2005/8/layout/default"/>
    <dgm:cxn modelId="{026760EF-AE34-460C-A6C3-577B533C4774}" type="presParOf" srcId="{11F49293-CEE6-4469-AE70-5EBB6291891D}" destId="{D553DF89-6214-4D33-BAD3-ADFA0A612617}" srcOrd="1" destOrd="0" presId="urn:microsoft.com/office/officeart/2005/8/layout/default"/>
    <dgm:cxn modelId="{DF4B5F11-EE95-4479-9949-0679A16FB700}" type="presParOf" srcId="{11F49293-CEE6-4469-AE70-5EBB6291891D}" destId="{72A2E506-A6F3-46E4-AE20-6B052780BCE9}" srcOrd="2" destOrd="0" presId="urn:microsoft.com/office/officeart/2005/8/layout/default"/>
    <dgm:cxn modelId="{5F6C837A-01E1-4785-92D7-0E62E9F98A00}" type="presParOf" srcId="{11F49293-CEE6-4469-AE70-5EBB6291891D}" destId="{3045011B-C23C-413D-8161-857917D8F733}" srcOrd="3" destOrd="0" presId="urn:microsoft.com/office/officeart/2005/8/layout/default"/>
    <dgm:cxn modelId="{4D31C3D2-CF19-47D0-80D4-461135ADCE5F}" type="presParOf" srcId="{11F49293-CEE6-4469-AE70-5EBB6291891D}" destId="{2E6E0F09-9D81-42B9-9404-061F89DD7EA8}" srcOrd="4" destOrd="0" presId="urn:microsoft.com/office/officeart/2005/8/layout/default"/>
    <dgm:cxn modelId="{0E097A36-016A-49D4-AAC7-D8C557E50F6D}" type="presParOf" srcId="{11F49293-CEE6-4469-AE70-5EBB6291891D}" destId="{E3D3DCEB-6837-4F8D-A395-4366572A5D66}" srcOrd="5" destOrd="0" presId="urn:microsoft.com/office/officeart/2005/8/layout/default"/>
    <dgm:cxn modelId="{6C20DA09-3832-4E6B-A735-CAE226FF7EE5}" type="presParOf" srcId="{11F49293-CEE6-4469-AE70-5EBB6291891D}" destId="{18E5DD67-A514-48A0-9E3C-6B09B1913717}" srcOrd="6" destOrd="0" presId="urn:microsoft.com/office/officeart/2005/8/layout/default"/>
    <dgm:cxn modelId="{C9FE9531-238C-41B0-802F-25C9BEE26388}" type="presParOf" srcId="{11F49293-CEE6-4469-AE70-5EBB6291891D}" destId="{47D7539C-33B7-40CE-AE05-BE32B06030D1}" srcOrd="7" destOrd="0" presId="urn:microsoft.com/office/officeart/2005/8/layout/default"/>
    <dgm:cxn modelId="{DE49032F-0841-4FE7-82EB-5ADA7327E214}" type="presParOf" srcId="{11F49293-CEE6-4469-AE70-5EBB6291891D}" destId="{15919BA6-5630-4031-87DF-8DB60FA4B548}" srcOrd="8" destOrd="0" presId="urn:microsoft.com/office/officeart/2005/8/layout/default"/>
    <dgm:cxn modelId="{CFD9D4AB-E7E0-47CF-BEDB-20BF5ECF5924}" type="presParOf" srcId="{11F49293-CEE6-4469-AE70-5EBB6291891D}" destId="{96AAC25E-6FAA-4F44-8013-C330E2C65B06}" srcOrd="9" destOrd="0" presId="urn:microsoft.com/office/officeart/2005/8/layout/default"/>
    <dgm:cxn modelId="{3AD39C72-346C-4389-BD60-845814078E57}" type="presParOf" srcId="{11F49293-CEE6-4469-AE70-5EBB6291891D}" destId="{DF742A0B-5EEF-4D4C-81E9-86A52FE8F980}" srcOrd="10" destOrd="0" presId="urn:microsoft.com/office/officeart/2005/8/layout/default"/>
    <dgm:cxn modelId="{1DCB7D92-0A88-468F-9A06-F89A6AFD407D}" type="presParOf" srcId="{11F49293-CEE6-4469-AE70-5EBB6291891D}" destId="{3A71BFF5-7802-49EE-8BF0-99E22CBBB7B4}" srcOrd="11" destOrd="0" presId="urn:microsoft.com/office/officeart/2005/8/layout/default"/>
    <dgm:cxn modelId="{0169741F-AB73-4600-9211-A15AF0C6E519}" type="presParOf" srcId="{11F49293-CEE6-4469-AE70-5EBB6291891D}" destId="{3ED4DB5D-2B81-4DF0-B392-2B8F1A39910C}" srcOrd="12" destOrd="0" presId="urn:microsoft.com/office/officeart/2005/8/layout/default"/>
    <dgm:cxn modelId="{07B9873C-725B-41A4-A3FF-AA29C5E19BB0}" type="presParOf" srcId="{11F49293-CEE6-4469-AE70-5EBB6291891D}" destId="{F3F132A5-727D-4D0B-BDB6-EEE8FD7D1DEE}" srcOrd="13" destOrd="0" presId="urn:microsoft.com/office/officeart/2005/8/layout/default"/>
    <dgm:cxn modelId="{9AB787F9-F97F-4021-8A9C-A2224BA87FFB}" type="presParOf" srcId="{11F49293-CEE6-4469-AE70-5EBB6291891D}" destId="{51AB51FB-83C2-434F-B64A-E9245982A1BC}" srcOrd="14" destOrd="0" presId="urn:microsoft.com/office/officeart/2005/8/layout/default"/>
    <dgm:cxn modelId="{CF71F534-09D0-42E2-B1DF-0268939445F4}" type="presParOf" srcId="{11F49293-CEE6-4469-AE70-5EBB6291891D}" destId="{177BDF7D-8D2D-48A4-9AA7-523DF71BB095}" srcOrd="15" destOrd="0" presId="urn:microsoft.com/office/officeart/2005/8/layout/default"/>
    <dgm:cxn modelId="{1AC7A43C-D9AE-4B09-A880-7B2D701D0DC1}" type="presParOf" srcId="{11F49293-CEE6-4469-AE70-5EBB6291891D}" destId="{805E3081-758C-42D4-B6BE-D00D9F108EB3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CE3B1-7C61-400F-A354-793C1DA5E19D}">
      <dsp:nvSpPr>
        <dsp:cNvPr id="0" name=""/>
        <dsp:cNvSpPr/>
      </dsp:nvSpPr>
      <dsp:spPr>
        <a:xfrm>
          <a:off x="0" y="261646"/>
          <a:ext cx="2117700" cy="127062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/>
            <a:t>Summary</a:t>
          </a:r>
        </a:p>
      </dsp:txBody>
      <dsp:txXfrm>
        <a:off x="0" y="261646"/>
        <a:ext cx="2117700" cy="1270620"/>
      </dsp:txXfrm>
    </dsp:sp>
    <dsp:sp modelId="{72A2E506-A6F3-46E4-AE20-6B052780BCE9}">
      <dsp:nvSpPr>
        <dsp:cNvPr id="0" name=""/>
        <dsp:cNvSpPr/>
      </dsp:nvSpPr>
      <dsp:spPr>
        <a:xfrm>
          <a:off x="2329471" y="261646"/>
          <a:ext cx="2117700" cy="1270620"/>
        </a:xfrm>
        <a:prstGeom prst="rect">
          <a:avLst/>
        </a:prstGeom>
        <a:gradFill rotWithShape="0">
          <a:gsLst>
            <a:gs pos="0">
              <a:schemeClr val="accent3">
                <a:hueOff val="338825"/>
                <a:satOff val="12500"/>
                <a:lumOff val="-18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338825"/>
                <a:satOff val="12500"/>
                <a:lumOff val="-18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338825"/>
                <a:satOff val="12500"/>
                <a:lumOff val="-18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 Rounded MT Bold" panose="020F0704030504030204" pitchFamily="34" charset="0"/>
            </a:rPr>
            <a:t>KPIs</a:t>
          </a:r>
          <a:endParaRPr lang="en-IN" sz="2400" b="1" kern="1200" dirty="0">
            <a:latin typeface="Arial Rounded MT Bold" panose="020F0704030504030204" pitchFamily="34" charset="0"/>
          </a:endParaRPr>
        </a:p>
      </dsp:txBody>
      <dsp:txXfrm>
        <a:off x="2329471" y="261646"/>
        <a:ext cx="2117700" cy="1270620"/>
      </dsp:txXfrm>
    </dsp:sp>
    <dsp:sp modelId="{2E6E0F09-9D81-42B9-9404-061F89DD7EA8}">
      <dsp:nvSpPr>
        <dsp:cNvPr id="0" name=""/>
        <dsp:cNvSpPr/>
      </dsp:nvSpPr>
      <dsp:spPr>
        <a:xfrm>
          <a:off x="4658942" y="261646"/>
          <a:ext cx="2117700" cy="1270620"/>
        </a:xfrm>
        <a:prstGeom prst="rect">
          <a:avLst/>
        </a:prstGeom>
        <a:gradFill rotWithShape="0">
          <a:gsLst>
            <a:gs pos="0">
              <a:schemeClr val="accent3">
                <a:hueOff val="677650"/>
                <a:satOff val="25000"/>
                <a:lumOff val="-36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677650"/>
                <a:satOff val="25000"/>
                <a:lumOff val="-36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677650"/>
                <a:satOff val="25000"/>
                <a:lumOff val="-36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Excel</a:t>
          </a:r>
          <a:endParaRPr lang="en-IN" sz="2400" b="1" kern="1200" dirty="0"/>
        </a:p>
      </dsp:txBody>
      <dsp:txXfrm>
        <a:off x="4658942" y="261646"/>
        <a:ext cx="2117700" cy="1270620"/>
      </dsp:txXfrm>
    </dsp:sp>
    <dsp:sp modelId="{18E5DD67-A514-48A0-9E3C-6B09B1913717}">
      <dsp:nvSpPr>
        <dsp:cNvPr id="0" name=""/>
        <dsp:cNvSpPr/>
      </dsp:nvSpPr>
      <dsp:spPr>
        <a:xfrm>
          <a:off x="0" y="1744037"/>
          <a:ext cx="2117700" cy="1270620"/>
        </a:xfrm>
        <a:prstGeom prst="rect">
          <a:avLst/>
        </a:prstGeom>
        <a:gradFill rotWithShape="0">
          <a:gsLst>
            <a:gs pos="0">
              <a:schemeClr val="accent3">
                <a:hueOff val="1016475"/>
                <a:satOff val="37500"/>
                <a:lumOff val="-55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16475"/>
                <a:satOff val="37500"/>
                <a:lumOff val="-55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16475"/>
                <a:satOff val="37500"/>
                <a:lumOff val="-55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PowerBi</a:t>
          </a:r>
          <a:endParaRPr lang="en-IN" sz="2400" b="1" kern="1200" dirty="0"/>
        </a:p>
      </dsp:txBody>
      <dsp:txXfrm>
        <a:off x="0" y="1744037"/>
        <a:ext cx="2117700" cy="1270620"/>
      </dsp:txXfrm>
    </dsp:sp>
    <dsp:sp modelId="{15919BA6-5630-4031-87DF-8DB60FA4B548}">
      <dsp:nvSpPr>
        <dsp:cNvPr id="0" name=""/>
        <dsp:cNvSpPr/>
      </dsp:nvSpPr>
      <dsp:spPr>
        <a:xfrm>
          <a:off x="2329471" y="1744037"/>
          <a:ext cx="2117700" cy="1270620"/>
        </a:xfrm>
        <a:prstGeom prst="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Tableau</a:t>
          </a:r>
          <a:endParaRPr lang="en-IN" sz="2400" b="1" kern="1200" dirty="0"/>
        </a:p>
      </dsp:txBody>
      <dsp:txXfrm>
        <a:off x="2329471" y="1744037"/>
        <a:ext cx="2117700" cy="1270620"/>
      </dsp:txXfrm>
    </dsp:sp>
    <dsp:sp modelId="{DF742A0B-5EEF-4D4C-81E9-86A52FE8F980}">
      <dsp:nvSpPr>
        <dsp:cNvPr id="0" name=""/>
        <dsp:cNvSpPr/>
      </dsp:nvSpPr>
      <dsp:spPr>
        <a:xfrm>
          <a:off x="4658942" y="1744037"/>
          <a:ext cx="2117700" cy="1270620"/>
        </a:xfrm>
        <a:prstGeom prst="rect">
          <a:avLst/>
        </a:prstGeom>
        <a:gradFill rotWithShape="0">
          <a:gsLst>
            <a:gs pos="0">
              <a:schemeClr val="accent3">
                <a:hueOff val="1694124"/>
                <a:satOff val="62500"/>
                <a:lumOff val="-91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94124"/>
                <a:satOff val="62500"/>
                <a:lumOff val="-91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94124"/>
                <a:satOff val="62500"/>
                <a:lumOff val="-91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MY SQL</a:t>
          </a:r>
          <a:endParaRPr lang="en-IN" sz="2400" b="1" kern="1200" dirty="0"/>
        </a:p>
      </dsp:txBody>
      <dsp:txXfrm>
        <a:off x="4658942" y="1744037"/>
        <a:ext cx="2117700" cy="1270620"/>
      </dsp:txXfrm>
    </dsp:sp>
    <dsp:sp modelId="{3ED4DB5D-2B81-4DF0-B392-2B8F1A39910C}">
      <dsp:nvSpPr>
        <dsp:cNvPr id="0" name=""/>
        <dsp:cNvSpPr/>
      </dsp:nvSpPr>
      <dsp:spPr>
        <a:xfrm>
          <a:off x="0" y="3226427"/>
          <a:ext cx="2117700" cy="1270620"/>
        </a:xfrm>
        <a:prstGeom prst="rect">
          <a:avLst/>
        </a:prstGeom>
        <a:gradFill rotWithShape="0">
          <a:gsLst>
            <a:gs pos="0">
              <a:schemeClr val="accent3">
                <a:hueOff val="2032949"/>
                <a:satOff val="75000"/>
                <a:lumOff val="-110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032949"/>
                <a:satOff val="75000"/>
                <a:lumOff val="-110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032949"/>
                <a:satOff val="75000"/>
                <a:lumOff val="-110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Key Learnings</a:t>
          </a:r>
          <a:endParaRPr lang="en-IN" sz="2400" b="1" kern="1200" dirty="0"/>
        </a:p>
      </dsp:txBody>
      <dsp:txXfrm>
        <a:off x="0" y="3226427"/>
        <a:ext cx="2117700" cy="1270620"/>
      </dsp:txXfrm>
    </dsp:sp>
    <dsp:sp modelId="{51AB51FB-83C2-434F-B64A-E9245982A1BC}">
      <dsp:nvSpPr>
        <dsp:cNvPr id="0" name=""/>
        <dsp:cNvSpPr/>
      </dsp:nvSpPr>
      <dsp:spPr>
        <a:xfrm>
          <a:off x="2329471" y="3249578"/>
          <a:ext cx="2117700" cy="1270620"/>
        </a:xfrm>
        <a:prstGeom prst="rect">
          <a:avLst/>
        </a:prstGeom>
        <a:gradFill rotWithShape="0">
          <a:gsLst>
            <a:gs pos="0">
              <a:schemeClr val="accent3">
                <a:hueOff val="2371774"/>
                <a:satOff val="87500"/>
                <a:lumOff val="-128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371774"/>
                <a:satOff val="87500"/>
                <a:lumOff val="-128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371774"/>
                <a:satOff val="87500"/>
                <a:lumOff val="-128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Recommendation</a:t>
          </a:r>
          <a:endParaRPr lang="en-IN" sz="2000" b="1" kern="1200" dirty="0"/>
        </a:p>
      </dsp:txBody>
      <dsp:txXfrm>
        <a:off x="2329471" y="3249578"/>
        <a:ext cx="2117700" cy="1270620"/>
      </dsp:txXfrm>
    </dsp:sp>
    <dsp:sp modelId="{805E3081-758C-42D4-B6BE-D00D9F108EB3}">
      <dsp:nvSpPr>
        <dsp:cNvPr id="0" name=""/>
        <dsp:cNvSpPr/>
      </dsp:nvSpPr>
      <dsp:spPr>
        <a:xfrm>
          <a:off x="4658942" y="3226427"/>
          <a:ext cx="2117700" cy="1270620"/>
        </a:xfrm>
        <a:prstGeom prst="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Conclusion</a:t>
          </a:r>
          <a:endParaRPr lang="en-IN" sz="2000" b="1" kern="1200" dirty="0"/>
        </a:p>
      </dsp:txBody>
      <dsp:txXfrm>
        <a:off x="4658942" y="3226427"/>
        <a:ext cx="2117700" cy="1270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8C46E-F277-4503-858B-1DCCEB7E2F5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5F054-6518-4BD1-919E-EFFE29A65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688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5F054-6518-4BD1-919E-EFFE29A65D0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89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5F054-6518-4BD1-919E-EFFE29A65D0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40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ADAD-99EE-CE4A-3EF7-9659DD96D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164C3-B26A-762F-A0DF-787CC6279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0CCE5-9084-4680-2BAF-9D7AE37A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7D36-4661-4F98-9B97-FCFE96F55517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39A20-589E-FAB0-12D0-2643F6FA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6A059-81EF-B73F-BBE9-C0FA3C84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A3AF-E2A0-4BFC-9D50-5513F5D8E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15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8595-8146-407A-0AEF-D7F7B4C1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4A61C-ABBF-624F-8564-75265988A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29AEF-7060-8EC4-F775-036D24D2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7D36-4661-4F98-9B97-FCFE96F55517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2F3BE-A5C8-92F2-E7CF-BB3F6208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E29DE-F4A6-0735-7E7A-498F2758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A3AF-E2A0-4BFC-9D50-5513F5D8E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05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2D539-9E02-A4B1-FE72-6809507CD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D4233-58F4-EF9C-48F1-1A3F31152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7CDD1-0185-0F11-7ADB-D7CE6D55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7D36-4661-4F98-9B97-FCFE96F55517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8764C-44CC-8226-E64F-832219D6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11D99-A497-A3C0-A686-74F009F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A3AF-E2A0-4BFC-9D50-5513F5D8E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07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26B1-AC3A-115E-56D8-83016BE6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0E3F0-6CD4-E7DF-9FE9-EABC60AA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4FFF-5083-6802-FD0A-01E1B999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7D36-4661-4F98-9B97-FCFE96F55517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78589-A59F-FAAA-7A79-686717F1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2393B-7076-D86D-82FB-A9D3238A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A3AF-E2A0-4BFC-9D50-5513F5D8E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62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B263-4638-8A88-B7F2-CCA8D26D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C99E7-48D3-11CE-3E5F-572F67E65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969A6-5224-A946-2897-45790E86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7D36-4661-4F98-9B97-FCFE96F55517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B4F6F-63DF-640D-E280-54AF02DA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4E336-4327-AE81-C7AB-D0210E47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A3AF-E2A0-4BFC-9D50-5513F5D8E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04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EE1A-EECC-F97E-A73B-F5947DD6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C16D8-D106-E93F-76B6-8B992B0FB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DFF0C-5871-4423-15F6-13E160CFA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0BDFC-32BF-EB07-24CC-D33D9D45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7D36-4661-4F98-9B97-FCFE96F55517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E300F-13C8-A158-522A-EB79CF2B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0B248-78F8-6377-CE38-E73EA877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A3AF-E2A0-4BFC-9D50-5513F5D8E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96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A7F4-E105-BACC-A2E6-F0A656F9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27A9D-ADAC-B429-2EEC-02B7EE7BA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23BEC-1CAA-ECFB-60BB-756356D1C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0F21A-AEAD-9118-F491-E53AEECB4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BF245-004D-80B9-7FFE-0D9E1929A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BAAC1-92F2-954F-F15C-1F8B1349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7D36-4661-4F98-9B97-FCFE96F55517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9DDC1-146F-8C55-56B4-D3020D16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1E128-0071-275B-365F-3A38B2E0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A3AF-E2A0-4BFC-9D50-5513F5D8E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02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728A-CC2D-1437-BF7E-8AEB04EE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9B4A9-0B75-A658-F7BB-B13866D3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7D36-4661-4F98-9B97-FCFE96F55517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9E1E7-DF70-610E-FD60-ADC35374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97015-8605-057E-F98B-2DAC8F70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A3AF-E2A0-4BFC-9D50-5513F5D8E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80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94D4E-5A2D-B5C0-12C6-0E26F748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7D36-4661-4F98-9B97-FCFE96F55517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9CC0C-FBAC-548A-4085-98EE1DBB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65C86-E6CE-4BA7-0339-8FE89CD1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A3AF-E2A0-4BFC-9D50-5513F5D8E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47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C465-FC6B-1B39-00B1-CFC1E646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AE8F-6BE2-A5F9-1D4D-FFE33BAA4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93239-1480-96DD-0040-126770185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5D330-1040-ECCB-1C73-43A03EBA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7D36-4661-4F98-9B97-FCFE96F55517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C3AC6-478D-CEFF-5EDA-3485D7F7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1001B-AEA0-1583-E503-A1A54334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A3AF-E2A0-4BFC-9D50-5513F5D8E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6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44A6-88CE-5725-0829-998A4DD4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22694-3782-1460-CD02-C2BE6F548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D0939-87E2-19B0-4927-42AA32E75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07F23-6B59-9757-70E5-5B8EA257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7D36-4661-4F98-9B97-FCFE96F55517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BE532-DBC1-0008-C80C-ED3E5CEE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F34E7-7CE9-8694-C0ED-EE9D33FE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A3AF-E2A0-4BFC-9D50-5513F5D8E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70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41790-DDEB-06AC-2471-C3FF113A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06510-73F5-9B1E-D5A4-9B349317A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0167A-42FA-1F71-B623-00925DF06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97D36-4661-4F98-9B97-FCFE96F55517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6623E-8275-9B84-4252-02CC4ABAA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BAD0A-F907-3B32-DF5F-19E56C547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7A3AF-E2A0-4BFC-9D50-5513F5D8E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73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svgsilh.com/image/394180.html" TargetMode="Externa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0D27A7-5468-A7B1-CE36-227199FB7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344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EB286B-4704-F3D5-37F6-5096E58F3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97128"/>
            <a:ext cx="12192000" cy="2387600"/>
          </a:xfr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+mn-lt"/>
              </a:rPr>
              <a:t>                           MANUFACTURING </a:t>
            </a:r>
            <a:br>
              <a:rPr lang="en-IN" dirty="0">
                <a:solidFill>
                  <a:srgbClr val="C00000"/>
                </a:solidFill>
                <a:latin typeface="+mn-lt"/>
              </a:rPr>
            </a:br>
            <a:r>
              <a:rPr lang="en-IN" dirty="0">
                <a:solidFill>
                  <a:srgbClr val="C00000"/>
                </a:solidFill>
                <a:latin typeface="+mn-lt"/>
              </a:rPr>
              <a:t>           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64EDBB-DAB0-B960-67BB-AE610A01AEA2}"/>
              </a:ext>
            </a:extLst>
          </p:cNvPr>
          <p:cNvSpPr/>
          <p:nvPr/>
        </p:nvSpPr>
        <p:spPr>
          <a:xfrm>
            <a:off x="2316480" y="174171"/>
            <a:ext cx="7620001" cy="10189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A PRESENTATION ON</a:t>
            </a:r>
            <a:endParaRPr lang="en-IN" sz="4800" b="1" dirty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80970B41-FEFE-658D-2AE4-796FB02370F3}"/>
              </a:ext>
            </a:extLst>
          </p:cNvPr>
          <p:cNvSpPr/>
          <p:nvPr/>
        </p:nvSpPr>
        <p:spPr>
          <a:xfrm>
            <a:off x="330926" y="296091"/>
            <a:ext cx="2403565" cy="1132115"/>
          </a:xfrm>
          <a:prstGeom prst="homePlat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 Rounded MT Bold" panose="020F0704030504030204" pitchFamily="34" charset="0"/>
              </a:rPr>
              <a:t>P947</a:t>
            </a:r>
          </a:p>
          <a:p>
            <a:pPr algn="ctr"/>
            <a:r>
              <a:rPr lang="en-US" sz="2800" b="1" dirty="0">
                <a:latin typeface="Arial Rounded MT Bold" panose="020F0704030504030204" pitchFamily="34" charset="0"/>
              </a:rPr>
              <a:t>GROUP-2</a:t>
            </a:r>
            <a:endParaRPr lang="en-IN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5F1E48-AB57-D28B-B2DC-AFFCBA6B061D}"/>
              </a:ext>
            </a:extLst>
          </p:cNvPr>
          <p:cNvSpPr/>
          <p:nvPr/>
        </p:nvSpPr>
        <p:spPr>
          <a:xfrm>
            <a:off x="8676640" y="4275268"/>
            <a:ext cx="3428274" cy="2408561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endParaRPr lang="en-IN" sz="1400" b="1" dirty="0"/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endParaRPr lang="en-IN" sz="1400" b="1" dirty="0"/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400" b="1" dirty="0" err="1"/>
              <a:t>Priyvrith</a:t>
            </a:r>
            <a:r>
              <a:rPr lang="en-IN" sz="1400" b="1" dirty="0"/>
              <a:t> Pandey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400" b="1" dirty="0" err="1"/>
              <a:t>Monali</a:t>
            </a:r>
            <a:r>
              <a:rPr lang="en-IN" sz="1400" b="1" dirty="0"/>
              <a:t> Rajendra </a:t>
            </a:r>
            <a:r>
              <a:rPr lang="en-IN" sz="1400" b="1" dirty="0" err="1"/>
              <a:t>Kadhane</a:t>
            </a:r>
            <a:endParaRPr lang="en-IN" sz="1400" b="1" dirty="0"/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400" b="1" dirty="0" err="1"/>
              <a:t>Hariom</a:t>
            </a:r>
            <a:r>
              <a:rPr lang="en-IN" sz="1400" b="1" dirty="0"/>
              <a:t> Chaudhary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400" b="1" dirty="0"/>
              <a:t>Mohita </a:t>
            </a:r>
            <a:r>
              <a:rPr lang="en-IN" sz="1400" b="1" dirty="0" err="1"/>
              <a:t>Dashora</a:t>
            </a:r>
            <a:endParaRPr lang="en-IN" sz="1400" b="1" dirty="0"/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400" b="1" dirty="0"/>
              <a:t>Ahmed Mohamed Alhassan </a:t>
            </a:r>
            <a:r>
              <a:rPr lang="en-IN" sz="1400" b="1" dirty="0" err="1"/>
              <a:t>Abashar</a:t>
            </a:r>
            <a:endParaRPr lang="en-IN" sz="1400" b="1" dirty="0"/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400" b="1" dirty="0" err="1"/>
              <a:t>Akshay</a:t>
            </a:r>
            <a:r>
              <a:rPr lang="en-IN" sz="1400" b="1" dirty="0"/>
              <a:t> Srikant Deo</a:t>
            </a:r>
            <a:endParaRPr lang="en-US" sz="1400" b="1" dirty="0"/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</a:pPr>
            <a:endParaRPr lang="en-IN" sz="1400" b="1" dirty="0"/>
          </a:p>
          <a:p>
            <a:pPr algn="ctr"/>
            <a:endParaRPr lang="en-IN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EF76A80-E08F-8EFA-D8A4-5032BCBF7EAC}"/>
              </a:ext>
            </a:extLst>
          </p:cNvPr>
          <p:cNvSpPr/>
          <p:nvPr/>
        </p:nvSpPr>
        <p:spPr>
          <a:xfrm>
            <a:off x="87086" y="4275269"/>
            <a:ext cx="2978332" cy="1428206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GROUP MEMBERS:</a:t>
            </a:r>
          </a:p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5250E-D8E7-4318-A91A-96422BB3C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34" y="1724297"/>
            <a:ext cx="4296026" cy="236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07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E4C0A-AEB1-6BDC-4D2F-39C9A7E23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BBD2D5-5577-BF1F-F7E7-28FD19008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-8709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465D32-B6BF-AF35-0F47-A6D17280D980}"/>
              </a:ext>
            </a:extLst>
          </p:cNvPr>
          <p:cNvSpPr/>
          <p:nvPr/>
        </p:nvSpPr>
        <p:spPr>
          <a:xfrm>
            <a:off x="224287" y="61947"/>
            <a:ext cx="11758707" cy="6470468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4F237-856F-44E4-B75C-ECC7DC6B1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36" y="612476"/>
            <a:ext cx="11473132" cy="538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4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E4C0A-AEB1-6BDC-4D2F-39C9A7E23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BBD2D5-5577-BF1F-F7E7-28FD19008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-8709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465D32-B6BF-AF35-0F47-A6D17280D980}"/>
              </a:ext>
            </a:extLst>
          </p:cNvPr>
          <p:cNvSpPr/>
          <p:nvPr/>
        </p:nvSpPr>
        <p:spPr>
          <a:xfrm>
            <a:off x="224287" y="61947"/>
            <a:ext cx="11758707" cy="6470468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057510-FC55-4682-B299-2B870C7204B5}"/>
              </a:ext>
            </a:extLst>
          </p:cNvPr>
          <p:cNvSpPr/>
          <p:nvPr/>
        </p:nvSpPr>
        <p:spPr>
          <a:xfrm>
            <a:off x="224287" y="-24318"/>
            <a:ext cx="11758707" cy="6470468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64CBCF-6FD9-4BD0-99D5-D39691ABE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92" y="552092"/>
            <a:ext cx="11341765" cy="534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2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1093B-EAD0-51C7-9746-2643965C6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0217D6-993B-1F4B-2985-DF1E7B357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-8709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22F33-A41E-9E54-FE0F-C44DC79AC005}"/>
              </a:ext>
            </a:extLst>
          </p:cNvPr>
          <p:cNvSpPr/>
          <p:nvPr/>
        </p:nvSpPr>
        <p:spPr>
          <a:xfrm>
            <a:off x="2812869" y="1436914"/>
            <a:ext cx="5904411" cy="3762103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sz="48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  <a:p>
            <a:pPr algn="ctr"/>
            <a:endParaRPr lang="en-IN" sz="4800" b="1" dirty="0">
              <a:solidFill>
                <a:schemeClr val="bg1">
                  <a:lumMod val="85000"/>
                </a:schemeClr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IN" sz="4800" b="1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MY SQL QUERIES</a:t>
            </a:r>
          </a:p>
          <a:p>
            <a:pPr algn="ctr"/>
            <a:r>
              <a:rPr lang="en-IN" sz="4800" b="1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 DASHBOARD</a:t>
            </a:r>
          </a:p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9AA20D-E50F-28E4-7907-62D0F9F00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938" y="860485"/>
            <a:ext cx="3640183" cy="2655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09707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B0873-44BE-D6D1-9BEF-37A79B800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FCF79C-6C1B-4B94-92B0-F2A3C1A52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-8709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1DA2D0-905F-E29F-326D-32DD9905F135}"/>
              </a:ext>
            </a:extLst>
          </p:cNvPr>
          <p:cNvSpPr/>
          <p:nvPr/>
        </p:nvSpPr>
        <p:spPr>
          <a:xfrm>
            <a:off x="222067" y="185057"/>
            <a:ext cx="11747863" cy="6470468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86DF28E-7F1D-F712-909E-A6F27CB6F20F}"/>
              </a:ext>
            </a:extLst>
          </p:cNvPr>
          <p:cNvSpPr/>
          <p:nvPr/>
        </p:nvSpPr>
        <p:spPr>
          <a:xfrm>
            <a:off x="2185851" y="374469"/>
            <a:ext cx="7489372" cy="6966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QUERIES</a:t>
            </a:r>
            <a:endParaRPr lang="en-IN" sz="48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A84A3-A2F5-B39C-5ADF-053035076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75" y="1399031"/>
            <a:ext cx="4309143" cy="4488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62B7FC-84BB-839E-1A72-5B6E19077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634" y="1399031"/>
            <a:ext cx="4591691" cy="4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51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31999-F692-3065-6965-7D5D2E515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EE4B42-CC58-5147-DA04-366B1D205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-8709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78267C-95DE-FE63-E811-FB41627DDB71}"/>
              </a:ext>
            </a:extLst>
          </p:cNvPr>
          <p:cNvSpPr/>
          <p:nvPr/>
        </p:nvSpPr>
        <p:spPr>
          <a:xfrm>
            <a:off x="222067" y="185057"/>
            <a:ext cx="11747863" cy="6470468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BE1083-5BEB-CA35-35AD-29B5ABCCF58D}"/>
              </a:ext>
            </a:extLst>
          </p:cNvPr>
          <p:cNvSpPr/>
          <p:nvPr/>
        </p:nvSpPr>
        <p:spPr>
          <a:xfrm>
            <a:off x="2185851" y="374469"/>
            <a:ext cx="7489372" cy="6966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QUERIES</a:t>
            </a:r>
            <a:endParaRPr lang="en-IN" sz="48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29760E-007C-3F7A-ABFB-DCDCDB9AF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46" y="1589749"/>
            <a:ext cx="5639124" cy="4079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053D5E-53F8-D149-084C-3040818EC6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461" y="1589749"/>
            <a:ext cx="4458322" cy="407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53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3B95E-20A3-20D9-4865-1C3727300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7B9E0D-D487-E982-8F5A-A7EA081D0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-8709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10CE99-3810-B919-C0C5-5CB8B237828D}"/>
              </a:ext>
            </a:extLst>
          </p:cNvPr>
          <p:cNvSpPr/>
          <p:nvPr/>
        </p:nvSpPr>
        <p:spPr>
          <a:xfrm>
            <a:off x="235131" y="165463"/>
            <a:ext cx="11747863" cy="6470468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5CDCA-0C2C-C0D6-4F6A-61F6A6ADD904}"/>
              </a:ext>
            </a:extLst>
          </p:cNvPr>
          <p:cNvSpPr txBox="1"/>
          <p:nvPr/>
        </p:nvSpPr>
        <p:spPr>
          <a:xfrm>
            <a:off x="1619794" y="374469"/>
            <a:ext cx="8952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Key Learnings</a:t>
            </a:r>
            <a:endParaRPr lang="en-IN" sz="48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50AE4-7983-48AA-81FA-3CF1AC5FF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976" y="1676112"/>
            <a:ext cx="3927328" cy="32247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454D40-D58E-7798-F784-951F309DE91A}"/>
              </a:ext>
            </a:extLst>
          </p:cNvPr>
          <p:cNvSpPr txBox="1"/>
          <p:nvPr/>
        </p:nvSpPr>
        <p:spPr>
          <a:xfrm>
            <a:off x="580432" y="1224000"/>
            <a:ext cx="671430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The repetition of jobs (e.g., 1,075 repeated jobs) suggested underlying issues in quality control or operator training, requiring root cause analysis.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Department-wise rejection showed that Woven Labels had a significant rejection rate, which suggests possible issues in process standardization or raw material quality.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March was identified as the peak production month, giving valuable insight into demand cycles and resource planning.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Among all operations, Cut &amp; Fold and Printing had the highest rejection counts, indicating a need to focus process improvement efforts there.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Employee-wise analysis revealed that rejections were concentrated among specific staff (e.g., Amit Kumar), highlighting a need for targeted training.</a:t>
            </a:r>
            <a:endParaRPr lang="en-SG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12237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72456-1A72-5BA5-0E88-6799929B1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FEB49B-8819-D911-A2FC-670C3A062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-8709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F2B5E8-8EED-571D-641A-9B0A7A0F1C4A}"/>
              </a:ext>
            </a:extLst>
          </p:cNvPr>
          <p:cNvSpPr/>
          <p:nvPr/>
        </p:nvSpPr>
        <p:spPr>
          <a:xfrm>
            <a:off x="222067" y="-8709"/>
            <a:ext cx="11747863" cy="6470468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5318B-0F9A-15BA-1E0B-05347C3F69AA}"/>
              </a:ext>
            </a:extLst>
          </p:cNvPr>
          <p:cNvSpPr txBox="1"/>
          <p:nvPr/>
        </p:nvSpPr>
        <p:spPr>
          <a:xfrm>
            <a:off x="1800536" y="305530"/>
            <a:ext cx="8952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Recommendations</a:t>
            </a:r>
            <a:endParaRPr lang="en-IN" sz="48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54B345-E87A-F4F1-9BC2-8BC3BBA51858}"/>
              </a:ext>
            </a:extLst>
          </p:cNvPr>
          <p:cNvSpPr txBox="1"/>
          <p:nvPr/>
        </p:nvSpPr>
        <p:spPr>
          <a:xfrm>
            <a:off x="580432" y="1188000"/>
            <a:ext cx="671430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2000" b="1" dirty="0"/>
              <a:t>Fix Production &amp; Quality Issues</a:t>
            </a:r>
            <a:r>
              <a:rPr lang="en-US" sz="2000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Investigate </a:t>
            </a:r>
            <a:r>
              <a:rPr lang="en-US" sz="1600" b="1" dirty="0"/>
              <a:t>Machine MC027</a:t>
            </a:r>
            <a:r>
              <a:rPr lang="en-US" sz="1600" dirty="0"/>
              <a:t>, which has the </a:t>
            </a:r>
            <a:r>
              <a:rPr lang="en-US" sz="1600" b="1" dirty="0"/>
              <a:t>highest rejection rate</a:t>
            </a:r>
            <a:r>
              <a:rPr lang="en-US" sz="1600" dirty="0"/>
              <a:t> (80,108 rejected units).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Review top 5 machines with high rejection and prioritize </a:t>
            </a:r>
            <a:r>
              <a:rPr lang="en-US" sz="1600" b="1" dirty="0"/>
              <a:t>preventive maintenance</a:t>
            </a:r>
            <a:r>
              <a:rPr lang="en-US" sz="1600" dirty="0"/>
              <a:t> or recalibration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Focus on high Repeat counts (e.g., 1,075 jobs repeated 8+ times) – identify root causes for rework or failed QC..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2000" b="1" dirty="0"/>
              <a:t>Optimize Machine Load &amp; Cost:</a:t>
            </a:r>
          </a:p>
          <a:p>
            <a:pPr marL="720000" indent="-285750">
              <a:buFont typeface="Wingdings" panose="05000000000000000000" pitchFamily="2" charset="2"/>
              <a:buChar char="Ø"/>
            </a:pPr>
            <a:r>
              <a:rPr lang="en-US" sz="1600" dirty="0"/>
              <a:t>Redistribute load from overused machines (e.g., MC033 and MC027) to less-utilized ones (total: 86 machines available).</a:t>
            </a:r>
          </a:p>
          <a:p>
            <a:pPr marL="720000" indent="-285750">
              <a:buFont typeface="Wingdings" panose="05000000000000000000" pitchFamily="2" charset="2"/>
              <a:buChar char="Ø"/>
            </a:pPr>
            <a:r>
              <a:rPr lang="en-US" sz="1600" dirty="0"/>
              <a:t>Leverage underused departments (only 4 total) and promote </a:t>
            </a:r>
            <a:r>
              <a:rPr lang="en-US" sz="1600" b="1" dirty="0"/>
              <a:t>cross-department coordination</a:t>
            </a:r>
            <a:r>
              <a:rPr lang="en-US" sz="1600" dirty="0"/>
              <a:t> to smooth workload.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2000" b="1" dirty="0"/>
              <a:t>Enhance Monitoring &amp; Train Employee</a:t>
            </a:r>
            <a:r>
              <a:rPr lang="en-SG" sz="2000" dirty="0"/>
              <a:t>:</a:t>
            </a:r>
          </a:p>
          <a:p>
            <a:pPr marL="720000" indent="-285750">
              <a:buFont typeface="Wingdings" panose="05000000000000000000" pitchFamily="2" charset="2"/>
              <a:buChar char="Ø"/>
            </a:pPr>
            <a:r>
              <a:rPr lang="en-US" sz="1600" dirty="0"/>
              <a:t>Build real-time dashboards for key KPIs. Use these insights to drive weekly operational reviews and continuous improvement.</a:t>
            </a:r>
          </a:p>
          <a:p>
            <a:pPr marL="720000" indent="-285750">
              <a:buFont typeface="Wingdings" panose="05000000000000000000" pitchFamily="2" charset="2"/>
              <a:buChar char="Ø"/>
            </a:pPr>
            <a:r>
              <a:rPr lang="en-US" sz="1600" dirty="0"/>
              <a:t>Find and Provide Training to underperforming employees to improve efficiency.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2000" b="1" dirty="0"/>
              <a:t>Standardize Operations</a:t>
            </a:r>
            <a:r>
              <a:rPr lang="en-SG" sz="1600" dirty="0"/>
              <a:t>:</a:t>
            </a:r>
          </a:p>
          <a:p>
            <a:pPr marL="720000" indent="-285750">
              <a:buFont typeface="Wingdings" panose="05000000000000000000" pitchFamily="2" charset="2"/>
              <a:buChar char="Ø"/>
            </a:pPr>
            <a:r>
              <a:rPr lang="en-US" sz="1600" dirty="0"/>
              <a:t>Focus improvement efforts on the most common operations: Cut &amp; Fold (2,374 jobs)Printing, Weaving, Cross Checking</a:t>
            </a:r>
            <a:endParaRPr lang="en-SG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A1FDE1-4B2D-468B-BE28-781F4E1A7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976" y="1676112"/>
            <a:ext cx="3927328" cy="32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79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4D4A1-C8BA-3FF3-4209-8B78B7BD7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E38DFA-3CD9-3290-5ADE-E364F60F8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-8709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AB3FCC-8E42-6CFC-E19D-DC88271EC24A}"/>
              </a:ext>
            </a:extLst>
          </p:cNvPr>
          <p:cNvSpPr/>
          <p:nvPr/>
        </p:nvSpPr>
        <p:spPr>
          <a:xfrm>
            <a:off x="235131" y="113704"/>
            <a:ext cx="11747863" cy="6470468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en-US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  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03FC84-CBEF-3591-8D4B-7FCD3213FB19}"/>
              </a:ext>
            </a:extLst>
          </p:cNvPr>
          <p:cNvSpPr txBox="1"/>
          <p:nvPr/>
        </p:nvSpPr>
        <p:spPr>
          <a:xfrm>
            <a:off x="1800536" y="374469"/>
            <a:ext cx="8952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Conclusion</a:t>
            </a:r>
            <a:endParaRPr lang="en-IN" sz="48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11E6D1-5686-4D95-B27E-FF1A3D913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976" y="1676112"/>
            <a:ext cx="3927328" cy="32247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163064-2D01-6819-2B05-22BF7C7AC514}"/>
              </a:ext>
            </a:extLst>
          </p:cNvPr>
          <p:cNvSpPr txBox="1"/>
          <p:nvPr/>
        </p:nvSpPr>
        <p:spPr>
          <a:xfrm>
            <a:off x="648000" y="1368000"/>
            <a:ext cx="6696000" cy="47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The project transformed raw manufacturing data into actionable insights.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Dashboards built with Excel, Power BI, and Tableau revealed hidden inefficiencies and high rejection points.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We identified areas for improvement in machine usage, employee performance, and departmental output.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This project proved how data analytics can enhance decision-making, reduce waste, and improve operational efficiency.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It was a valuable experience that combined technical tools with real-world manufacturing challenges</a:t>
            </a:r>
            <a:endParaRPr lang="en-SG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43921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7D32B-1D2C-0106-B45C-07DCA155E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20F917-41F7-E4B3-C35E-04C60A098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447" cy="6858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427FB99-10B4-055D-F703-83BE67A79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38994" y="3962401"/>
            <a:ext cx="5808617" cy="3098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F40D4B-79B7-4A75-95AD-8EE196E294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859" y="442534"/>
            <a:ext cx="3927328" cy="32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2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0AF090-C07D-F43B-4425-CCB071B13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-8709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716E65-87E0-43D3-2398-AC7FB38C7EB2}"/>
              </a:ext>
            </a:extLst>
          </p:cNvPr>
          <p:cNvSpPr/>
          <p:nvPr/>
        </p:nvSpPr>
        <p:spPr>
          <a:xfrm>
            <a:off x="235131" y="10189"/>
            <a:ext cx="11747863" cy="6470468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DA0CD3-3AEC-27D6-6B8C-8D14C10873E8}"/>
              </a:ext>
            </a:extLst>
          </p:cNvPr>
          <p:cNvSpPr txBox="1"/>
          <p:nvPr/>
        </p:nvSpPr>
        <p:spPr>
          <a:xfrm>
            <a:off x="1800536" y="374469"/>
            <a:ext cx="8952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Contents</a:t>
            </a:r>
            <a:endParaRPr lang="en-IN" sz="48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1D7EA9A-78B5-5228-8782-BF4DD3183D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8045155"/>
              </p:ext>
            </p:extLst>
          </p:nvPr>
        </p:nvGraphicFramePr>
        <p:xfrm>
          <a:off x="682171" y="1318678"/>
          <a:ext cx="6776643" cy="4758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D9D2660-0F74-4849-861E-D7817C1649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854" y="1952158"/>
            <a:ext cx="3927328" cy="32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4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FE23C-7A6E-8B6A-A00B-C7FA5A146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873030-8E1A-960B-FBE8-32A3A18CD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0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6B6630-439A-AD70-62FF-AC28FB9FE4F8}"/>
              </a:ext>
            </a:extLst>
          </p:cNvPr>
          <p:cNvSpPr/>
          <p:nvPr/>
        </p:nvSpPr>
        <p:spPr>
          <a:xfrm>
            <a:off x="235131" y="165463"/>
            <a:ext cx="11747863" cy="6470468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5EA5A-D4B9-305B-564A-F0D59B658D1F}"/>
              </a:ext>
            </a:extLst>
          </p:cNvPr>
          <p:cNvSpPr txBox="1"/>
          <p:nvPr/>
        </p:nvSpPr>
        <p:spPr>
          <a:xfrm>
            <a:off x="1800536" y="374469"/>
            <a:ext cx="8952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Project Summary</a:t>
            </a:r>
            <a:endParaRPr lang="en-IN" sz="48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35240-1E40-FD35-84DF-850C41123C25}"/>
              </a:ext>
            </a:extLst>
          </p:cNvPr>
          <p:cNvSpPr txBox="1"/>
          <p:nvPr/>
        </p:nvSpPr>
        <p:spPr>
          <a:xfrm>
            <a:off x="521208" y="1325880"/>
            <a:ext cx="720776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>
                <a:cs typeface="Arial" panose="020B0604020202020204" pitchFamily="34" charset="0"/>
              </a:rPr>
              <a:t>Purpose: </a:t>
            </a:r>
            <a:r>
              <a:rPr lang="en-US" sz="2000" dirty="0"/>
              <a:t>To analyze production data from Axon Label's manufacturing operations to identify inefficiencies, assess product quality, and drive process optimization.</a:t>
            </a:r>
            <a:endParaRPr lang="en-US" altLang="en-US" sz="2000" dirty="0"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>
                <a:cs typeface="Arial" panose="020B0604020202020204" pitchFamily="34" charset="0"/>
              </a:rPr>
              <a:t>Focus: </a:t>
            </a:r>
            <a:r>
              <a:rPr lang="en-US" altLang="en-US" sz="2000" dirty="0">
                <a:cs typeface="Arial" panose="020B0604020202020204" pitchFamily="34" charset="0"/>
              </a:rPr>
              <a:t>Evaluation of production efficiency (e.g., Pressed, Processed, and Produced Quantities)Analysis of quality metrics like Rejected Quantity Monitoring machine performance and operation trends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>
                <a:cs typeface="Arial" panose="020B0604020202020204" pitchFamily="34" charset="0"/>
              </a:rPr>
              <a:t>Data Source: </a:t>
            </a:r>
            <a:r>
              <a:rPr lang="en-US" altLang="en-US" sz="2000" dirty="0">
                <a:cs typeface="Arial" panose="020B0604020202020204" pitchFamily="34" charset="0"/>
              </a:rPr>
              <a:t>I</a:t>
            </a:r>
            <a:r>
              <a:rPr lang="en-US" sz="2000" dirty="0"/>
              <a:t>nternal Axon Label manufacturing records collected from production and quality control systems. (Duration 1  year)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cs typeface="Arial" panose="020B0604020202020204" pitchFamily="34" charset="0"/>
              </a:rPr>
              <a:t>Dataset Details: </a:t>
            </a:r>
            <a:r>
              <a:rPr lang="en-US" sz="2000" dirty="0"/>
              <a:t>The dataset contains 10,000 records with fields such as:Produced_Qty, </a:t>
            </a:r>
            <a:r>
              <a:rPr lang="en-US" sz="2000" dirty="0" err="1"/>
              <a:t>Rejected_Qty</a:t>
            </a:r>
            <a:r>
              <a:rPr lang="en-US" sz="2000" dirty="0"/>
              <a:t>, Per_Day_Machine_Cost, </a:t>
            </a:r>
            <a:r>
              <a:rPr lang="en-US" sz="2000" dirty="0" err="1"/>
              <a:t>Machine_Code</a:t>
            </a:r>
            <a:r>
              <a:rPr lang="en-US" sz="2000" dirty="0"/>
              <a:t>, Operation_Name , Customer_data as well.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cs typeface="Arial" panose="020B0604020202020204" pitchFamily="34" charset="0"/>
              </a:rPr>
              <a:t>Outcome: </a:t>
            </a:r>
            <a:r>
              <a:rPr lang="en-US" sz="2000" dirty="0">
                <a:effectLst/>
                <a:cs typeface="Arial" panose="020B0604020202020204" pitchFamily="34" charset="0"/>
              </a:rPr>
              <a:t>Recommendations to improve manufacturing process, machine efficiency, find rejection causes and try to improve, optimize production quantity, and insure quality checks .</a:t>
            </a:r>
          </a:p>
          <a:p>
            <a:endParaRPr lang="en-US" dirty="0">
              <a:effectLst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cs typeface="Arial" panose="020B0604020202020204" pitchFamily="34" charset="0"/>
            </a:endParaRPr>
          </a:p>
          <a:p>
            <a:endParaRPr lang="en-IN" dirty="0"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18ED88-9CCD-43CA-BD53-AE2F81C76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976" y="1624354"/>
            <a:ext cx="3927328" cy="32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6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5CDA6-1BF7-0587-5EA4-D9437957D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03D77A-61DB-0865-30E4-4E2E6675C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-8709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6AD99C-33BE-32F3-EA1B-6CE5290366AE}"/>
              </a:ext>
            </a:extLst>
          </p:cNvPr>
          <p:cNvSpPr/>
          <p:nvPr/>
        </p:nvSpPr>
        <p:spPr>
          <a:xfrm>
            <a:off x="183605" y="213361"/>
            <a:ext cx="11824788" cy="6448697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296000" bIns="1620000" rtlCol="0" anchor="ctr"/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b="1" dirty="0">
                <a:solidFill>
                  <a:schemeClr val="tx1"/>
                </a:solidFill>
              </a:rPr>
              <a:t>Manufacture Qty : </a:t>
            </a:r>
            <a:r>
              <a:rPr lang="en-US" sz="2000" b="1" dirty="0">
                <a:solidFill>
                  <a:srgbClr val="C00000"/>
                </a:solidFill>
              </a:rPr>
              <a:t>61M</a:t>
            </a:r>
            <a:endParaRPr lang="en-US" altLang="en-US" sz="2000" b="1" dirty="0">
              <a:solidFill>
                <a:srgbClr val="C00000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000" b="1" dirty="0">
                <a:solidFill>
                  <a:schemeClr val="tx1"/>
                </a:solidFill>
              </a:rPr>
              <a:t>Rejected Qty </a:t>
            </a:r>
            <a:r>
              <a:rPr lang="en-US" altLang="en-US" sz="2000" b="1" dirty="0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: </a:t>
            </a:r>
            <a:r>
              <a:rPr lang="en-US" altLang="en-US" sz="2000" b="1" dirty="0">
                <a:solidFill>
                  <a:srgbClr val="C00000"/>
                </a:solidFill>
                <a:latin typeface="Calibri" panose="020F0502020204030204"/>
                <a:cs typeface="Arial" panose="020B0604020202020204" pitchFamily="34" charset="0"/>
              </a:rPr>
              <a:t>491K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000" b="1" dirty="0">
                <a:solidFill>
                  <a:schemeClr val="tx1"/>
                </a:solidFill>
              </a:rPr>
              <a:t>Processed Qty </a:t>
            </a:r>
            <a:r>
              <a:rPr lang="en-US" altLang="en-US" sz="2000" b="1" dirty="0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: </a:t>
            </a:r>
            <a:r>
              <a:rPr lang="en-US" altLang="en-US" sz="2000" b="1" dirty="0">
                <a:solidFill>
                  <a:srgbClr val="C00000"/>
                </a:solidFill>
                <a:latin typeface="Calibri" panose="020F0502020204030204"/>
                <a:cs typeface="Arial" panose="020B0604020202020204" pitchFamily="34" charset="0"/>
              </a:rPr>
              <a:t>60M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000" b="1" dirty="0">
                <a:solidFill>
                  <a:schemeClr val="tx1"/>
                </a:solidFill>
              </a:rPr>
              <a:t>Wastage Qty </a:t>
            </a:r>
            <a:r>
              <a:rPr lang="en-US" altLang="en-US" sz="2000" b="1" dirty="0">
                <a:solidFill>
                  <a:schemeClr val="tx1"/>
                </a:solidFill>
                <a:latin typeface="Calibri" panose="020F0502020204030204"/>
                <a:cs typeface="Arial" panose="020B0604020202020204" pitchFamily="34" charset="0"/>
              </a:rPr>
              <a:t>: </a:t>
            </a:r>
            <a:r>
              <a:rPr lang="en-US" altLang="en-US" sz="2000" b="1" dirty="0">
                <a:solidFill>
                  <a:srgbClr val="C00000"/>
                </a:solidFill>
                <a:latin typeface="Calibri" panose="020F0502020204030204"/>
                <a:cs typeface="Arial" panose="020B0604020202020204" pitchFamily="34" charset="0"/>
              </a:rPr>
              <a:t>0.82%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000" b="1" dirty="0">
                <a:solidFill>
                  <a:schemeClr val="tx1"/>
                </a:solidFill>
              </a:rPr>
              <a:t>Employee Wise Rejected Qty: </a:t>
            </a:r>
            <a:r>
              <a:rPr lang="en-US" sz="2000" b="1" dirty="0">
                <a:solidFill>
                  <a:srgbClr val="C00000"/>
                </a:solidFill>
              </a:rPr>
              <a:t>Amit Kumar has most Rejected Qty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000" b="1" dirty="0">
                <a:solidFill>
                  <a:schemeClr val="tx1"/>
                </a:solidFill>
              </a:rPr>
              <a:t>Machine Wise Rejected Qty: </a:t>
            </a:r>
            <a:r>
              <a:rPr lang="en-US" sz="2000" b="1" dirty="0">
                <a:solidFill>
                  <a:srgbClr val="C00000"/>
                </a:solidFill>
              </a:rPr>
              <a:t>MC094 has most Rejected Qty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b="1" dirty="0">
              <a:solidFill>
                <a:schemeClr val="tx1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000" b="1" dirty="0">
                <a:solidFill>
                  <a:schemeClr val="tx1"/>
                </a:solidFill>
              </a:rPr>
              <a:t>Department Wise Manufacture Vs Rejected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: </a:t>
            </a:r>
            <a:r>
              <a:rPr lang="en-US" sz="2000" b="1" dirty="0">
                <a:solidFill>
                  <a:srgbClr val="C00000"/>
                </a:solidFill>
              </a:rPr>
              <a:t>Woven labels</a:t>
            </a:r>
            <a:endParaRPr lang="en-US" sz="2000" dirty="0">
              <a:solidFill>
                <a:srgbClr val="C00000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000" b="1" dirty="0">
                <a:solidFill>
                  <a:schemeClr val="tx1"/>
                </a:solidFill>
              </a:rPr>
              <a:t>Production Comparison trend : </a:t>
            </a:r>
            <a:r>
              <a:rPr lang="en-US" sz="2000" b="1" dirty="0">
                <a:solidFill>
                  <a:srgbClr val="C00000"/>
                </a:solidFill>
              </a:rPr>
              <a:t>March month has peak production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7C7169-CBC6-DD4E-6321-72F83FFC5E65}"/>
              </a:ext>
            </a:extLst>
          </p:cNvPr>
          <p:cNvSpPr txBox="1"/>
          <p:nvPr/>
        </p:nvSpPr>
        <p:spPr>
          <a:xfrm>
            <a:off x="2278056" y="213361"/>
            <a:ext cx="8952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KPIs</a:t>
            </a:r>
            <a:endParaRPr lang="en-IN" sz="48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50EC12-900D-4B62-AE7B-9AD76E664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976" y="1676112"/>
            <a:ext cx="3927328" cy="32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4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F5575-A4E2-C7A8-3A43-BC27791FC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571F86-CE75-CF5D-DAAE-ECEA44183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-8709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50DA17-C950-DDAA-2211-129BAA343B27}"/>
              </a:ext>
            </a:extLst>
          </p:cNvPr>
          <p:cNvSpPr/>
          <p:nvPr/>
        </p:nvSpPr>
        <p:spPr>
          <a:xfrm>
            <a:off x="2812869" y="1436914"/>
            <a:ext cx="5904411" cy="3762103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sz="48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IN" sz="4800" b="1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EXCEL</a:t>
            </a:r>
          </a:p>
          <a:p>
            <a:pPr algn="ctr"/>
            <a:r>
              <a:rPr lang="en-IN" sz="4800" b="1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 DASHBOARD</a:t>
            </a:r>
          </a:p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DE64D6-FD06-0E57-6B87-FC7F83D0F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09" y="1558426"/>
            <a:ext cx="2893967" cy="1685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80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D3B50-7395-0FA7-940F-0B46CF00E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4EAFA5-903E-7C24-5856-FC7B4E1C9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-8709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529606-A065-BC56-84F5-735CAC2BAE12}"/>
              </a:ext>
            </a:extLst>
          </p:cNvPr>
          <p:cNvSpPr/>
          <p:nvPr/>
        </p:nvSpPr>
        <p:spPr>
          <a:xfrm>
            <a:off x="235131" y="165463"/>
            <a:ext cx="11747863" cy="6470468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5F8DA-E2A5-4B14-8696-B9CDAAC56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98" y="368421"/>
            <a:ext cx="10670876" cy="595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0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338C2-108E-2531-1722-A479974CF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9A1705-37AF-5276-ABFA-BDBC891EF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-8709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C0B821-1B53-6197-6639-9F47BCFE955F}"/>
              </a:ext>
            </a:extLst>
          </p:cNvPr>
          <p:cNvSpPr/>
          <p:nvPr/>
        </p:nvSpPr>
        <p:spPr>
          <a:xfrm>
            <a:off x="2812869" y="1436914"/>
            <a:ext cx="5904411" cy="3762103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sz="48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IN" sz="4800" b="1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POWERBI</a:t>
            </a:r>
          </a:p>
          <a:p>
            <a:pPr algn="ctr"/>
            <a:r>
              <a:rPr lang="en-IN" sz="4800" b="1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 DASHBOARD</a:t>
            </a:r>
          </a:p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3CD7F-328C-22AB-E2CD-8321BA7F9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907" y="957942"/>
            <a:ext cx="4676503" cy="21912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6286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70741-D190-8B1C-9AE7-B5F2A9636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187EB0-7914-4CCE-60C7-9F734D5B9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-8709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314E3A-0429-3B0B-3E0D-D2EA6A911DE2}"/>
              </a:ext>
            </a:extLst>
          </p:cNvPr>
          <p:cNvSpPr/>
          <p:nvPr/>
        </p:nvSpPr>
        <p:spPr>
          <a:xfrm>
            <a:off x="235131" y="165463"/>
            <a:ext cx="11747863" cy="6470468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95DCF-5FCB-4B31-85C9-E454BD44B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09" y="483079"/>
            <a:ext cx="10763210" cy="59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3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0E838-E7C9-577A-E189-68A7CB7F5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FAC9FC-FD5E-EB87-1D01-4F624F503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-8709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5FE5DD-BCB9-FE80-1DF4-203F75090AA6}"/>
              </a:ext>
            </a:extLst>
          </p:cNvPr>
          <p:cNvSpPr/>
          <p:nvPr/>
        </p:nvSpPr>
        <p:spPr>
          <a:xfrm>
            <a:off x="2812869" y="1436914"/>
            <a:ext cx="5904411" cy="3762103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sz="48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  <a:p>
            <a:pPr algn="ctr"/>
            <a:endParaRPr lang="en-IN" sz="4800" b="1" dirty="0">
              <a:solidFill>
                <a:schemeClr val="bg1">
                  <a:lumMod val="85000"/>
                </a:schemeClr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IN" sz="4800" b="1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TABLEAU</a:t>
            </a:r>
          </a:p>
          <a:p>
            <a:pPr algn="ctr"/>
            <a:r>
              <a:rPr lang="en-IN" sz="4800" b="1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 DASHBOARD</a:t>
            </a:r>
          </a:p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07472-500C-1C9D-72AE-E65E3BABB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1210491"/>
            <a:ext cx="3466011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6921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</TotalTime>
  <Words>635</Words>
  <Application>Microsoft Office PowerPoint</Application>
  <PresentationFormat>Widescreen</PresentationFormat>
  <Paragraphs>117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Algerian</vt:lpstr>
      <vt:lpstr>Arial</vt:lpstr>
      <vt:lpstr>Arial Rounded MT Bold</vt:lpstr>
      <vt:lpstr>Calibri</vt:lpstr>
      <vt:lpstr>Calibri Light</vt:lpstr>
      <vt:lpstr>Wingdings</vt:lpstr>
      <vt:lpstr>Office Theme</vt:lpstr>
      <vt:lpstr>                           MANUFACTURING            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Sejal Sahu</dc:creator>
  <cp:lastModifiedBy>Akshay Deo</cp:lastModifiedBy>
  <cp:revision>31</cp:revision>
  <dcterms:created xsi:type="dcterms:W3CDTF">2025-06-20T12:21:01Z</dcterms:created>
  <dcterms:modified xsi:type="dcterms:W3CDTF">2025-08-02T14:17:33Z</dcterms:modified>
</cp:coreProperties>
</file>