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83" r:id="rId2"/>
    <p:sldId id="257" r:id="rId3"/>
    <p:sldId id="277" r:id="rId4"/>
    <p:sldId id="260" r:id="rId5"/>
    <p:sldId id="263" r:id="rId6"/>
    <p:sldId id="261" r:id="rId7"/>
    <p:sldId id="266" r:id="rId8"/>
    <p:sldId id="269" r:id="rId9"/>
    <p:sldId id="276" r:id="rId10"/>
    <p:sldId id="267" r:id="rId11"/>
    <p:sldId id="262" r:id="rId12"/>
    <p:sldId id="278" r:id="rId13"/>
    <p:sldId id="279" r:id="rId14"/>
    <p:sldId id="281" r:id="rId15"/>
    <p:sldId id="273" r:id="rId16"/>
    <p:sldId id="274" r:id="rId17"/>
    <p:sldId id="275" r:id="rId18"/>
    <p:sldId id="284" r:id="rId19"/>
    <p:sldId id="26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17C6F2-2AB4-44EE-B89F-1E136A8BBA1C}" type="doc">
      <dgm:prSet loTypeId="urn:microsoft.com/office/officeart/2005/8/layout/default" loCatId="list" qsTypeId="urn:microsoft.com/office/officeart/2005/8/quickstyle/3d1" qsCatId="3D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375117B7-E831-4FF6-9312-63B6F2A760B0}">
      <dgm:prSet phldrT="[Text]" custT="1"/>
      <dgm:spPr/>
      <dgm:t>
        <a:bodyPr/>
        <a:lstStyle/>
        <a:p>
          <a:pPr algn="ctr"/>
          <a:r>
            <a:rPr lang="en-US" sz="2300" b="1" dirty="0"/>
            <a:t>Introduction</a:t>
          </a:r>
          <a:endParaRPr lang="en-IN" sz="2300" b="1" dirty="0"/>
        </a:p>
      </dgm:t>
    </dgm:pt>
    <dgm:pt modelId="{330EA586-7CF0-4ED4-82A1-96C245B8EE8E}" type="parTrans" cxnId="{8B2CBEF2-8123-48D7-8ECE-229C3F6600B3}">
      <dgm:prSet/>
      <dgm:spPr/>
      <dgm:t>
        <a:bodyPr/>
        <a:lstStyle/>
        <a:p>
          <a:endParaRPr lang="en-IN"/>
        </a:p>
      </dgm:t>
    </dgm:pt>
    <dgm:pt modelId="{54EA073B-A6CB-421E-90BA-A312B9D98761}" type="sibTrans" cxnId="{8B2CBEF2-8123-48D7-8ECE-229C3F6600B3}">
      <dgm:prSet/>
      <dgm:spPr/>
      <dgm:t>
        <a:bodyPr/>
        <a:lstStyle/>
        <a:p>
          <a:endParaRPr lang="en-IN"/>
        </a:p>
      </dgm:t>
    </dgm:pt>
    <dgm:pt modelId="{515E9D04-D3AC-4819-8360-99EA3143297B}">
      <dgm:prSet phldrT="[Text]" custT="1"/>
      <dgm:spPr/>
      <dgm:t>
        <a:bodyPr/>
        <a:lstStyle/>
        <a:p>
          <a:r>
            <a:rPr lang="en-US" sz="2400" b="1" dirty="0"/>
            <a:t>Excel</a:t>
          </a:r>
          <a:endParaRPr lang="en-IN" sz="2400" b="1" dirty="0"/>
        </a:p>
      </dgm:t>
    </dgm:pt>
    <dgm:pt modelId="{0DAE863B-A505-4E2A-B1CB-04FE0A8F33DD}" type="parTrans" cxnId="{010DF451-4BBE-4B87-83CF-28E343D34BED}">
      <dgm:prSet/>
      <dgm:spPr/>
      <dgm:t>
        <a:bodyPr/>
        <a:lstStyle/>
        <a:p>
          <a:endParaRPr lang="en-IN"/>
        </a:p>
      </dgm:t>
    </dgm:pt>
    <dgm:pt modelId="{6C8E6F41-36E0-47BE-AF7A-D581BA4D2FAF}" type="sibTrans" cxnId="{010DF451-4BBE-4B87-83CF-28E343D34BED}">
      <dgm:prSet/>
      <dgm:spPr/>
      <dgm:t>
        <a:bodyPr/>
        <a:lstStyle/>
        <a:p>
          <a:endParaRPr lang="en-IN"/>
        </a:p>
      </dgm:t>
    </dgm:pt>
    <dgm:pt modelId="{D326FB3A-FACA-4B8B-9A9D-C8C292433979}">
      <dgm:prSet phldrT="[Text]" custT="1"/>
      <dgm:spPr/>
      <dgm:t>
        <a:bodyPr/>
        <a:lstStyle/>
        <a:p>
          <a:r>
            <a:rPr lang="en-US" sz="2400" b="1" dirty="0" err="1"/>
            <a:t>PowerBi</a:t>
          </a:r>
          <a:endParaRPr lang="en-IN" sz="2400" b="1" dirty="0"/>
        </a:p>
      </dgm:t>
    </dgm:pt>
    <dgm:pt modelId="{F8998801-2896-47DB-99FF-E01D22DE6D01}" type="parTrans" cxnId="{CD369981-BA53-4DFB-987E-6DBAF588824F}">
      <dgm:prSet/>
      <dgm:spPr/>
      <dgm:t>
        <a:bodyPr/>
        <a:lstStyle/>
        <a:p>
          <a:endParaRPr lang="en-IN"/>
        </a:p>
      </dgm:t>
    </dgm:pt>
    <dgm:pt modelId="{C3D7D429-369A-4286-AD78-294E6A8B288D}" type="sibTrans" cxnId="{CD369981-BA53-4DFB-987E-6DBAF588824F}">
      <dgm:prSet/>
      <dgm:spPr/>
      <dgm:t>
        <a:bodyPr/>
        <a:lstStyle/>
        <a:p>
          <a:endParaRPr lang="en-IN"/>
        </a:p>
      </dgm:t>
    </dgm:pt>
    <dgm:pt modelId="{657C8AE1-D82F-4000-85FE-D3BAB8F17F84}">
      <dgm:prSet phldrT="[Text]" custT="1"/>
      <dgm:spPr/>
      <dgm:t>
        <a:bodyPr/>
        <a:lstStyle/>
        <a:p>
          <a:r>
            <a:rPr lang="en-US" sz="2400" b="1" dirty="0"/>
            <a:t>Tableau</a:t>
          </a:r>
          <a:endParaRPr lang="en-IN" sz="2400" b="1" dirty="0"/>
        </a:p>
      </dgm:t>
    </dgm:pt>
    <dgm:pt modelId="{EC396377-8EBA-4D35-B4DB-A4315C8C40D9}" type="parTrans" cxnId="{D718ABF2-9921-46E7-BB67-6BA10082C995}">
      <dgm:prSet/>
      <dgm:spPr/>
      <dgm:t>
        <a:bodyPr/>
        <a:lstStyle/>
        <a:p>
          <a:endParaRPr lang="en-IN"/>
        </a:p>
      </dgm:t>
    </dgm:pt>
    <dgm:pt modelId="{5A1B85B5-E5BC-4E28-93A8-09166ACD6A90}" type="sibTrans" cxnId="{D718ABF2-9921-46E7-BB67-6BA10082C995}">
      <dgm:prSet/>
      <dgm:spPr/>
      <dgm:t>
        <a:bodyPr/>
        <a:lstStyle/>
        <a:p>
          <a:endParaRPr lang="en-IN"/>
        </a:p>
      </dgm:t>
    </dgm:pt>
    <dgm:pt modelId="{7370012E-B99C-4763-8145-72B3340E786F}">
      <dgm:prSet phldrT="[Text]" custT="1"/>
      <dgm:spPr/>
      <dgm:t>
        <a:bodyPr/>
        <a:lstStyle/>
        <a:p>
          <a:r>
            <a:rPr lang="en-US" sz="2400" b="1" dirty="0"/>
            <a:t>MY SQL</a:t>
          </a:r>
          <a:endParaRPr lang="en-IN" sz="2400" b="1" dirty="0"/>
        </a:p>
      </dgm:t>
    </dgm:pt>
    <dgm:pt modelId="{2DE8331F-7B9C-44DA-BF2F-F0CA7449634C}" type="parTrans" cxnId="{D3FC592D-D6D1-43A3-9C50-657EB6063FCB}">
      <dgm:prSet/>
      <dgm:spPr/>
      <dgm:t>
        <a:bodyPr/>
        <a:lstStyle/>
        <a:p>
          <a:endParaRPr lang="en-IN"/>
        </a:p>
      </dgm:t>
    </dgm:pt>
    <dgm:pt modelId="{C1BBEB27-B571-44F2-A5B9-404244C890DB}" type="sibTrans" cxnId="{D3FC592D-D6D1-43A3-9C50-657EB6063FCB}">
      <dgm:prSet/>
      <dgm:spPr/>
      <dgm:t>
        <a:bodyPr/>
        <a:lstStyle/>
        <a:p>
          <a:endParaRPr lang="en-IN"/>
        </a:p>
      </dgm:t>
    </dgm:pt>
    <dgm:pt modelId="{89835A4D-1530-40F3-A33F-F46D1813757C}">
      <dgm:prSet phldrT="[Text]" custT="1"/>
      <dgm:spPr/>
      <dgm:t>
        <a:bodyPr/>
        <a:lstStyle/>
        <a:p>
          <a:r>
            <a:rPr lang="en-US" sz="2400" b="1" dirty="0"/>
            <a:t>Key Learnings</a:t>
          </a:r>
          <a:endParaRPr lang="en-IN" sz="2400" b="1" dirty="0"/>
        </a:p>
      </dgm:t>
    </dgm:pt>
    <dgm:pt modelId="{E55F9151-D4F0-428A-B582-1C1EB810DED9}" type="parTrans" cxnId="{6C45A23D-4BCB-4A84-998C-BD125D60437E}">
      <dgm:prSet/>
      <dgm:spPr/>
      <dgm:t>
        <a:bodyPr/>
        <a:lstStyle/>
        <a:p>
          <a:endParaRPr lang="en-IN"/>
        </a:p>
      </dgm:t>
    </dgm:pt>
    <dgm:pt modelId="{CE06A67A-BF6A-4A66-8CCA-4100543BB423}" type="sibTrans" cxnId="{6C45A23D-4BCB-4A84-998C-BD125D60437E}">
      <dgm:prSet/>
      <dgm:spPr/>
      <dgm:t>
        <a:bodyPr/>
        <a:lstStyle/>
        <a:p>
          <a:endParaRPr lang="en-IN"/>
        </a:p>
      </dgm:t>
    </dgm:pt>
    <dgm:pt modelId="{C83DE3CE-B65D-4922-B921-FC8CEA070F05}">
      <dgm:prSet phldrT="[Text]" custT="1"/>
      <dgm:spPr/>
      <dgm:t>
        <a:bodyPr/>
        <a:lstStyle/>
        <a:p>
          <a:r>
            <a:rPr lang="en-US" sz="2400" b="1" dirty="0">
              <a:latin typeface="Arial Rounded MT Bold" panose="020F0704030504030204" pitchFamily="34" charset="0"/>
            </a:rPr>
            <a:t>KPIs</a:t>
          </a:r>
          <a:endParaRPr lang="en-IN" sz="2400" b="1" dirty="0">
            <a:latin typeface="Arial Rounded MT Bold" panose="020F0704030504030204" pitchFamily="34" charset="0"/>
          </a:endParaRPr>
        </a:p>
      </dgm:t>
    </dgm:pt>
    <dgm:pt modelId="{902301A4-21D1-4A52-B67C-DF7431ACE11B}" type="sibTrans" cxnId="{6CACEA02-566A-41BB-AD28-58BB52DDCEF3}">
      <dgm:prSet/>
      <dgm:spPr/>
      <dgm:t>
        <a:bodyPr/>
        <a:lstStyle/>
        <a:p>
          <a:endParaRPr lang="en-IN"/>
        </a:p>
      </dgm:t>
    </dgm:pt>
    <dgm:pt modelId="{1225FDFE-E984-44DD-9108-13BE787835A4}" type="parTrans" cxnId="{6CACEA02-566A-41BB-AD28-58BB52DDCEF3}">
      <dgm:prSet/>
      <dgm:spPr/>
      <dgm:t>
        <a:bodyPr/>
        <a:lstStyle/>
        <a:p>
          <a:endParaRPr lang="en-IN"/>
        </a:p>
      </dgm:t>
    </dgm:pt>
    <dgm:pt modelId="{BF887412-EEB3-44A2-B7FC-A3DBEC464363}">
      <dgm:prSet phldrT="[Text]"/>
      <dgm:spPr/>
      <dgm:t>
        <a:bodyPr/>
        <a:lstStyle/>
        <a:p>
          <a:r>
            <a:rPr lang="en-US" b="1" dirty="0"/>
            <a:t>Recommendation</a:t>
          </a:r>
          <a:endParaRPr lang="en-IN" b="1" dirty="0"/>
        </a:p>
      </dgm:t>
    </dgm:pt>
    <dgm:pt modelId="{1488C6C0-07E0-4105-B2E2-1889F682DB2B}" type="parTrans" cxnId="{0B367E2B-60B9-4C09-8C90-2E8B09CBF4CE}">
      <dgm:prSet/>
      <dgm:spPr/>
      <dgm:t>
        <a:bodyPr/>
        <a:lstStyle/>
        <a:p>
          <a:endParaRPr lang="en-IN"/>
        </a:p>
      </dgm:t>
    </dgm:pt>
    <dgm:pt modelId="{5E6C61B4-F29F-4D61-9BF9-3402FD249170}" type="sibTrans" cxnId="{0B367E2B-60B9-4C09-8C90-2E8B09CBF4CE}">
      <dgm:prSet/>
      <dgm:spPr/>
      <dgm:t>
        <a:bodyPr/>
        <a:lstStyle/>
        <a:p>
          <a:endParaRPr lang="en-IN"/>
        </a:p>
      </dgm:t>
    </dgm:pt>
    <dgm:pt modelId="{17628D1C-62F8-45E5-BFA9-ADA60B91DA83}">
      <dgm:prSet phldrT="[Text]" custT="1"/>
      <dgm:spPr/>
      <dgm:t>
        <a:bodyPr/>
        <a:lstStyle/>
        <a:p>
          <a:r>
            <a:rPr lang="en-US" sz="2400" b="1" dirty="0"/>
            <a:t>Challenges</a:t>
          </a:r>
          <a:endParaRPr lang="en-IN" sz="2400" b="1" dirty="0"/>
        </a:p>
      </dgm:t>
    </dgm:pt>
    <dgm:pt modelId="{E8763F82-8101-4B0F-AC23-5EEE5A781EA1}" type="sibTrans" cxnId="{EA10D73B-58AA-4CC5-ADE7-FBEB4651E891}">
      <dgm:prSet/>
      <dgm:spPr/>
      <dgm:t>
        <a:bodyPr/>
        <a:lstStyle/>
        <a:p>
          <a:endParaRPr lang="en-IN"/>
        </a:p>
      </dgm:t>
    </dgm:pt>
    <dgm:pt modelId="{8436E627-38DB-4A3A-B902-E98F8E53EB99}" type="parTrans" cxnId="{EA10D73B-58AA-4CC5-ADE7-FBEB4651E891}">
      <dgm:prSet/>
      <dgm:spPr/>
      <dgm:t>
        <a:bodyPr/>
        <a:lstStyle/>
        <a:p>
          <a:endParaRPr lang="en-IN"/>
        </a:p>
      </dgm:t>
    </dgm:pt>
    <dgm:pt modelId="{5A7B211B-02A1-4492-A3E3-F152EA0D4111}">
      <dgm:prSet phldrT="[Text]" custT="1"/>
      <dgm:spPr/>
      <dgm:t>
        <a:bodyPr/>
        <a:lstStyle/>
        <a:p>
          <a:r>
            <a:rPr lang="en-US" sz="2000" b="1" dirty="0"/>
            <a:t>Conclusion</a:t>
          </a:r>
          <a:endParaRPr lang="en-IN" sz="2000" b="1" dirty="0"/>
        </a:p>
      </dgm:t>
    </dgm:pt>
    <dgm:pt modelId="{AD72CFF4-B4D2-45B1-9414-13EB250AA67A}" type="parTrans" cxnId="{6C043E69-56A0-425F-B9FE-5C8F28A28B6A}">
      <dgm:prSet/>
      <dgm:spPr/>
      <dgm:t>
        <a:bodyPr/>
        <a:lstStyle/>
        <a:p>
          <a:endParaRPr lang="en-IN"/>
        </a:p>
      </dgm:t>
    </dgm:pt>
    <dgm:pt modelId="{EC879CB1-FCC8-4A4C-98E7-0406E05B1B52}" type="sibTrans" cxnId="{6C043E69-56A0-425F-B9FE-5C8F28A28B6A}">
      <dgm:prSet/>
      <dgm:spPr/>
      <dgm:t>
        <a:bodyPr/>
        <a:lstStyle/>
        <a:p>
          <a:endParaRPr lang="en-IN"/>
        </a:p>
      </dgm:t>
    </dgm:pt>
    <dgm:pt modelId="{11F49293-CEE6-4469-AE70-5EBB6291891D}" type="pres">
      <dgm:prSet presAssocID="{4117C6F2-2AB4-44EE-B89F-1E136A8BBA1C}" presName="diagram" presStyleCnt="0">
        <dgm:presLayoutVars>
          <dgm:dir/>
          <dgm:resizeHandles val="exact"/>
        </dgm:presLayoutVars>
      </dgm:prSet>
      <dgm:spPr/>
    </dgm:pt>
    <dgm:pt modelId="{340CE3B1-7C61-400F-A354-793C1DA5E19D}" type="pres">
      <dgm:prSet presAssocID="{375117B7-E831-4FF6-9312-63B6F2A760B0}" presName="node" presStyleLbl="node1" presStyleIdx="0" presStyleCnt="10">
        <dgm:presLayoutVars>
          <dgm:bulletEnabled val="1"/>
        </dgm:presLayoutVars>
      </dgm:prSet>
      <dgm:spPr/>
    </dgm:pt>
    <dgm:pt modelId="{D553DF89-6214-4D33-BAD3-ADFA0A612617}" type="pres">
      <dgm:prSet presAssocID="{54EA073B-A6CB-421E-90BA-A312B9D98761}" presName="sibTrans" presStyleCnt="0"/>
      <dgm:spPr/>
    </dgm:pt>
    <dgm:pt modelId="{72A2E506-A6F3-46E4-AE20-6B052780BCE9}" type="pres">
      <dgm:prSet presAssocID="{C83DE3CE-B65D-4922-B921-FC8CEA070F05}" presName="node" presStyleLbl="node1" presStyleIdx="1" presStyleCnt="10">
        <dgm:presLayoutVars>
          <dgm:bulletEnabled val="1"/>
        </dgm:presLayoutVars>
      </dgm:prSet>
      <dgm:spPr/>
    </dgm:pt>
    <dgm:pt modelId="{3045011B-C23C-413D-8161-857917D8F733}" type="pres">
      <dgm:prSet presAssocID="{902301A4-21D1-4A52-B67C-DF7431ACE11B}" presName="sibTrans" presStyleCnt="0"/>
      <dgm:spPr/>
    </dgm:pt>
    <dgm:pt modelId="{2E6E0F09-9D81-42B9-9404-061F89DD7EA8}" type="pres">
      <dgm:prSet presAssocID="{515E9D04-D3AC-4819-8360-99EA3143297B}" presName="node" presStyleLbl="node1" presStyleIdx="2" presStyleCnt="10">
        <dgm:presLayoutVars>
          <dgm:bulletEnabled val="1"/>
        </dgm:presLayoutVars>
      </dgm:prSet>
      <dgm:spPr/>
    </dgm:pt>
    <dgm:pt modelId="{E3D3DCEB-6837-4F8D-A395-4366572A5D66}" type="pres">
      <dgm:prSet presAssocID="{6C8E6F41-36E0-47BE-AF7A-D581BA4D2FAF}" presName="sibTrans" presStyleCnt="0"/>
      <dgm:spPr/>
    </dgm:pt>
    <dgm:pt modelId="{18E5DD67-A514-48A0-9E3C-6B09B1913717}" type="pres">
      <dgm:prSet presAssocID="{D326FB3A-FACA-4B8B-9A9D-C8C292433979}" presName="node" presStyleLbl="node1" presStyleIdx="3" presStyleCnt="10">
        <dgm:presLayoutVars>
          <dgm:bulletEnabled val="1"/>
        </dgm:presLayoutVars>
      </dgm:prSet>
      <dgm:spPr/>
    </dgm:pt>
    <dgm:pt modelId="{47D7539C-33B7-40CE-AE05-BE32B06030D1}" type="pres">
      <dgm:prSet presAssocID="{C3D7D429-369A-4286-AD78-294E6A8B288D}" presName="sibTrans" presStyleCnt="0"/>
      <dgm:spPr/>
    </dgm:pt>
    <dgm:pt modelId="{15919BA6-5630-4031-87DF-8DB60FA4B548}" type="pres">
      <dgm:prSet presAssocID="{657C8AE1-D82F-4000-85FE-D3BAB8F17F84}" presName="node" presStyleLbl="node1" presStyleIdx="4" presStyleCnt="10">
        <dgm:presLayoutVars>
          <dgm:bulletEnabled val="1"/>
        </dgm:presLayoutVars>
      </dgm:prSet>
      <dgm:spPr/>
    </dgm:pt>
    <dgm:pt modelId="{96AAC25E-6FAA-4F44-8013-C330E2C65B06}" type="pres">
      <dgm:prSet presAssocID="{5A1B85B5-E5BC-4E28-93A8-09166ACD6A90}" presName="sibTrans" presStyleCnt="0"/>
      <dgm:spPr/>
    </dgm:pt>
    <dgm:pt modelId="{DF742A0B-5EEF-4D4C-81E9-86A52FE8F980}" type="pres">
      <dgm:prSet presAssocID="{7370012E-B99C-4763-8145-72B3340E786F}" presName="node" presStyleLbl="node1" presStyleIdx="5" presStyleCnt="10">
        <dgm:presLayoutVars>
          <dgm:bulletEnabled val="1"/>
        </dgm:presLayoutVars>
      </dgm:prSet>
      <dgm:spPr/>
    </dgm:pt>
    <dgm:pt modelId="{3A71BFF5-7802-49EE-8BF0-99E22CBBB7B4}" type="pres">
      <dgm:prSet presAssocID="{C1BBEB27-B571-44F2-A5B9-404244C890DB}" presName="sibTrans" presStyleCnt="0"/>
      <dgm:spPr/>
    </dgm:pt>
    <dgm:pt modelId="{3ED4DB5D-2B81-4DF0-B392-2B8F1A39910C}" type="pres">
      <dgm:prSet presAssocID="{89835A4D-1530-40F3-A33F-F46D1813757C}" presName="node" presStyleLbl="node1" presStyleIdx="6" presStyleCnt="10">
        <dgm:presLayoutVars>
          <dgm:bulletEnabled val="1"/>
        </dgm:presLayoutVars>
      </dgm:prSet>
      <dgm:spPr/>
    </dgm:pt>
    <dgm:pt modelId="{F3F132A5-727D-4D0B-BDB6-EEE8FD7D1DEE}" type="pres">
      <dgm:prSet presAssocID="{CE06A67A-BF6A-4A66-8CCA-4100543BB423}" presName="sibTrans" presStyleCnt="0"/>
      <dgm:spPr/>
    </dgm:pt>
    <dgm:pt modelId="{190C75E0-9AC1-4DD7-9803-CAB8FDBB5BF3}" type="pres">
      <dgm:prSet presAssocID="{17628D1C-62F8-45E5-BFA9-ADA60B91DA83}" presName="node" presStyleLbl="node1" presStyleIdx="7" presStyleCnt="10">
        <dgm:presLayoutVars>
          <dgm:bulletEnabled val="1"/>
        </dgm:presLayoutVars>
      </dgm:prSet>
      <dgm:spPr/>
    </dgm:pt>
    <dgm:pt modelId="{CC333EEA-890D-43AA-90AA-07E4C90B45AB}" type="pres">
      <dgm:prSet presAssocID="{E8763F82-8101-4B0F-AC23-5EEE5A781EA1}" presName="sibTrans" presStyleCnt="0"/>
      <dgm:spPr/>
    </dgm:pt>
    <dgm:pt modelId="{51AB51FB-83C2-434F-B64A-E9245982A1BC}" type="pres">
      <dgm:prSet presAssocID="{BF887412-EEB3-44A2-B7FC-A3DBEC464363}" presName="node" presStyleLbl="node1" presStyleIdx="8" presStyleCnt="10">
        <dgm:presLayoutVars>
          <dgm:bulletEnabled val="1"/>
        </dgm:presLayoutVars>
      </dgm:prSet>
      <dgm:spPr/>
    </dgm:pt>
    <dgm:pt modelId="{177BDF7D-8D2D-48A4-9AA7-523DF71BB095}" type="pres">
      <dgm:prSet presAssocID="{5E6C61B4-F29F-4D61-9BF9-3402FD249170}" presName="sibTrans" presStyleCnt="0"/>
      <dgm:spPr/>
    </dgm:pt>
    <dgm:pt modelId="{805E3081-758C-42D4-B6BE-D00D9F108EB3}" type="pres">
      <dgm:prSet presAssocID="{5A7B211B-02A1-4492-A3E3-F152EA0D4111}" presName="node" presStyleLbl="node1" presStyleIdx="9" presStyleCnt="10">
        <dgm:presLayoutVars>
          <dgm:bulletEnabled val="1"/>
        </dgm:presLayoutVars>
      </dgm:prSet>
      <dgm:spPr/>
    </dgm:pt>
  </dgm:ptLst>
  <dgm:cxnLst>
    <dgm:cxn modelId="{6CACEA02-566A-41BB-AD28-58BB52DDCEF3}" srcId="{4117C6F2-2AB4-44EE-B89F-1E136A8BBA1C}" destId="{C83DE3CE-B65D-4922-B921-FC8CEA070F05}" srcOrd="1" destOrd="0" parTransId="{1225FDFE-E984-44DD-9108-13BE787835A4}" sibTransId="{902301A4-21D1-4A52-B67C-DF7431ACE11B}"/>
    <dgm:cxn modelId="{64D30810-6376-4E44-A715-9974AEACB732}" type="presOf" srcId="{7370012E-B99C-4763-8145-72B3340E786F}" destId="{DF742A0B-5EEF-4D4C-81E9-86A52FE8F980}" srcOrd="0" destOrd="0" presId="urn:microsoft.com/office/officeart/2005/8/layout/default"/>
    <dgm:cxn modelId="{C1458C22-8460-4E12-9E23-4D6983EE9F9C}" type="presOf" srcId="{C83DE3CE-B65D-4922-B921-FC8CEA070F05}" destId="{72A2E506-A6F3-46E4-AE20-6B052780BCE9}" srcOrd="0" destOrd="0" presId="urn:microsoft.com/office/officeart/2005/8/layout/default"/>
    <dgm:cxn modelId="{0B367E2B-60B9-4C09-8C90-2E8B09CBF4CE}" srcId="{4117C6F2-2AB4-44EE-B89F-1E136A8BBA1C}" destId="{BF887412-EEB3-44A2-B7FC-A3DBEC464363}" srcOrd="8" destOrd="0" parTransId="{1488C6C0-07E0-4105-B2E2-1889F682DB2B}" sibTransId="{5E6C61B4-F29F-4D61-9BF9-3402FD249170}"/>
    <dgm:cxn modelId="{D3FC592D-D6D1-43A3-9C50-657EB6063FCB}" srcId="{4117C6F2-2AB4-44EE-B89F-1E136A8BBA1C}" destId="{7370012E-B99C-4763-8145-72B3340E786F}" srcOrd="5" destOrd="0" parTransId="{2DE8331F-7B9C-44DA-BF2F-F0CA7449634C}" sibTransId="{C1BBEB27-B571-44F2-A5B9-404244C890DB}"/>
    <dgm:cxn modelId="{EA10D73B-58AA-4CC5-ADE7-FBEB4651E891}" srcId="{4117C6F2-2AB4-44EE-B89F-1E136A8BBA1C}" destId="{17628D1C-62F8-45E5-BFA9-ADA60B91DA83}" srcOrd="7" destOrd="0" parTransId="{8436E627-38DB-4A3A-B902-E98F8E53EB99}" sibTransId="{E8763F82-8101-4B0F-AC23-5EEE5A781EA1}"/>
    <dgm:cxn modelId="{6C45A23D-4BCB-4A84-998C-BD125D60437E}" srcId="{4117C6F2-2AB4-44EE-B89F-1E136A8BBA1C}" destId="{89835A4D-1530-40F3-A33F-F46D1813757C}" srcOrd="6" destOrd="0" parTransId="{E55F9151-D4F0-428A-B582-1C1EB810DED9}" sibTransId="{CE06A67A-BF6A-4A66-8CCA-4100543BB423}"/>
    <dgm:cxn modelId="{8CA77F61-44B0-4F75-AD2D-7F7660607AE9}" type="presOf" srcId="{5A7B211B-02A1-4492-A3E3-F152EA0D4111}" destId="{805E3081-758C-42D4-B6BE-D00D9F108EB3}" srcOrd="0" destOrd="0" presId="urn:microsoft.com/office/officeart/2005/8/layout/default"/>
    <dgm:cxn modelId="{E4753E43-2F83-4A70-B63D-673CF5D2065C}" type="presOf" srcId="{17628D1C-62F8-45E5-BFA9-ADA60B91DA83}" destId="{190C75E0-9AC1-4DD7-9803-CAB8FDBB5BF3}" srcOrd="0" destOrd="0" presId="urn:microsoft.com/office/officeart/2005/8/layout/default"/>
    <dgm:cxn modelId="{6C043E69-56A0-425F-B9FE-5C8F28A28B6A}" srcId="{4117C6F2-2AB4-44EE-B89F-1E136A8BBA1C}" destId="{5A7B211B-02A1-4492-A3E3-F152EA0D4111}" srcOrd="9" destOrd="0" parTransId="{AD72CFF4-B4D2-45B1-9414-13EB250AA67A}" sibTransId="{EC879CB1-FCC8-4A4C-98E7-0406E05B1B52}"/>
    <dgm:cxn modelId="{6AD31B4A-84E8-4128-AED0-A4EC59D04D55}" type="presOf" srcId="{375117B7-E831-4FF6-9312-63B6F2A760B0}" destId="{340CE3B1-7C61-400F-A354-793C1DA5E19D}" srcOrd="0" destOrd="0" presId="urn:microsoft.com/office/officeart/2005/8/layout/default"/>
    <dgm:cxn modelId="{DD0CC56D-431B-4F54-8013-869CC6A7E9C0}" type="presOf" srcId="{BF887412-EEB3-44A2-B7FC-A3DBEC464363}" destId="{51AB51FB-83C2-434F-B64A-E9245982A1BC}" srcOrd="0" destOrd="0" presId="urn:microsoft.com/office/officeart/2005/8/layout/default"/>
    <dgm:cxn modelId="{010DF451-4BBE-4B87-83CF-28E343D34BED}" srcId="{4117C6F2-2AB4-44EE-B89F-1E136A8BBA1C}" destId="{515E9D04-D3AC-4819-8360-99EA3143297B}" srcOrd="2" destOrd="0" parTransId="{0DAE863B-A505-4E2A-B1CB-04FE0A8F33DD}" sibTransId="{6C8E6F41-36E0-47BE-AF7A-D581BA4D2FAF}"/>
    <dgm:cxn modelId="{1C2F0475-592B-4CC7-8983-D3EE62B0B480}" type="presOf" srcId="{89835A4D-1530-40F3-A33F-F46D1813757C}" destId="{3ED4DB5D-2B81-4DF0-B392-2B8F1A39910C}" srcOrd="0" destOrd="0" presId="urn:microsoft.com/office/officeart/2005/8/layout/default"/>
    <dgm:cxn modelId="{CD369981-BA53-4DFB-987E-6DBAF588824F}" srcId="{4117C6F2-2AB4-44EE-B89F-1E136A8BBA1C}" destId="{D326FB3A-FACA-4B8B-9A9D-C8C292433979}" srcOrd="3" destOrd="0" parTransId="{F8998801-2896-47DB-99FF-E01D22DE6D01}" sibTransId="{C3D7D429-369A-4286-AD78-294E6A8B288D}"/>
    <dgm:cxn modelId="{0048D88E-728B-43DD-BA9C-2FF3ABB899E8}" type="presOf" srcId="{515E9D04-D3AC-4819-8360-99EA3143297B}" destId="{2E6E0F09-9D81-42B9-9404-061F89DD7EA8}" srcOrd="0" destOrd="0" presId="urn:microsoft.com/office/officeart/2005/8/layout/default"/>
    <dgm:cxn modelId="{DD7C8492-6197-4274-8668-9C7456A4ECE5}" type="presOf" srcId="{D326FB3A-FACA-4B8B-9A9D-C8C292433979}" destId="{18E5DD67-A514-48A0-9E3C-6B09B1913717}" srcOrd="0" destOrd="0" presId="urn:microsoft.com/office/officeart/2005/8/layout/default"/>
    <dgm:cxn modelId="{D718ABF2-9921-46E7-BB67-6BA10082C995}" srcId="{4117C6F2-2AB4-44EE-B89F-1E136A8BBA1C}" destId="{657C8AE1-D82F-4000-85FE-D3BAB8F17F84}" srcOrd="4" destOrd="0" parTransId="{EC396377-8EBA-4D35-B4DB-A4315C8C40D9}" sibTransId="{5A1B85B5-E5BC-4E28-93A8-09166ACD6A90}"/>
    <dgm:cxn modelId="{8B2CBEF2-8123-48D7-8ECE-229C3F6600B3}" srcId="{4117C6F2-2AB4-44EE-B89F-1E136A8BBA1C}" destId="{375117B7-E831-4FF6-9312-63B6F2A760B0}" srcOrd="0" destOrd="0" parTransId="{330EA586-7CF0-4ED4-82A1-96C245B8EE8E}" sibTransId="{54EA073B-A6CB-421E-90BA-A312B9D98761}"/>
    <dgm:cxn modelId="{FFA0C3F8-E04E-4251-8527-70F31FC7003C}" type="presOf" srcId="{657C8AE1-D82F-4000-85FE-D3BAB8F17F84}" destId="{15919BA6-5630-4031-87DF-8DB60FA4B548}" srcOrd="0" destOrd="0" presId="urn:microsoft.com/office/officeart/2005/8/layout/default"/>
    <dgm:cxn modelId="{3973EEFE-7C0B-4B5D-93C1-E86211AAE33D}" type="presOf" srcId="{4117C6F2-2AB4-44EE-B89F-1E136A8BBA1C}" destId="{11F49293-CEE6-4469-AE70-5EBB6291891D}" srcOrd="0" destOrd="0" presId="urn:microsoft.com/office/officeart/2005/8/layout/default"/>
    <dgm:cxn modelId="{E2EBE829-654F-4E56-93CB-4BA49CBC81CB}" type="presParOf" srcId="{11F49293-CEE6-4469-AE70-5EBB6291891D}" destId="{340CE3B1-7C61-400F-A354-793C1DA5E19D}" srcOrd="0" destOrd="0" presId="urn:microsoft.com/office/officeart/2005/8/layout/default"/>
    <dgm:cxn modelId="{026760EF-AE34-460C-A6C3-577B533C4774}" type="presParOf" srcId="{11F49293-CEE6-4469-AE70-5EBB6291891D}" destId="{D553DF89-6214-4D33-BAD3-ADFA0A612617}" srcOrd="1" destOrd="0" presId="urn:microsoft.com/office/officeart/2005/8/layout/default"/>
    <dgm:cxn modelId="{DF4B5F11-EE95-4479-9949-0679A16FB700}" type="presParOf" srcId="{11F49293-CEE6-4469-AE70-5EBB6291891D}" destId="{72A2E506-A6F3-46E4-AE20-6B052780BCE9}" srcOrd="2" destOrd="0" presId="urn:microsoft.com/office/officeart/2005/8/layout/default"/>
    <dgm:cxn modelId="{5F6C837A-01E1-4785-92D7-0E62E9F98A00}" type="presParOf" srcId="{11F49293-CEE6-4469-AE70-5EBB6291891D}" destId="{3045011B-C23C-413D-8161-857917D8F733}" srcOrd="3" destOrd="0" presId="urn:microsoft.com/office/officeart/2005/8/layout/default"/>
    <dgm:cxn modelId="{4D31C3D2-CF19-47D0-80D4-461135ADCE5F}" type="presParOf" srcId="{11F49293-CEE6-4469-AE70-5EBB6291891D}" destId="{2E6E0F09-9D81-42B9-9404-061F89DD7EA8}" srcOrd="4" destOrd="0" presId="urn:microsoft.com/office/officeart/2005/8/layout/default"/>
    <dgm:cxn modelId="{0E097A36-016A-49D4-AAC7-D8C557E50F6D}" type="presParOf" srcId="{11F49293-CEE6-4469-AE70-5EBB6291891D}" destId="{E3D3DCEB-6837-4F8D-A395-4366572A5D66}" srcOrd="5" destOrd="0" presId="urn:microsoft.com/office/officeart/2005/8/layout/default"/>
    <dgm:cxn modelId="{6C20DA09-3832-4E6B-A735-CAE226FF7EE5}" type="presParOf" srcId="{11F49293-CEE6-4469-AE70-5EBB6291891D}" destId="{18E5DD67-A514-48A0-9E3C-6B09B1913717}" srcOrd="6" destOrd="0" presId="urn:microsoft.com/office/officeart/2005/8/layout/default"/>
    <dgm:cxn modelId="{C9FE9531-238C-41B0-802F-25C9BEE26388}" type="presParOf" srcId="{11F49293-CEE6-4469-AE70-5EBB6291891D}" destId="{47D7539C-33B7-40CE-AE05-BE32B06030D1}" srcOrd="7" destOrd="0" presId="urn:microsoft.com/office/officeart/2005/8/layout/default"/>
    <dgm:cxn modelId="{DE49032F-0841-4FE7-82EB-5ADA7327E214}" type="presParOf" srcId="{11F49293-CEE6-4469-AE70-5EBB6291891D}" destId="{15919BA6-5630-4031-87DF-8DB60FA4B548}" srcOrd="8" destOrd="0" presId="urn:microsoft.com/office/officeart/2005/8/layout/default"/>
    <dgm:cxn modelId="{CFD9D4AB-E7E0-47CF-BEDB-20BF5ECF5924}" type="presParOf" srcId="{11F49293-CEE6-4469-AE70-5EBB6291891D}" destId="{96AAC25E-6FAA-4F44-8013-C330E2C65B06}" srcOrd="9" destOrd="0" presId="urn:microsoft.com/office/officeart/2005/8/layout/default"/>
    <dgm:cxn modelId="{3AD39C72-346C-4389-BD60-845814078E57}" type="presParOf" srcId="{11F49293-CEE6-4469-AE70-5EBB6291891D}" destId="{DF742A0B-5EEF-4D4C-81E9-86A52FE8F980}" srcOrd="10" destOrd="0" presId="urn:microsoft.com/office/officeart/2005/8/layout/default"/>
    <dgm:cxn modelId="{1DCB7D92-0A88-468F-9A06-F89A6AFD407D}" type="presParOf" srcId="{11F49293-CEE6-4469-AE70-5EBB6291891D}" destId="{3A71BFF5-7802-49EE-8BF0-99E22CBBB7B4}" srcOrd="11" destOrd="0" presId="urn:microsoft.com/office/officeart/2005/8/layout/default"/>
    <dgm:cxn modelId="{0169741F-AB73-4600-9211-A15AF0C6E519}" type="presParOf" srcId="{11F49293-CEE6-4469-AE70-5EBB6291891D}" destId="{3ED4DB5D-2B81-4DF0-B392-2B8F1A39910C}" srcOrd="12" destOrd="0" presId="urn:microsoft.com/office/officeart/2005/8/layout/default"/>
    <dgm:cxn modelId="{07B9873C-725B-41A4-A3FF-AA29C5E19BB0}" type="presParOf" srcId="{11F49293-CEE6-4469-AE70-5EBB6291891D}" destId="{F3F132A5-727D-4D0B-BDB6-EEE8FD7D1DEE}" srcOrd="13" destOrd="0" presId="urn:microsoft.com/office/officeart/2005/8/layout/default"/>
    <dgm:cxn modelId="{DAAB8065-6760-4FCA-A70E-079AE7A65259}" type="presParOf" srcId="{11F49293-CEE6-4469-AE70-5EBB6291891D}" destId="{190C75E0-9AC1-4DD7-9803-CAB8FDBB5BF3}" srcOrd="14" destOrd="0" presId="urn:microsoft.com/office/officeart/2005/8/layout/default"/>
    <dgm:cxn modelId="{5CA2010E-0006-4CF4-AB35-852CFBCD6CD2}" type="presParOf" srcId="{11F49293-CEE6-4469-AE70-5EBB6291891D}" destId="{CC333EEA-890D-43AA-90AA-07E4C90B45AB}" srcOrd="15" destOrd="0" presId="urn:microsoft.com/office/officeart/2005/8/layout/default"/>
    <dgm:cxn modelId="{9AB787F9-F97F-4021-8A9C-A2224BA87FFB}" type="presParOf" srcId="{11F49293-CEE6-4469-AE70-5EBB6291891D}" destId="{51AB51FB-83C2-434F-B64A-E9245982A1BC}" srcOrd="16" destOrd="0" presId="urn:microsoft.com/office/officeart/2005/8/layout/default"/>
    <dgm:cxn modelId="{CF71F534-09D0-42E2-B1DF-0268939445F4}" type="presParOf" srcId="{11F49293-CEE6-4469-AE70-5EBB6291891D}" destId="{177BDF7D-8D2D-48A4-9AA7-523DF71BB095}" srcOrd="17" destOrd="0" presId="urn:microsoft.com/office/officeart/2005/8/layout/default"/>
    <dgm:cxn modelId="{1AC7A43C-D9AE-4B09-A880-7B2D701D0DC1}" type="presParOf" srcId="{11F49293-CEE6-4469-AE70-5EBB6291891D}" destId="{805E3081-758C-42D4-B6BE-D00D9F108EB3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CE3B1-7C61-400F-A354-793C1DA5E19D}">
      <dsp:nvSpPr>
        <dsp:cNvPr id="0" name=""/>
        <dsp:cNvSpPr/>
      </dsp:nvSpPr>
      <dsp:spPr>
        <a:xfrm>
          <a:off x="571779" y="2889"/>
          <a:ext cx="1760338" cy="1056203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/>
            <a:t>Introduction</a:t>
          </a:r>
          <a:endParaRPr lang="en-IN" sz="2300" b="1" kern="1200" dirty="0"/>
        </a:p>
      </dsp:txBody>
      <dsp:txXfrm>
        <a:off x="571779" y="2889"/>
        <a:ext cx="1760338" cy="1056203"/>
      </dsp:txXfrm>
    </dsp:sp>
    <dsp:sp modelId="{72A2E506-A6F3-46E4-AE20-6B052780BCE9}">
      <dsp:nvSpPr>
        <dsp:cNvPr id="0" name=""/>
        <dsp:cNvSpPr/>
      </dsp:nvSpPr>
      <dsp:spPr>
        <a:xfrm>
          <a:off x="2508152" y="2889"/>
          <a:ext cx="1760338" cy="1056203"/>
        </a:xfrm>
        <a:prstGeom prst="rect">
          <a:avLst/>
        </a:prstGeom>
        <a:gradFill rotWithShape="0">
          <a:gsLst>
            <a:gs pos="0">
              <a:schemeClr val="accent3">
                <a:hueOff val="301178"/>
                <a:satOff val="11111"/>
                <a:lumOff val="-163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301178"/>
                <a:satOff val="11111"/>
                <a:lumOff val="-163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301178"/>
                <a:satOff val="11111"/>
                <a:lumOff val="-163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latin typeface="Arial Rounded MT Bold" panose="020F0704030504030204" pitchFamily="34" charset="0"/>
            </a:rPr>
            <a:t>KPIs</a:t>
          </a:r>
          <a:endParaRPr lang="en-IN" sz="2400" b="1" kern="1200" dirty="0">
            <a:latin typeface="Arial Rounded MT Bold" panose="020F0704030504030204" pitchFamily="34" charset="0"/>
          </a:endParaRPr>
        </a:p>
      </dsp:txBody>
      <dsp:txXfrm>
        <a:off x="2508152" y="2889"/>
        <a:ext cx="1760338" cy="1056203"/>
      </dsp:txXfrm>
    </dsp:sp>
    <dsp:sp modelId="{2E6E0F09-9D81-42B9-9404-061F89DD7EA8}">
      <dsp:nvSpPr>
        <dsp:cNvPr id="0" name=""/>
        <dsp:cNvSpPr/>
      </dsp:nvSpPr>
      <dsp:spPr>
        <a:xfrm>
          <a:off x="4444524" y="2889"/>
          <a:ext cx="1760338" cy="1056203"/>
        </a:xfrm>
        <a:prstGeom prst="rect">
          <a:avLst/>
        </a:prstGeom>
        <a:gradFill rotWithShape="0">
          <a:gsLst>
            <a:gs pos="0">
              <a:schemeClr val="accent3">
                <a:hueOff val="602355"/>
                <a:satOff val="22222"/>
                <a:lumOff val="-326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602355"/>
                <a:satOff val="22222"/>
                <a:lumOff val="-326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602355"/>
                <a:satOff val="22222"/>
                <a:lumOff val="-326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Excel</a:t>
          </a:r>
          <a:endParaRPr lang="en-IN" sz="2400" b="1" kern="1200" dirty="0"/>
        </a:p>
      </dsp:txBody>
      <dsp:txXfrm>
        <a:off x="4444524" y="2889"/>
        <a:ext cx="1760338" cy="1056203"/>
      </dsp:txXfrm>
    </dsp:sp>
    <dsp:sp modelId="{18E5DD67-A514-48A0-9E3C-6B09B1913717}">
      <dsp:nvSpPr>
        <dsp:cNvPr id="0" name=""/>
        <dsp:cNvSpPr/>
      </dsp:nvSpPr>
      <dsp:spPr>
        <a:xfrm>
          <a:off x="571779" y="1235127"/>
          <a:ext cx="1760338" cy="1056203"/>
        </a:xfrm>
        <a:prstGeom prst="rec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 err="1"/>
            <a:t>PowerBi</a:t>
          </a:r>
          <a:endParaRPr lang="en-IN" sz="2400" b="1" kern="1200" dirty="0"/>
        </a:p>
      </dsp:txBody>
      <dsp:txXfrm>
        <a:off x="571779" y="1235127"/>
        <a:ext cx="1760338" cy="1056203"/>
      </dsp:txXfrm>
    </dsp:sp>
    <dsp:sp modelId="{15919BA6-5630-4031-87DF-8DB60FA4B548}">
      <dsp:nvSpPr>
        <dsp:cNvPr id="0" name=""/>
        <dsp:cNvSpPr/>
      </dsp:nvSpPr>
      <dsp:spPr>
        <a:xfrm>
          <a:off x="2508152" y="1235127"/>
          <a:ext cx="1760338" cy="1056203"/>
        </a:xfrm>
        <a:prstGeom prst="rect">
          <a:avLst/>
        </a:prstGeom>
        <a:gradFill rotWithShape="0">
          <a:gsLst>
            <a:gs pos="0">
              <a:schemeClr val="accent3">
                <a:hueOff val="1204711"/>
                <a:satOff val="44444"/>
                <a:lumOff val="-65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204711"/>
                <a:satOff val="44444"/>
                <a:lumOff val="-65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204711"/>
                <a:satOff val="44444"/>
                <a:lumOff val="-65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Tableau</a:t>
          </a:r>
          <a:endParaRPr lang="en-IN" sz="2400" b="1" kern="1200" dirty="0"/>
        </a:p>
      </dsp:txBody>
      <dsp:txXfrm>
        <a:off x="2508152" y="1235127"/>
        <a:ext cx="1760338" cy="1056203"/>
      </dsp:txXfrm>
    </dsp:sp>
    <dsp:sp modelId="{DF742A0B-5EEF-4D4C-81E9-86A52FE8F980}">
      <dsp:nvSpPr>
        <dsp:cNvPr id="0" name=""/>
        <dsp:cNvSpPr/>
      </dsp:nvSpPr>
      <dsp:spPr>
        <a:xfrm>
          <a:off x="4444524" y="1235127"/>
          <a:ext cx="1760338" cy="1056203"/>
        </a:xfrm>
        <a:prstGeom prst="rect">
          <a:avLst/>
        </a:prstGeom>
        <a:gradFill rotWithShape="0">
          <a:gsLst>
            <a:gs pos="0">
              <a:schemeClr val="accent3">
                <a:hueOff val="1505888"/>
                <a:satOff val="55556"/>
                <a:lumOff val="-81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505888"/>
                <a:satOff val="55556"/>
                <a:lumOff val="-81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505888"/>
                <a:satOff val="55556"/>
                <a:lumOff val="-81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MY SQL</a:t>
          </a:r>
          <a:endParaRPr lang="en-IN" sz="2400" b="1" kern="1200" dirty="0"/>
        </a:p>
      </dsp:txBody>
      <dsp:txXfrm>
        <a:off x="4444524" y="1235127"/>
        <a:ext cx="1760338" cy="1056203"/>
      </dsp:txXfrm>
    </dsp:sp>
    <dsp:sp modelId="{3ED4DB5D-2B81-4DF0-B392-2B8F1A39910C}">
      <dsp:nvSpPr>
        <dsp:cNvPr id="0" name=""/>
        <dsp:cNvSpPr/>
      </dsp:nvSpPr>
      <dsp:spPr>
        <a:xfrm>
          <a:off x="571779" y="2467364"/>
          <a:ext cx="1760338" cy="1056203"/>
        </a:xfrm>
        <a:prstGeom prst="rec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Key Learnings</a:t>
          </a:r>
          <a:endParaRPr lang="en-IN" sz="2400" b="1" kern="1200" dirty="0"/>
        </a:p>
      </dsp:txBody>
      <dsp:txXfrm>
        <a:off x="571779" y="2467364"/>
        <a:ext cx="1760338" cy="1056203"/>
      </dsp:txXfrm>
    </dsp:sp>
    <dsp:sp modelId="{190C75E0-9AC1-4DD7-9803-CAB8FDBB5BF3}">
      <dsp:nvSpPr>
        <dsp:cNvPr id="0" name=""/>
        <dsp:cNvSpPr/>
      </dsp:nvSpPr>
      <dsp:spPr>
        <a:xfrm>
          <a:off x="2508152" y="2467364"/>
          <a:ext cx="1760338" cy="1056203"/>
        </a:xfrm>
        <a:prstGeom prst="rect">
          <a:avLst/>
        </a:prstGeom>
        <a:gradFill rotWithShape="0">
          <a:gsLst>
            <a:gs pos="0">
              <a:schemeClr val="accent3">
                <a:hueOff val="2108244"/>
                <a:satOff val="77778"/>
                <a:lumOff val="-114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108244"/>
                <a:satOff val="77778"/>
                <a:lumOff val="-114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108244"/>
                <a:satOff val="77778"/>
                <a:lumOff val="-114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Challenges</a:t>
          </a:r>
          <a:endParaRPr lang="en-IN" sz="2400" b="1" kern="1200" dirty="0"/>
        </a:p>
      </dsp:txBody>
      <dsp:txXfrm>
        <a:off x="2508152" y="2467364"/>
        <a:ext cx="1760338" cy="1056203"/>
      </dsp:txXfrm>
    </dsp:sp>
    <dsp:sp modelId="{51AB51FB-83C2-434F-B64A-E9245982A1BC}">
      <dsp:nvSpPr>
        <dsp:cNvPr id="0" name=""/>
        <dsp:cNvSpPr/>
      </dsp:nvSpPr>
      <dsp:spPr>
        <a:xfrm>
          <a:off x="4444524" y="2467364"/>
          <a:ext cx="1760338" cy="1056203"/>
        </a:xfrm>
        <a:prstGeom prst="rect">
          <a:avLst/>
        </a:prstGeom>
        <a:gradFill rotWithShape="0">
          <a:gsLst>
            <a:gs pos="0">
              <a:schemeClr val="accent3">
                <a:hueOff val="2409421"/>
                <a:satOff val="88889"/>
                <a:lumOff val="-1307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409421"/>
                <a:satOff val="88889"/>
                <a:lumOff val="-1307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409421"/>
                <a:satOff val="88889"/>
                <a:lumOff val="-1307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Recommendation</a:t>
          </a:r>
          <a:endParaRPr lang="en-IN" sz="1700" b="1" kern="1200" dirty="0"/>
        </a:p>
      </dsp:txBody>
      <dsp:txXfrm>
        <a:off x="4444524" y="2467364"/>
        <a:ext cx="1760338" cy="1056203"/>
      </dsp:txXfrm>
    </dsp:sp>
    <dsp:sp modelId="{805E3081-758C-42D4-B6BE-D00D9F108EB3}">
      <dsp:nvSpPr>
        <dsp:cNvPr id="0" name=""/>
        <dsp:cNvSpPr/>
      </dsp:nvSpPr>
      <dsp:spPr>
        <a:xfrm>
          <a:off x="2508152" y="3699601"/>
          <a:ext cx="1760338" cy="1056203"/>
        </a:xfrm>
        <a:prstGeom prst="rec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Conclusion</a:t>
          </a:r>
          <a:endParaRPr lang="en-IN" sz="2000" b="1" kern="1200" dirty="0"/>
        </a:p>
      </dsp:txBody>
      <dsp:txXfrm>
        <a:off x="2508152" y="3699601"/>
        <a:ext cx="1760338" cy="1056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0ADAD-99EE-CE4A-3EF7-9659DD96DC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164C3-B26A-762F-A0DF-787CC6279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0CCE5-9084-4680-2BAF-9D7AE37AB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7D36-4661-4F98-9B97-FCFE96F5551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39A20-589E-FAB0-12D0-2643F6FA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6A059-81EF-B73F-BBE9-C0FA3C845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8159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18595-8146-407A-0AEF-D7F7B4C1F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4A61C-ABBF-624F-8564-75265988A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29AEF-7060-8EC4-F775-036D24D20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7D36-4661-4F98-9B97-FCFE96F5551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2F3BE-A5C8-92F2-E7CF-BB3F6208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E29DE-F4A6-0735-7E7A-498F2758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05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32D539-9E02-A4B1-FE72-6809507CD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DD4233-58F4-EF9C-48F1-1A3F31152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7CDD1-0185-0F11-7ADB-D7CE6D55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7D36-4661-4F98-9B97-FCFE96F5551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8764C-44CC-8226-E64F-832219D6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11D99-A497-A3C0-A686-74F009F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07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D26B1-AC3A-115E-56D8-83016BE6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0E3F0-6CD4-E7DF-9FE9-EABC60AA0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4FFF-5083-6802-FD0A-01E1B999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7D36-4661-4F98-9B97-FCFE96F5551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78589-A59F-FAAA-7A79-686717F1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2393B-7076-D86D-82FB-A9D3238AD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62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B263-4638-8A88-B7F2-CCA8D26DA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C99E7-48D3-11CE-3E5F-572F67E65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969A6-5224-A946-2897-45790E86A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7D36-4661-4F98-9B97-FCFE96F5551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B4F6F-63DF-640D-E280-54AF02DAA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4E336-4327-AE81-C7AB-D0210E472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041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FEE1A-EECC-F97E-A73B-F5947DD6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C16D8-D106-E93F-76B6-8B992B0FB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3DFF0C-5871-4423-15F6-13E160CFA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0BDFC-32BF-EB07-24CC-D33D9D458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7D36-4661-4F98-9B97-FCFE96F5551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E300F-13C8-A158-522A-EB79CF2BB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10B248-78F8-6377-CE38-E73EA8770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960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0A7F4-E105-BACC-A2E6-F0A656F9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27A9D-ADAC-B429-2EEC-02B7EE7BA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23BEC-1CAA-ECFB-60BB-756356D1C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00F21A-AEAD-9118-F491-E53AEECB43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1BF245-004D-80B9-7FFE-0D9E1929A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BBAAC1-92F2-954F-F15C-1F8B13491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7D36-4661-4F98-9B97-FCFE96F5551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49DDC1-146F-8C55-56B4-D3020D167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81E128-0071-275B-365F-3A38B2E07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023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728A-CC2D-1437-BF7E-8AEB04EE5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D9B4A9-0B75-A658-F7BB-B13866D3B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7D36-4661-4F98-9B97-FCFE96F5551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19E1E7-DF70-610E-FD60-ADC353745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897015-8605-057E-F98B-2DAC8F70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0803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C94D4E-5A2D-B5C0-12C6-0E26F7489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7D36-4661-4F98-9B97-FCFE96F5551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F9CC0C-FBAC-548A-4085-98EE1DBB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165C86-E6CE-4BA7-0339-8FE89CD15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5475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C465-FC6B-1B39-00B1-CFC1E6461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4AE8F-6BE2-A5F9-1D4D-FFE33BAA4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93239-1480-96DD-0040-126770185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5D330-1040-ECCB-1C73-43A03EBAB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7D36-4661-4F98-9B97-FCFE96F5551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C3AC6-478D-CEFF-5EDA-3485D7F73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1001B-AEA0-1583-E503-A1A54334F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68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44A6-88CE-5725-0829-998A4DD43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622694-3782-1460-CD02-C2BE6F548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7D0939-87E2-19B0-4927-42AA32E75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07F23-6B59-9757-70E5-5B8EA2576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97D36-4661-4F98-9B97-FCFE96F5551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BE532-DBC1-0008-C80C-ED3E5CEE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F34E7-7CE9-8694-C0ED-EE9D33FE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70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41790-DDEB-06AC-2471-C3FF113A0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06510-73F5-9B1E-D5A4-9B349317A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0167A-42FA-1F71-B623-00925DF06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97D36-4661-4F98-9B97-FCFE96F55517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6623E-8275-9B84-4252-02CC4ABAA3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BAD0A-F907-3B32-DF5F-19E56C547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7A3AF-E2A0-4BFC-9D50-5513F5D8E2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0737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bin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vgsilh.com/image/394180.html" TargetMode="Externa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0D27A7-5468-A7B1-CE36-227199FB7E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83447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FEB286B-4704-F3D5-37F6-5096E58F3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97128"/>
            <a:ext cx="12192000" cy="2387600"/>
          </a:xfrm>
          <a:solidFill>
            <a:schemeClr val="tx1">
              <a:lumMod val="95000"/>
              <a:lumOff val="5000"/>
            </a:schemeClr>
          </a:solidFill>
          <a:ln>
            <a:noFill/>
          </a:ln>
        </p:spPr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60207B-B796-8A42-D9C7-A1322E677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706" y="1210492"/>
            <a:ext cx="6031665" cy="30647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64EDBB-DAB0-B960-67BB-AE610A01AEA2}"/>
              </a:ext>
            </a:extLst>
          </p:cNvPr>
          <p:cNvSpPr/>
          <p:nvPr/>
        </p:nvSpPr>
        <p:spPr>
          <a:xfrm>
            <a:off x="2316480" y="174171"/>
            <a:ext cx="7620001" cy="101890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A PRESENTATION ON</a:t>
            </a:r>
            <a:endParaRPr lang="en-IN" sz="4800" b="1" dirty="0">
              <a:solidFill>
                <a:schemeClr val="accent4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80970B41-FEFE-658D-2AE4-796FB02370F3}"/>
              </a:ext>
            </a:extLst>
          </p:cNvPr>
          <p:cNvSpPr/>
          <p:nvPr/>
        </p:nvSpPr>
        <p:spPr>
          <a:xfrm>
            <a:off x="330926" y="296091"/>
            <a:ext cx="2403565" cy="1132115"/>
          </a:xfrm>
          <a:prstGeom prst="homePlate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 Rounded MT Bold" panose="020F0704030504030204" pitchFamily="34" charset="0"/>
              </a:rPr>
              <a:t>P915</a:t>
            </a:r>
          </a:p>
          <a:p>
            <a:pPr algn="ctr"/>
            <a:r>
              <a:rPr lang="en-US" sz="2800" b="1" dirty="0">
                <a:latin typeface="Arial Rounded MT Bold" panose="020F0704030504030204" pitchFamily="34" charset="0"/>
              </a:rPr>
              <a:t>GROUP-6</a:t>
            </a:r>
            <a:endParaRPr lang="en-IN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95F1E48-AB57-D28B-B2DC-AFFCBA6B061D}"/>
              </a:ext>
            </a:extLst>
          </p:cNvPr>
          <p:cNvSpPr/>
          <p:nvPr/>
        </p:nvSpPr>
        <p:spPr>
          <a:xfrm>
            <a:off x="8676640" y="4275268"/>
            <a:ext cx="3428274" cy="2408561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endParaRPr lang="en-IN" sz="1400" b="1" dirty="0"/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endParaRPr lang="en-IN" sz="1400" b="1" dirty="0"/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b="1" dirty="0"/>
              <a:t>Ahmed Mohamed Alhassan </a:t>
            </a:r>
            <a:r>
              <a:rPr lang="en-IN" sz="1400" b="1" dirty="0" err="1"/>
              <a:t>Abashar</a:t>
            </a:r>
            <a:endParaRPr lang="en-IN" sz="1400" b="1" dirty="0"/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b="1" dirty="0"/>
              <a:t>Mohita </a:t>
            </a:r>
            <a:r>
              <a:rPr lang="en-IN" sz="1400" b="1" dirty="0" err="1"/>
              <a:t>Dashora</a:t>
            </a:r>
            <a:endParaRPr lang="en-IN" sz="1400" b="1" dirty="0"/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b="1" dirty="0"/>
              <a:t>Akshay Deo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b="1" dirty="0"/>
              <a:t>Darshini M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b="1" dirty="0"/>
              <a:t>Md Samreen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  <a:buFont typeface="Wingdings" panose="05000000000000000000" pitchFamily="2" charset="2"/>
              <a:buChar char="Ø"/>
            </a:pPr>
            <a:r>
              <a:rPr lang="en-IN" sz="1400" b="1" dirty="0"/>
              <a:t>Sejal Sahu</a:t>
            </a:r>
            <a:endParaRPr lang="en-US" sz="1400" b="1" dirty="0"/>
          </a:p>
          <a:p>
            <a:pPr>
              <a:lnSpc>
                <a:spcPct val="150000"/>
              </a:lnSpc>
              <a:buClr>
                <a:schemeClr val="tx1">
                  <a:lumMod val="95000"/>
                  <a:lumOff val="5000"/>
                </a:schemeClr>
              </a:buClr>
            </a:pPr>
            <a:endParaRPr lang="en-IN" sz="1400" b="1" dirty="0"/>
          </a:p>
          <a:p>
            <a:pPr algn="ctr"/>
            <a:endParaRPr lang="en-IN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F76A80-E08F-8EFA-D8A4-5032BCBF7EAC}"/>
              </a:ext>
            </a:extLst>
          </p:cNvPr>
          <p:cNvSpPr/>
          <p:nvPr/>
        </p:nvSpPr>
        <p:spPr>
          <a:xfrm>
            <a:off x="87086" y="4275269"/>
            <a:ext cx="2978332" cy="1428206"/>
          </a:xfrm>
          <a:prstGeom prst="roundRect">
            <a:avLst/>
          </a:prstGeom>
          <a:gradFill flip="none" rotWithShape="1">
            <a:gsLst>
              <a:gs pos="0">
                <a:srgbClr val="C00000">
                  <a:shade val="30000"/>
                  <a:satMod val="115000"/>
                </a:srgbClr>
              </a:gs>
              <a:gs pos="50000">
                <a:srgbClr val="C00000">
                  <a:shade val="67500"/>
                  <a:satMod val="115000"/>
                </a:srgbClr>
              </a:gs>
              <a:gs pos="100000">
                <a:srgbClr val="C00000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>
                    <a:lumMod val="90000"/>
                  </a:schemeClr>
                </a:solidFill>
                <a:latin typeface="Arial Rounded MT Bold" panose="020F0704030504030204" pitchFamily="34" charset="0"/>
              </a:rPr>
              <a:t>GROUP MEMBERS: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807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0E838-E7C9-577A-E189-68A7CB7F5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BFAC9FC-FD5E-EB87-1D01-4F624F503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55FE5DD-BCB9-FE80-1DF4-203F75090AA6}"/>
              </a:ext>
            </a:extLst>
          </p:cNvPr>
          <p:cNvSpPr/>
          <p:nvPr/>
        </p:nvSpPr>
        <p:spPr>
          <a:xfrm>
            <a:off x="2812869" y="1436914"/>
            <a:ext cx="5904411" cy="3762103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sz="4800" b="1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IN" sz="4800" b="1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TABLEAU</a:t>
            </a:r>
          </a:p>
          <a:p>
            <a:pPr algn="ctr"/>
            <a:r>
              <a:rPr lang="en-IN" sz="4800" b="1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 DASHBOARD</a:t>
            </a:r>
          </a:p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E07472-500C-1C9D-72AE-E65E3BABB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3360" y="1210491"/>
            <a:ext cx="3466011" cy="22098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69214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E4C0A-AEB1-6BDC-4D2F-39C9A7E23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BBD2D5-5577-BF1F-F7E7-28FD19008F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465D32-B6BF-AF35-0F47-A6D17280D980}"/>
              </a:ext>
            </a:extLst>
          </p:cNvPr>
          <p:cNvSpPr/>
          <p:nvPr/>
        </p:nvSpPr>
        <p:spPr>
          <a:xfrm>
            <a:off x="235131" y="165463"/>
            <a:ext cx="11747863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322E3E-86C7-3CBD-D811-2AB39240CE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6" y="600890"/>
            <a:ext cx="11251474" cy="55996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07849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1093B-EAD0-51C7-9746-2643965C6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0217D6-993B-1F4B-2985-DF1E7B357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E22F33-A41E-9E54-FE0F-C44DC79AC005}"/>
              </a:ext>
            </a:extLst>
          </p:cNvPr>
          <p:cNvSpPr/>
          <p:nvPr/>
        </p:nvSpPr>
        <p:spPr>
          <a:xfrm>
            <a:off x="2812869" y="1436914"/>
            <a:ext cx="5904411" cy="3762103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pPr algn="ctr"/>
            <a:endParaRPr lang="en-IN" sz="4800" b="1" dirty="0">
              <a:solidFill>
                <a:schemeClr val="bg1">
                  <a:lumMod val="85000"/>
                </a:schemeClr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IN" sz="4800" b="1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MY SQL QUERIES</a:t>
            </a:r>
          </a:p>
          <a:p>
            <a:pPr algn="ctr"/>
            <a:r>
              <a:rPr lang="en-IN" sz="4800" b="1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 DASHBOARD</a:t>
            </a:r>
          </a:p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AA20D-E50F-28E4-7907-62D0F9F00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6938" y="860485"/>
            <a:ext cx="3640183" cy="2655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09707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B0873-44BE-D6D1-9BEF-37A79B800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BFCF79C-6C1B-4B94-92B0-F2A3C1A52B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1DA2D0-905F-E29F-326D-32DD9905F135}"/>
              </a:ext>
            </a:extLst>
          </p:cNvPr>
          <p:cNvSpPr/>
          <p:nvPr/>
        </p:nvSpPr>
        <p:spPr>
          <a:xfrm>
            <a:off x="222067" y="185057"/>
            <a:ext cx="11747863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86DF28E-7F1D-F712-909E-A6F27CB6F20F}"/>
              </a:ext>
            </a:extLst>
          </p:cNvPr>
          <p:cNvSpPr/>
          <p:nvPr/>
        </p:nvSpPr>
        <p:spPr>
          <a:xfrm>
            <a:off x="2185851" y="374469"/>
            <a:ext cx="7489372" cy="6966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QUERIES</a:t>
            </a:r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5D7220-8D94-13F5-C1F4-FCF6ADD215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684" y="3688353"/>
            <a:ext cx="6391275" cy="2486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241DF7-48C3-9456-6267-889C70A08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369" y="1317716"/>
            <a:ext cx="5391150" cy="21812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CE9E75-C24C-2C03-0148-FD3B8EC408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93" y="1260566"/>
            <a:ext cx="54292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51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31999-F692-3065-6965-7D5D2E515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EE4B42-CC58-5147-DA04-366B1D205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78267C-95DE-FE63-E811-FB41627DDB71}"/>
              </a:ext>
            </a:extLst>
          </p:cNvPr>
          <p:cNvSpPr/>
          <p:nvPr/>
        </p:nvSpPr>
        <p:spPr>
          <a:xfrm>
            <a:off x="222067" y="185057"/>
            <a:ext cx="11747863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40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BE1083-5BEB-CA35-35AD-29B5ABCCF58D}"/>
              </a:ext>
            </a:extLst>
          </p:cNvPr>
          <p:cNvSpPr/>
          <p:nvPr/>
        </p:nvSpPr>
        <p:spPr>
          <a:xfrm>
            <a:off x="2185851" y="374469"/>
            <a:ext cx="7489372" cy="69668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QUERIES</a:t>
            </a:r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49A72B-D162-2008-37A4-C620BBB570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071154"/>
            <a:ext cx="5431245" cy="26677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C97213-7F47-581B-80B6-6BFF92014E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03" y="1071154"/>
            <a:ext cx="5350434" cy="26677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B04606-EB2B-173A-8F89-CB2E3472BD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55" y="3932689"/>
            <a:ext cx="6282813" cy="255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53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3B95E-20A3-20D9-4865-1C3727300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7B9E0D-D487-E982-8F5A-A7EA081D0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110CE99-3810-B919-C0C5-5CB8B237828D}"/>
              </a:ext>
            </a:extLst>
          </p:cNvPr>
          <p:cNvSpPr/>
          <p:nvPr/>
        </p:nvSpPr>
        <p:spPr>
          <a:xfrm>
            <a:off x="235131" y="165463"/>
            <a:ext cx="11747863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5CDCA-0C2C-C0D6-4F6A-61F6A6ADD904}"/>
              </a:ext>
            </a:extLst>
          </p:cNvPr>
          <p:cNvSpPr txBox="1"/>
          <p:nvPr/>
        </p:nvSpPr>
        <p:spPr>
          <a:xfrm>
            <a:off x="1632856" y="374469"/>
            <a:ext cx="895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Key Learnings</a:t>
            </a:r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A3EBE7-F315-08EB-12C9-20BBE00A13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0"/>
          <a:stretch>
            <a:fillRect/>
          </a:stretch>
        </p:blipFill>
        <p:spPr>
          <a:xfrm>
            <a:off x="7480663" y="1205466"/>
            <a:ext cx="4101737" cy="5113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B73806-3426-628C-2CBD-6F21C41DCB1F}"/>
              </a:ext>
            </a:extLst>
          </p:cNvPr>
          <p:cNvSpPr txBox="1"/>
          <p:nvPr/>
        </p:nvSpPr>
        <p:spPr>
          <a:xfrm>
            <a:off x="548640" y="1271451"/>
            <a:ext cx="693202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Restaurant Distribution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New Delhi dominates with a significant number of restaurants, but top-rated restaurants are found in smaller cities like Beechworth (4.6), Inner City (4.9), and Quezon City (4.8).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North Indian cuisine is prevalent in New Delhi, indicating a strong regional preference.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Ratings Insights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Average rating across restaurants is 2.89, with a majority (381) rated at 2.9, showing a skewed distribution toward lower ratings.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High-rated restaurants (4.5–4.9) are rare, comprising only ~3% of the dataset, suggesting quality differentiation is a competitive advantage.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Cost Analysis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Average cost for two in USD shows most restaurants fall in the low-cost category (&lt;$50, 9362 restaurants), with only 9 in the premium category (≥$250).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Higher costs don’t necessarily correlate with higher ratings, indicating value-driven customer preferences.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Operational Features</a:t>
            </a:r>
            <a:r>
              <a:rPr lang="en-US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Only 12.12% of restaurants offer table booking, and 8.63% provide online delivery, highlighting limited adoption of these services.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400" dirty="0"/>
              <a:t>Restaurants with online delivery tend to have slightly higher ratings, suggesting customer convenience impacts perception.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12237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8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2A9E2E-78FD-FC36-042F-D085AE802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E94F2A8-7480-E7BE-D938-C03637362F45}"/>
              </a:ext>
            </a:extLst>
          </p:cNvPr>
          <p:cNvSpPr/>
          <p:nvPr/>
        </p:nvSpPr>
        <p:spPr>
          <a:xfrm>
            <a:off x="0" y="182880"/>
            <a:ext cx="12120880" cy="640883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92000" bIns="1512000"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 Cleaning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Many missing values 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Inconsisten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  formats for dates and addresses .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Skewed Rating Distribution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Ratings cluster heavily at 2.9; hard to identify quality differentiators .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Price vs Rating Mismatch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No clear correlation between high price and high ratings 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Premium restaurants do not always score higher 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 panose="020F0502020204030204"/>
              </a:rPr>
              <a:t>Balancing Tools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Choosing what to show in each tool (Excel vs 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PowerBi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vs Tableau vs 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Mysql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)</a:t>
            </a:r>
          </a:p>
          <a:p>
            <a:pPr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to avoid duplication and ensure unique value 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1ADAED-88A1-ADD9-2C5A-6CCAFEE290C6}"/>
              </a:ext>
            </a:extLst>
          </p:cNvPr>
          <p:cNvSpPr txBox="1"/>
          <p:nvPr/>
        </p:nvSpPr>
        <p:spPr>
          <a:xfrm>
            <a:off x="1619794" y="101266"/>
            <a:ext cx="895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Challenges</a:t>
            </a:r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8D0A15-8FA3-D4EF-56A9-363DFA040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0"/>
          <a:stretch>
            <a:fillRect/>
          </a:stretch>
        </p:blipFill>
        <p:spPr>
          <a:xfrm>
            <a:off x="7480663" y="1205466"/>
            <a:ext cx="4101737" cy="5113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5725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72456-1A72-5BA5-0E88-6799929B1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FEB49B-8819-D911-A2FC-670C3A062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F2B5E8-8EED-571D-641A-9B0A7A0F1C4A}"/>
              </a:ext>
            </a:extLst>
          </p:cNvPr>
          <p:cNvSpPr/>
          <p:nvPr/>
        </p:nvSpPr>
        <p:spPr>
          <a:xfrm>
            <a:off x="235131" y="165463"/>
            <a:ext cx="11747863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C5318B-0F9A-15BA-1E0B-05347C3F69AA}"/>
              </a:ext>
            </a:extLst>
          </p:cNvPr>
          <p:cNvSpPr txBox="1"/>
          <p:nvPr/>
        </p:nvSpPr>
        <p:spPr>
          <a:xfrm>
            <a:off x="1800536" y="374469"/>
            <a:ext cx="895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Recommendations</a:t>
            </a:r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5C72C6-226D-7AF2-803C-DBA8C1400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0"/>
          <a:stretch>
            <a:fillRect/>
          </a:stretch>
        </p:blipFill>
        <p:spPr>
          <a:xfrm>
            <a:off x="7480663" y="1205466"/>
            <a:ext cx="4101737" cy="5113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54B345-E87A-F4F1-9BC2-8BC3BBA51858}"/>
              </a:ext>
            </a:extLst>
          </p:cNvPr>
          <p:cNvSpPr txBox="1"/>
          <p:nvPr/>
        </p:nvSpPr>
        <p:spPr>
          <a:xfrm>
            <a:off x="766354" y="1271451"/>
            <a:ext cx="6714309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Fix Data Issues</a:t>
            </a:r>
            <a:r>
              <a:rPr lang="en-US" sz="20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Add missing location details (e.g., Curry Man’s zero coordinates).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Standardize address/date formats.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Collect data up to 2025 for recent trends.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Promote Delivery &amp; Booking</a:t>
            </a:r>
            <a:r>
              <a:rPr lang="en-US" sz="20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Support more restaurants (8.63% have delivery) with delivery setup, as it improves ratings.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Push table booking (12.12% adoption) for premium restaurants ($250+ cost).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Learn from Top Restaurants</a:t>
            </a:r>
            <a:r>
              <a:rPr lang="en-US" sz="20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Study high-rated spots (e.g., Inner City, 4.9) for best practices.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Market affordable, high-rated restaurants (&lt;$50, 9362 total).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/>
              <a:t>Time Openings Right</a:t>
            </a:r>
            <a:r>
              <a:rPr lang="en-US" sz="20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Boost July–September openings (2460 in Q3) with promotions.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Analyze Q3 popularity (e.g., festivals) for better planning.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/>
              <a:t>G</a:t>
            </a:r>
            <a:r>
              <a:rPr lang="en-US" sz="2000" b="1" dirty="0"/>
              <a:t>row in New Areas</a:t>
            </a:r>
            <a:r>
              <a:rPr lang="en-US" sz="20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Expand to high-rated cities like Beechworth (4.6), Makati City (4.65).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Add diverse cuisines beyond North Indian.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831979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4D4A1-C8BA-3FF3-4209-8B78B7BD7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E38DFA-3CD9-3290-5ADE-E364F60F8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AB3FCC-8E42-6CFC-E19D-DC88271EC24A}"/>
              </a:ext>
            </a:extLst>
          </p:cNvPr>
          <p:cNvSpPr/>
          <p:nvPr/>
        </p:nvSpPr>
        <p:spPr>
          <a:xfrm>
            <a:off x="235131" y="165463"/>
            <a:ext cx="11747863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Customer Prefer low–cost options – </a:t>
            </a:r>
            <a:r>
              <a:rPr lang="en-US" altLang="en-US" sz="2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value-driven behavior 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Top-rated restaurants are rare- </a:t>
            </a:r>
            <a:r>
              <a:rPr lang="en-US" altLang="en-US" sz="2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quality can be a key differentiator.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Delivery and booking services  are  underused but linked to better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    ratings.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en-US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Cities like Inner city &amp; Beechworth show high potential for growth 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en-US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Better data collection is essential for future strategic planning 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altLang="en-US" b="1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en-US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   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   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3FC84-CBEF-3591-8D4B-7FCD3213FB19}"/>
              </a:ext>
            </a:extLst>
          </p:cNvPr>
          <p:cNvSpPr txBox="1"/>
          <p:nvPr/>
        </p:nvSpPr>
        <p:spPr>
          <a:xfrm>
            <a:off x="1800536" y="374469"/>
            <a:ext cx="895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Conclusion</a:t>
            </a:r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FAB2B-C71B-65E6-9E0E-2DB913975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0"/>
          <a:stretch>
            <a:fillRect/>
          </a:stretch>
        </p:blipFill>
        <p:spPr>
          <a:xfrm>
            <a:off x="7782560" y="1205466"/>
            <a:ext cx="3799840" cy="5113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7439210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7D32B-1D2C-0106-B45C-07DCA155E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20F917-41F7-E4B3-C35E-04C60A098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3447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7BC65E4-6247-A112-1B87-C5B857B40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52"/>
          <a:stretch>
            <a:fillRect/>
          </a:stretch>
        </p:blipFill>
        <p:spPr>
          <a:xfrm>
            <a:off x="1402080" y="193765"/>
            <a:ext cx="9196251" cy="367284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427FB99-10B4-055D-F703-83BE67A79D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2838994" y="3962401"/>
            <a:ext cx="5808617" cy="309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72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AF090-C07D-F43B-4425-CCB071B13A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716E65-87E0-43D3-2398-AC7FB38C7EB2}"/>
              </a:ext>
            </a:extLst>
          </p:cNvPr>
          <p:cNvSpPr/>
          <p:nvPr/>
        </p:nvSpPr>
        <p:spPr>
          <a:xfrm>
            <a:off x="235131" y="165463"/>
            <a:ext cx="11747863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A0CD3-3AEC-27D6-6B8C-8D14C10873E8}"/>
              </a:ext>
            </a:extLst>
          </p:cNvPr>
          <p:cNvSpPr txBox="1"/>
          <p:nvPr/>
        </p:nvSpPr>
        <p:spPr>
          <a:xfrm>
            <a:off x="1800536" y="374469"/>
            <a:ext cx="895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Contents</a:t>
            </a:r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31D7EA9A-78B5-5228-8782-BF4DD3183D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8481197"/>
              </p:ext>
            </p:extLst>
          </p:nvPr>
        </p:nvGraphicFramePr>
        <p:xfrm>
          <a:off x="682171" y="1318678"/>
          <a:ext cx="6776643" cy="47586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9CA2E50B-BB65-789B-8B9E-D674CB8ECB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3544" y="1414473"/>
            <a:ext cx="4188822" cy="38716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529246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FE23C-7A6E-8B6A-A00B-C7FA5A146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873030-8E1A-960B-FBE8-32A3A18CD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6B6630-439A-AD70-62FF-AC28FB9FE4F8}"/>
              </a:ext>
            </a:extLst>
          </p:cNvPr>
          <p:cNvSpPr/>
          <p:nvPr/>
        </p:nvSpPr>
        <p:spPr>
          <a:xfrm>
            <a:off x="235131" y="165463"/>
            <a:ext cx="11747863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C5EA5A-D4B9-305B-564A-F0D59B658D1F}"/>
              </a:ext>
            </a:extLst>
          </p:cNvPr>
          <p:cNvSpPr txBox="1"/>
          <p:nvPr/>
        </p:nvSpPr>
        <p:spPr>
          <a:xfrm>
            <a:off x="1800536" y="374469"/>
            <a:ext cx="895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Introduction</a:t>
            </a:r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4354F1-BB4E-2173-6E84-8D512E55C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0"/>
          <a:stretch>
            <a:fillRect/>
          </a:stretch>
        </p:blipFill>
        <p:spPr>
          <a:xfrm>
            <a:off x="7480663" y="1205466"/>
            <a:ext cx="4101737" cy="5113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235240-1E40-FD35-84DF-850C41123C25}"/>
              </a:ext>
            </a:extLst>
          </p:cNvPr>
          <p:cNvSpPr txBox="1"/>
          <p:nvPr/>
        </p:nvSpPr>
        <p:spPr>
          <a:xfrm>
            <a:off x="521208" y="1325880"/>
            <a:ext cx="688107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>
                <a:cs typeface="Arial" panose="020B0604020202020204" pitchFamily="34" charset="0"/>
              </a:rPr>
              <a:t>Purpose: </a:t>
            </a:r>
            <a:r>
              <a:rPr lang="en-US" altLang="en-US" dirty="0">
                <a:cs typeface="Arial" panose="020B0604020202020204" pitchFamily="34" charset="0"/>
              </a:rPr>
              <a:t>To analyze Zomato's restaurant dataset to uncover insights for improving business strategies and customer experience.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>
                <a:cs typeface="Arial" panose="020B0604020202020204" pitchFamily="34" charset="0"/>
              </a:rPr>
              <a:t>Focus: </a:t>
            </a:r>
            <a:r>
              <a:rPr lang="en-US" altLang="en-US" dirty="0">
                <a:cs typeface="Arial" panose="020B0604020202020204" pitchFamily="34" charset="0"/>
              </a:rPr>
              <a:t>Understand restaurant distribution, ratings, costs, and operational trends, primarily in New Delhi and other regions.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000" b="1" dirty="0">
                <a:cs typeface="Arial" panose="020B0604020202020204" pitchFamily="34" charset="0"/>
              </a:rPr>
              <a:t>Data Source: </a:t>
            </a:r>
            <a:r>
              <a:rPr lang="en-US" altLang="en-US" dirty="0">
                <a:cs typeface="Arial" panose="020B0604020202020204" pitchFamily="34" charset="0"/>
              </a:rPr>
              <a:t>Zomato dataset with 9551 restaurants, covering attributes like location, cuisines, ratings, and opening dates (2010–2018).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cs typeface="Arial" panose="020B0604020202020204" pitchFamily="34" charset="0"/>
              </a:rPr>
              <a:t>Dataset Details: </a:t>
            </a:r>
            <a:r>
              <a:rPr lang="en-US" dirty="0">
                <a:effectLst/>
                <a:cs typeface="Arial" panose="020B0604020202020204" pitchFamily="34" charset="0"/>
              </a:rPr>
              <a:t>Includes 9551 restaurants, with fields like </a:t>
            </a:r>
            <a:r>
              <a:rPr lang="en-US" dirty="0" err="1">
                <a:effectLst/>
                <a:cs typeface="Arial" panose="020B0604020202020204" pitchFamily="34" charset="0"/>
              </a:rPr>
              <a:t>RestaurantID</a:t>
            </a:r>
            <a:r>
              <a:rPr lang="en-US" dirty="0">
                <a:effectLst/>
                <a:cs typeface="Arial" panose="020B0604020202020204" pitchFamily="34" charset="0"/>
              </a:rPr>
              <a:t>, City, Cuisines, </a:t>
            </a:r>
            <a:r>
              <a:rPr lang="en-US" dirty="0" err="1">
                <a:effectLst/>
                <a:cs typeface="Arial" panose="020B0604020202020204" pitchFamily="34" charset="0"/>
              </a:rPr>
              <a:t>Average_Cost_for_two</a:t>
            </a:r>
            <a:r>
              <a:rPr lang="en-US" dirty="0">
                <a:effectLst/>
                <a:cs typeface="Arial" panose="020B0604020202020204" pitchFamily="34" charset="0"/>
              </a:rPr>
              <a:t> (USD 96,412.32 total), Rating (avg 2.89), and features like table booking (12.12%) and online delivery (8.63%).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  <a:cs typeface="Arial" panose="020B0604020202020204" pitchFamily="34" charset="0"/>
              </a:rPr>
              <a:t>Outcome: </a:t>
            </a:r>
            <a:r>
              <a:rPr lang="en-US" dirty="0">
                <a:effectLst/>
                <a:cs typeface="Arial" panose="020B0604020202020204" pitchFamily="34" charset="0"/>
              </a:rPr>
              <a:t>Recommendations to improve data quality, promote delivery/booking, target high-rated strategies, optimize opening times, and expand regionally.</a:t>
            </a:r>
          </a:p>
          <a:p>
            <a:endParaRPr lang="en-US" dirty="0">
              <a:effectLst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effectLst/>
              <a:cs typeface="Arial" panose="020B0604020202020204" pitchFamily="34" charset="0"/>
            </a:endParaRPr>
          </a:p>
          <a:p>
            <a:endParaRPr lang="en-IN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6560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5CDA6-1BF7-0587-5EA4-D9437957D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03D77A-61DB-0865-30E4-4E2E6675C3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F6AD99C-33BE-32F3-EA1B-6CE5290366AE}"/>
              </a:ext>
            </a:extLst>
          </p:cNvPr>
          <p:cNvSpPr/>
          <p:nvPr/>
        </p:nvSpPr>
        <p:spPr>
          <a:xfrm>
            <a:off x="235132" y="165463"/>
            <a:ext cx="11824788" cy="6448697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296000" bIns="1620000" rtlCol="0" anchor="ctr"/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Total Restaurant</a:t>
            </a:r>
            <a:r>
              <a:rPr lang="en-US" altLang="en-US" sz="20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s : </a:t>
            </a:r>
            <a:r>
              <a:rPr lang="en-US" altLang="en-US" sz="2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9,551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Average Rating : </a:t>
            </a:r>
            <a:r>
              <a:rPr lang="en-US" altLang="en-US" sz="2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2.89 (most rated 2.9).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Total Country : </a:t>
            </a:r>
            <a:r>
              <a:rPr lang="en-US" altLang="en-US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15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en-US" sz="20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Top City: </a:t>
            </a:r>
            <a:r>
              <a:rPr lang="en-US" altLang="en-US" sz="2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New Delhi (highest number of restaurants).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Popular Cuisine: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panose="020B0604020202020204" pitchFamily="34" charset="0"/>
              </a:rPr>
              <a:t> North Indian 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Online Delivery :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Only 25% offer it 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  <a:cs typeface="Arial" panose="020B0604020202020204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000" b="1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Top Opening Quarter :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Q3 (</a:t>
            </a:r>
            <a:r>
              <a:rPr lang="en-US" sz="2000" dirty="0" err="1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july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  <a:cs typeface="Arial" panose="020B0604020202020204" pitchFamily="34" charset="0"/>
              </a:rPr>
              <a:t>-sept) .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7C7169-CBC6-DD4E-6321-72F83FFC5E65}"/>
              </a:ext>
            </a:extLst>
          </p:cNvPr>
          <p:cNvSpPr txBox="1"/>
          <p:nvPr/>
        </p:nvSpPr>
        <p:spPr>
          <a:xfrm>
            <a:off x="2278056" y="374469"/>
            <a:ext cx="89524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Arial Rounded MT Bold" panose="020F0704030504030204" pitchFamily="34" charset="0"/>
              </a:rPr>
              <a:t>KPIs</a:t>
            </a:r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3FB854-15A4-BA10-EF51-59353698BE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00"/>
          <a:stretch>
            <a:fillRect/>
          </a:stretch>
        </p:blipFill>
        <p:spPr>
          <a:xfrm>
            <a:off x="7480663" y="1205466"/>
            <a:ext cx="4101737" cy="51130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14604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F5575-A4E2-C7A8-3A43-BC27791FC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571F86-CE75-CF5D-DAAE-ECEA441834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50DA17-C950-DDAA-2211-129BAA343B27}"/>
              </a:ext>
            </a:extLst>
          </p:cNvPr>
          <p:cNvSpPr/>
          <p:nvPr/>
        </p:nvSpPr>
        <p:spPr>
          <a:xfrm>
            <a:off x="2812869" y="1436914"/>
            <a:ext cx="5904411" cy="3762103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IN" sz="4800" b="1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EXCEL</a:t>
            </a:r>
          </a:p>
          <a:p>
            <a:pPr algn="ctr"/>
            <a:r>
              <a:rPr lang="en-IN" sz="4800" b="1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 DASHBOARD</a:t>
            </a:r>
          </a:p>
          <a:p>
            <a:pPr algn="ctr"/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DE64D6-FD06-0E57-6B87-FC7F83D0F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09" y="1558426"/>
            <a:ext cx="2893967" cy="16859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52805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D3B50-7395-0FA7-940F-0B46CF00E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4EAFA5-903E-7C24-5856-FC7B4E1C9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7529606-A065-BC56-84F5-735CAC2BAE12}"/>
              </a:ext>
            </a:extLst>
          </p:cNvPr>
          <p:cNvSpPr/>
          <p:nvPr/>
        </p:nvSpPr>
        <p:spPr>
          <a:xfrm>
            <a:off x="235131" y="165463"/>
            <a:ext cx="11747863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D4768A-298D-B087-3DCD-72BE54D2FC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539931"/>
            <a:ext cx="11042469" cy="570411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39801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338C2-108E-2531-1722-A479974CF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E9A1705-37AF-5276-ABFA-BDBC891EF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BC0B821-1B53-6197-6639-9F47BCFE955F}"/>
              </a:ext>
            </a:extLst>
          </p:cNvPr>
          <p:cNvSpPr/>
          <p:nvPr/>
        </p:nvSpPr>
        <p:spPr>
          <a:xfrm>
            <a:off x="2812869" y="1436914"/>
            <a:ext cx="5904411" cy="3762103"/>
          </a:xfrm>
          <a:prstGeom prst="round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dirty="0"/>
          </a:p>
          <a:p>
            <a:pPr algn="ctr"/>
            <a:endParaRPr lang="en-IN" sz="48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pPr algn="ctr"/>
            <a:r>
              <a:rPr lang="en-IN" sz="4800" b="1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POWERBI</a:t>
            </a:r>
          </a:p>
          <a:p>
            <a:pPr algn="ctr"/>
            <a:r>
              <a:rPr lang="en-IN" sz="4800" b="1" dirty="0">
                <a:solidFill>
                  <a:schemeClr val="bg1">
                    <a:lumMod val="85000"/>
                  </a:schemeClr>
                </a:solidFill>
                <a:latin typeface="Arial Rounded MT Bold" panose="020F0704030504030204" pitchFamily="34" charset="0"/>
              </a:rPr>
              <a:t> DASHBOARD</a:t>
            </a:r>
          </a:p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23CD7F-328C-22AB-E2CD-8321BA7F9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907" y="957942"/>
            <a:ext cx="4676503" cy="21912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6286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70741-D190-8B1C-9AE7-B5F2A9636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187EB0-7914-4CCE-60C7-9F734D5B9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314E3A-0429-3B0B-3E0D-D2EA6A911DE2}"/>
              </a:ext>
            </a:extLst>
          </p:cNvPr>
          <p:cNvSpPr/>
          <p:nvPr/>
        </p:nvSpPr>
        <p:spPr>
          <a:xfrm>
            <a:off x="235131" y="165463"/>
            <a:ext cx="11747863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4409A6-F30F-5452-50EF-46FD8AF393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403" b="10634"/>
          <a:stretch>
            <a:fillRect/>
          </a:stretch>
        </p:blipFill>
        <p:spPr>
          <a:xfrm>
            <a:off x="827314" y="357051"/>
            <a:ext cx="10546080" cy="6116223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4265735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A7F8C-B49B-C419-7BA0-A093AE76C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8517EE-8F7C-E391-B657-5FE34CCC0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" y="-8709"/>
            <a:ext cx="12183447" cy="68580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2EA4C12-3286-66AC-46CD-A5B4130B3448}"/>
              </a:ext>
            </a:extLst>
          </p:cNvPr>
          <p:cNvSpPr/>
          <p:nvPr/>
        </p:nvSpPr>
        <p:spPr>
          <a:xfrm>
            <a:off x="235131" y="165463"/>
            <a:ext cx="11747863" cy="6470468"/>
          </a:xfrm>
          <a:prstGeom prst="round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84E7FF3-B089-E593-41F4-976CD115AA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42" b="9664"/>
          <a:stretch>
            <a:fillRect/>
          </a:stretch>
        </p:blipFill>
        <p:spPr>
          <a:xfrm>
            <a:off x="600891" y="461555"/>
            <a:ext cx="11040794" cy="584345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  <a:softEdge rad="112500"/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2437631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744</Words>
  <Application>Microsoft Office PowerPoint</Application>
  <PresentationFormat>Widescreen</PresentationFormat>
  <Paragraphs>139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Algerian</vt:lpstr>
      <vt:lpstr>Arial</vt:lpstr>
      <vt:lpstr>Arial Rounded MT Bold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Sejal Sahu</dc:creator>
  <cp:lastModifiedBy>Srinidhi M</cp:lastModifiedBy>
  <cp:revision>10</cp:revision>
  <dcterms:created xsi:type="dcterms:W3CDTF">2025-06-20T12:21:01Z</dcterms:created>
  <dcterms:modified xsi:type="dcterms:W3CDTF">2025-06-26T06:40:17Z</dcterms:modified>
</cp:coreProperties>
</file>