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j/adLdWZ9gGFR+W6Cxl/1tdycS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587f3e6b_0_2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de587f3e6b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e587f3e6b_0_2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de587f3e6b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587f3e6b_0_2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e587f3e6b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e587f3e6b_0_2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de587f3e6b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e587f3e6b_0_2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de587f3e6b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587f3e6b_0_2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de587f3e6b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e587f3e6b_0_2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de587f3e6b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e587f3e6b_0_2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de587f3e6b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e587f3e6b_0_2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de587f3e6b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587f3e6b_0_2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de587f3e6b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e587f3e6b_0_2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de587f3e6b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587f3e6b_0_3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de587f3e6b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e85f6e0cb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de85f6e0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Pointers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pointer is an address which is a numeric value; therefore, you can perform arithmetic operations on a pointer just as you can a numeric value.</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22" name="Google Shape;122;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Arithmetic Pointer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var;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MAX; i++)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28" name="Google Shape;128;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Incrementing a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var[0] = 0xbfa088b0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var[0] = 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0xbfa088b4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0xbfa088b8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4" name="Google Shape;134;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&amp;var[MAX-1];​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MAX; i &gt; 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0" name="Google Shape;140;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var[3] = 0xbfdb70f8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var[3] = 200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0xbfdb70f4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0xbfdb70f0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6" name="Google Shape;146;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**ptr;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52" name="Google Shape;152;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 = 789;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ptr2 = &amp;var;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ptr1 = &amp;ptr2;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cout&lt;&lt;*ptr2&lt;&lt;endl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cout&lt;&lt;**ptr1;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58" name="Google Shape;158;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4" name="Google Shape;164;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0" name="Google Shape;170;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Explanation: * is used as dereferencing operator, used to read value stored at the pointed address</a:t>
            </a:r>
            <a:endParaRPr b="0" i="0" sz="1400" u="none" cap="none" strike="noStrike">
              <a:solidFill>
                <a:srgbClr val="FF0000"/>
              </a:solidFill>
              <a:latin typeface="Calibri"/>
              <a:ea typeface="Calibri"/>
              <a:cs typeface="Calibri"/>
              <a:sym typeface="Calibri"/>
            </a:endParaRPr>
          </a:p>
        </p:txBody>
      </p:sp>
      <p:sp>
        <p:nvSpPr>
          <p:cNvPr id="176" name="Google Shape;176;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Pointers</a:t>
            </a:r>
            <a:endParaRPr/>
          </a:p>
          <a:p>
            <a:pPr indent="-317500" lvl="0" marL="457200" marR="0" rtl="0" algn="l">
              <a:lnSpc>
                <a:spcPct val="200000"/>
              </a:lnSpc>
              <a:spcBef>
                <a:spcPts val="0"/>
              </a:spcBef>
              <a:spcAft>
                <a:spcPts val="0"/>
              </a:spcAft>
              <a:buSzPts val="1400"/>
              <a:buChar char="●"/>
            </a:pPr>
            <a:r>
              <a:rPr lang="en-US"/>
              <a:t>Difference b/w pointers and reference variables</a:t>
            </a:r>
            <a:endParaRPr/>
          </a:p>
          <a:p>
            <a:pPr indent="-317500" lvl="0" marL="457200" marR="0" rtl="0" algn="l">
              <a:lnSpc>
                <a:spcPct val="200000"/>
              </a:lnSpc>
              <a:spcBef>
                <a:spcPts val="0"/>
              </a:spcBef>
              <a:spcAft>
                <a:spcPts val="0"/>
              </a:spcAft>
              <a:buSzPts val="1400"/>
              <a:buChar char="●"/>
            </a:pPr>
            <a:r>
              <a:rPr lang="en-US"/>
              <a:t>Void pointer</a:t>
            </a:r>
            <a:endParaRPr/>
          </a:p>
          <a:p>
            <a:pPr indent="-317500" lvl="0" marL="457200" marR="0" rtl="0" algn="l">
              <a:lnSpc>
                <a:spcPct val="200000"/>
              </a:lnSpc>
              <a:spcBef>
                <a:spcPts val="0"/>
              </a:spcBef>
              <a:spcAft>
                <a:spcPts val="0"/>
              </a:spcAft>
              <a:buSzPts val="1400"/>
              <a:buChar char="●"/>
            </a:pPr>
            <a:r>
              <a:rPr lang="en-US"/>
              <a:t>Pointer to Pointer</a:t>
            </a:r>
            <a:endParaRPr/>
          </a:p>
          <a:p>
            <a:pPr indent="-317500" lvl="0" marL="457200" marR="0" rtl="0" algn="l">
              <a:lnSpc>
                <a:spcPct val="200000"/>
              </a:lnSpc>
              <a:spcBef>
                <a:spcPts val="0"/>
              </a:spcBef>
              <a:spcAft>
                <a:spcPts val="0"/>
              </a:spcAft>
              <a:buSzPts val="1400"/>
              <a:buChar char="●"/>
            </a:pPr>
            <a:r>
              <a:rPr lang="en-US"/>
              <a:t>Wild pointer</a:t>
            </a:r>
            <a:endParaRPr/>
          </a:p>
          <a:p>
            <a:pPr indent="-317500" lvl="0" marL="457200" marR="0" rtl="0" algn="l">
              <a:lnSpc>
                <a:spcPct val="200000"/>
              </a:lnSpc>
              <a:spcBef>
                <a:spcPts val="0"/>
              </a:spcBef>
              <a:spcAft>
                <a:spcPts val="0"/>
              </a:spcAft>
              <a:buSzPts val="1400"/>
              <a:buChar char="●"/>
            </a:pPr>
            <a:r>
              <a:rPr lang="en-US"/>
              <a:t>Null pointer</a:t>
            </a:r>
            <a:endParaRPr/>
          </a:p>
          <a:p>
            <a:pPr indent="-317500" lvl="0" marL="457200" marR="0" rtl="0" algn="l">
              <a:lnSpc>
                <a:spcPct val="200000"/>
              </a:lnSpc>
              <a:spcBef>
                <a:spcPts val="0"/>
              </a:spcBef>
              <a:spcAft>
                <a:spcPts val="0"/>
              </a:spcAft>
              <a:buSzPts val="1400"/>
              <a:buChar char="●"/>
            </a:pPr>
            <a:r>
              <a:rPr lang="en-US"/>
              <a:t>Class and pointer </a:t>
            </a:r>
            <a:endParaRPr/>
          </a:p>
          <a:p>
            <a:pPr indent="-317500" lvl="0" marL="457200" marR="0" rtl="0" algn="l">
              <a:lnSpc>
                <a:spcPct val="200000"/>
              </a:lnSpc>
              <a:spcBef>
                <a:spcPts val="0"/>
              </a:spcBef>
              <a:spcAft>
                <a:spcPts val="0"/>
              </a:spcAft>
              <a:buSzPts val="1400"/>
              <a:buChar char="●"/>
            </a:pPr>
            <a:r>
              <a:rPr lang="en-US"/>
              <a:t>This pointer</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sz="1800">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p now points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2" name="Google Shape;182;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p now points to b</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Assigning to reference changes the object to which the reference is bound.</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8" name="Google Shape;188;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4.Void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all of the mentioned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94" name="Google Shape;194;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mentioned</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0" name="Google Shape;200;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arr[20];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0; i &lt; 10;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65 +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6" name="Google Shape;206;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1</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ABCDEFGHIJ</a:t>
            </a:r>
            <a:br>
              <a:rPr b="1" i="0" lang="en-US" sz="1800" u="none" cap="none" strike="noStrike">
                <a:solidFill>
                  <a:srgbClr val="FF0000"/>
                </a:solidFill>
                <a:latin typeface="Calibri"/>
                <a:ea typeface="Calibri"/>
                <a:cs typeface="Calibri"/>
                <a:sym typeface="Calibri"/>
              </a:rPr>
            </a:b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Each time we are assigning 65 + i. In first iteration i = 0 and 65 is assigned. So it will print from A to J.</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2" name="Google Shape;212;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#include &lt;iostream&gt;</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5, b = 10, c = 15;</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{&amp;a, &amp;b, &amp;c};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8" name="Google Shape;218;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2</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Arial"/>
                <a:ea typeface="Arial"/>
                <a:cs typeface="Arial"/>
                <a:sym typeface="Arial"/>
              </a:rPr>
              <a:t>it will return some random number</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Array element cannot be address of auto variable. It can be address of static or extern variables.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4" name="Google Shape;224;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32, *ptr = &amp;a;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 = 'A', &amp;cho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cho += 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&lt;&lt; ", " &lt;&lt; ch &lt;&lt; endl;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0" name="Google Shape;230;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3</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129, a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6" name="Google Shape;236;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9" name="Google Shape;79;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4, 5, 6, 7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(arr + 1);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 + 10;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2" name="Google Shape;242;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4</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14</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8" name="Google Shape;248;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e587f3e6b_0_23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Uninitialized pointers are known as wild pointers because they point to some arbitrary memory location and may cause a program to crash or behave badly.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Some unknown memory location is being corrupted.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should never be done.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54" name="Google Shape;254;gde587f3e6b_0_2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e587f3e6b_0_24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Please note that if a pointer p points to a known variable then it’s not a wild pointer. In the below program, p is a wild pointer till this points to 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 = 10;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&amp;a; /* p is not a wild pointer now*/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 This is fine. Value of a is changed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60" name="Google Shape;260;gde587f3e6b_0_2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e587f3e6b_0_24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NULL Pointer is a pointer which is pointing to nothing. In case, if we don’t have address to be assigned to a pointer, then we can simply use NULL.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Null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a:t>
            </a:r>
            <a:r>
              <a:rPr lang="en-US" sz="1800">
                <a:latin typeface="Calibri"/>
                <a:ea typeface="Calibri"/>
                <a:cs typeface="Calibri"/>
                <a:sym typeface="Calibri"/>
              </a:rPr>
              <a:t> nullptr</a:t>
            </a: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66" name="Google Shape;266;gde587f3e6b_0_2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de587f3e6b_0_25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Important Points</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Uninitialized pointer – An uninitialized pointer stores an undefined value. A null pointer stores a defined value, but one that is defined by the environment to not be a valid address for any member or object.</a:t>
            </a:r>
            <a:endParaRPr b="0" i="0" sz="14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Void Pointer – Null pointer is a value, while void pointer is a type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72" name="Google Shape;272;gde587f3e6b_0_2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e587f3e6b_0_26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Simple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ptr;   // Pointer of class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&amp;obj;</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obj.a;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ptr-&gt;a;  // Accessing member with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78" name="Google Shape;278;gde587f3e6b_0_2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de587f3e6b_0_26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declared a pointer of class type which points to class's object. We can access data members and member functions using pointer name with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arrow -&gt; symbol.</a:t>
            </a:r>
            <a:endParaRPr b="0" i="0" sz="1400" u="none" cap="none" strike="noStrike">
              <a:solidFill>
                <a:srgbClr val="000000"/>
              </a:solidFill>
              <a:latin typeface="Arial"/>
              <a:ea typeface="Arial"/>
              <a:cs typeface="Arial"/>
              <a:sym typeface="Arial"/>
            </a:endParaRPr>
          </a:p>
        </p:txBody>
      </p:sp>
      <p:sp>
        <p:nvSpPr>
          <p:cNvPr id="284" name="Google Shape;284;gde587f3e6b_0_2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e587f3e6b_0_27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datatype class_name::*pointer_name = &amp;class_name::datamember_name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int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 &lt;&lt; "a is "&lt;&lt;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0" name="Google Shape;290;gde587f3e6b_0_2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e587f3e6b_0_27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Data d, *dp;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 = &amp;d;     // pointer to object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Data::*ptr=&amp;Data::a;   // pointer to data member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d.*ptr=10;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d.print();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dp-&gt;*ptr=20;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20</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6" name="Google Shape;296;gde587f3e6b_0_2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nvSpPr>
        <p:spPr>
          <a:xfrm>
            <a:off x="95856" y="79195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data_type *pointer_name;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var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As I mentioned above, an integer type pointer can hold the address of another int variable. Here we have an integer variable var and pointer p holds the address of var. To assign the address of variable to pointer we use ampersand symbol (&amp;).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&amp;var</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85" name="Google Shape;85;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e587f3e6b_0_28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(class_name::*ptr_name) (argument_type) = &amp;class_name::function_name;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f(float)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(Data::*fp1) (float) = &amp;Data::f;   // Declaration and assignment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(Data::*fp2) (float);        // Only 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2" name="Google Shape;302;gde587f3e6b_0_2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e587f3e6b_0_29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fp2 = &amp;Data::f;   // Assignment inside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8" name="Google Shape;308;gde587f3e6b_0_2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e587f3e6b_0_297"/>
          <p:cNvSpPr txBox="1"/>
          <p:nvPr/>
        </p:nvSpPr>
        <p:spPr>
          <a:xfrm>
            <a:off x="94468" y="692887"/>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this pointer holds the address of current object, in simple words you can say that this pointer points to the current object of the class. Let’s take an example to understand this concept.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Demo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setMyValues(int num,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this-&gt;num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this-&gt;ch=ch;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void 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cout&lt;&lt;num&lt;&lt;endl;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4" name="Google Shape;314;gde587f3e6b_0_2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e587f3e6b_0_303"/>
          <p:cNvSpPr txBox="1"/>
          <p:nvPr/>
        </p:nvSpPr>
        <p:spPr>
          <a:xfrm>
            <a:off x="94468" y="714453"/>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Demo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obj.setMyValues(100,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two data members num and ch. In member function setMyValues()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endParaRPr/>
          </a:p>
        </p:txBody>
      </p:sp>
      <p:sp>
        <p:nvSpPr>
          <p:cNvPr id="320" name="Google Shape;320;gde587f3e6b_0_30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de85f6e0cb_0_0"/>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print all the alphabets using a pointer.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Write a program to print the elements of an array in reverse order using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count the number of vowels and consonants in a string using a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find the maximum number between three numbers using a pointer.</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6" name="Google Shape;326;gde85f6e0cb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Coding Question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32" name="Google Shape;332;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38" name="Google Shape;338;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//Pointer declaration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var=101;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//Assignment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&amp;var;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"&lt;&lt;&amp;var&lt;&lt;endl;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p: "&lt;&lt;&amp;p&lt;&lt;endl;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cout&lt;&lt;"Value of var: "&lt;&lt;*p;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1" name="Google Shape;91;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p: 0x7fff5dfffc10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 101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void pointer is a general-purpose pointer that can hold the address of any data type, but it is not associated with any data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*ptr; </a:t>
            </a: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03" name="Google Shape;103;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*ptr;   // void pointer declaration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a=9;   // integer variable initialization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ptr=&amp;a;   // storing the address of 'a' variable in a void pointer variable.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&amp;a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ptr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09" name="Google Shape;109;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15" name="Google Shape;115;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pic>
        <p:nvPicPr>
          <p:cNvPr descr="Text&#10;&#10;Description automatically generated" id="116" name="Google Shape;116;p11"/>
          <p:cNvPicPr preferRelativeResize="0"/>
          <p:nvPr/>
        </p:nvPicPr>
        <p:blipFill rotWithShape="1">
          <a:blip r:embed="rId3">
            <a:alphaModFix/>
          </a:blip>
          <a:srcRect b="0" l="0" r="0" t="0"/>
          <a:stretch/>
        </p:blipFill>
        <p:spPr>
          <a:xfrm>
            <a:off x="1011447" y="1055632"/>
            <a:ext cx="5773227" cy="3420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