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14"/>
  </p:notesMasterIdLst>
  <p:sldIdLst>
    <p:sldId id="270" r:id="rId2"/>
    <p:sldId id="258" r:id="rId3"/>
    <p:sldId id="257" r:id="rId4"/>
    <p:sldId id="259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B3E35-420B-4354-9E59-F41CABEFC4FA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B423-7017-4C5F-8342-1529712C6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27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9B423-7017-4C5F-8342-1529712C66E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56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3B72110-8FF0-41CA-8B5B-29588DD659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62"/>
            <a:ext cx="12192000" cy="6891962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DCF47-3A53-4625-A221-C9B59525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DFA1-D151-4A67-8D6C-C24E1842BCA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983169-C451-4649-8F4B-6C5833F9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816A38B-8ACA-4C0F-BB5B-4DCBBF36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3EF-2265-407D-B7E9-436AA9CABC8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E93A3A-AFAD-424A-B18A-B2E6F589A1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355" y="2514863"/>
            <a:ext cx="4790077" cy="646331"/>
          </a:xfrm>
        </p:spPr>
        <p:txBody>
          <a:bodyPr>
            <a:noAutofit/>
          </a:bodyPr>
          <a:lstStyle>
            <a:lvl1pPr algn="ctr">
              <a:buNone/>
              <a:defRPr sz="4400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pPr lvl="0"/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Titel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ACB1D9E-FA2F-4943-8FEE-6C6A75E585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336" y="3272142"/>
            <a:ext cx="4558114" cy="424665"/>
          </a:xfrm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rgbClr val="DAE6F6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www.powerpoint-background.com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63A5-2D49-4D8A-B54F-8A8EC320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E6C8A-A31C-4E1F-8581-CE8631869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DED50-E355-4FCB-A760-BE39B476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DFA1-D151-4A67-8D6C-C24E1842BCA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538D9-AAF4-4102-8F59-8FAC40DA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0CE78-7334-436D-A8DA-214812D9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3EF-2265-407D-B7E9-436AA9CA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8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92212-A359-4897-B396-4712AAF9B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8DBE2-5487-42AD-B7B4-536EAE597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A661A-F7BC-46D5-AFB7-0DE4F470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DFA1-D151-4A67-8D6C-C24E1842BCA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99823-895B-4AB1-B02F-582D0E4D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3FCF1-D8C5-4B97-A109-25FE4DC4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3EF-2265-407D-B7E9-436AA9CA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83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954B-5F33-42AB-894D-43D50AAC972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511-BF69-4B9C-883D-5D91052C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2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3989-BFAC-48EB-A47E-8A5112CE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37DE7-997B-4EFB-88B0-2657174C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55BB8-328A-4E76-A97C-A60DA8AC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DFA1-D151-4A67-8D6C-C24E1842BCA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46089-62E4-4470-9E44-3375BC0E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25265-3774-4C1D-AE85-B7CF54CA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3EF-2265-407D-B7E9-436AA9CA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8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BF68-E9E9-4B1F-BAB9-7117540B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93350-7B3E-4FFA-83DB-34FC2463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8C74-1E69-408B-95E3-09EA328F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DFA1-D151-4A67-8D6C-C24E1842BCA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16ED-4984-4610-A2EC-8DAC5DA7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77F7E-C84C-4ABF-BD25-7A25984F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3EF-2265-407D-B7E9-436AA9CA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5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FA37-095C-4332-80E5-575D66E0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AA7CD-FA92-40C6-AB80-5366BC473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2336E-7387-479D-A26D-E098C5472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3B40F-7D18-4B16-96AB-ECBD013E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DFA1-D151-4A67-8D6C-C24E1842BCA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32F8B-EF84-4DCD-A18B-1200B2F1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89647-F19F-479D-8963-6CE30BF9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3EF-2265-407D-B7E9-436AA9CA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8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54A4-B376-4C90-825B-5EBBD91B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9CF2B-C907-4A5A-A44A-F19B460FC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CC187-5738-46B2-9740-AD5A0CFAF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FA18D-8AF1-45D9-B1AA-E4259D1D8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47B76-3610-47A9-9463-FABF78016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9F57A-D60A-4965-91D3-55572B0E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DFA1-D151-4A67-8D6C-C24E1842BCA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8ECAD-80AF-4191-9D77-2A68C62A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8CD2F-367E-4528-9515-70F866B8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3EF-2265-407D-B7E9-436AA9CA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7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A774-D97B-4089-87D4-8A05BC10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088CD-71C0-4B21-99B1-CEB91AC0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DFA1-D151-4A67-8D6C-C24E1842BCA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F1DD1-D404-445A-B9B3-D3BFB3C2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7DBAF-7013-4B60-B1AF-CD2AB5CC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3EF-2265-407D-B7E9-436AA9CA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B06BF-0FB6-4F58-8E8D-6C322A50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DFA1-D151-4A67-8D6C-C24E1842BCA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E908E-BAA0-48FC-BF95-671EC3E2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1882-FF3C-45FA-B977-E09D65EA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3EF-2265-407D-B7E9-436AA9CA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2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C32F-75B3-46AC-BF83-13B49AA5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D5A2-FFE7-41C2-85CA-57953789C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A8623-0761-42BA-B669-F406F6773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A2A76-A1E6-41CB-B0A2-8DE8FC7C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DFA1-D151-4A67-8D6C-C24E1842BCA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FF0E4-E7D0-4938-8F08-8FB8716F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32E7C-AE55-47DB-9184-A358EA3F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3EF-2265-407D-B7E9-436AA9CA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7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32A1-8323-4B00-B716-194FF03F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0771A-B3BC-42C8-8D48-6CEACDB41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E1570-F477-4390-89D7-A6FDF45D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5F5A3-6A1E-4554-8A5D-8475B279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DFA1-D151-4A67-8D6C-C24E1842BCA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4E736-9B7D-4555-8DA4-2AB2EDC2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BCE49-82AE-40AC-AB83-1080CA7F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3EF-2265-407D-B7E9-436AA9CA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wimming, underwater, water&#10;&#10;Description automatically generated">
            <a:extLst>
              <a:ext uri="{FF2B5EF4-FFF2-40B4-BE49-F238E27FC236}">
                <a16:creationId xmlns:a16="http://schemas.microsoft.com/office/drawing/2014/main" id="{70680AAF-DE31-4046-99A4-C4128F558EA9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988D2-B575-4499-8C43-C639F9B3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FEA23-AF15-44A8-A5B6-82C69446B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A78D1-9CF9-4081-AD6D-9A8433E8A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DFA1-D151-4A67-8D6C-C24E1842BCA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74495-70F3-4E9B-92F0-B68A195E8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8562B-F2D5-4245-907B-6FF3033AE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B3EF-2265-407D-B7E9-436AA9CABC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20AF6-7E9B-4A18-96F9-7BCB73B84F55}"/>
              </a:ext>
            </a:extLst>
          </p:cNvPr>
          <p:cNvSpPr txBox="1"/>
          <p:nvPr userDrawn="1"/>
        </p:nvSpPr>
        <p:spPr>
          <a:xfrm rot="16200000">
            <a:off x="-2259473" y="3531673"/>
            <a:ext cx="4020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www.powerpoint-background.com</a:t>
            </a:r>
          </a:p>
        </p:txBody>
      </p:sp>
    </p:spTree>
    <p:extLst>
      <p:ext uri="{BB962C8B-B14F-4D97-AF65-F5344CB8AC3E}">
        <p14:creationId xmlns:p14="http://schemas.microsoft.com/office/powerpoint/2010/main" val="125637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4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F1A9B2-2602-4DA4-8825-83C20E8811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71021" y="1770733"/>
            <a:ext cx="6187736" cy="1267080"/>
          </a:xfrm>
        </p:spPr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Covid - </a:t>
            </a: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fr-FR" dirty="0">
                <a:solidFill>
                  <a:srgbClr val="FFC000"/>
                </a:solidFill>
                <a:latin typeface="+mn-lt"/>
              </a:rPr>
              <a:t> </a:t>
            </a:r>
            <a:r>
              <a:rPr lang="fr-FR" dirty="0">
                <a:solidFill>
                  <a:srgbClr val="FFC000"/>
                </a:solidFill>
              </a:rPr>
              <a:t>Case study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C8803-8222-498D-8C11-AE347A4329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4543" y="2348864"/>
            <a:ext cx="4558114" cy="42466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D8E5F6"/>
                </a:solidFill>
                <a:latin typeface="Arial Black" panose="020B0A04020102020204" pitchFamily="34" charset="0"/>
              </a:rPr>
              <a:t>https://www.kaggle.com/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DEBC9F2-15D7-408F-9536-37323741D002}"/>
              </a:ext>
            </a:extLst>
          </p:cNvPr>
          <p:cNvSpPr txBox="1">
            <a:spLocks/>
          </p:cNvSpPr>
          <p:nvPr/>
        </p:nvSpPr>
        <p:spPr>
          <a:xfrm>
            <a:off x="0" y="6152225"/>
            <a:ext cx="12192000" cy="705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" panose="020B0703020102020204" pitchFamily="34" charset="0"/>
                <a:ea typeface="+mn-ea"/>
                <a:cs typeface="+mn-cs"/>
              </a:rPr>
              <a:t>Presented By:-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" panose="020B0703020102020204" pitchFamily="34" charset="0"/>
                <a:ea typeface="+mn-ea"/>
                <a:cs typeface="Arial" panose="020B0604020202020204" pitchFamily="34" charset="0"/>
              </a:rPr>
              <a:t>Mohit Bokade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FDF8E-9202-4458-90BE-5FAAC3D46266}"/>
              </a:ext>
            </a:extLst>
          </p:cNvPr>
          <p:cNvSpPr/>
          <p:nvPr/>
        </p:nvSpPr>
        <p:spPr>
          <a:xfrm>
            <a:off x="10644326" y="6596108"/>
            <a:ext cx="1547674" cy="26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October 2021</a:t>
            </a:r>
          </a:p>
        </p:txBody>
      </p:sp>
      <p:grpSp>
        <p:nvGrpSpPr>
          <p:cNvPr id="6" name="object 9">
            <a:extLst>
              <a:ext uri="{FF2B5EF4-FFF2-40B4-BE49-F238E27FC236}">
                <a16:creationId xmlns:a16="http://schemas.microsoft.com/office/drawing/2014/main" id="{C3C15C59-4622-44A4-B10F-06BE7D1CFE6E}"/>
              </a:ext>
            </a:extLst>
          </p:cNvPr>
          <p:cNvGrpSpPr/>
          <p:nvPr/>
        </p:nvGrpSpPr>
        <p:grpSpPr>
          <a:xfrm>
            <a:off x="179039" y="295148"/>
            <a:ext cx="1232511" cy="1276200"/>
            <a:chOff x="791598" y="4112545"/>
            <a:chExt cx="4187190" cy="4759325"/>
          </a:xfrm>
        </p:grpSpPr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0DEC0B36-7013-484A-AE4B-43DD60DF72BA}"/>
                </a:ext>
              </a:extLst>
            </p:cNvPr>
            <p:cNvSpPr/>
            <p:nvPr/>
          </p:nvSpPr>
          <p:spPr>
            <a:xfrm>
              <a:off x="791598" y="4112545"/>
              <a:ext cx="4186678" cy="4084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082D4B9B-D29C-4165-B0BE-2229858B37C0}"/>
                </a:ext>
              </a:extLst>
            </p:cNvPr>
            <p:cNvSpPr/>
            <p:nvPr/>
          </p:nvSpPr>
          <p:spPr>
            <a:xfrm>
              <a:off x="1089390" y="7944889"/>
              <a:ext cx="949918" cy="9266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object 26">
            <a:extLst>
              <a:ext uri="{FF2B5EF4-FFF2-40B4-BE49-F238E27FC236}">
                <a16:creationId xmlns:a16="http://schemas.microsoft.com/office/drawing/2014/main" id="{1682E517-4396-4269-A547-C00229FB7A81}"/>
              </a:ext>
            </a:extLst>
          </p:cNvPr>
          <p:cNvSpPr/>
          <p:nvPr/>
        </p:nvSpPr>
        <p:spPr>
          <a:xfrm>
            <a:off x="11514338" y="5610687"/>
            <a:ext cx="568171" cy="523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09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921"/>
            <a:ext cx="12191999" cy="6569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Variation in COVID - 19 cases around the world ?</a:t>
            </a:r>
            <a:br>
              <a:rPr lang="en-US" sz="2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FD1FF-86C5-44F6-B553-3CD6B47B9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983" y="870011"/>
            <a:ext cx="9879716" cy="5244941"/>
          </a:xfrm>
          <a:prstGeom prst="rect">
            <a:avLst/>
          </a:prstGeom>
        </p:spPr>
      </p:pic>
      <p:grpSp>
        <p:nvGrpSpPr>
          <p:cNvPr id="6" name="object 9">
            <a:extLst>
              <a:ext uri="{FF2B5EF4-FFF2-40B4-BE49-F238E27FC236}">
                <a16:creationId xmlns:a16="http://schemas.microsoft.com/office/drawing/2014/main" id="{81BDD387-A4C9-4B79-AAF5-3BB75DA57253}"/>
              </a:ext>
            </a:extLst>
          </p:cNvPr>
          <p:cNvGrpSpPr/>
          <p:nvPr/>
        </p:nvGrpSpPr>
        <p:grpSpPr>
          <a:xfrm>
            <a:off x="9571614" y="1005361"/>
            <a:ext cx="1232511" cy="1276200"/>
            <a:chOff x="791598" y="4112545"/>
            <a:chExt cx="4187190" cy="4759325"/>
          </a:xfrm>
        </p:grpSpPr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C04D9094-D57D-45AB-ACC2-7A338897A1C7}"/>
                </a:ext>
              </a:extLst>
            </p:cNvPr>
            <p:cNvSpPr/>
            <p:nvPr/>
          </p:nvSpPr>
          <p:spPr>
            <a:xfrm>
              <a:off x="791598" y="4112545"/>
              <a:ext cx="4186678" cy="4084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7E607C1F-877F-499C-AF23-934BDD993DCA}"/>
                </a:ext>
              </a:extLst>
            </p:cNvPr>
            <p:cNvSpPr/>
            <p:nvPr/>
          </p:nvSpPr>
          <p:spPr>
            <a:xfrm>
              <a:off x="1089390" y="7944889"/>
              <a:ext cx="949918" cy="9266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object 26">
            <a:extLst>
              <a:ext uri="{FF2B5EF4-FFF2-40B4-BE49-F238E27FC236}">
                <a16:creationId xmlns:a16="http://schemas.microsoft.com/office/drawing/2014/main" id="{9822C730-3DBD-4FA0-AAB8-9E12E98B4C0B}"/>
              </a:ext>
            </a:extLst>
          </p:cNvPr>
          <p:cNvSpPr/>
          <p:nvPr/>
        </p:nvSpPr>
        <p:spPr>
          <a:xfrm>
            <a:off x="11505460" y="6143348"/>
            <a:ext cx="568171" cy="523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7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12" descr="Dashboard 1">
            <a:extLst>
              <a:ext uri="{FF2B5EF4-FFF2-40B4-BE49-F238E27FC236}">
                <a16:creationId xmlns:a16="http://schemas.microsoft.com/office/drawing/2014/main" id="{BDCA8011-B04F-45D1-BA69-04122E3D5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ject 26">
            <a:extLst>
              <a:ext uri="{FF2B5EF4-FFF2-40B4-BE49-F238E27FC236}">
                <a16:creationId xmlns:a16="http://schemas.microsoft.com/office/drawing/2014/main" id="{1F547960-460E-4BC8-9170-FB6A3592823F}"/>
              </a:ext>
            </a:extLst>
          </p:cNvPr>
          <p:cNvSpPr/>
          <p:nvPr/>
        </p:nvSpPr>
        <p:spPr>
          <a:xfrm>
            <a:off x="11505460" y="6143348"/>
            <a:ext cx="568171" cy="523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270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19E2E3-1439-4D75-82CD-7C3971442F25}"/>
              </a:ext>
            </a:extLst>
          </p:cNvPr>
          <p:cNvSpPr/>
          <p:nvPr/>
        </p:nvSpPr>
        <p:spPr>
          <a:xfrm>
            <a:off x="557443" y="785551"/>
            <a:ext cx="29492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CONCLUSION: -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E1FAD560-42F8-4B0F-878B-5088E8964935}"/>
              </a:ext>
            </a:extLst>
          </p:cNvPr>
          <p:cNvSpPr txBox="1"/>
          <p:nvPr/>
        </p:nvSpPr>
        <p:spPr>
          <a:xfrm>
            <a:off x="834500" y="1240463"/>
            <a:ext cx="9925235" cy="19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FROM THE DATA SET, IT IS EVIDENT THAT </a:t>
            </a:r>
            <a:r>
              <a:rPr lang="en-US" sz="1400" b="1" dirty="0">
                <a:solidFill>
                  <a:schemeClr val="bg1"/>
                </a:solidFill>
              </a:rPr>
              <a:t>US </a:t>
            </a:r>
            <a:r>
              <a:rPr lang="en-US" sz="1400" dirty="0">
                <a:solidFill>
                  <a:schemeClr val="bg1"/>
                </a:solidFill>
              </a:rPr>
              <a:t>HAS THE HIGHEST CONFIRMED CASES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AND INDIA HAS THE HIGHEST RECOVER CASES WE CAN SAY INDIAN PEOPLE HAVE GOOD IMMUNITY SYSTEM OR GOOD TO PREPAIR FOR THE COVID – 19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BUT UNFORTUNATLY WE ANALYS THAT IN US HAS HIGHEST DEATH RATES  THAT IS 5,35,79,012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AND WE FROM TREND LINE , WE SEE THAT COVID – 19 CASE IN 2021 WERE GO DOWN.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PEAOPLE JUST NEED TO HOME CORAN TINE SO THAT CASE WILL BECOME ZERO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BDDD5-E815-47EC-B2F5-788C41A5A334}"/>
              </a:ext>
            </a:extLst>
          </p:cNvPr>
          <p:cNvSpPr txBox="1"/>
          <p:nvPr/>
        </p:nvSpPr>
        <p:spPr>
          <a:xfrm>
            <a:off x="3667540" y="5934670"/>
            <a:ext cx="4128951" cy="92333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Thank You!!</a:t>
            </a:r>
            <a:endParaRPr lang="en-IN" sz="5400" dirty="0">
              <a:solidFill>
                <a:schemeClr val="accent2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124DE-287D-44E1-A456-9302A47C642A}"/>
              </a:ext>
            </a:extLst>
          </p:cNvPr>
          <p:cNvSpPr txBox="1"/>
          <p:nvPr/>
        </p:nvSpPr>
        <p:spPr>
          <a:xfrm>
            <a:off x="610711" y="4475649"/>
            <a:ext cx="42524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571500" indent="-571500">
              <a:buFont typeface="Wingdings" panose="05000000000000000000" pitchFamily="2" charset="2"/>
              <a:buChar char="v"/>
              <a:defRPr sz="2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Project Presentation Video: 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EEEAA5-8D6F-47FB-928A-E8DDDF1BDCA3}"/>
              </a:ext>
            </a:extLst>
          </p:cNvPr>
          <p:cNvSpPr txBox="1"/>
          <p:nvPr/>
        </p:nvSpPr>
        <p:spPr>
          <a:xfrm>
            <a:off x="612559" y="4895073"/>
            <a:ext cx="1012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C000"/>
                </a:solidFill>
              </a:rPr>
              <a:t>https://drive.google.com/file/d/1wVy-dHIt0OVgONxBXVrKUq0boe8lNwch/view?usp=sharing</a:t>
            </a:r>
          </a:p>
        </p:txBody>
      </p:sp>
      <p:grpSp>
        <p:nvGrpSpPr>
          <p:cNvPr id="10" name="object 9">
            <a:extLst>
              <a:ext uri="{FF2B5EF4-FFF2-40B4-BE49-F238E27FC236}">
                <a16:creationId xmlns:a16="http://schemas.microsoft.com/office/drawing/2014/main" id="{F5F2AA5E-4803-4E5F-9009-354EA1F1629E}"/>
              </a:ext>
            </a:extLst>
          </p:cNvPr>
          <p:cNvGrpSpPr/>
          <p:nvPr/>
        </p:nvGrpSpPr>
        <p:grpSpPr>
          <a:xfrm>
            <a:off x="10494892" y="5186744"/>
            <a:ext cx="1232511" cy="1276200"/>
            <a:chOff x="791598" y="4112545"/>
            <a:chExt cx="4187190" cy="4759325"/>
          </a:xfrm>
        </p:grpSpPr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514AA70B-E930-42C2-A4AC-3C2D8F65EB78}"/>
                </a:ext>
              </a:extLst>
            </p:cNvPr>
            <p:cNvSpPr/>
            <p:nvPr/>
          </p:nvSpPr>
          <p:spPr>
            <a:xfrm>
              <a:off x="791598" y="4112545"/>
              <a:ext cx="4186678" cy="4084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E43CA8DE-1701-4D80-964F-12B5E3D5D334}"/>
                </a:ext>
              </a:extLst>
            </p:cNvPr>
            <p:cNvSpPr/>
            <p:nvPr/>
          </p:nvSpPr>
          <p:spPr>
            <a:xfrm>
              <a:off x="1089390" y="7944889"/>
              <a:ext cx="949918" cy="9266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20FD53-66ED-4B04-8EFB-ED0C0D2BF144}"/>
              </a:ext>
            </a:extLst>
          </p:cNvPr>
          <p:cNvSpPr txBox="1"/>
          <p:nvPr/>
        </p:nvSpPr>
        <p:spPr>
          <a:xfrm>
            <a:off x="612558" y="3977195"/>
            <a:ext cx="11088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https://public.tableau.com/views/Covid-19CaseStudy_16334197289690/ConfirmedCasesINTL?:language=en-US&amp;publish=yes&amp;:display_count=n&amp;:origin=viz_share_link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E78449-9DAE-42E9-B338-9064EF7DA65D}"/>
              </a:ext>
            </a:extLst>
          </p:cNvPr>
          <p:cNvSpPr/>
          <p:nvPr/>
        </p:nvSpPr>
        <p:spPr>
          <a:xfrm>
            <a:off x="568168" y="3397067"/>
            <a:ext cx="34622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Tableau Project : -</a:t>
            </a:r>
          </a:p>
        </p:txBody>
      </p:sp>
    </p:spTree>
    <p:extLst>
      <p:ext uri="{BB962C8B-B14F-4D97-AF65-F5344CB8AC3E}">
        <p14:creationId xmlns:p14="http://schemas.microsoft.com/office/powerpoint/2010/main" val="907217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788" y="2068497"/>
            <a:ext cx="10237609" cy="333608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 Data Source: </a:t>
            </a:r>
            <a:b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https://www.kaggle.com/arashnic/covid19-case-surveillance-public-use-dataset</a:t>
            </a:r>
            <a:endParaRPr lang="en-US" sz="2000" u="sng" dirty="0">
              <a:solidFill>
                <a:schemeClr val="bg1"/>
              </a:solidFill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This project is based on Covid – 19 Cases, as per the data set ,we analyses how much virus spread all over the world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This data set contain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 Lakh row and 6 column of Covid – 19 viral cases.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Data set contain  data of 2019/ 2020 / 2021 hit record according to segment followed by their specification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FROM THIS DATASET ,THE FIELDS WHICH ARE USED AS FOLLOWS –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Observation Date</a:t>
            </a:r>
            <a:r>
              <a:rPr lang="en-IN" sz="2000" dirty="0">
                <a:solidFill>
                  <a:schemeClr val="bg1"/>
                </a:solidFill>
              </a:rPr>
              <a:t> , </a:t>
            </a:r>
            <a:r>
              <a:rPr lang="en-IN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Province/State</a:t>
            </a:r>
            <a:r>
              <a:rPr lang="en-IN" sz="2000" dirty="0">
                <a:solidFill>
                  <a:schemeClr val="bg1"/>
                </a:solidFill>
              </a:rPr>
              <a:t> , </a:t>
            </a:r>
            <a:r>
              <a:rPr lang="en-IN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Country/Region</a:t>
            </a:r>
            <a:r>
              <a:rPr lang="en-IN" sz="2000" dirty="0">
                <a:solidFill>
                  <a:schemeClr val="bg1"/>
                </a:solidFill>
              </a:rPr>
              <a:t> ,</a:t>
            </a:r>
            <a:r>
              <a:rPr lang="en-IN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Last Update</a:t>
            </a:r>
            <a:r>
              <a:rPr lang="en-IN" sz="2000" dirty="0">
                <a:solidFill>
                  <a:schemeClr val="bg1"/>
                </a:solidFill>
              </a:rPr>
              <a:t> , </a:t>
            </a:r>
            <a:r>
              <a:rPr lang="en-IN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Confirmed case, Deaths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case, </a:t>
            </a:r>
            <a:r>
              <a:rPr lang="en-IN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Recovered cases. 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F98673-5F4D-40EE-8589-3BBB16D31306}"/>
              </a:ext>
            </a:extLst>
          </p:cNvPr>
          <p:cNvSpPr txBox="1">
            <a:spLocks/>
          </p:cNvSpPr>
          <p:nvPr/>
        </p:nvSpPr>
        <p:spPr>
          <a:xfrm>
            <a:off x="3059847" y="504281"/>
            <a:ext cx="5364109" cy="812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5400" dirty="0">
                <a:solidFill>
                  <a:srgbClr val="FFFF00"/>
                </a:solidFill>
              </a:rPr>
              <a:t> Tableau PROJECT</a:t>
            </a:r>
            <a:endParaRPr lang="en-IN" sz="5400" dirty="0">
              <a:solidFill>
                <a:srgbClr val="FFFF00"/>
              </a:solidFill>
            </a:endParaRPr>
          </a:p>
        </p:txBody>
      </p:sp>
      <p:grpSp>
        <p:nvGrpSpPr>
          <p:cNvPr id="5" name="object 9">
            <a:extLst>
              <a:ext uri="{FF2B5EF4-FFF2-40B4-BE49-F238E27FC236}">
                <a16:creationId xmlns:a16="http://schemas.microsoft.com/office/drawing/2014/main" id="{E3B0C89F-0E7E-41F5-AD28-BEBFBE896FB6}"/>
              </a:ext>
            </a:extLst>
          </p:cNvPr>
          <p:cNvGrpSpPr/>
          <p:nvPr/>
        </p:nvGrpSpPr>
        <p:grpSpPr>
          <a:xfrm>
            <a:off x="161283" y="454946"/>
            <a:ext cx="1232511" cy="1276200"/>
            <a:chOff x="791598" y="4112545"/>
            <a:chExt cx="4187190" cy="4759325"/>
          </a:xfrm>
        </p:grpSpPr>
        <p:sp>
          <p:nvSpPr>
            <p:cNvPr id="6" name="object 10">
              <a:extLst>
                <a:ext uri="{FF2B5EF4-FFF2-40B4-BE49-F238E27FC236}">
                  <a16:creationId xmlns:a16="http://schemas.microsoft.com/office/drawing/2014/main" id="{B3B2FF84-D680-4433-92C8-94F58DFBD0D7}"/>
                </a:ext>
              </a:extLst>
            </p:cNvPr>
            <p:cNvSpPr/>
            <p:nvPr/>
          </p:nvSpPr>
          <p:spPr>
            <a:xfrm>
              <a:off x="791598" y="4112545"/>
              <a:ext cx="4186678" cy="4084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bject 11">
              <a:extLst>
                <a:ext uri="{FF2B5EF4-FFF2-40B4-BE49-F238E27FC236}">
                  <a16:creationId xmlns:a16="http://schemas.microsoft.com/office/drawing/2014/main" id="{206D6839-B5C8-4E35-B189-4E9509DC6EBC}"/>
                </a:ext>
              </a:extLst>
            </p:cNvPr>
            <p:cNvSpPr/>
            <p:nvPr/>
          </p:nvSpPr>
          <p:spPr>
            <a:xfrm>
              <a:off x="1089390" y="7944889"/>
              <a:ext cx="949918" cy="9266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object 26">
            <a:extLst>
              <a:ext uri="{FF2B5EF4-FFF2-40B4-BE49-F238E27FC236}">
                <a16:creationId xmlns:a16="http://schemas.microsoft.com/office/drawing/2014/main" id="{79627487-8FC0-4B77-BE1F-D751DF234FD5}"/>
              </a:ext>
            </a:extLst>
          </p:cNvPr>
          <p:cNvSpPr/>
          <p:nvPr/>
        </p:nvSpPr>
        <p:spPr>
          <a:xfrm>
            <a:off x="11434438" y="6143347"/>
            <a:ext cx="568171" cy="523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877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762" y="257175"/>
            <a:ext cx="7212475" cy="805186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5400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300" y="1462962"/>
            <a:ext cx="9015007" cy="4392232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total number of confirmed cases in different nations?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total number of recovered cases in different nations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Find the highest death rates in international level.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total number of confirmed cases in India 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total number of recovered cases in India 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forecast trend - line for covid - 19?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group Indian states and find covid - 19 hits?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find the variation in COVID - 19 cases around the world ?</a:t>
            </a: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45ED0959-48AE-49E0-BF16-9CA096421720}"/>
              </a:ext>
            </a:extLst>
          </p:cNvPr>
          <p:cNvSpPr/>
          <p:nvPr/>
        </p:nvSpPr>
        <p:spPr>
          <a:xfrm>
            <a:off x="346595" y="1686766"/>
            <a:ext cx="279611" cy="2484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26">
            <a:extLst>
              <a:ext uri="{FF2B5EF4-FFF2-40B4-BE49-F238E27FC236}">
                <a16:creationId xmlns:a16="http://schemas.microsoft.com/office/drawing/2014/main" id="{83A8D991-09DF-40CA-B7E8-115796558275}"/>
              </a:ext>
            </a:extLst>
          </p:cNvPr>
          <p:cNvSpPr/>
          <p:nvPr/>
        </p:nvSpPr>
        <p:spPr>
          <a:xfrm>
            <a:off x="11363418" y="6063448"/>
            <a:ext cx="568171" cy="523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426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072" y="71891"/>
            <a:ext cx="9535425" cy="60063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total number of confirmed cases in different nations?</a:t>
            </a:r>
            <a:endParaRPr lang="en-US" sz="2200" b="1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4" name="slide2" descr="Confirmed Cases (INTL)">
            <a:extLst>
              <a:ext uri="{FF2B5EF4-FFF2-40B4-BE49-F238E27FC236}">
                <a16:creationId xmlns:a16="http://schemas.microsoft.com/office/drawing/2014/main" id="{6A5A382B-8D2D-4AD3-94FA-D48AF21B01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6" r="98"/>
          <a:stretch/>
        </p:blipFill>
        <p:spPr>
          <a:xfrm>
            <a:off x="1312502" y="816745"/>
            <a:ext cx="9766832" cy="5646198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8" name="object 11">
            <a:extLst>
              <a:ext uri="{FF2B5EF4-FFF2-40B4-BE49-F238E27FC236}">
                <a16:creationId xmlns:a16="http://schemas.microsoft.com/office/drawing/2014/main" id="{12563BD1-1F95-424F-9646-4E1953207DBC}"/>
              </a:ext>
            </a:extLst>
          </p:cNvPr>
          <p:cNvSpPr/>
          <p:nvPr/>
        </p:nvSpPr>
        <p:spPr>
          <a:xfrm>
            <a:off x="195674" y="1704521"/>
            <a:ext cx="279611" cy="2484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26">
            <a:extLst>
              <a:ext uri="{FF2B5EF4-FFF2-40B4-BE49-F238E27FC236}">
                <a16:creationId xmlns:a16="http://schemas.microsoft.com/office/drawing/2014/main" id="{F803A958-2871-4BB5-B5A4-0CF4F1278D24}"/>
              </a:ext>
            </a:extLst>
          </p:cNvPr>
          <p:cNvSpPr/>
          <p:nvPr/>
        </p:nvSpPr>
        <p:spPr>
          <a:xfrm>
            <a:off x="11434439" y="6045693"/>
            <a:ext cx="568171" cy="523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874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51" y="0"/>
            <a:ext cx="9535425" cy="600635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total number of recovered cases in different nations?</a:t>
            </a:r>
            <a:endParaRPr lang="en-US" sz="2400" b="1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4" name="slide3" descr="Recovered Case (INTL)">
            <a:extLst>
              <a:ext uri="{FF2B5EF4-FFF2-40B4-BE49-F238E27FC236}">
                <a16:creationId xmlns:a16="http://schemas.microsoft.com/office/drawing/2014/main" id="{6614EB65-969F-4F16-834C-2A93E1FF5D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"/>
          <a:stretch/>
        </p:blipFill>
        <p:spPr>
          <a:xfrm>
            <a:off x="1518081" y="878887"/>
            <a:ext cx="9241655" cy="5007008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8" name="object 11">
            <a:extLst>
              <a:ext uri="{FF2B5EF4-FFF2-40B4-BE49-F238E27FC236}">
                <a16:creationId xmlns:a16="http://schemas.microsoft.com/office/drawing/2014/main" id="{4FCAB702-126F-435E-90EC-9FF1B81AD806}"/>
              </a:ext>
            </a:extLst>
          </p:cNvPr>
          <p:cNvSpPr/>
          <p:nvPr/>
        </p:nvSpPr>
        <p:spPr>
          <a:xfrm>
            <a:off x="240062" y="1633499"/>
            <a:ext cx="279611" cy="2484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26">
            <a:extLst>
              <a:ext uri="{FF2B5EF4-FFF2-40B4-BE49-F238E27FC236}">
                <a16:creationId xmlns:a16="http://schemas.microsoft.com/office/drawing/2014/main" id="{AC62C0C3-AE56-4227-998E-45E175102BBC}"/>
              </a:ext>
            </a:extLst>
          </p:cNvPr>
          <p:cNvSpPr/>
          <p:nvPr/>
        </p:nvSpPr>
        <p:spPr>
          <a:xfrm>
            <a:off x="11345663" y="6098959"/>
            <a:ext cx="568171" cy="523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1770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848" y="134035"/>
            <a:ext cx="7564583" cy="600635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highest death rates in international level.</a:t>
            </a:r>
          </a:p>
        </p:txBody>
      </p:sp>
      <p:pic>
        <p:nvPicPr>
          <p:cNvPr id="6" name="slide9" descr="HIghest Death Rate (INTL) (2)">
            <a:extLst>
              <a:ext uri="{FF2B5EF4-FFF2-40B4-BE49-F238E27FC236}">
                <a16:creationId xmlns:a16="http://schemas.microsoft.com/office/drawing/2014/main" id="{5686E9A4-ADC4-4EB3-B8AA-9DDD44CBD1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3"/>
          <a:stretch/>
        </p:blipFill>
        <p:spPr>
          <a:xfrm>
            <a:off x="888467" y="896644"/>
            <a:ext cx="10652503" cy="54541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9" name="object 11">
            <a:extLst>
              <a:ext uri="{FF2B5EF4-FFF2-40B4-BE49-F238E27FC236}">
                <a16:creationId xmlns:a16="http://schemas.microsoft.com/office/drawing/2014/main" id="{1241FD6D-900E-49DB-A9B2-6BB77A50796B}"/>
              </a:ext>
            </a:extLst>
          </p:cNvPr>
          <p:cNvSpPr/>
          <p:nvPr/>
        </p:nvSpPr>
        <p:spPr>
          <a:xfrm>
            <a:off x="266696" y="1597989"/>
            <a:ext cx="279611" cy="2484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bject 26">
            <a:extLst>
              <a:ext uri="{FF2B5EF4-FFF2-40B4-BE49-F238E27FC236}">
                <a16:creationId xmlns:a16="http://schemas.microsoft.com/office/drawing/2014/main" id="{724AB457-566C-4A33-91FA-16DAE40ED21B}"/>
              </a:ext>
            </a:extLst>
          </p:cNvPr>
          <p:cNvSpPr/>
          <p:nvPr/>
        </p:nvSpPr>
        <p:spPr>
          <a:xfrm>
            <a:off x="11505460" y="6143348"/>
            <a:ext cx="568171" cy="523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519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96" y="107402"/>
            <a:ext cx="9535425" cy="60063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total number of confirmed cases in India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A0CDC-B7F3-444D-9E9A-7FAAD346F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487" y="798470"/>
            <a:ext cx="6294269" cy="5451409"/>
          </a:xfrm>
          <a:prstGeom prst="rect">
            <a:avLst/>
          </a:prstGeom>
        </p:spPr>
      </p:pic>
      <p:sp>
        <p:nvSpPr>
          <p:cNvPr id="7" name="object 26">
            <a:extLst>
              <a:ext uri="{FF2B5EF4-FFF2-40B4-BE49-F238E27FC236}">
                <a16:creationId xmlns:a16="http://schemas.microsoft.com/office/drawing/2014/main" id="{49B24ACD-2FFD-4EF5-A90D-031C30D6A070}"/>
              </a:ext>
            </a:extLst>
          </p:cNvPr>
          <p:cNvSpPr/>
          <p:nvPr/>
        </p:nvSpPr>
        <p:spPr>
          <a:xfrm>
            <a:off x="11398928" y="6152226"/>
            <a:ext cx="568171" cy="523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360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418" y="0"/>
            <a:ext cx="9535425" cy="60063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total number of recovered cases in India ?</a:t>
            </a:r>
          </a:p>
        </p:txBody>
      </p:sp>
      <p:pic>
        <p:nvPicPr>
          <p:cNvPr id="5" name="slide5" descr="Recovery Cases India (2)">
            <a:extLst>
              <a:ext uri="{FF2B5EF4-FFF2-40B4-BE49-F238E27FC236}">
                <a16:creationId xmlns:a16="http://schemas.microsoft.com/office/drawing/2014/main" id="{326F8015-1C48-47D1-AAFA-5808CA61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4" r="4544"/>
          <a:stretch/>
        </p:blipFill>
        <p:spPr>
          <a:xfrm>
            <a:off x="1514719" y="648157"/>
            <a:ext cx="9256646" cy="583387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</p:spPr>
      </p:pic>
      <p:sp>
        <p:nvSpPr>
          <p:cNvPr id="6" name="object 26">
            <a:extLst>
              <a:ext uri="{FF2B5EF4-FFF2-40B4-BE49-F238E27FC236}">
                <a16:creationId xmlns:a16="http://schemas.microsoft.com/office/drawing/2014/main" id="{BFDA721A-6A19-4ED2-82D9-A69D7E805616}"/>
              </a:ext>
            </a:extLst>
          </p:cNvPr>
          <p:cNvSpPr/>
          <p:nvPr/>
        </p:nvSpPr>
        <p:spPr>
          <a:xfrm>
            <a:off x="11478827" y="6143348"/>
            <a:ext cx="568171" cy="523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712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33" y="399496"/>
            <a:ext cx="4865770" cy="60063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 trend - line for covid - 19?</a:t>
            </a:r>
          </a:p>
        </p:txBody>
      </p:sp>
      <p:pic>
        <p:nvPicPr>
          <p:cNvPr id="3" name="slide6" descr="Trend Line">
            <a:extLst>
              <a:ext uri="{FF2B5EF4-FFF2-40B4-BE49-F238E27FC236}">
                <a16:creationId xmlns:a16="http://schemas.microsoft.com/office/drawing/2014/main" id="{00B6D17B-1CAC-4755-B39C-A1703CA8A9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3"/>
          <a:stretch/>
        </p:blipFill>
        <p:spPr>
          <a:xfrm>
            <a:off x="390612" y="1008675"/>
            <a:ext cx="5379873" cy="5347738"/>
          </a:xfrm>
          <a:prstGeom prst="rect">
            <a:avLst/>
          </a:prstGeom>
        </p:spPr>
      </p:pic>
      <p:pic>
        <p:nvPicPr>
          <p:cNvPr id="4" name="slide7" descr="Trend Line India">
            <a:extLst>
              <a:ext uri="{FF2B5EF4-FFF2-40B4-BE49-F238E27FC236}">
                <a16:creationId xmlns:a16="http://schemas.microsoft.com/office/drawing/2014/main" id="{4DE5FF5B-660B-4985-BA6F-11028E9AF1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5"/>
          <a:stretch/>
        </p:blipFill>
        <p:spPr>
          <a:xfrm>
            <a:off x="6187736" y="1020930"/>
            <a:ext cx="5326603" cy="52999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2CB564-9907-4590-B86B-E01AB7538EE2}"/>
              </a:ext>
            </a:extLst>
          </p:cNvPr>
          <p:cNvSpPr txBox="1">
            <a:spLocks/>
          </p:cNvSpPr>
          <p:nvPr/>
        </p:nvSpPr>
        <p:spPr>
          <a:xfrm>
            <a:off x="6595304" y="497148"/>
            <a:ext cx="5238630" cy="44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defPPr>
              <a:defRPr lang="en-US"/>
            </a:defPPr>
            <a:lvl1pPr marL="571500" indent="-571500" defTabSz="9144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1600">
                <a:solidFill>
                  <a:srgbClr val="FFFF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Group Indian states and find covid - 19 hits?</a:t>
            </a:r>
            <a:br>
              <a:rPr lang="en-US" dirty="0"/>
            </a:br>
            <a:endParaRPr lang="en-US" dirty="0"/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1DCF8399-B756-41F1-AB29-DC59B6F295D9}"/>
              </a:ext>
            </a:extLst>
          </p:cNvPr>
          <p:cNvSpPr/>
          <p:nvPr/>
        </p:nvSpPr>
        <p:spPr>
          <a:xfrm>
            <a:off x="11478828" y="6187736"/>
            <a:ext cx="568171" cy="523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56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</TotalTime>
  <Words>471</Words>
  <Application>Microsoft Office PowerPoint</Application>
  <PresentationFormat>Widescreen</PresentationFormat>
  <Paragraphs>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Aharoni</vt:lpstr>
      <vt:lpstr>Arial</vt:lpstr>
      <vt:lpstr>Arial Black</vt:lpstr>
      <vt:lpstr>Calibri</vt:lpstr>
      <vt:lpstr>Calibri Light</vt:lpstr>
      <vt:lpstr>Corbel</vt:lpstr>
      <vt:lpstr>Franklin Gothic Demi</vt:lpstr>
      <vt:lpstr>MV Boli</vt:lpstr>
      <vt:lpstr>Wingdings</vt:lpstr>
      <vt:lpstr>1_Office Theme</vt:lpstr>
      <vt:lpstr>PowerPoint Presentation</vt:lpstr>
      <vt:lpstr>PowerPoint Presentation</vt:lpstr>
      <vt:lpstr>PROBLEM STATEMENT</vt:lpstr>
      <vt:lpstr>What are total number of confirmed cases in different nations?</vt:lpstr>
      <vt:lpstr>What are the total number of recovered cases in different nations?</vt:lpstr>
      <vt:lpstr>Find the highest death rates in international level.</vt:lpstr>
      <vt:lpstr>What are the total number of confirmed cases in India ?</vt:lpstr>
      <vt:lpstr>What are the total number of recovered cases in India ?</vt:lpstr>
      <vt:lpstr>Forecast trend - line for covid - 19?</vt:lpstr>
      <vt:lpstr>Variation in COVID - 19 cases around the world ?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Sales Analysis</dc:title>
  <dc:creator>abhijit datir</dc:creator>
  <cp:lastModifiedBy>Mohit Bokade</cp:lastModifiedBy>
  <cp:revision>65</cp:revision>
  <dcterms:created xsi:type="dcterms:W3CDTF">2021-04-03T17:38:32Z</dcterms:created>
  <dcterms:modified xsi:type="dcterms:W3CDTF">2021-10-09T15:44:06Z</dcterms:modified>
</cp:coreProperties>
</file>