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9" r:id="rId3"/>
    <p:sldId id="261" r:id="rId4"/>
    <p:sldId id="262" r:id="rId5"/>
    <p:sldId id="264"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A6AB6-E12D-4EE1-A2AC-079808E5FFF6}"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77C37-DED7-4C5E-BCA2-08E7B5645B19}" type="slidenum">
              <a:rPr lang="en-IN" smtClean="0"/>
              <a:t>‹#›</a:t>
            </a:fld>
            <a:endParaRPr lang="en-IN"/>
          </a:p>
        </p:txBody>
      </p:sp>
    </p:spTree>
    <p:extLst>
      <p:ext uri="{BB962C8B-B14F-4D97-AF65-F5344CB8AC3E}">
        <p14:creationId xmlns:p14="http://schemas.microsoft.com/office/powerpoint/2010/main" val="2667170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3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934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6198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812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05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736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33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3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472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214127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2281BA-0084-4DF1-B9CD-930DBE5204B8}"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24310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311262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2708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1340957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928267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363445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582637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292221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296784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383374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2281BA-0084-4DF1-B9CD-930DBE5204B8}"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14486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2281BA-0084-4DF1-B9CD-930DBE5204B8}"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213142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3395678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98173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A2281BA-0084-4DF1-B9CD-930DBE5204B8}" type="datetimeFigureOut">
              <a:rPr lang="en-IN" smtClean="0"/>
              <a:t>03-05-2023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123792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2281BA-0084-4DF1-B9CD-930DBE5204B8}"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4D968-3BDD-43D8-B526-A9BFEAEA82CF}" type="slidenum">
              <a:rPr lang="en-IN" smtClean="0"/>
              <a:t>‹#›</a:t>
            </a:fld>
            <a:endParaRPr lang="en-IN"/>
          </a:p>
        </p:txBody>
      </p:sp>
    </p:spTree>
    <p:extLst>
      <p:ext uri="{BB962C8B-B14F-4D97-AF65-F5344CB8AC3E}">
        <p14:creationId xmlns:p14="http://schemas.microsoft.com/office/powerpoint/2010/main" val="408213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2281BA-0084-4DF1-B9CD-930DBE5204B8}" type="datetimeFigureOut">
              <a:rPr lang="en-IN" smtClean="0"/>
              <a:t>03-05-2023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64D968-3BDD-43D8-B526-A9BFEAEA82CF}" type="slidenum">
              <a:rPr lang="en-IN" smtClean="0"/>
              <a:t>‹#›</a:t>
            </a:fld>
            <a:endParaRPr lang="en-IN"/>
          </a:p>
        </p:txBody>
      </p:sp>
    </p:spTree>
    <p:extLst>
      <p:ext uri="{BB962C8B-B14F-4D97-AF65-F5344CB8AC3E}">
        <p14:creationId xmlns:p14="http://schemas.microsoft.com/office/powerpoint/2010/main" val="42699748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2" name="Subtitle 1"/>
          <p:cNvSpPr>
            <a:spLocks noGrp="1"/>
          </p:cNvSpPr>
          <p:nvPr>
            <p:ph type="subTitle" idx="1"/>
          </p:nvPr>
        </p:nvSpPr>
        <p:spPr>
          <a:xfrm>
            <a:off x="2044862" y="2899594"/>
            <a:ext cx="8825658" cy="861420"/>
          </a:xfrm>
        </p:spPr>
        <p:txBody>
          <a:bodyPr/>
          <a:lstStyle/>
          <a:p>
            <a:r>
              <a:rPr lang="en-US" sz="4800" dirty="0"/>
              <a:t>Investment Prediction</a:t>
            </a:r>
            <a:endParaRPr lang="en-IN" sz="4800" dirty="0"/>
          </a:p>
          <a:p>
            <a:endParaRPr lang="en-IN" dirty="0"/>
          </a:p>
        </p:txBody>
      </p:sp>
    </p:spTree>
    <p:extLst>
      <p:ext uri="{BB962C8B-B14F-4D97-AF65-F5344CB8AC3E}">
        <p14:creationId xmlns:p14="http://schemas.microsoft.com/office/powerpoint/2010/main" val="2355644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spcBef>
                <a:spcPts val="0"/>
              </a:spcBef>
              <a:spcAft>
                <a:spcPts val="0"/>
              </a:spcAft>
              <a:buSzPts val="1600"/>
              <a:buNone/>
            </a:pPr>
            <a:r>
              <a:rPr lang="en-US" dirty="0">
                <a:latin typeface="+mn-lt"/>
              </a:rPr>
              <a:t>					</a:t>
            </a:r>
            <a:r>
              <a:rPr lang="en-US" b="1" dirty="0">
                <a:latin typeface="+mn-lt"/>
              </a:rPr>
              <a:t>	</a:t>
            </a:r>
            <a:endParaRPr dirty="0">
              <a:latin typeface="+mn-lt"/>
            </a:endParaRPr>
          </a:p>
          <a:p>
            <a:pPr marL="0" lvl="0" indent="0" algn="l" rtl="0">
              <a:spcBef>
                <a:spcPts val="1040"/>
              </a:spcBef>
              <a:spcAft>
                <a:spcPts val="0"/>
              </a:spcAft>
              <a:buSzPts val="1760"/>
              <a:buNone/>
            </a:pPr>
            <a:r>
              <a:rPr lang="en-US" sz="2200" dirty="0">
                <a:solidFill>
                  <a:schemeClr val="lt1"/>
                </a:solidFill>
                <a:latin typeface="+mn-lt"/>
                <a:ea typeface="Times New Roman"/>
                <a:cs typeface="Times New Roman"/>
                <a:sym typeface="Times New Roman"/>
              </a:rPr>
              <a:t>Objective: </a:t>
            </a:r>
            <a:endParaRPr dirty="0">
              <a:latin typeface="+mn-lt"/>
            </a:endParaRPr>
          </a:p>
          <a:p>
            <a:pPr marL="457200" lvl="1" indent="0">
              <a:spcBef>
                <a:spcPts val="960"/>
              </a:spcBef>
              <a:buNone/>
            </a:pPr>
            <a:r>
              <a:rPr lang="en-US" dirty="0">
                <a:latin typeface="+mn-lt"/>
                <a:cs typeface="Times New Roman" panose="02020603050405020304" pitchFamily="18" charset="0"/>
              </a:rPr>
              <a:t>In the era of big data for predicting stock market prices and trends has become even more popular than before. I collected 11 years of GOOGLE’s  stock data and proposed a comprehensive customization of feature engineering and machine learning-based model for predicting price trend of stock markets. The proposed solution is comprehensive as it includes pre-processing of the stock market dataset, utilization of multiple feature engineering techniques, combined with a customized machine learning based system for stock market price trend prediction. We conducted comprehensive evaluations on frequently used machine learning models and conclude that our proposed solution outperforms due to the comprehensive feature engineering that we built. The system achieves overall high accuracy for stock market trend prediction. With the detailed design and evaluation of prediction term lengths, feature engineering, and data pre-processing methods, this work contributes to the stock analysis research community both in the financial and technical domains</a:t>
            </a:r>
            <a:r>
              <a:rPr lang="en-US" dirty="0" smtClean="0">
                <a:latin typeface="+mn-lt"/>
                <a:cs typeface="Times New Roman" panose="02020603050405020304" pitchFamily="18" charset="0"/>
              </a:rPr>
              <a:t>.</a:t>
            </a:r>
            <a:endParaRPr dirty="0">
              <a:latin typeface="+mn-lt"/>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2200" dirty="0">
                <a:solidFill>
                  <a:schemeClr val="lt1"/>
                </a:solidFill>
                <a:latin typeface="+mn-lt"/>
                <a:ea typeface="Times New Roman"/>
                <a:cs typeface="Times New Roman"/>
                <a:sym typeface="Times New Roman"/>
              </a:rPr>
              <a:t>Benefits:</a:t>
            </a:r>
            <a:endParaRPr dirty="0">
              <a:latin typeface="+mn-lt"/>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mn-lt"/>
                <a:ea typeface="Times New Roman"/>
                <a:cs typeface="Times New Roman" panose="02020603050405020304" pitchFamily="18" charset="0"/>
                <a:sym typeface="Times New Roman"/>
              </a:rPr>
              <a:t>Predict Stocks Price.</a:t>
            </a:r>
            <a:endParaRPr dirty="0">
              <a:latin typeface="+mn-lt"/>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mn-lt"/>
                <a:ea typeface="Times New Roman"/>
                <a:cs typeface="Times New Roman" panose="02020603050405020304" pitchFamily="18" charset="0"/>
                <a:sym typeface="Times New Roman"/>
              </a:rPr>
              <a:t>Gives better insight of </a:t>
            </a:r>
            <a:r>
              <a:rPr lang="en-US" dirty="0" smtClean="0">
                <a:solidFill>
                  <a:schemeClr val="lt1"/>
                </a:solidFill>
                <a:latin typeface="+mn-lt"/>
                <a:ea typeface="Times New Roman"/>
                <a:cs typeface="Times New Roman" panose="02020603050405020304" pitchFamily="18" charset="0"/>
                <a:sym typeface="Times New Roman"/>
              </a:rPr>
              <a:t>companies results.</a:t>
            </a:r>
            <a:endParaRPr dirty="0">
              <a:latin typeface="+mn-lt"/>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mn-lt"/>
                <a:ea typeface="Times New Roman"/>
                <a:cs typeface="Times New Roman" panose="02020603050405020304" pitchFamily="18" charset="0"/>
                <a:sym typeface="Times New Roman"/>
              </a:rPr>
              <a:t>Helps in </a:t>
            </a:r>
            <a:r>
              <a:rPr lang="en-US" dirty="0">
                <a:solidFill>
                  <a:schemeClr val="lt1"/>
                </a:solidFill>
                <a:latin typeface="+mn-lt"/>
                <a:ea typeface="Times New Roman"/>
                <a:cs typeface="Times New Roman"/>
                <a:sym typeface="Times New Roman"/>
              </a:rPr>
              <a:t>easy flow for  managing resources.</a:t>
            </a:r>
            <a:endParaRPr dirty="0">
              <a:latin typeface="+mn-lt"/>
            </a:endParaRPr>
          </a:p>
          <a:p>
            <a:pPr marL="0" lvl="0" indent="0" algn="l" rtl="0">
              <a:spcBef>
                <a:spcPts val="1000"/>
              </a:spcBef>
              <a:spcAft>
                <a:spcPts val="0"/>
              </a:spcAft>
              <a:buSzPts val="1600"/>
              <a:buNone/>
            </a:pPr>
            <a:endParaRPr dirty="0">
              <a:latin typeface="+mn-lt"/>
            </a:endParaRPr>
          </a:p>
          <a:p>
            <a:pPr marL="0" lvl="0" indent="0" algn="l" rtl="0">
              <a:spcBef>
                <a:spcPts val="1000"/>
              </a:spcBef>
              <a:spcAft>
                <a:spcPts val="0"/>
              </a:spcAft>
              <a:buSzPts val="1600"/>
              <a:buNone/>
            </a:pPr>
            <a:endParaRPr dirty="0">
              <a:latin typeface="+mn-lt"/>
            </a:endParaRPr>
          </a:p>
          <a:p>
            <a:pPr marL="285750" lvl="0" indent="-184150" algn="l" rtl="0">
              <a:spcBef>
                <a:spcPts val="1000"/>
              </a:spcBef>
              <a:spcAft>
                <a:spcPts val="0"/>
              </a:spcAft>
              <a:buSzPts val="1600"/>
              <a:buFont typeface="Noto Sans Symbols"/>
              <a:buNone/>
            </a:pPr>
            <a:endParaRPr dirty="0">
              <a:latin typeface="+mn-lt"/>
            </a:endParaRPr>
          </a:p>
        </p:txBody>
      </p:sp>
    </p:spTree>
    <p:extLst>
      <p:ext uri="{BB962C8B-B14F-4D97-AF65-F5344CB8AC3E}">
        <p14:creationId xmlns:p14="http://schemas.microsoft.com/office/powerpoint/2010/main" val="188163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3" name="Picture 2"/>
          <p:cNvPicPr>
            <a:picLocks noChangeAspect="1"/>
          </p:cNvPicPr>
          <p:nvPr/>
        </p:nvPicPr>
        <p:blipFill>
          <a:blip r:embed="rId3"/>
          <a:stretch>
            <a:fillRect/>
          </a:stretch>
        </p:blipFill>
        <p:spPr>
          <a:xfrm>
            <a:off x="970189" y="2132919"/>
            <a:ext cx="9467850" cy="3686175"/>
          </a:xfrm>
          <a:prstGeom prst="rect">
            <a:avLst/>
          </a:prstGeom>
        </p:spPr>
      </p:pic>
    </p:spTree>
    <p:extLst>
      <p:ext uri="{BB962C8B-B14F-4D97-AF65-F5344CB8AC3E}">
        <p14:creationId xmlns:p14="http://schemas.microsoft.com/office/powerpoint/2010/main" val="617737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mn-lt"/>
                <a:ea typeface="Times New Roman"/>
                <a:cs typeface="Times New Roman"/>
                <a:sym typeface="Times New Roman"/>
              </a:rPr>
              <a:t>Model Training:</a:t>
            </a:r>
            <a:endParaRPr dirty="0">
              <a:latin typeface="+mn-lt"/>
            </a:endParaRPr>
          </a:p>
          <a:p>
            <a:pPr marL="742950" lvl="1" indent="-285750" algn="l" rtl="0">
              <a:spcBef>
                <a:spcPts val="960"/>
              </a:spcBef>
              <a:spcAft>
                <a:spcPts val="0"/>
              </a:spcAft>
              <a:buSzPts val="1440"/>
              <a:buFont typeface="Noto Sans Symbols"/>
              <a:buChar char="⮚"/>
            </a:pPr>
            <a:r>
              <a:rPr lang="en-US" dirty="0">
                <a:solidFill>
                  <a:schemeClr val="lt1"/>
                </a:solidFill>
                <a:latin typeface="+mn-lt"/>
                <a:ea typeface="Times New Roman"/>
                <a:cs typeface="Times New Roman"/>
                <a:sym typeface="Times New Roman"/>
              </a:rPr>
              <a:t>Data Export from Db :</a:t>
            </a:r>
            <a:endParaRPr dirty="0">
              <a:latin typeface="+mn-lt"/>
            </a:endParaRPr>
          </a:p>
          <a:p>
            <a:pPr marL="914400" lvl="2" indent="0" algn="l" rtl="0">
              <a:spcBef>
                <a:spcPts val="960"/>
              </a:spcBef>
              <a:spcAft>
                <a:spcPts val="0"/>
              </a:spcAft>
              <a:buSzPts val="1440"/>
              <a:buNone/>
            </a:pPr>
            <a:r>
              <a:rPr lang="en-US" sz="1800" dirty="0">
                <a:solidFill>
                  <a:schemeClr val="lt1"/>
                </a:solidFill>
                <a:latin typeface="+mn-lt"/>
                <a:ea typeface="Times New Roman"/>
                <a:cs typeface="Times New Roman"/>
                <a:sym typeface="Times New Roman"/>
              </a:rPr>
              <a:t>     The accumulated data from </a:t>
            </a:r>
            <a:r>
              <a:rPr lang="en-US" sz="1800" dirty="0" err="1">
                <a:solidFill>
                  <a:schemeClr val="lt1"/>
                </a:solidFill>
                <a:latin typeface="+mn-lt"/>
                <a:ea typeface="Times New Roman"/>
                <a:cs typeface="Times New Roman"/>
                <a:sym typeface="Times New Roman"/>
              </a:rPr>
              <a:t>db</a:t>
            </a:r>
            <a:r>
              <a:rPr lang="en-US" sz="1800" dirty="0">
                <a:solidFill>
                  <a:schemeClr val="lt1"/>
                </a:solidFill>
                <a:latin typeface="+mn-lt"/>
                <a:ea typeface="Times New Roman"/>
                <a:cs typeface="Times New Roman"/>
                <a:sym typeface="Times New Roman"/>
              </a:rPr>
              <a:t> is exported in csv format for model training</a:t>
            </a:r>
            <a:endParaRPr dirty="0">
              <a:latin typeface="+mn-lt"/>
            </a:endParaRPr>
          </a:p>
          <a:p>
            <a:pPr marL="742950" lvl="1" indent="-285750" algn="l" rtl="0">
              <a:spcBef>
                <a:spcPts val="960"/>
              </a:spcBef>
              <a:spcAft>
                <a:spcPts val="0"/>
              </a:spcAft>
              <a:buSzPts val="1440"/>
              <a:buFont typeface="Noto Sans Symbols"/>
              <a:buChar char="⮚"/>
            </a:pPr>
            <a:r>
              <a:rPr lang="en-US" dirty="0">
                <a:solidFill>
                  <a:schemeClr val="lt1"/>
                </a:solidFill>
                <a:latin typeface="+mn-lt"/>
                <a:ea typeface="Times New Roman"/>
                <a:cs typeface="Times New Roman"/>
                <a:sym typeface="Times New Roman"/>
              </a:rPr>
              <a:t>Data Preprocessing   </a:t>
            </a:r>
            <a:endParaRPr dirty="0">
              <a:latin typeface="+mn-lt"/>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mn-lt"/>
                <a:ea typeface="Times New Roman"/>
                <a:cs typeface="Times New Roman"/>
                <a:sym typeface="Times New Roman"/>
              </a:rPr>
              <a:t>Performing EDA to get insight of data like  identifying distribution , outliers ,trend</a:t>
            </a:r>
            <a:endParaRPr dirty="0">
              <a:latin typeface="+mn-lt"/>
            </a:endParaRPr>
          </a:p>
          <a:p>
            <a:pPr marL="914400" lvl="2" indent="0" algn="l" rtl="0">
              <a:spcBef>
                <a:spcPts val="960"/>
              </a:spcBef>
              <a:spcAft>
                <a:spcPts val="0"/>
              </a:spcAft>
              <a:buSzPts val="1440"/>
              <a:buNone/>
            </a:pPr>
            <a:r>
              <a:rPr lang="en-US" sz="1800" dirty="0">
                <a:solidFill>
                  <a:schemeClr val="lt1"/>
                </a:solidFill>
                <a:latin typeface="+mn-lt"/>
                <a:ea typeface="Times New Roman"/>
                <a:cs typeface="Times New Roman"/>
                <a:sym typeface="Times New Roman"/>
              </a:rPr>
              <a:t>      among data etc.</a:t>
            </a:r>
            <a:endParaRPr sz="1800" dirty="0">
              <a:solidFill>
                <a:schemeClr val="lt1"/>
              </a:solidFill>
              <a:latin typeface="+mn-lt"/>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mn-lt"/>
                <a:ea typeface="Times New Roman"/>
                <a:cs typeface="Times New Roman"/>
                <a:sym typeface="Times New Roman"/>
              </a:rPr>
              <a:t>Check for null values in the columns. If present impute the null values.</a:t>
            </a:r>
            <a:endParaRPr sz="1800" dirty="0">
              <a:solidFill>
                <a:schemeClr val="lt1"/>
              </a:solidFill>
              <a:latin typeface="+mn-lt"/>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smtClean="0">
                <a:solidFill>
                  <a:schemeClr val="lt1"/>
                </a:solidFill>
                <a:latin typeface="+mn-lt"/>
                <a:ea typeface="Times New Roman"/>
                <a:cs typeface="Times New Roman"/>
                <a:sym typeface="Times New Roman"/>
              </a:rPr>
              <a:t>Encode </a:t>
            </a:r>
            <a:r>
              <a:rPr lang="en-US" sz="1800" dirty="0">
                <a:solidFill>
                  <a:schemeClr val="lt1"/>
                </a:solidFill>
                <a:latin typeface="+mn-lt"/>
                <a:ea typeface="Times New Roman"/>
                <a:cs typeface="Times New Roman"/>
                <a:sym typeface="Times New Roman"/>
              </a:rPr>
              <a:t>the categorical values with numeric values.</a:t>
            </a:r>
            <a:endParaRPr dirty="0">
              <a:latin typeface="+mn-lt"/>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mn-lt"/>
                <a:ea typeface="Times New Roman"/>
                <a:cs typeface="Times New Roman"/>
                <a:sym typeface="Times New Roman"/>
              </a:rPr>
              <a:t>Perform Standard Scalar to scale down the values.</a:t>
            </a:r>
            <a:endParaRPr dirty="0">
              <a:latin typeface="+mn-lt"/>
            </a:endParaRPr>
          </a:p>
        </p:txBody>
      </p:sp>
    </p:spTree>
    <p:extLst>
      <p:ext uri="{BB962C8B-B14F-4D97-AF65-F5344CB8AC3E}">
        <p14:creationId xmlns:p14="http://schemas.microsoft.com/office/powerpoint/2010/main" val="55142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latin typeface="+mn-lt"/>
            </a:endParaRPr>
          </a:p>
          <a:p>
            <a:pPr marL="0" lvl="0" indent="0" algn="l" rtl="0">
              <a:spcBef>
                <a:spcPts val="1040"/>
              </a:spcBef>
              <a:spcAft>
                <a:spcPts val="0"/>
              </a:spcAft>
              <a:buSzPts val="1760"/>
              <a:buNone/>
            </a:pPr>
            <a:r>
              <a:rPr lang="en-US" sz="2200" dirty="0">
                <a:solidFill>
                  <a:schemeClr val="lt1"/>
                </a:solidFill>
                <a:latin typeface="+mn-lt"/>
                <a:ea typeface="Times New Roman"/>
                <a:cs typeface="Times New Roman"/>
                <a:sym typeface="Times New Roman"/>
              </a:rPr>
              <a:t>Prediction:</a:t>
            </a:r>
            <a:endParaRPr sz="2200" dirty="0">
              <a:solidFill>
                <a:schemeClr val="lt1"/>
              </a:solidFill>
              <a:latin typeface="+mn-lt"/>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mn-lt"/>
                <a:ea typeface="Times New Roman"/>
                <a:cs typeface="Times New Roman"/>
                <a:sym typeface="Times New Roman"/>
              </a:rPr>
              <a:t>The testing files are shared in the batches and we perform the same Validation operations ,data transformation and data insertion on them.</a:t>
            </a:r>
            <a:endParaRPr dirty="0">
              <a:latin typeface="+mn-lt"/>
            </a:endParaRPr>
          </a:p>
          <a:p>
            <a:pPr marL="742950" lvl="2" indent="-285750" algn="l" rtl="0">
              <a:spcBef>
                <a:spcPts val="960"/>
              </a:spcBef>
              <a:spcAft>
                <a:spcPts val="0"/>
              </a:spcAft>
              <a:buSzPts val="1440"/>
              <a:buFont typeface="Noto Sans Symbols"/>
              <a:buChar char="⮚"/>
            </a:pPr>
            <a:r>
              <a:rPr lang="en-US" sz="1800" dirty="0">
                <a:solidFill>
                  <a:schemeClr val="lt1"/>
                </a:solidFill>
                <a:latin typeface="+mn-lt"/>
                <a:ea typeface="Times New Roman"/>
                <a:cs typeface="Times New Roman"/>
                <a:sym typeface="Times New Roman"/>
              </a:rPr>
              <a:t>The accumulated data from </a:t>
            </a:r>
            <a:r>
              <a:rPr lang="en-US" sz="1800" dirty="0" err="1">
                <a:solidFill>
                  <a:schemeClr val="lt1"/>
                </a:solidFill>
                <a:latin typeface="+mn-lt"/>
                <a:ea typeface="Times New Roman"/>
                <a:cs typeface="Times New Roman"/>
                <a:sym typeface="Times New Roman"/>
              </a:rPr>
              <a:t>db</a:t>
            </a:r>
            <a:r>
              <a:rPr lang="en-US" sz="1800" dirty="0">
                <a:solidFill>
                  <a:schemeClr val="lt1"/>
                </a:solidFill>
                <a:latin typeface="+mn-lt"/>
                <a:ea typeface="Times New Roman"/>
                <a:cs typeface="Times New Roman"/>
                <a:sym typeface="Times New Roman"/>
              </a:rPr>
              <a:t> is exported in csv format for  prediction</a:t>
            </a:r>
            <a:endParaRPr dirty="0">
              <a:latin typeface="+mn-lt"/>
            </a:endParaRPr>
          </a:p>
          <a:p>
            <a:pPr marL="742950" lvl="2" indent="-285750" algn="l" rtl="0">
              <a:spcBef>
                <a:spcPts val="960"/>
              </a:spcBef>
              <a:spcAft>
                <a:spcPts val="0"/>
              </a:spcAft>
              <a:buSzPts val="1440"/>
              <a:buFont typeface="Noto Sans Symbols"/>
              <a:buChar char="⮚"/>
            </a:pPr>
            <a:r>
              <a:rPr lang="en-US" sz="1800" dirty="0">
                <a:solidFill>
                  <a:schemeClr val="lt1"/>
                </a:solidFill>
                <a:latin typeface="+mn-lt"/>
                <a:ea typeface="Times New Roman"/>
                <a:cs typeface="Times New Roman"/>
                <a:sym typeface="Times New Roman"/>
              </a:rPr>
              <a:t>We perform data pre-processing techniques on it.</a:t>
            </a:r>
            <a:endParaRPr sz="1800" dirty="0">
              <a:solidFill>
                <a:schemeClr val="lt1"/>
              </a:solidFill>
              <a:latin typeface="+mn-lt"/>
              <a:ea typeface="Times New Roman"/>
              <a:cs typeface="Times New Roman"/>
              <a:sym typeface="Times New Roman"/>
            </a:endParaRPr>
          </a:p>
          <a:p>
            <a:pPr marL="742950" lvl="2" indent="-285750">
              <a:spcBef>
                <a:spcPts val="960"/>
              </a:spcBef>
              <a:buFont typeface="Noto Sans Symbols"/>
              <a:buChar char="⮚"/>
            </a:pPr>
            <a:r>
              <a:rPr lang="en-IN" dirty="0" smtClean="0">
                <a:latin typeface="+mn-lt"/>
              </a:rPr>
              <a:t>Logistic Regression</a:t>
            </a:r>
            <a:r>
              <a:rPr lang="en-US" sz="1800" dirty="0" smtClean="0">
                <a:latin typeface="+mn-lt"/>
                <a:ea typeface="Times New Roman"/>
                <a:cs typeface="Times New Roman"/>
                <a:sym typeface="Times New Roman"/>
              </a:rPr>
              <a:t> </a:t>
            </a:r>
            <a:r>
              <a:rPr lang="en-US" sz="1800" dirty="0">
                <a:solidFill>
                  <a:schemeClr val="lt1"/>
                </a:solidFill>
                <a:latin typeface="+mn-lt"/>
                <a:ea typeface="Times New Roman"/>
                <a:cs typeface="Times New Roman"/>
                <a:sym typeface="Times New Roman"/>
              </a:rPr>
              <a:t>model created during training is loaded and clusters for the preprocessed data is predicted</a:t>
            </a:r>
            <a:endParaRPr dirty="0">
              <a:latin typeface="+mn-lt"/>
            </a:endParaRPr>
          </a:p>
          <a:p>
            <a:pPr marL="742950" lvl="2" indent="-285750" algn="l" rtl="0">
              <a:spcBef>
                <a:spcPts val="960"/>
              </a:spcBef>
              <a:spcAft>
                <a:spcPts val="0"/>
              </a:spcAft>
              <a:buSzPts val="1440"/>
              <a:buFont typeface="Noto Sans Symbols"/>
              <a:buChar char="⮚"/>
            </a:pPr>
            <a:r>
              <a:rPr lang="en-US" sz="1800" dirty="0" smtClean="0">
                <a:solidFill>
                  <a:schemeClr val="lt1"/>
                </a:solidFill>
                <a:latin typeface="+mn-lt"/>
                <a:ea typeface="Times New Roman"/>
                <a:cs typeface="Times New Roman"/>
                <a:sym typeface="Times New Roman"/>
              </a:rPr>
              <a:t>Once </a:t>
            </a:r>
            <a:r>
              <a:rPr lang="en-US" sz="1800" dirty="0">
                <a:solidFill>
                  <a:schemeClr val="lt1"/>
                </a:solidFill>
                <a:latin typeface="+mn-lt"/>
                <a:ea typeface="Times New Roman"/>
                <a:cs typeface="Times New Roman"/>
                <a:sym typeface="Times New Roman"/>
              </a:rPr>
              <a:t>the prediction is </a:t>
            </a:r>
            <a:r>
              <a:rPr lang="en-US" sz="1800" dirty="0" smtClean="0">
                <a:solidFill>
                  <a:schemeClr val="lt1"/>
                </a:solidFill>
                <a:latin typeface="+mn-lt"/>
                <a:ea typeface="Times New Roman"/>
                <a:cs typeface="Times New Roman"/>
                <a:sym typeface="Times New Roman"/>
              </a:rPr>
              <a:t>done. </a:t>
            </a:r>
            <a:r>
              <a:rPr lang="en-US" sz="1800" dirty="0">
                <a:solidFill>
                  <a:schemeClr val="lt1"/>
                </a:solidFill>
                <a:latin typeface="+mn-lt"/>
                <a:ea typeface="Times New Roman"/>
                <a:cs typeface="Times New Roman"/>
                <a:sym typeface="Times New Roman"/>
              </a:rPr>
              <a:t>The predictions  are saved in csv format and shared.</a:t>
            </a:r>
            <a:endParaRPr dirty="0">
              <a:latin typeface="+mn-lt"/>
            </a:endParaRPr>
          </a:p>
          <a:p>
            <a:pPr marL="285750" lvl="0" indent="-184150" algn="l" rtl="0">
              <a:spcBef>
                <a:spcPts val="1000"/>
              </a:spcBef>
              <a:spcAft>
                <a:spcPts val="0"/>
              </a:spcAft>
              <a:buSzPts val="1600"/>
              <a:buNone/>
            </a:pPr>
            <a:endParaRPr dirty="0">
              <a:solidFill>
                <a:schemeClr val="lt1"/>
              </a:solidFill>
              <a:latin typeface="+mn-lt"/>
            </a:endParaRPr>
          </a:p>
        </p:txBody>
      </p:sp>
    </p:spTree>
    <p:extLst>
      <p:ext uri="{BB962C8B-B14F-4D97-AF65-F5344CB8AC3E}">
        <p14:creationId xmlns:p14="http://schemas.microsoft.com/office/powerpoint/2010/main" val="4063201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mn-lt"/>
                <a:ea typeface="Times New Roman"/>
                <a:cs typeface="Times New Roman"/>
                <a:sym typeface="Times New Roman"/>
              </a:rPr>
              <a:t>			 </a:t>
            </a:r>
            <a:r>
              <a:rPr lang="en-US" dirty="0" smtClean="0">
                <a:solidFill>
                  <a:schemeClr val="lt1"/>
                </a:solidFill>
                <a:latin typeface="+mn-lt"/>
                <a:ea typeface="Times New Roman"/>
                <a:cs typeface="Times New Roman"/>
                <a:sym typeface="Times New Roman"/>
              </a:rPr>
              <a:t>                      </a:t>
            </a:r>
            <a:r>
              <a:rPr lang="en-US" sz="2200" dirty="0" smtClean="0">
                <a:solidFill>
                  <a:schemeClr val="lt1"/>
                </a:solidFill>
                <a:latin typeface="+mn-lt"/>
                <a:ea typeface="Times New Roman"/>
                <a:cs typeface="Times New Roman"/>
                <a:sym typeface="Times New Roman"/>
              </a:rPr>
              <a:t>Q </a:t>
            </a:r>
            <a:r>
              <a:rPr lang="en-US" sz="2200" dirty="0">
                <a:solidFill>
                  <a:schemeClr val="lt1"/>
                </a:solidFill>
                <a:latin typeface="+mn-lt"/>
                <a:ea typeface="Times New Roman"/>
                <a:cs typeface="Times New Roman"/>
                <a:sym typeface="Times New Roman"/>
              </a:rPr>
              <a:t>&amp; A</a:t>
            </a:r>
            <a:r>
              <a:rPr lang="en-US" sz="2200" dirty="0" smtClean="0">
                <a:solidFill>
                  <a:schemeClr val="lt1"/>
                </a:solidFill>
                <a:latin typeface="+mn-lt"/>
                <a:ea typeface="Times New Roman"/>
                <a:cs typeface="Times New Roman"/>
                <a:sym typeface="Times New Roman"/>
              </a:rPr>
              <a:t>:</a:t>
            </a:r>
          </a:p>
          <a:p>
            <a:pPr marL="0" lvl="0" indent="0" algn="l" rtl="0">
              <a:spcBef>
                <a:spcPts val="0"/>
              </a:spcBef>
              <a:spcAft>
                <a:spcPts val="0"/>
              </a:spcAft>
              <a:buSzPts val="1600"/>
              <a:buNone/>
            </a:pPr>
            <a:endParaRPr lang="en-US" sz="2200" dirty="0">
              <a:solidFill>
                <a:schemeClr val="lt1"/>
              </a:solidFill>
              <a:latin typeface="+mn-lt"/>
              <a:cs typeface="Times New Roman"/>
              <a:sym typeface="Times New Roman"/>
            </a:endParaRPr>
          </a:p>
          <a:p>
            <a:pPr marL="0" lvl="0" indent="0" algn="l" rtl="0">
              <a:spcBef>
                <a:spcPts val="0"/>
              </a:spcBef>
              <a:spcAft>
                <a:spcPts val="0"/>
              </a:spcAft>
              <a:buSzPts val="1600"/>
              <a:buNone/>
            </a:pPr>
            <a:endParaRPr dirty="0">
              <a:latin typeface="+mn-lt"/>
            </a:endParaRPr>
          </a:p>
          <a:p>
            <a:pPr marL="0" lvl="0" indent="0" algn="l" rtl="0">
              <a:spcBef>
                <a:spcPts val="960"/>
              </a:spcBef>
              <a:spcAft>
                <a:spcPts val="0"/>
              </a:spcAft>
              <a:buSzPts val="1440"/>
              <a:buNone/>
            </a:pPr>
            <a:r>
              <a:rPr lang="en-US" sz="1800" dirty="0">
                <a:solidFill>
                  <a:schemeClr val="lt1"/>
                </a:solidFill>
                <a:latin typeface="+mn-lt"/>
                <a:ea typeface="Times New Roman"/>
                <a:cs typeface="Times New Roman"/>
                <a:sym typeface="Times New Roman"/>
              </a:rPr>
              <a:t>Q1) What’s the source of data?</a:t>
            </a:r>
            <a:endParaRPr dirty="0">
              <a:latin typeface="+mn-lt"/>
            </a:endParaRPr>
          </a:p>
          <a:p>
            <a:pPr marL="457200" lvl="1" indent="0" algn="l" rtl="0">
              <a:spcBef>
                <a:spcPts val="960"/>
              </a:spcBef>
              <a:spcAft>
                <a:spcPts val="0"/>
              </a:spcAft>
              <a:buSzPts val="1440"/>
              <a:buNone/>
            </a:pPr>
            <a:r>
              <a:rPr lang="en-US" dirty="0">
                <a:solidFill>
                  <a:schemeClr val="lt1"/>
                </a:solidFill>
                <a:latin typeface="+mn-lt"/>
                <a:ea typeface="Times New Roman"/>
                <a:cs typeface="Times New Roman"/>
                <a:sym typeface="Times New Roman"/>
              </a:rPr>
              <a:t>The data  for training is provided by the client in multiple batches and each batch contain multiple files</a:t>
            </a:r>
            <a:endParaRPr dirty="0">
              <a:latin typeface="+mn-lt"/>
            </a:endParaRPr>
          </a:p>
          <a:p>
            <a:pPr marL="0" lvl="1" indent="0" algn="l" rtl="0">
              <a:spcBef>
                <a:spcPts val="960"/>
              </a:spcBef>
              <a:spcAft>
                <a:spcPts val="0"/>
              </a:spcAft>
              <a:buSzPts val="1440"/>
              <a:buNone/>
            </a:pPr>
            <a:r>
              <a:rPr lang="en-US" dirty="0">
                <a:solidFill>
                  <a:schemeClr val="lt1"/>
                </a:solidFill>
                <a:latin typeface="+mn-lt"/>
                <a:ea typeface="Times New Roman"/>
                <a:cs typeface="Times New Roman"/>
                <a:sym typeface="Times New Roman"/>
              </a:rPr>
              <a:t>Q 2) What was the type of data?</a:t>
            </a:r>
            <a:endParaRPr dirty="0">
              <a:latin typeface="+mn-lt"/>
            </a:endParaRPr>
          </a:p>
          <a:p>
            <a:pPr marL="0" lvl="1" indent="0" algn="l" rtl="0">
              <a:spcBef>
                <a:spcPts val="960"/>
              </a:spcBef>
              <a:spcAft>
                <a:spcPts val="0"/>
              </a:spcAft>
              <a:buSzPts val="1440"/>
              <a:buNone/>
            </a:pPr>
            <a:r>
              <a:rPr lang="en-US" dirty="0">
                <a:solidFill>
                  <a:schemeClr val="lt1"/>
                </a:solidFill>
                <a:latin typeface="+mn-lt"/>
                <a:ea typeface="Times New Roman"/>
                <a:cs typeface="Times New Roman"/>
                <a:sym typeface="Times New Roman"/>
              </a:rPr>
              <a:t>	The data was the combination of numerical and Categorical values.</a:t>
            </a:r>
            <a:endParaRPr dirty="0">
              <a:latin typeface="+mn-lt"/>
            </a:endParaRPr>
          </a:p>
          <a:p>
            <a:pPr marL="0" lvl="1" indent="0" algn="l" rtl="0">
              <a:spcBef>
                <a:spcPts val="960"/>
              </a:spcBef>
              <a:spcAft>
                <a:spcPts val="0"/>
              </a:spcAft>
              <a:buSzPts val="1440"/>
              <a:buNone/>
            </a:pPr>
            <a:r>
              <a:rPr lang="en-US" dirty="0">
                <a:solidFill>
                  <a:schemeClr val="lt1"/>
                </a:solidFill>
                <a:latin typeface="+mn-lt"/>
                <a:ea typeface="Times New Roman"/>
                <a:cs typeface="Times New Roman"/>
                <a:sym typeface="Times New Roman"/>
              </a:rPr>
              <a:t>Q 3) What’s the complete flow you followed in this Project?</a:t>
            </a:r>
            <a:endParaRPr dirty="0">
              <a:latin typeface="+mn-lt"/>
            </a:endParaRPr>
          </a:p>
          <a:p>
            <a:pPr marL="0" lvl="1" indent="0" algn="l" rtl="0">
              <a:spcBef>
                <a:spcPts val="960"/>
              </a:spcBef>
              <a:spcAft>
                <a:spcPts val="0"/>
              </a:spcAft>
              <a:buSzPts val="1440"/>
              <a:buNone/>
            </a:pPr>
            <a:r>
              <a:rPr lang="en-US" dirty="0">
                <a:solidFill>
                  <a:schemeClr val="lt1"/>
                </a:solidFill>
                <a:latin typeface="+mn-lt"/>
                <a:ea typeface="Times New Roman"/>
                <a:cs typeface="Times New Roman"/>
                <a:sym typeface="Times New Roman"/>
              </a:rPr>
              <a:t>	Refer </a:t>
            </a:r>
            <a:r>
              <a:rPr lang="en-US">
                <a:solidFill>
                  <a:schemeClr val="lt1"/>
                </a:solidFill>
                <a:latin typeface="+mn-lt"/>
                <a:ea typeface="Times New Roman"/>
                <a:cs typeface="Times New Roman"/>
                <a:sym typeface="Times New Roman"/>
              </a:rPr>
              <a:t>slide </a:t>
            </a:r>
            <a:r>
              <a:rPr lang="en-US" smtClean="0">
                <a:solidFill>
                  <a:schemeClr val="lt1"/>
                </a:solidFill>
                <a:latin typeface="+mn-lt"/>
                <a:ea typeface="Times New Roman"/>
                <a:cs typeface="Times New Roman"/>
                <a:sym typeface="Times New Roman"/>
              </a:rPr>
              <a:t>3</a:t>
            </a:r>
            <a:r>
              <a:rPr lang="en-US" baseline="30000" smtClean="0">
                <a:solidFill>
                  <a:schemeClr val="lt1"/>
                </a:solidFill>
                <a:latin typeface="+mn-lt"/>
                <a:ea typeface="Times New Roman"/>
                <a:cs typeface="Times New Roman"/>
                <a:sym typeface="Times New Roman"/>
              </a:rPr>
              <a:t>rd</a:t>
            </a:r>
            <a:r>
              <a:rPr lang="en-US" smtClean="0">
                <a:solidFill>
                  <a:schemeClr val="lt1"/>
                </a:solidFill>
                <a:latin typeface="+mn-lt"/>
                <a:ea typeface="Times New Roman"/>
                <a:cs typeface="Times New Roman"/>
                <a:sym typeface="Times New Roman"/>
              </a:rPr>
              <a:t> </a:t>
            </a:r>
            <a:r>
              <a:rPr lang="en-US" dirty="0">
                <a:solidFill>
                  <a:schemeClr val="lt1"/>
                </a:solidFill>
                <a:latin typeface="+mn-lt"/>
                <a:ea typeface="Times New Roman"/>
                <a:cs typeface="Times New Roman"/>
                <a:sym typeface="Times New Roman"/>
              </a:rPr>
              <a:t>for better Understanding </a:t>
            </a:r>
            <a:endParaRPr dirty="0">
              <a:latin typeface="+mn-lt"/>
            </a:endParaRPr>
          </a:p>
          <a:p>
            <a:pPr marL="0" lvl="1" indent="0" algn="l" rtl="0">
              <a:spcBef>
                <a:spcPts val="960"/>
              </a:spcBef>
              <a:spcAft>
                <a:spcPts val="0"/>
              </a:spcAft>
              <a:buSzPts val="1440"/>
              <a:buNone/>
            </a:pPr>
            <a:r>
              <a:rPr lang="en-US" dirty="0">
                <a:solidFill>
                  <a:schemeClr val="lt1"/>
                </a:solidFill>
                <a:latin typeface="+mn-lt"/>
                <a:ea typeface="Times New Roman"/>
                <a:cs typeface="Times New Roman"/>
                <a:sym typeface="Times New Roman"/>
              </a:rPr>
              <a:t>Q 4) After the File validation what you do with incompatible file or files which didn’t pass the validation?</a:t>
            </a:r>
            <a:endParaRPr dirty="0">
              <a:latin typeface="+mn-lt"/>
            </a:endParaRPr>
          </a:p>
          <a:p>
            <a:pPr marL="0" lvl="1" indent="0" algn="l" rtl="0">
              <a:spcBef>
                <a:spcPts val="960"/>
              </a:spcBef>
              <a:spcAft>
                <a:spcPts val="0"/>
              </a:spcAft>
              <a:buSzPts val="1440"/>
              <a:buNone/>
            </a:pPr>
            <a:r>
              <a:rPr lang="en-US" dirty="0">
                <a:solidFill>
                  <a:schemeClr val="lt1"/>
                </a:solidFill>
                <a:latin typeface="+mn-lt"/>
                <a:ea typeface="Times New Roman"/>
                <a:cs typeface="Times New Roman"/>
                <a:sym typeface="Times New Roman"/>
              </a:rPr>
              <a:t>	Files like these are moved to the Achieve Folder and a list of these files has been   </a:t>
            </a:r>
            <a:endParaRPr dirty="0">
              <a:latin typeface="+mn-lt"/>
            </a:endParaRPr>
          </a:p>
          <a:p>
            <a:pPr marL="0" lvl="1" indent="0" algn="l" rtl="0">
              <a:spcBef>
                <a:spcPts val="960"/>
              </a:spcBef>
              <a:spcAft>
                <a:spcPts val="0"/>
              </a:spcAft>
              <a:buSzPts val="1440"/>
              <a:buNone/>
            </a:pPr>
            <a:r>
              <a:rPr lang="en-US" dirty="0">
                <a:solidFill>
                  <a:schemeClr val="lt1"/>
                </a:solidFill>
                <a:latin typeface="+mn-lt"/>
                <a:ea typeface="Times New Roman"/>
                <a:cs typeface="Times New Roman"/>
                <a:sym typeface="Times New Roman"/>
              </a:rPr>
              <a:t>         shared with the client and we removed the bad data folder.</a:t>
            </a:r>
            <a:endParaRPr dirty="0">
              <a:latin typeface="+mn-lt"/>
            </a:endParaRPr>
          </a:p>
          <a:p>
            <a:pPr marL="0" lvl="1" indent="0" algn="l" rtl="0">
              <a:spcBef>
                <a:spcPts val="1000"/>
              </a:spcBef>
              <a:spcAft>
                <a:spcPts val="0"/>
              </a:spcAft>
              <a:buSzPts val="1600"/>
              <a:buNone/>
            </a:pPr>
            <a:endParaRPr sz="2000" dirty="0">
              <a:solidFill>
                <a:schemeClr val="lt1"/>
              </a:solidFill>
              <a:latin typeface="+mn-lt"/>
              <a:ea typeface="Times New Roman"/>
              <a:cs typeface="Times New Roman"/>
              <a:sym typeface="Times New Roman"/>
            </a:endParaRPr>
          </a:p>
        </p:txBody>
      </p:sp>
    </p:spTree>
    <p:extLst>
      <p:ext uri="{BB962C8B-B14F-4D97-AF65-F5344CB8AC3E}">
        <p14:creationId xmlns:p14="http://schemas.microsoft.com/office/powerpoint/2010/main" val="2950453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mn-lt"/>
                <a:ea typeface="Times New Roman"/>
                <a:cs typeface="Times New Roman"/>
                <a:sym typeface="Times New Roman"/>
              </a:rPr>
              <a:t>Q 5) </a:t>
            </a:r>
            <a:r>
              <a:rPr lang="en-US" sz="1800" dirty="0">
                <a:solidFill>
                  <a:schemeClr val="lt1"/>
                </a:solidFill>
                <a:latin typeface="+mn-lt"/>
                <a:ea typeface="Times New Roman"/>
                <a:cs typeface="Times New Roman"/>
                <a:sym typeface="Times New Roman"/>
              </a:rPr>
              <a:t>How logs are managed?</a:t>
            </a:r>
            <a:endParaRPr dirty="0">
              <a:latin typeface="+mn-lt"/>
            </a:endParaRPr>
          </a:p>
          <a:p>
            <a:pPr marL="0" lvl="0" indent="0" algn="l" rtl="0">
              <a:spcBef>
                <a:spcPts val="960"/>
              </a:spcBef>
              <a:spcAft>
                <a:spcPts val="0"/>
              </a:spcAft>
              <a:buSzPts val="1440"/>
              <a:buNone/>
            </a:pPr>
            <a:r>
              <a:rPr lang="en-US" sz="1800" dirty="0">
                <a:solidFill>
                  <a:schemeClr val="lt1"/>
                </a:solidFill>
                <a:latin typeface="+mn-lt"/>
                <a:ea typeface="Times New Roman"/>
                <a:cs typeface="Times New Roman"/>
                <a:sym typeface="Times New Roman"/>
              </a:rPr>
              <a:t>	We are using different logs as per the steps that we follow in   validation and  </a:t>
            </a:r>
            <a:endParaRPr dirty="0">
              <a:latin typeface="+mn-lt"/>
            </a:endParaRPr>
          </a:p>
          <a:p>
            <a:pPr marL="0" lvl="0" indent="0" algn="l" rtl="0">
              <a:spcBef>
                <a:spcPts val="960"/>
              </a:spcBef>
              <a:spcAft>
                <a:spcPts val="0"/>
              </a:spcAft>
              <a:buSzPts val="1440"/>
              <a:buNone/>
            </a:pPr>
            <a:r>
              <a:rPr lang="en-US" sz="1800" dirty="0">
                <a:solidFill>
                  <a:schemeClr val="lt1"/>
                </a:solidFill>
                <a:latin typeface="+mn-lt"/>
                <a:ea typeface="Times New Roman"/>
                <a:cs typeface="Times New Roman"/>
                <a:sym typeface="Times New Roman"/>
              </a:rPr>
              <a:t>       modeling like File validation log , Data Insertion ,Model Training log , prediction log    </a:t>
            </a:r>
            <a:endParaRPr dirty="0">
              <a:latin typeface="+mn-lt"/>
            </a:endParaRPr>
          </a:p>
          <a:p>
            <a:pPr marL="0" lvl="0" indent="0" algn="l" rtl="0">
              <a:spcBef>
                <a:spcPts val="960"/>
              </a:spcBef>
              <a:spcAft>
                <a:spcPts val="0"/>
              </a:spcAft>
              <a:buSzPts val="1440"/>
              <a:buNone/>
            </a:pPr>
            <a:r>
              <a:rPr lang="en-US" sz="1800" dirty="0">
                <a:solidFill>
                  <a:schemeClr val="lt1"/>
                </a:solidFill>
                <a:latin typeface="+mn-lt"/>
                <a:ea typeface="Times New Roman"/>
                <a:cs typeface="Times New Roman"/>
                <a:sym typeface="Times New Roman"/>
              </a:rPr>
              <a:t>       etc.</a:t>
            </a:r>
            <a:endParaRPr dirty="0">
              <a:latin typeface="+mn-lt"/>
            </a:endParaRPr>
          </a:p>
          <a:p>
            <a:pPr marL="0" lvl="0" indent="0" algn="l" rtl="0">
              <a:spcBef>
                <a:spcPts val="960"/>
              </a:spcBef>
              <a:spcAft>
                <a:spcPts val="0"/>
              </a:spcAft>
              <a:buSzPts val="1440"/>
              <a:buNone/>
            </a:pPr>
            <a:r>
              <a:rPr lang="en-US" sz="1800" dirty="0">
                <a:solidFill>
                  <a:schemeClr val="lt1"/>
                </a:solidFill>
                <a:latin typeface="+mn-lt"/>
                <a:ea typeface="Times New Roman"/>
                <a:cs typeface="Times New Roman"/>
                <a:sym typeface="Times New Roman"/>
              </a:rPr>
              <a:t>Q 6) What techniques were you using for data pre-processing?</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Removing unwanted attributes</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Visualizing  relation of independent variables with each other and output variables</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Checking and changing Distribution of continuous values</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Removing outliers</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Cleaning data and imputing if null values are present. </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Converting categorical data into numeric values.</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Scaling the data</a:t>
            </a:r>
            <a:endParaRPr dirty="0">
              <a:latin typeface="+mn-lt"/>
            </a:endParaRPr>
          </a:p>
          <a:p>
            <a:pPr marL="742950" lvl="1" indent="-194309" algn="l" rtl="0">
              <a:spcBef>
                <a:spcPts val="960"/>
              </a:spcBef>
              <a:spcAft>
                <a:spcPts val="0"/>
              </a:spcAft>
              <a:buSzPts val="1440"/>
              <a:buNone/>
            </a:pPr>
            <a:endParaRPr dirty="0">
              <a:solidFill>
                <a:schemeClr val="lt1"/>
              </a:solidFill>
              <a:latin typeface="+mn-lt"/>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mn-lt"/>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mn-lt"/>
              <a:ea typeface="Times New Roman"/>
              <a:cs typeface="Times New Roman"/>
              <a:sym typeface="Times New Roman"/>
            </a:endParaRPr>
          </a:p>
        </p:txBody>
      </p:sp>
    </p:spTree>
    <p:extLst>
      <p:ext uri="{BB962C8B-B14F-4D97-AF65-F5344CB8AC3E}">
        <p14:creationId xmlns:p14="http://schemas.microsoft.com/office/powerpoint/2010/main" val="2728198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mn-lt"/>
                <a:ea typeface="Times New Roman"/>
                <a:cs typeface="Times New Roman"/>
                <a:sym typeface="Times New Roman"/>
              </a:rPr>
              <a:t>Q 7) How training was done or what models were used?</a:t>
            </a:r>
            <a:endParaRPr dirty="0">
              <a:latin typeface="+mn-lt"/>
            </a:endParaRPr>
          </a:p>
          <a:p>
            <a:pPr marL="285750" lvl="0" indent="-285750" algn="l" rtl="0">
              <a:spcBef>
                <a:spcPts val="960"/>
              </a:spcBef>
              <a:spcAft>
                <a:spcPts val="0"/>
              </a:spcAft>
              <a:buSzPts val="1440"/>
              <a:buChar char="▶"/>
            </a:pPr>
            <a:r>
              <a:rPr lang="en-US" sz="1800" dirty="0">
                <a:solidFill>
                  <a:schemeClr val="lt1"/>
                </a:solidFill>
                <a:latin typeface="+mn-lt"/>
                <a:ea typeface="Times New Roman"/>
                <a:cs typeface="Times New Roman"/>
                <a:sym typeface="Times New Roman"/>
              </a:rPr>
              <a:t>Before diving the data in training and validation set we performed clustering over fit to divide the data into clusters.</a:t>
            </a:r>
            <a:endParaRPr dirty="0">
              <a:latin typeface="+mn-lt"/>
            </a:endParaRPr>
          </a:p>
          <a:p>
            <a:pPr marL="285750" lvl="0" indent="-285750" algn="l" rtl="0">
              <a:spcBef>
                <a:spcPts val="960"/>
              </a:spcBef>
              <a:spcAft>
                <a:spcPts val="0"/>
              </a:spcAft>
              <a:buSzPts val="1440"/>
              <a:buChar char="▶"/>
            </a:pPr>
            <a:r>
              <a:rPr lang="en-US" sz="1800" dirty="0">
                <a:solidFill>
                  <a:schemeClr val="lt1"/>
                </a:solidFill>
                <a:latin typeface="+mn-lt"/>
                <a:ea typeface="Times New Roman"/>
                <a:cs typeface="Times New Roman"/>
                <a:sym typeface="Times New Roman"/>
              </a:rPr>
              <a:t>As per cluster the training and validation data were divided.</a:t>
            </a:r>
            <a:endParaRPr dirty="0">
              <a:latin typeface="+mn-lt"/>
            </a:endParaRPr>
          </a:p>
          <a:p>
            <a:pPr marL="285750" lvl="0" indent="-285750" algn="l" rtl="0">
              <a:spcBef>
                <a:spcPts val="960"/>
              </a:spcBef>
              <a:spcAft>
                <a:spcPts val="0"/>
              </a:spcAft>
              <a:buSzPts val="1440"/>
              <a:buChar char="▶"/>
            </a:pPr>
            <a:r>
              <a:rPr lang="en-US" sz="1800" dirty="0">
                <a:solidFill>
                  <a:schemeClr val="lt1"/>
                </a:solidFill>
                <a:latin typeface="+mn-lt"/>
                <a:ea typeface="Times New Roman"/>
                <a:cs typeface="Times New Roman"/>
                <a:sym typeface="Times New Roman"/>
              </a:rPr>
              <a:t>The scaling was performed over training and validation data</a:t>
            </a:r>
            <a:endParaRPr dirty="0">
              <a:latin typeface="+mn-lt"/>
            </a:endParaRPr>
          </a:p>
          <a:p>
            <a:pPr marL="285750" lvl="0" indent="-285750" algn="l" rtl="0">
              <a:spcBef>
                <a:spcPts val="960"/>
              </a:spcBef>
              <a:spcAft>
                <a:spcPts val="0"/>
              </a:spcAft>
              <a:buSzPts val="1440"/>
              <a:buChar char="▶"/>
            </a:pPr>
            <a:r>
              <a:rPr lang="en-US" sz="1800" dirty="0">
                <a:solidFill>
                  <a:schemeClr val="lt1"/>
                </a:solidFill>
                <a:latin typeface="+mn-lt"/>
                <a:ea typeface="Times New Roman"/>
                <a:cs typeface="Times New Roman"/>
                <a:sym typeface="Times New Roman"/>
              </a:rPr>
              <a:t>Algorithms like SVM ,  </a:t>
            </a:r>
            <a:r>
              <a:rPr lang="en-US" sz="1800" dirty="0" err="1">
                <a:solidFill>
                  <a:schemeClr val="lt1"/>
                </a:solidFill>
                <a:latin typeface="+mn-lt"/>
                <a:ea typeface="Times New Roman"/>
                <a:cs typeface="Times New Roman"/>
                <a:sym typeface="Times New Roman"/>
              </a:rPr>
              <a:t>XGBoost</a:t>
            </a:r>
            <a:r>
              <a:rPr lang="en-US" sz="1800" dirty="0">
                <a:solidFill>
                  <a:schemeClr val="lt1"/>
                </a:solidFill>
                <a:latin typeface="+mn-lt"/>
                <a:ea typeface="Times New Roman"/>
                <a:cs typeface="Times New Roman"/>
                <a:sym typeface="Times New Roman"/>
              </a:rPr>
              <a:t> were used based on the recall final model was used for each cluster and we saved that model .</a:t>
            </a:r>
            <a:endParaRPr dirty="0">
              <a:latin typeface="+mn-lt"/>
            </a:endParaRPr>
          </a:p>
          <a:p>
            <a:pPr marL="0" lvl="0" indent="0" algn="l" rtl="0">
              <a:spcBef>
                <a:spcPts val="960"/>
              </a:spcBef>
              <a:spcAft>
                <a:spcPts val="0"/>
              </a:spcAft>
              <a:buSzPts val="1440"/>
              <a:buNone/>
            </a:pPr>
            <a:r>
              <a:rPr lang="en-US" sz="1800" dirty="0">
                <a:solidFill>
                  <a:schemeClr val="lt1"/>
                </a:solidFill>
                <a:latin typeface="+mn-lt"/>
                <a:ea typeface="Times New Roman"/>
                <a:cs typeface="Times New Roman"/>
                <a:sym typeface="Times New Roman"/>
              </a:rPr>
              <a:t>Q 8) How Prediction was done?</a:t>
            </a:r>
            <a:endParaRPr dirty="0">
              <a:latin typeface="+mn-lt"/>
            </a:endParaRPr>
          </a:p>
          <a:p>
            <a:pPr marL="0" lvl="0" indent="0" algn="l" rtl="0">
              <a:spcBef>
                <a:spcPts val="960"/>
              </a:spcBef>
              <a:spcAft>
                <a:spcPts val="0"/>
              </a:spcAft>
              <a:buSzPts val="1440"/>
              <a:buNone/>
            </a:pPr>
            <a:r>
              <a:rPr lang="en-US" sz="1800" dirty="0">
                <a:solidFill>
                  <a:schemeClr val="lt1"/>
                </a:solidFill>
                <a:latin typeface="+mn-lt"/>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dirty="0">
              <a:solidFill>
                <a:schemeClr val="lt1"/>
              </a:solidFill>
              <a:latin typeface="+mn-lt"/>
              <a:ea typeface="Times New Roman"/>
              <a:cs typeface="Times New Roman"/>
              <a:sym typeface="Times New Roman"/>
            </a:endParaRPr>
          </a:p>
        </p:txBody>
      </p:sp>
    </p:spTree>
    <p:extLst>
      <p:ext uri="{BB962C8B-B14F-4D97-AF65-F5344CB8AC3E}">
        <p14:creationId xmlns:p14="http://schemas.microsoft.com/office/powerpoint/2010/main" val="3820942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mn-lt"/>
                <a:ea typeface="Times New Roman"/>
                <a:cs typeface="Times New Roman"/>
                <a:sym typeface="Times New Roman"/>
              </a:rPr>
              <a:t>Q 9) What are the different stages of deployment?</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When the model is ready we deploy it  in Fire environment .Where SIT and UAT is performed over it.</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Once We get Sign off from Fire we deploy in Earth and UAT is performed over it.</a:t>
            </a:r>
            <a:endParaRPr dirty="0">
              <a:latin typeface="+mn-lt"/>
            </a:endParaRPr>
          </a:p>
          <a:p>
            <a:pPr marL="742950" lvl="1" indent="-285750" algn="l" rtl="0">
              <a:spcBef>
                <a:spcPts val="960"/>
              </a:spcBef>
              <a:spcAft>
                <a:spcPts val="0"/>
              </a:spcAft>
              <a:buSzPts val="1440"/>
              <a:buChar char="▶"/>
            </a:pPr>
            <a:r>
              <a:rPr lang="en-US" dirty="0">
                <a:solidFill>
                  <a:schemeClr val="lt1"/>
                </a:solidFill>
                <a:latin typeface="+mn-lt"/>
                <a:ea typeface="Times New Roman"/>
                <a:cs typeface="Times New Roman"/>
                <a:sym typeface="Times New Roman"/>
              </a:rPr>
              <a:t>After getting the sign off from Earth we deploy in production</a:t>
            </a:r>
            <a:endParaRPr dirty="0">
              <a:latin typeface="+mn-lt"/>
            </a:endParaRPr>
          </a:p>
          <a:p>
            <a:pPr marL="285750" lvl="0" indent="-194310" algn="l" rtl="0">
              <a:spcBef>
                <a:spcPts val="960"/>
              </a:spcBef>
              <a:spcAft>
                <a:spcPts val="0"/>
              </a:spcAft>
              <a:buSzPts val="1440"/>
              <a:buNone/>
            </a:pPr>
            <a:endParaRPr sz="1800" dirty="0">
              <a:solidFill>
                <a:schemeClr val="lt1"/>
              </a:solidFill>
              <a:latin typeface="+mn-lt"/>
              <a:ea typeface="Times New Roman"/>
              <a:cs typeface="Times New Roman"/>
              <a:sym typeface="Times New Roman"/>
            </a:endParaRPr>
          </a:p>
        </p:txBody>
      </p:sp>
    </p:spTree>
    <p:extLst>
      <p:ext uri="{BB962C8B-B14F-4D97-AF65-F5344CB8AC3E}">
        <p14:creationId xmlns:p14="http://schemas.microsoft.com/office/powerpoint/2010/main" val="18288383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TotalTime>
  <Words>357</Words>
  <Application>Microsoft Office PowerPoint</Application>
  <PresentationFormat>Widescreen</PresentationFormat>
  <Paragraphs>62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Noto Sans Symbols</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cp:revision>
  <dcterms:created xsi:type="dcterms:W3CDTF">2023-05-03T13:43:07Z</dcterms:created>
  <dcterms:modified xsi:type="dcterms:W3CDTF">2023-05-03T13:53:53Z</dcterms:modified>
</cp:coreProperties>
</file>