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12188825"/>
  <p:notesSz cx="6858000" cy="9144000"/>
  <p:embeddedFontLst>
    <p:embeddedFont>
      <p:font typeface="Constantia"/>
      <p:regular r:id="rId38"/>
      <p:bold r:id="rId39"/>
      <p:italic r:id="rId40"/>
      <p:boldItalic r:id="rId41"/>
    </p:embeddedFon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2537BC-9CA4-4BA9-99E5-D0383158D59B}">
  <a:tblStyle styleId="{7C2537BC-9CA4-4BA9-99E5-D0383158D59B}" styleName="Table_0">
    <a:wholeTbl>
      <a:tcTxStyle b="off" i="off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rgbClr val="FFFFFF"/>
      </a:tcTxStyle>
      <a:tcStyle>
        <a:fill>
          <a:solidFill>
            <a:srgbClr val="0F6FC6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rgbClr val="FFFFFF"/>
      </a:tcTxStyle>
      <a:tcStyle>
        <a:fill>
          <a:solidFill>
            <a:srgbClr val="0F6FC6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F6FC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F6FC6"/>
          </a:solidFill>
        </a:fill>
      </a:tcStyle>
    </a:firstRow>
    <a:neCell>
      <a:tcTxStyle/>
    </a:neCell>
    <a:nwCell>
      <a:tcTxStyle/>
    </a:nwCell>
  </a:tblStyle>
  <a:tblStyle styleId="{6950E4BA-0B83-4DA1-9D88-BF6B1CA195B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italic.fntdata"/><Relationship Id="rId20" Type="http://schemas.openxmlformats.org/officeDocument/2006/relationships/slide" Target="slides/slide13.xml"/><Relationship Id="rId42" Type="http://schemas.openxmlformats.org/officeDocument/2006/relationships/font" Target="fonts/CenturyGothic-regular.fntdata"/><Relationship Id="rId41" Type="http://schemas.openxmlformats.org/officeDocument/2006/relationships/font" Target="fonts/Constantia-boldItalic.fntdata"/><Relationship Id="rId22" Type="http://schemas.openxmlformats.org/officeDocument/2006/relationships/slide" Target="slides/slide15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4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Constantia-bold.fntdata"/><Relationship Id="rId16" Type="http://schemas.openxmlformats.org/officeDocument/2006/relationships/slide" Target="slides/slide9.xml"/><Relationship Id="rId38" Type="http://schemas.openxmlformats.org/officeDocument/2006/relationships/font" Target="fonts/Constantia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98c09371c_17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98c09371c_1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98c09371c_17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98c09371c_17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98c09371c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498c09371c_17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98c09371c_6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98c09371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98c09371c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8c09371c_12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8c09371c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498c09371c_1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8c09371c_15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98c09371c_1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Identify representative transformation rules.</a:t>
            </a:r>
            <a:endParaRPr/>
          </a:p>
        </p:txBody>
      </p:sp>
      <p:sp>
        <p:nvSpPr>
          <p:cNvPr id="271" name="Google Shape;271;g498c09371c_15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7fcec0fd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87fcec0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Design one aggregate table. Identify and explain if it’s 1-way, 2-way, etc</a:t>
            </a:r>
            <a:endParaRPr/>
          </a:p>
        </p:txBody>
      </p:sp>
      <p:sp>
        <p:nvSpPr>
          <p:cNvPr id="279" name="Google Shape;279;g487fcec0fd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87fcec0f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87fcec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">
                <a:latin typeface="Arial"/>
                <a:ea typeface="Arial"/>
                <a:cs typeface="Arial"/>
                <a:sym typeface="Arial"/>
              </a:rPr>
              <a:t>Design one cube (MDDB). Identify the facts, dimensions and, for each dimension,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">
                <a:latin typeface="Arial"/>
                <a:ea typeface="Arial"/>
                <a:cs typeface="Arial"/>
                <a:sym typeface="Arial"/>
              </a:rPr>
              <a:t>whether it’s dense or sparse and why, and aggregation levels (dimension hierarchies).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87fcec0f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7fcec0fd_1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7fcec0f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487fcec0fd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98c09371c_5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98c0937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498c09371c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98c09371c_5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98c09371c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98c09371c_5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7fcec0fd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87fcec0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487fcec0f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98c09371c_5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98c09371c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498c09371c_5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98c09371c_5_6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98c09371c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498c09371c_5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98c09371c_5_8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98c09371c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498c09371c_5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98c09371c_5_9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98c09371c_5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498c09371c_5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98c09371c_5_5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98c09371c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498c09371c_5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98c09371c_5_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98c09371c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498c09371c_5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98c09371c_5_4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98c09371c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498c09371c_5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98c09371c_5_7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98c09371c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498c09371c_5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98c09371c_5_4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98c09371c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498c09371c_5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8c09371c_3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8c0937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98c09371c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8c09371c_6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8c09371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98c09371c_6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8c09371c_6_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8c09371c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98c09371c_6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8c09371c_9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8c09371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98c09371c_9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8c09371c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8c0937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498c09371c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8c09371c_9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8c09371c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98c09371c_9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8c09371c_15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98c09371c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98c09371c_15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ield">
  <p:cSld name="Shiel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0" name="Google Shape;20;p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Bullets 2 col">
  <p:cSld name="Subhead w/ Bullets 2 co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2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2"/>
          <p:cNvSpPr txBox="1"/>
          <p:nvPr>
            <p:ph idx="3" type="body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No Bullets">
  <p:cSld name="Subhead w/ No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idx="2" type="body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No Bullets 2 col">
  <p:cSld name="Subhead w/ No Bullets 2 col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14"/>
          <p:cNvSpPr txBox="1"/>
          <p:nvPr>
            <p:ph idx="2" type="body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3" type="body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no Subhead">
  <p:cSld name="Title with no Subhea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no Subhead 2 col">
  <p:cSld name="Title with no Subhead 2 col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Closing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-1" y="5092180"/>
            <a:ext cx="12188946" cy="1765711"/>
            <a:chOff x="-1" y="5092180"/>
            <a:chExt cx="12188946" cy="1765711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8129945" y="5092180"/>
              <a:ext cx="4059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-1" y="5092922"/>
              <a:ext cx="8130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>
              <a:off x="-1" y="5128391"/>
              <a:ext cx="12188700" cy="1729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1828324" y="5240939"/>
            <a:ext cx="85323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Secondary-PMSColor-R.png" id="162" name="Google Shape;16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07528" y="678405"/>
            <a:ext cx="3580500" cy="30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521" y="4263995"/>
            <a:ext cx="2438400" cy="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Seal">
  <p:cSld name="Stevens Se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9" name="Google Shape;29;p3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33" name="Google Shape;33;p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Google Shape;34;p3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Clock">
  <p:cSld name="Stevens Clo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42" name="Google Shape;42;p4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46" name="Google Shape;46;p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Google Shape;47;p4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Fountain">
  <p:cSld name="Stevens Fountai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4825" y="0"/>
            <a:ext cx="5334000" cy="68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4" name="Google Shape;54;p5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55" name="Google Shape;55;p5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5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59" name="Google Shape;59;p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60;p5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5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rchbearer">
  <p:cSld name="Torchbear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68" name="Google Shape;68;p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6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72" name="Google Shape;72;p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" name="Google Shape;73;p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udents with NYC skyline">
  <p:cSld name="Students with NYC skylin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0" name="Google Shape;80;p7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81" name="Google Shape;81;p7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85" name="Google Shape;85;p7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Google Shape;86;p7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7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dwin A Stevens Hall">
  <p:cSld name="Edwin A Stevens Hal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94" name="Google Shape;94;p8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8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8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98" name="Google Shape;98;p8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8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8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mpus Aerial">
  <p:cSld name="Campus Aeria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07" name="Google Shape;107;p9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9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9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11" name="Google Shape;111;p9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9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9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Bullets">
  <p:cSld name="Subhead w/ Bulle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11"/>
          <p:cNvSpPr txBox="1"/>
          <p:nvPr>
            <p:ph idx="2" type="body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0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10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19" name="Google Shape;119;p1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1" name="Google Shape;121;p10"/>
            <p:cNvPicPr preferRelativeResize="0"/>
            <p:nvPr/>
          </p:nvPicPr>
          <p:blipFill rotWithShape="1">
            <a:blip r:embed="rId1">
              <a:alphaModFix/>
            </a:blip>
            <a:srcRect b="0" l="0" r="68665" t="13018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5975" y="6584950"/>
            <a:ext cx="2933700" cy="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819099" y="3259363"/>
            <a:ext cx="75102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000">
                <a:latin typeface="Calibri"/>
                <a:ea typeface="Calibri"/>
                <a:cs typeface="Calibri"/>
                <a:sym typeface="Calibri"/>
              </a:rPr>
              <a:t>Members:</a:t>
            </a:r>
            <a:endParaRPr b="1" i="0" sz="30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i="0" lang="en-US" sz="2200">
                <a:latin typeface="Calibri"/>
                <a:ea typeface="Calibri"/>
                <a:cs typeface="Calibri"/>
                <a:sym typeface="Calibri"/>
              </a:rPr>
              <a:t>Mohit Bhagchandani (10427221)</a:t>
            </a:r>
            <a:endParaRPr i="0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i="0" lang="en-US" sz="2200">
                <a:latin typeface="Calibri"/>
                <a:ea typeface="Calibri"/>
                <a:cs typeface="Calibri"/>
                <a:sym typeface="Calibri"/>
              </a:rPr>
              <a:t>Manan Satra (10423227)</a:t>
            </a:r>
            <a:endParaRPr i="0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i="0" lang="en-US" sz="2200">
                <a:latin typeface="Calibri"/>
                <a:ea typeface="Calibri"/>
                <a:cs typeface="Calibri"/>
                <a:sym typeface="Calibri"/>
              </a:rPr>
              <a:t>Ria Echhpal (10431037)</a:t>
            </a:r>
            <a:endParaRPr i="0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i="0" lang="en-US" sz="2200">
                <a:latin typeface="Calibri"/>
                <a:ea typeface="Calibri"/>
                <a:cs typeface="Calibri"/>
                <a:sym typeface="Calibri"/>
              </a:rPr>
              <a:t>Namita Powar (10430951)</a:t>
            </a:r>
            <a:endParaRPr i="0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i="0" lang="en-US" sz="2200">
                <a:latin typeface="Calibri"/>
                <a:ea typeface="Calibri"/>
                <a:cs typeface="Calibri"/>
                <a:sym typeface="Calibri"/>
              </a:rPr>
              <a:t>Marielle Nwana (10440572)</a:t>
            </a:r>
            <a:endParaRPr i="0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i="0" lang="en-US" sz="2200">
                <a:latin typeface="Calibri"/>
                <a:ea typeface="Calibri"/>
                <a:cs typeface="Calibri"/>
                <a:sym typeface="Calibri"/>
              </a:rPr>
              <a:t>Jimmy Mickel </a:t>
            </a:r>
            <a:r>
              <a:rPr i="0" lang="en-US" sz="2200">
                <a:latin typeface="Calibri"/>
                <a:ea typeface="Calibri"/>
                <a:cs typeface="Calibri"/>
                <a:sym typeface="Calibri"/>
              </a:rPr>
              <a:t>(10443465)</a:t>
            </a:r>
            <a:endParaRPr i="0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>
            <p:ph idx="3" type="body"/>
          </p:nvPr>
        </p:nvSpPr>
        <p:spPr>
          <a:xfrm>
            <a:off x="819100" y="1636050"/>
            <a:ext cx="11158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Datawarehouse and Business Intelligence Model for  a Super Store</a:t>
            </a:r>
            <a:endParaRPr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758625" y="4795700"/>
            <a:ext cx="10407900" cy="13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Slowly Changing DImensions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Designation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Job Description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State</a:t>
            </a:r>
            <a:endParaRPr sz="2000"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8"/>
          <p:cNvSpPr txBox="1"/>
          <p:nvPr>
            <p:ph type="title"/>
          </p:nvPr>
        </p:nvSpPr>
        <p:spPr>
          <a:xfrm>
            <a:off x="758630" y="330679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Dimension Table Detailed Diagram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50" y="967750"/>
            <a:ext cx="5617725" cy="38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567038" y="1215075"/>
            <a:ext cx="11585700" cy="15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Definition: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The </a:t>
            </a:r>
            <a:r>
              <a:rPr lang="en-US" sz="2400"/>
              <a:t>dimensions</a:t>
            </a:r>
            <a:r>
              <a:rPr lang="en-US" sz="2400"/>
              <a:t> which are shared between two different fact tables are known as conformed </a:t>
            </a:r>
            <a:r>
              <a:rPr lang="en-US" sz="2400"/>
              <a:t>dimensions</a:t>
            </a:r>
            <a:endParaRPr sz="2400"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56705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Conformed Dimension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88" y="2525775"/>
            <a:ext cx="8724849" cy="35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187025" y="175850"/>
            <a:ext cx="471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Logical Fact Table</a:t>
            </a:r>
            <a:endParaRPr b="1" sz="3600"/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549" y="175850"/>
            <a:ext cx="5711674" cy="61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1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Fact Table Design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3">
            <a:alphaModFix/>
          </a:blip>
          <a:srcRect b="6463" l="6127" r="7074" t="4010"/>
          <a:stretch/>
        </p:blipFill>
        <p:spPr>
          <a:xfrm>
            <a:off x="4300238" y="1440875"/>
            <a:ext cx="3588350" cy="40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2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r>
              <a:rPr lang="en-US"/>
              <a:t> Rules</a:t>
            </a:r>
            <a:endParaRPr/>
          </a:p>
        </p:txBody>
      </p:sp>
      <p:graphicFrame>
        <p:nvGraphicFramePr>
          <p:cNvPr id="275" name="Google Shape;275;p32"/>
          <p:cNvGraphicFramePr/>
          <p:nvPr/>
        </p:nvGraphicFramePr>
        <p:xfrm>
          <a:off x="868188" y="1745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{7C2537BC-9CA4-4BA9-99E5-D0383158D59B}</a:tableStyleId>
              </a:tblPr>
              <a:tblGrid>
                <a:gridCol w="1617775"/>
                <a:gridCol w="80402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Rule Type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Direct Move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/>
                        <a:t>Data in the source field is copied directly into the destination field with no manipulation of the data.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Customer </a:t>
                      </a:r>
                      <a:r>
                        <a:rPr lang="en-US" sz="1800"/>
                        <a:t>Profitability</a:t>
                      </a:r>
                      <a:r>
                        <a:rPr lang="en-US" sz="1800"/>
                        <a:t> 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Customer Profitability Code will concatenate Customer ID and Sum of all customer profits with format xx-yyyyy-zz.zz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 Formatting for Order/Shipping dates shall be transformed to format MM/DD/YYYY w/ leading zeros deleted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 source data is null, then destination data will also be null.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Tables for Sales</a:t>
            </a:r>
            <a:endParaRPr/>
          </a:p>
        </p:txBody>
      </p:sp>
      <p:graphicFrame>
        <p:nvGraphicFramePr>
          <p:cNvPr id="283" name="Google Shape;283;p33"/>
          <p:cNvGraphicFramePr/>
          <p:nvPr/>
        </p:nvGraphicFramePr>
        <p:xfrm>
          <a:off x="3048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{6950E4BA-0B83-4DA1-9D88-BF6B1CA195BC}</a:tableStyleId>
              </a:tblPr>
              <a:tblGrid>
                <a:gridCol w="1162050"/>
                <a:gridCol w="800100"/>
                <a:gridCol w="1028700"/>
                <a:gridCol w="1562100"/>
                <a:gridCol w="952500"/>
                <a:gridCol w="952500"/>
                <a:gridCol w="952500"/>
                <a:gridCol w="952500"/>
                <a:gridCol w="1133475"/>
                <a:gridCol w="1162050"/>
                <a:gridCol w="876300"/>
              </a:tblGrid>
              <a:tr h="266700">
                <a:tc gridSpan="11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Aggregation Tables for Sales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7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Process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 Table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Grain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Included Variables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85775">
                <a:tc vMerge="1"/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Sale_Transaction_ID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Prod_ID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Time_ID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Sales_Amt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Quantity_Sold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Discount_Amt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23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 monthly performance for each store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One-Way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Sales_Fact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Store_Month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114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 monthly performance for each Product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One-Way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Sales_Fact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Store_Month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136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 monthly performance for each Product at each store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Two-Way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Sales_Fact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Store_Product_Month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302600" y="342150"/>
            <a:ext cx="106980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Cube Design for Sales Store_Product_Month Aggregation</a:t>
            </a:r>
            <a:endParaRPr/>
          </a:p>
        </p:txBody>
      </p:sp>
      <p:sp>
        <p:nvSpPr>
          <p:cNvPr id="291" name="Google Shape;291;p34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for Two-Way Store &amp; Product Performance Table </a:t>
            </a:r>
            <a:endParaRPr/>
          </a:p>
        </p:txBody>
      </p:sp>
      <p:graphicFrame>
        <p:nvGraphicFramePr>
          <p:cNvPr id="292" name="Google Shape;292;p34"/>
          <p:cNvGraphicFramePr/>
          <p:nvPr/>
        </p:nvGraphicFramePr>
        <p:xfrm>
          <a:off x="5936500" y="21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{6950E4BA-0B83-4DA1-9D88-BF6B1CA195BC}</a:tableStyleId>
              </a:tblPr>
              <a:tblGrid>
                <a:gridCol w="2371725"/>
                <a:gridCol w="952500"/>
                <a:gridCol w="26289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Sparsity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8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Sales_Amt, Discount_Amt, Quantity_Sold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Always dense, aggregated at the store or product dimension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8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Always dense: By year, month, bi-weekly, or daily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48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Sparsity: Not every product will have sales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923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Sparsity: Not every store will have product sales for each month, i.e. if a store is closed for renovations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</a:tbl>
          </a:graphicData>
        </a:graphic>
      </p:graphicFrame>
      <p:grpSp>
        <p:nvGrpSpPr>
          <p:cNvPr id="293" name="Google Shape;293;p34"/>
          <p:cNvGrpSpPr/>
          <p:nvPr/>
        </p:nvGrpSpPr>
        <p:grpSpPr>
          <a:xfrm>
            <a:off x="235525" y="1699225"/>
            <a:ext cx="5727761" cy="4320975"/>
            <a:chOff x="387925" y="1851625"/>
            <a:chExt cx="5727761" cy="4320975"/>
          </a:xfrm>
        </p:grpSpPr>
        <p:grpSp>
          <p:nvGrpSpPr>
            <p:cNvPr id="294" name="Google Shape;294;p34"/>
            <p:cNvGrpSpPr/>
            <p:nvPr/>
          </p:nvGrpSpPr>
          <p:grpSpPr>
            <a:xfrm>
              <a:off x="387925" y="1851625"/>
              <a:ext cx="5548575" cy="4320975"/>
              <a:chOff x="2597725" y="1851625"/>
              <a:chExt cx="5548575" cy="4320975"/>
            </a:xfrm>
          </p:grpSpPr>
          <p:pic>
            <p:nvPicPr>
              <p:cNvPr id="295" name="Google Shape;295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45523" y="1851625"/>
                <a:ext cx="3544700" cy="3544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6" name="Google Shape;296;p34"/>
              <p:cNvSpPr txBox="1"/>
              <p:nvPr/>
            </p:nvSpPr>
            <p:spPr>
              <a:xfrm>
                <a:off x="4932200" y="5764600"/>
                <a:ext cx="635400" cy="4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/>
                  <a:t>Time</a:t>
                </a:r>
                <a:endParaRPr b="1"/>
              </a:p>
            </p:txBody>
          </p:sp>
          <p:sp>
            <p:nvSpPr>
              <p:cNvPr id="297" name="Google Shape;297;p34"/>
              <p:cNvSpPr txBox="1"/>
              <p:nvPr/>
            </p:nvSpPr>
            <p:spPr>
              <a:xfrm rot="-2700000">
                <a:off x="7245994" y="4867776"/>
                <a:ext cx="858710" cy="408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/>
                  <a:t>Store</a:t>
                </a:r>
                <a:endParaRPr b="1"/>
              </a:p>
            </p:txBody>
          </p:sp>
          <p:sp>
            <p:nvSpPr>
              <p:cNvPr id="298" name="Google Shape;298;p34"/>
              <p:cNvSpPr txBox="1"/>
              <p:nvPr/>
            </p:nvSpPr>
            <p:spPr>
              <a:xfrm>
                <a:off x="2597725" y="3513250"/>
                <a:ext cx="318600" cy="129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/>
                  <a:t>Product</a:t>
                </a:r>
                <a:endParaRPr b="1"/>
              </a:p>
            </p:txBody>
          </p:sp>
          <p:sp>
            <p:nvSpPr>
              <p:cNvPr id="299" name="Google Shape;299;p34"/>
              <p:cNvSpPr txBox="1"/>
              <p:nvPr/>
            </p:nvSpPr>
            <p:spPr>
              <a:xfrm>
                <a:off x="4142500" y="5307400"/>
                <a:ext cx="22308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Jan.	  Feb.	    March    April</a:t>
                </a:r>
                <a:endParaRPr sz="1200"/>
              </a:p>
            </p:txBody>
          </p:sp>
          <p:sp>
            <p:nvSpPr>
              <p:cNvPr id="300" name="Google Shape;300;p34"/>
              <p:cNvSpPr txBox="1"/>
              <p:nvPr/>
            </p:nvSpPr>
            <p:spPr>
              <a:xfrm rot="-2699346">
                <a:off x="6144410" y="4559098"/>
                <a:ext cx="2230781" cy="276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/>
                  <a:t>Store A  Store B  Store C Store D</a:t>
                </a:r>
                <a:endParaRPr sz="1000"/>
              </a:p>
            </p:txBody>
          </p:sp>
          <p:sp>
            <p:nvSpPr>
              <p:cNvPr id="301" name="Google Shape;301;p34"/>
              <p:cNvSpPr txBox="1"/>
              <p:nvPr/>
            </p:nvSpPr>
            <p:spPr>
              <a:xfrm>
                <a:off x="3131125" y="3096500"/>
                <a:ext cx="1011300" cy="22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Product 1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Product 2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Product 3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Product 4</a:t>
                </a:r>
                <a:endParaRPr/>
              </a:p>
            </p:txBody>
          </p:sp>
        </p:grpSp>
        <p:sp>
          <p:nvSpPr>
            <p:cNvPr id="302" name="Google Shape;302;p34"/>
            <p:cNvSpPr/>
            <p:nvPr/>
          </p:nvSpPr>
          <p:spPr>
            <a:xfrm>
              <a:off x="727375" y="3158825"/>
              <a:ext cx="387900" cy="22443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 rot="-5400000">
              <a:off x="2840250" y="4580800"/>
              <a:ext cx="387900" cy="22443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 rot="-8101880">
              <a:off x="4990942" y="3814715"/>
              <a:ext cx="387990" cy="224435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5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User Roles And Availability Definitions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2" name="Google Shape;312;p35"/>
          <p:cNvGraphicFramePr/>
          <p:nvPr/>
        </p:nvGraphicFramePr>
        <p:xfrm>
          <a:off x="1590838" y="154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{6950E4BA-0B83-4DA1-9D88-BF6B1CA195BC}</a:tableStyleId>
              </a:tblPr>
              <a:tblGrid>
                <a:gridCol w="1404925"/>
                <a:gridCol w="3441700"/>
                <a:gridCol w="3230550"/>
              </a:tblGrid>
              <a:tr h="51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Role</a:t>
                      </a:r>
                      <a:endParaRPr/>
                    </a:p>
                  </a:txBody>
                  <a:tcPr marT="45725" marB="45725" marR="0" marL="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</a:rPr>
                        <a:t>Availability</a:t>
                      </a:r>
                      <a:endParaRPr/>
                    </a:p>
                  </a:txBody>
                  <a:tcPr marT="45725" marB="45725" marR="0" marL="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0" marL="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9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Executive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Tableau Production Server, Workbooks emailed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Visual Summary Of Sales/</a:t>
                      </a:r>
                      <a:r>
                        <a:rPr lang="en-US" sz="1600"/>
                        <a:t>Profitability</a:t>
                      </a:r>
                      <a:r>
                        <a:rPr lang="en-US" sz="1600"/>
                        <a:t> By Category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0E8"/>
                    </a:solidFill>
                  </a:tcPr>
                </a:tc>
              </a:tr>
              <a:tr h="69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Manager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Tableau Production Server, Workbooks emailed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Salesperson Performance Analysis, Product/Category Sales </a:t>
                      </a:r>
                      <a:r>
                        <a:rPr lang="en-US" sz="1600"/>
                        <a:t>Performance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Standard User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Tableau Production Server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Product Sales Reports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6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Dashboard - Sales By State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25" y="835650"/>
            <a:ext cx="8751802" cy="5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37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Executive Dashboard - Profit By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835650"/>
            <a:ext cx="9445625" cy="55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750025" y="1289350"/>
            <a:ext cx="10472400" cy="4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name of our company is Super Store and we are a leading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supermarket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retail chain serving Americans since 1900.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We are the most trusted brand in consumer goods due to our deep rooted expertise in the consumer market.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Since inception, we have expanded our business to 50 cities with more than 200 branches.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Mission Statement: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Your daily needs made accessible and affordable.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Business Model: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Wholesale and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retail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services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Loyalty and membership offers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Everyday low pricing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 day flash sales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Piggly wiggly stocking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i="0" sz="11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750030" y="418329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Company Profile</a:t>
            </a:r>
            <a:endParaRPr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Product Sales &amp; Profitability Dashboard - Executive Summary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325" y="835650"/>
            <a:ext cx="9342198" cy="55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9"/>
          <p:cNvSpPr txBox="1"/>
          <p:nvPr>
            <p:ph type="title"/>
          </p:nvPr>
        </p:nvSpPr>
        <p:spPr>
          <a:xfrm>
            <a:off x="122475" y="299850"/>
            <a:ext cx="10881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By Category And Per Region - Executive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50" y="835650"/>
            <a:ext cx="8697924" cy="5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By Sub-Category And Per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50" y="835650"/>
            <a:ext cx="8809324" cy="55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122475" y="299850"/>
            <a:ext cx="10881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Profits</a:t>
            </a:r>
            <a:r>
              <a:rPr lang="en-US"/>
              <a:t> By Category And Per Region - Executive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25" y="835650"/>
            <a:ext cx="8681151" cy="5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42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Profits</a:t>
            </a:r>
            <a:r>
              <a:rPr lang="en-US"/>
              <a:t> By Sub-Category And Per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25" y="883500"/>
            <a:ext cx="8732776" cy="55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43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Sales Manager Dashboard - Salesperson Statistics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150" y="796025"/>
            <a:ext cx="8846550" cy="56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10 Customers By Sales &amp; Profit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450" y="835650"/>
            <a:ext cx="7923926" cy="55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45"/>
          <p:cNvSpPr txBox="1"/>
          <p:nvPr>
            <p:ph type="title"/>
          </p:nvPr>
        </p:nvSpPr>
        <p:spPr>
          <a:xfrm>
            <a:off x="481100" y="299850"/>
            <a:ext cx="100161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Timeline Comparison Of Profits/Sales/Discounts Per Category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625" y="796025"/>
            <a:ext cx="8459574" cy="561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46"/>
          <p:cNvSpPr txBox="1"/>
          <p:nvPr>
            <p:ph type="title"/>
          </p:nvPr>
        </p:nvSpPr>
        <p:spPr>
          <a:xfrm>
            <a:off x="481100" y="299850"/>
            <a:ext cx="100161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Timeline Comparison Of Profits/Sales/Discounts Per Sub-Category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938" y="740225"/>
            <a:ext cx="8938950" cy="5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47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Shipping Mode Information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25" y="835650"/>
            <a:ext cx="8809801" cy="54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761780" y="2998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Dimensional Lifecycle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0" y="939836"/>
            <a:ext cx="9410825" cy="48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503775" y="5880125"/>
            <a:ext cx="1118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Ref: https://www.kimballgroup.com/data-warehouse-business-intelligence-resources/kimball-techniques/dw-bi-lifecycle-method/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idx="1" type="subTitle"/>
          </p:nvPr>
        </p:nvSpPr>
        <p:spPr>
          <a:xfrm>
            <a:off x="1828324" y="5240939"/>
            <a:ext cx="85323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6033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Bus Matrix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914" r="747" t="0"/>
          <a:stretch/>
        </p:blipFill>
        <p:spPr>
          <a:xfrm>
            <a:off x="1316175" y="1572625"/>
            <a:ext cx="9573500" cy="32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870155" y="3237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Opportunity Matrix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650" y="1118475"/>
            <a:ext cx="9507975" cy="48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772255" y="470679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Prioritization Matrix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75" y="1376200"/>
            <a:ext cx="7335750" cy="41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7871875" y="2369600"/>
            <a:ext cx="41172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BP 1:</a:t>
            </a:r>
            <a:r>
              <a:rPr lang="en-US" sz="2200"/>
              <a:t> Marketing Strategy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BP 2:</a:t>
            </a:r>
            <a:r>
              <a:rPr lang="en-US" sz="2200"/>
              <a:t> Sales Transactions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BP 3:</a:t>
            </a:r>
            <a:r>
              <a:rPr lang="en-US" sz="2200"/>
              <a:t> Inventory Tracking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BP 4:</a:t>
            </a:r>
            <a:r>
              <a:rPr lang="en-US" sz="2200"/>
              <a:t> Payroll Management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01563" y="1045350"/>
            <a:ext cx="11585700" cy="4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Choose a Business Process and its data</a:t>
            </a:r>
            <a:endParaRPr b="1"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 Business Process is chosen as a Fact Table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Design the DW by the Business Process not the Business Unit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Super Store</a:t>
            </a:r>
            <a:r>
              <a:rPr lang="en-US" sz="1600"/>
              <a:t> – Tracking sales and inventory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Choose the Grain of the Business Process</a:t>
            </a:r>
            <a:endParaRPr b="1"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Represents one row of the Fact Table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Choose the lowest possible grain, aggregate to higher levels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Super Store – Each Product, Day in the Fact table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Choose Dimensions of the Business Process</a:t>
            </a:r>
            <a:endParaRPr b="1"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Dimensions explain Fact tables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 Represent Query Entry-Points into the Star Schema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Each Dimension has several Attributes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Super Store – Time, Customer, Product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Choose the Measured Facts</a:t>
            </a:r>
            <a:endParaRPr b="1"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Facts are numeric fields that populate each fact table record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Super Store - Product bought, product sold, stores, time of transaction, promotion applied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to Dimensional Modelling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6"/>
          <p:cNvSpPr txBox="1"/>
          <p:nvPr>
            <p:ph type="title"/>
          </p:nvPr>
        </p:nvSpPr>
        <p:spPr>
          <a:xfrm>
            <a:off x="337680" y="17280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Bus Matrix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25" y="844975"/>
            <a:ext cx="7563250" cy="54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25" y="1611525"/>
            <a:ext cx="10886824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121575" y="267500"/>
            <a:ext cx="68580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Dimensional Table Detailed Diagram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