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7" r:id="rId5"/>
    <p:sldId id="258" r:id="rId6"/>
    <p:sldId id="259" r:id="rId7"/>
    <p:sldId id="261" r:id="rId8"/>
    <p:sldId id="262" r:id="rId9"/>
    <p:sldId id="263" r:id="rId10"/>
    <p:sldId id="264" r:id="rId11"/>
    <p:sldId id="265"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mohith_molleti@srmap.edu.in"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www.linkedin.com/in/mohith-molleti-744861258/" TargetMode="External"/><Relationship Id="rId7" Type="http://schemas.openxmlformats.org/officeDocument/2006/relationships/hyperlink" Target="https://www.geeksforgeeks.org/image-based-steganography-using-python/" TargetMode="External"/><Relationship Id="rId2" Type="http://schemas.openxmlformats.org/officeDocument/2006/relationships/hyperlink" Target="mailto:mohith_molleti@srmap.edu.in" TargetMode="External"/><Relationship Id="rId1" Type="http://schemas.openxmlformats.org/officeDocument/2006/relationships/slideLayout" Target="../slideLayouts/slideLayout2.xml"/><Relationship Id="rId6" Type="http://schemas.openxmlformats.org/officeDocument/2006/relationships/hyperlink" Target="https://www.javatpoint.com/image-steganography-using-python" TargetMode="External"/><Relationship Id="rId5" Type="http://schemas.openxmlformats.org/officeDocument/2006/relationships/hyperlink" Target="https://github.com/Mohith-molleti/Image-Steganography.git" TargetMode="External"/><Relationship Id="rId4" Type="http://schemas.openxmlformats.org/officeDocument/2006/relationships/hyperlink" Target="https://skills.yourlearning.ibm.com/profile/preferenc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601737" y="548641"/>
            <a:ext cx="10973003" cy="611291"/>
          </a:xfrm>
        </p:spPr>
        <p:txBody>
          <a:bodyPr>
            <a:normAutofit fontScale="90000"/>
          </a:bodyPr>
          <a:lstStyle/>
          <a:p>
            <a:r>
              <a:rPr lang="en-GB" sz="3600" dirty="0"/>
              <a:t>Student </a:t>
            </a:r>
            <a:r>
              <a:rPr lang="en-GB" dirty="0"/>
              <a:t>Details :</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446534" y="1156375"/>
            <a:ext cx="11143729" cy="1866397"/>
          </a:xfrm>
        </p:spPr>
        <p:txBody>
          <a:bodyPr>
            <a:normAutofit fontScale="92500" lnSpcReduction="10000"/>
          </a:bodyPr>
          <a:lstStyle/>
          <a:p>
            <a:r>
              <a:rPr lang="en-GB" cap="none" dirty="0">
                <a:solidFill>
                  <a:schemeClr val="tx1"/>
                </a:solidFill>
              </a:rPr>
              <a:t>Name : Mohith Molleti</a:t>
            </a:r>
          </a:p>
          <a:p>
            <a:r>
              <a:rPr lang="en-GB" cap="none" dirty="0">
                <a:solidFill>
                  <a:schemeClr val="tx1"/>
                </a:solidFill>
              </a:rPr>
              <a:t>Email : </a:t>
            </a:r>
            <a:r>
              <a:rPr lang="en-GB" cap="none" dirty="0">
                <a:solidFill>
                  <a:schemeClr val="tx1"/>
                </a:solidFill>
                <a:hlinkClick r:id="rId2"/>
              </a:rPr>
              <a:t>mailto:mohith_molleti@srmap.edu.in</a:t>
            </a:r>
            <a:endParaRPr lang="en-GB" cap="none" dirty="0">
              <a:solidFill>
                <a:schemeClr val="tx1"/>
              </a:solidFill>
            </a:endParaRPr>
          </a:p>
          <a:p>
            <a:r>
              <a:rPr lang="en-GB" cap="none" dirty="0">
                <a:solidFill>
                  <a:schemeClr val="tx1"/>
                </a:solidFill>
              </a:rPr>
              <a:t>College : SRM UNIVERSITY AP</a:t>
            </a:r>
          </a:p>
          <a:p>
            <a:r>
              <a:rPr lang="en-GB" cap="none" dirty="0">
                <a:solidFill>
                  <a:schemeClr val="tx1"/>
                </a:solidFill>
              </a:rPr>
              <a:t>State : Andhra Pradesh</a:t>
            </a:r>
          </a:p>
          <a:p>
            <a:r>
              <a:rPr lang="en-GB" cap="none" dirty="0">
                <a:solidFill>
                  <a:schemeClr val="tx1"/>
                </a:solidFill>
              </a:rPr>
              <a:t>Internship domain and timeline : Cyber security with kali Linux by IBM skill build(15/06 - 05/08/24)</a:t>
            </a:r>
          </a:p>
          <a:p>
            <a:endParaRPr lang="en-GB" dirty="0">
              <a:solidFill>
                <a:schemeClr val="tx1"/>
              </a:solidFill>
            </a:endParaRP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pic>
        <p:nvPicPr>
          <p:cNvPr id="5" name="Picture 4">
            <a:extLst>
              <a:ext uri="{FF2B5EF4-FFF2-40B4-BE49-F238E27FC236}">
                <a16:creationId xmlns:a16="http://schemas.microsoft.com/office/drawing/2014/main" id="{D5A9C258-E40F-DE55-D111-BF4B6298AA53}"/>
              </a:ext>
            </a:extLst>
          </p:cNvPr>
          <p:cNvPicPr>
            <a:picLocks noChangeAspect="1"/>
          </p:cNvPicPr>
          <p:nvPr/>
        </p:nvPicPr>
        <p:blipFill>
          <a:blip r:embed="rId4"/>
          <a:stretch>
            <a:fillRect/>
          </a:stretch>
        </p:blipFill>
        <p:spPr>
          <a:xfrm>
            <a:off x="9097164" y="465667"/>
            <a:ext cx="2477576" cy="2761487"/>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links</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3634486"/>
          </a:xfrm>
        </p:spPr>
        <p:txBody>
          <a:bodyPr>
            <a:normAutofit lnSpcReduction="10000"/>
          </a:bodyPr>
          <a:lstStyle/>
          <a:p>
            <a:r>
              <a:rPr lang="en-US" dirty="0"/>
              <a:t>Mail id :</a:t>
            </a:r>
            <a:r>
              <a:rPr lang="en-US" dirty="0">
                <a:hlinkClick r:id="rId2"/>
              </a:rPr>
              <a:t>mohith_molleti@srmap.edu.in</a:t>
            </a:r>
            <a:endParaRPr lang="en-US" dirty="0"/>
          </a:p>
          <a:p>
            <a:r>
              <a:rPr lang="en-US" dirty="0"/>
              <a:t>Linked in : </a:t>
            </a:r>
            <a:r>
              <a:rPr lang="en-US" dirty="0">
                <a:hlinkClick r:id="rId3"/>
              </a:rPr>
              <a:t>https://www.linkedin.com/in/mohith-molleti-744861258/</a:t>
            </a:r>
            <a:endParaRPr lang="en-US" dirty="0"/>
          </a:p>
          <a:p>
            <a:r>
              <a:rPr lang="en-US" dirty="0"/>
              <a:t>IBM Skill build : </a:t>
            </a:r>
            <a:r>
              <a:rPr lang="en-US" dirty="0">
                <a:hlinkClick r:id="rId4"/>
              </a:rPr>
              <a:t>https://skills.yourlearning.ibm.com/profile/preference</a:t>
            </a:r>
            <a:endParaRPr lang="en-US" dirty="0"/>
          </a:p>
          <a:p>
            <a:r>
              <a:rPr lang="en-US" b="1" u="sng" dirty="0"/>
              <a:t>Project :</a:t>
            </a:r>
          </a:p>
          <a:p>
            <a:r>
              <a:rPr lang="en-US" dirty="0">
                <a:hlinkClick r:id="rId5"/>
              </a:rPr>
              <a:t>https://github.com/Mohith-molleti/Image-Steganography.git</a:t>
            </a:r>
            <a:endParaRPr lang="en-US" dirty="0"/>
          </a:p>
          <a:p>
            <a:r>
              <a:rPr lang="en-US" b="1" dirty="0"/>
              <a:t>References :</a:t>
            </a:r>
          </a:p>
          <a:p>
            <a:r>
              <a:rPr lang="en-US" b="1" dirty="0">
                <a:hlinkClick r:id="rId6"/>
              </a:rPr>
              <a:t>https://www.javatpoint.com/image-steganography-using-python</a:t>
            </a:r>
            <a:endParaRPr lang="en-US" b="1" dirty="0"/>
          </a:p>
          <a:p>
            <a:r>
              <a:rPr lang="en-US" b="1" dirty="0"/>
              <a:t>Geeks for geeks :</a:t>
            </a:r>
          </a:p>
          <a:p>
            <a:r>
              <a:rPr lang="en-US" b="1" dirty="0">
                <a:hlinkClick r:id="rId7"/>
              </a:rPr>
              <a:t>https://www.geeksforgeeks.org/image-based-steganography-using-python/</a:t>
            </a:r>
            <a:endParaRPr lang="en-US" b="1" dirty="0"/>
          </a:p>
          <a:p>
            <a:endParaRPr lang="en-US" dirty="0"/>
          </a:p>
          <a:p>
            <a:endParaRPr lang="en-US" dirty="0"/>
          </a:p>
          <a:p>
            <a:endParaRPr lang="en-US" dirty="0"/>
          </a:p>
        </p:txBody>
      </p:sp>
    </p:spTree>
    <p:extLst>
      <p:ext uri="{BB962C8B-B14F-4D97-AF65-F5344CB8AC3E}">
        <p14:creationId xmlns:p14="http://schemas.microsoft.com/office/powerpoint/2010/main" val="95858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2" y="702156"/>
            <a:ext cx="11029616" cy="1346100"/>
          </a:xfrm>
        </p:spPr>
        <p:txBody>
          <a:bodyPr>
            <a:normAutofit fontScale="90000"/>
          </a:bodyPr>
          <a:lstStyle/>
          <a:p>
            <a:r>
              <a:rPr lang="en-GB" dirty="0"/>
              <a:t>                                      IMAGE STEGANOGRAPHY</a:t>
            </a:r>
            <a:br>
              <a:rPr lang="en-GB" dirty="0"/>
            </a:br>
            <a:r>
              <a:rPr lang="en-GB" dirty="0"/>
              <a:t>                                          </a:t>
            </a:r>
            <a:r>
              <a:rPr lang="en-GB" sz="2200" dirty="0">
                <a:latin typeface="Aptos" panose="020B0004020202020204" pitchFamily="34" charset="0"/>
              </a:rPr>
              <a:t>PRABLEM STATEMENT : </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pPr marL="324000" lvl="1" indent="0">
              <a:buNone/>
            </a:pPr>
            <a:r>
              <a:rPr lang="en-US" sz="1800" dirty="0"/>
              <a:t>*The main objective of image steganography is to hide the sensitive data in different embedding medium in</a:t>
            </a:r>
          </a:p>
          <a:p>
            <a:pPr marL="324000" lvl="1" indent="0">
              <a:buNone/>
            </a:pPr>
            <a:r>
              <a:rPr lang="en-US" sz="1800" dirty="0"/>
              <a:t>* To create an effective steganographic method to hide and retrieve information in digital images. This method should ensure the hidden data is invisible to humans and remains unaffected by standard image processing, without introducing any noise to the hidden data.</a:t>
            </a:r>
          </a:p>
          <a:p>
            <a:endParaRPr lang="en-US" dirty="0"/>
          </a:p>
        </p:txBody>
      </p:sp>
    </p:spTree>
    <p:extLst>
      <p:ext uri="{BB962C8B-B14F-4D97-AF65-F5344CB8AC3E}">
        <p14:creationId xmlns:p14="http://schemas.microsoft.com/office/powerpoint/2010/main" val="442835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AGENDA</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lstStyle/>
          <a:p>
            <a:r>
              <a:rPr lang="en-US" dirty="0"/>
              <a:t>The goal is to create a highly advanced and strong  n efficient steganographic method for embedding and extracting hidden messages while preserving the visual quality of the cover image. This technique must withstand common image processing operations such as compression, resizing, and format conversion, as well as typical geometric attacks and other forms of degradation. The system aims to maintain a delicate balance between robustness and efficiency, ensuring that the confidentiality and authenticity of the hidden data are preserved even under various manipulations by adversaries. By advancing steganographic techniques, we seek to achieve a method that guarantees the integrity of the information despite potential attempts at interference.</a:t>
            </a:r>
          </a:p>
        </p:txBody>
      </p:sp>
    </p:spTree>
    <p:extLst>
      <p:ext uri="{BB962C8B-B14F-4D97-AF65-F5344CB8AC3E}">
        <p14:creationId xmlns:p14="http://schemas.microsoft.com/office/powerpoint/2010/main" val="2116825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p:txBody>
          <a:bodyPr anchor="ctr"/>
          <a:lstStyle/>
          <a:p>
            <a:r>
              <a:rPr lang="en-US" dirty="0"/>
              <a:t>PROJECT  OVERVIEW</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p:txBody>
          <a:bodyPr>
            <a:normAutofit lnSpcReduction="10000"/>
          </a:bodyPr>
          <a:lstStyle/>
          <a:p>
            <a:r>
              <a:rPr lang="en-US" dirty="0"/>
              <a:t>Embarking on a groundbreaking journey, this project aims to design and implement an advanced steganographic system for covertly embedding information within digital images. The primary goal is to ensure that the concealed data remains entirely undetectable to the human eye while maintaining strong resistance to common image processing techniques like compression and resizing. This innovative method seeks to significantly enhance the security and confidentiality of data in digital communication systems.</a:t>
            </a:r>
          </a:p>
          <a:p>
            <a:r>
              <a:rPr lang="en-US" dirty="0"/>
              <a:t>This project aims to enhance data confidentiality and provide valuable insights into digital image processing and cryptography</a:t>
            </a:r>
          </a:p>
          <a:p>
            <a:endParaRPr lang="en-US" dirty="0"/>
          </a:p>
          <a:p>
            <a:r>
              <a:rPr lang="en-US" b="1" u="sng" dirty="0"/>
              <a:t>Scope </a:t>
            </a:r>
            <a:r>
              <a:rPr lang="en-US" u="sng" dirty="0"/>
              <a:t>: </a:t>
            </a:r>
            <a:r>
              <a:rPr lang="en-US" dirty="0"/>
              <a:t>This project centers on the design, implementation, and evaluation of a steganographic technique for concealing secret messages within digital images. It entails creating algorithms for embedding data into the images and complementary algorithms for retrieving the data from the </a:t>
            </a:r>
            <a:r>
              <a:rPr lang="en-US" dirty="0" err="1"/>
              <a:t>stego</a:t>
            </a:r>
            <a:r>
              <a:rPr lang="en-US" dirty="0"/>
              <a:t>-images, all while maintaining the original image's visual quality.</a:t>
            </a:r>
            <a:endParaRPr lang="en-US" u="sng" dirty="0"/>
          </a:p>
        </p:txBody>
      </p:sp>
      <p:sp>
        <p:nvSpPr>
          <p:cNvPr id="4" name="Rectangle 1">
            <a:extLst>
              <a:ext uri="{FF2B5EF4-FFF2-40B4-BE49-F238E27FC236}">
                <a16:creationId xmlns:a16="http://schemas.microsoft.com/office/drawing/2014/main" id="{8161425B-5844-23E2-96D8-3CE5C4C24341}"/>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6" name="Rectangle 3">
            <a:extLst>
              <a:ext uri="{FF2B5EF4-FFF2-40B4-BE49-F238E27FC236}">
                <a16:creationId xmlns:a16="http://schemas.microsoft.com/office/drawing/2014/main" id="{B6D045EB-84F0-47D3-02BE-25D3A540EEF4}"/>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5">
            <a:extLst>
              <a:ext uri="{FF2B5EF4-FFF2-40B4-BE49-F238E27FC236}">
                <a16:creationId xmlns:a16="http://schemas.microsoft.com/office/drawing/2014/main" id="{C29A3A54-C680-E3BE-5F0B-F9D39280EE87}"/>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584653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444031" y="-184666"/>
            <a:ext cx="11029617" cy="2075542"/>
          </a:xfrm>
        </p:spPr>
        <p:txBody>
          <a:bodyPr anchor="ctr"/>
          <a:lstStyle/>
          <a:p>
            <a:r>
              <a:rPr lang="en-US" sz="2800" dirty="0"/>
              <a:t>WHO ARE THE END USERS of this project?</a:t>
            </a: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444031" y="978408"/>
            <a:ext cx="11166776" cy="5879592"/>
          </a:xfrm>
        </p:spPr>
        <p:txBody>
          <a:bodyPr>
            <a:normAutofit/>
          </a:bodyPr>
          <a:lstStyle/>
          <a:p>
            <a:pPr marL="0" lvl="0" indent="0" algn="l" rtl="0">
              <a:lnSpc>
                <a:spcPct val="115000"/>
              </a:lnSpc>
              <a:spcBef>
                <a:spcPts val="1200"/>
              </a:spcBef>
              <a:spcAft>
                <a:spcPts val="0"/>
              </a:spcAft>
              <a:buClr>
                <a:schemeClr val="dk1"/>
              </a:buClr>
              <a:buSzPts val="1100"/>
              <a:buFont typeface="Arial"/>
              <a:buNone/>
            </a:pPr>
            <a:r>
              <a:rPr lang="en-US" sz="1600" dirty="0">
                <a:solidFill>
                  <a:schemeClr val="dk1"/>
                </a:solidFill>
                <a:latin typeface="Arial"/>
                <a:ea typeface="Arial"/>
                <a:cs typeface="Arial"/>
                <a:sym typeface="Arial"/>
              </a:rPr>
              <a:t>The end users of this image steganography are as following :</a:t>
            </a:r>
          </a:p>
          <a:p>
            <a:pPr marL="457200" lvl="0" indent="-314778" algn="l" rtl="0">
              <a:lnSpc>
                <a:spcPct val="115000"/>
              </a:lnSpc>
              <a:spcBef>
                <a:spcPts val="1200"/>
              </a:spcBef>
              <a:spcAft>
                <a:spcPts val="0"/>
              </a:spcAft>
              <a:buClr>
                <a:schemeClr val="dk1"/>
              </a:buClr>
              <a:buSzPts val="1357"/>
              <a:buFont typeface="Arial"/>
              <a:buAutoNum type="arabicPeriod"/>
            </a:pPr>
            <a:r>
              <a:rPr lang="en-US" sz="1600" b="1" dirty="0">
                <a:solidFill>
                  <a:schemeClr val="dk1"/>
                </a:solidFill>
                <a:latin typeface="Arial"/>
                <a:ea typeface="Arial"/>
                <a:cs typeface="Arial"/>
                <a:sym typeface="Arial"/>
              </a:rPr>
              <a:t>Security Professionals</a:t>
            </a:r>
            <a:r>
              <a:rPr lang="en-US" sz="1600" dirty="0">
                <a:solidFill>
                  <a:schemeClr val="dk1"/>
                </a:solidFill>
                <a:latin typeface="Arial"/>
                <a:ea typeface="Arial"/>
                <a:cs typeface="Arial"/>
                <a:sym typeface="Arial"/>
              </a:rPr>
              <a:t>:</a:t>
            </a:r>
          </a:p>
          <a:p>
            <a:pPr marL="599622" lvl="1" indent="0" algn="l" rtl="0">
              <a:lnSpc>
                <a:spcPct val="115000"/>
              </a:lnSpc>
              <a:spcBef>
                <a:spcPts val="0"/>
              </a:spcBef>
              <a:spcAft>
                <a:spcPts val="0"/>
              </a:spcAft>
              <a:buClr>
                <a:schemeClr val="dk1"/>
              </a:buClr>
              <a:buSzPts val="1357"/>
              <a:buNone/>
            </a:pPr>
            <a:r>
              <a:rPr lang="en-US" sz="1600" b="1" dirty="0">
                <a:solidFill>
                  <a:schemeClr val="dk1"/>
                </a:solidFill>
                <a:latin typeface="Arial"/>
                <a:ea typeface="Arial"/>
                <a:cs typeface="Arial"/>
                <a:sym typeface="Arial"/>
              </a:rPr>
              <a:t>*  Cybersecurity Experts</a:t>
            </a:r>
            <a:r>
              <a:rPr lang="en-US" sz="1600" dirty="0">
                <a:solidFill>
                  <a:schemeClr val="dk1"/>
                </a:solidFill>
                <a:latin typeface="Arial"/>
                <a:ea typeface="Arial"/>
                <a:cs typeface="Arial"/>
                <a:sym typeface="Arial"/>
              </a:rPr>
              <a:t>: Professionals focused on securing information and communication systems from unauthorized access or modifications.</a:t>
            </a:r>
          </a:p>
          <a:p>
            <a:pPr marL="914400" lvl="1" indent="-314778" algn="l" rtl="0">
              <a:lnSpc>
                <a:spcPct val="115000"/>
              </a:lnSpc>
              <a:spcBef>
                <a:spcPts val="0"/>
              </a:spcBef>
              <a:spcAft>
                <a:spcPts val="0"/>
              </a:spcAft>
              <a:buClr>
                <a:schemeClr val="dk1"/>
              </a:buClr>
              <a:buSzPts val="1357"/>
              <a:buFont typeface="Arial"/>
              <a:buChar char="○"/>
            </a:pPr>
            <a:r>
              <a:rPr lang="en-US" sz="1600" b="1" dirty="0">
                <a:solidFill>
                  <a:schemeClr val="dk1"/>
                </a:solidFill>
                <a:latin typeface="Arial"/>
                <a:ea typeface="Arial"/>
                <a:cs typeface="Arial"/>
                <a:sym typeface="Arial"/>
              </a:rPr>
              <a:t>Data Privacy Officers</a:t>
            </a:r>
            <a:r>
              <a:rPr lang="en-US" sz="1600" dirty="0">
                <a:solidFill>
                  <a:schemeClr val="dk1"/>
                </a:solidFill>
                <a:latin typeface="Arial"/>
                <a:ea typeface="Arial"/>
                <a:cs typeface="Arial"/>
                <a:sym typeface="Arial"/>
              </a:rPr>
              <a:t>: Individuals responsible for ensuring the confidentiality and integrity of sensitive data.</a:t>
            </a:r>
          </a:p>
          <a:p>
            <a:pPr marL="457200" lvl="0" indent="-314778" algn="l" rtl="0">
              <a:lnSpc>
                <a:spcPct val="115000"/>
              </a:lnSpc>
              <a:spcBef>
                <a:spcPts val="0"/>
              </a:spcBef>
              <a:spcAft>
                <a:spcPts val="0"/>
              </a:spcAft>
              <a:buClr>
                <a:schemeClr val="dk1"/>
              </a:buClr>
              <a:buSzPts val="1357"/>
              <a:buFont typeface="Arial"/>
              <a:buAutoNum type="arabicPeriod"/>
            </a:pPr>
            <a:r>
              <a:rPr lang="en-US" sz="1600" b="1" dirty="0">
                <a:solidFill>
                  <a:schemeClr val="dk1"/>
                </a:solidFill>
                <a:latin typeface="Arial"/>
                <a:ea typeface="Arial"/>
                <a:cs typeface="Arial"/>
                <a:sym typeface="Arial"/>
              </a:rPr>
              <a:t>Business and Corporate Users</a:t>
            </a:r>
            <a:r>
              <a:rPr lang="en-US" sz="1600" dirty="0">
                <a:solidFill>
                  <a:schemeClr val="dk1"/>
                </a:solidFill>
                <a:latin typeface="Arial"/>
                <a:ea typeface="Arial"/>
                <a:cs typeface="Arial"/>
                <a:sym typeface="Arial"/>
              </a:rPr>
              <a:t>:</a:t>
            </a:r>
          </a:p>
          <a:p>
            <a:pPr marL="914400" lvl="1" indent="-314778" algn="l" rtl="0">
              <a:lnSpc>
                <a:spcPct val="115000"/>
              </a:lnSpc>
              <a:spcBef>
                <a:spcPts val="0"/>
              </a:spcBef>
              <a:spcAft>
                <a:spcPts val="0"/>
              </a:spcAft>
              <a:buClr>
                <a:schemeClr val="dk1"/>
              </a:buClr>
              <a:buSzPts val="1357"/>
              <a:buFont typeface="Arial"/>
              <a:buChar char="○"/>
            </a:pPr>
            <a:r>
              <a:rPr lang="en-US" sz="1600" b="1" dirty="0">
                <a:solidFill>
                  <a:schemeClr val="dk1"/>
                </a:solidFill>
                <a:latin typeface="Arial"/>
                <a:ea typeface="Arial"/>
                <a:cs typeface="Arial"/>
                <a:sym typeface="Arial"/>
              </a:rPr>
              <a:t>Corporate Executives</a:t>
            </a:r>
            <a:r>
              <a:rPr lang="en-US" sz="1600" dirty="0">
                <a:solidFill>
                  <a:schemeClr val="dk1"/>
                </a:solidFill>
                <a:latin typeface="Arial"/>
                <a:ea typeface="Arial"/>
                <a:cs typeface="Arial"/>
                <a:sym typeface="Arial"/>
              </a:rPr>
              <a:t>: Executives who need to securely share confidential business information.</a:t>
            </a:r>
          </a:p>
          <a:p>
            <a:pPr marL="914400" lvl="1" indent="-314778" algn="l" rtl="0">
              <a:lnSpc>
                <a:spcPct val="115000"/>
              </a:lnSpc>
              <a:spcBef>
                <a:spcPts val="0"/>
              </a:spcBef>
              <a:spcAft>
                <a:spcPts val="0"/>
              </a:spcAft>
              <a:buClr>
                <a:schemeClr val="dk1"/>
              </a:buClr>
              <a:buSzPts val="1357"/>
              <a:buFont typeface="Arial"/>
              <a:buChar char="○"/>
            </a:pPr>
            <a:r>
              <a:rPr lang="en-US" sz="1600" b="1" dirty="0">
                <a:solidFill>
                  <a:schemeClr val="dk1"/>
                </a:solidFill>
                <a:latin typeface="Arial"/>
                <a:ea typeface="Arial"/>
                <a:cs typeface="Arial"/>
                <a:sym typeface="Arial"/>
              </a:rPr>
              <a:t>IT Security Teams</a:t>
            </a:r>
            <a:r>
              <a:rPr lang="en-US" sz="1600" dirty="0">
                <a:solidFill>
                  <a:schemeClr val="dk1"/>
                </a:solidFill>
                <a:latin typeface="Arial"/>
                <a:ea typeface="Arial"/>
                <a:cs typeface="Arial"/>
                <a:sym typeface="Arial"/>
              </a:rPr>
              <a:t>: Teams tasked with protecting company data and communication channels.</a:t>
            </a:r>
          </a:p>
          <a:p>
            <a:pPr marL="457200" lvl="0" indent="-314778" algn="l" rtl="0">
              <a:lnSpc>
                <a:spcPct val="115000"/>
              </a:lnSpc>
              <a:spcBef>
                <a:spcPts val="0"/>
              </a:spcBef>
              <a:spcAft>
                <a:spcPts val="0"/>
              </a:spcAft>
              <a:buClr>
                <a:schemeClr val="dk1"/>
              </a:buClr>
              <a:buSzPts val="1357"/>
              <a:buFont typeface="Arial"/>
              <a:buAutoNum type="arabicPeriod"/>
            </a:pPr>
            <a:r>
              <a:rPr lang="en-US" sz="1600" b="1" dirty="0">
                <a:solidFill>
                  <a:schemeClr val="dk1"/>
                </a:solidFill>
                <a:latin typeface="Arial"/>
                <a:ea typeface="Arial"/>
                <a:cs typeface="Arial"/>
                <a:sym typeface="Arial"/>
              </a:rPr>
              <a:t>Healthcare professionals</a:t>
            </a:r>
            <a:r>
              <a:rPr lang="en-US" sz="1600" dirty="0">
                <a:solidFill>
                  <a:schemeClr val="dk1"/>
                </a:solidFill>
                <a:latin typeface="Arial"/>
                <a:ea typeface="Arial"/>
                <a:cs typeface="Arial"/>
                <a:sym typeface="Arial"/>
              </a:rPr>
              <a:t>:</a:t>
            </a:r>
          </a:p>
          <a:p>
            <a:pPr marL="914400" lvl="1" indent="-314778" algn="l" rtl="0">
              <a:lnSpc>
                <a:spcPct val="115000"/>
              </a:lnSpc>
              <a:spcBef>
                <a:spcPts val="0"/>
              </a:spcBef>
              <a:spcAft>
                <a:spcPts val="0"/>
              </a:spcAft>
              <a:buClr>
                <a:schemeClr val="dk1"/>
              </a:buClr>
              <a:buSzPts val="1357"/>
              <a:buFont typeface="Arial"/>
              <a:buChar char="○"/>
            </a:pPr>
            <a:r>
              <a:rPr lang="en-US" sz="1600" b="1" dirty="0">
                <a:solidFill>
                  <a:schemeClr val="dk1"/>
                </a:solidFill>
                <a:latin typeface="Arial"/>
                <a:ea typeface="Arial"/>
                <a:cs typeface="Arial"/>
                <a:sym typeface="Arial"/>
              </a:rPr>
              <a:t>Medical Researchers</a:t>
            </a:r>
            <a:r>
              <a:rPr lang="en-US" sz="1600" dirty="0">
                <a:solidFill>
                  <a:schemeClr val="dk1"/>
                </a:solidFill>
                <a:latin typeface="Arial"/>
                <a:ea typeface="Arial"/>
                <a:cs typeface="Arial"/>
                <a:sym typeface="Arial"/>
              </a:rPr>
              <a:t>: </a:t>
            </a:r>
            <a:r>
              <a:rPr lang="en-US" sz="2000" dirty="0"/>
              <a:t>Scientists conducting sensitive research who need to protect proprietary </a:t>
            </a:r>
            <a:r>
              <a:rPr lang="en-US" sz="1600" dirty="0"/>
              <a:t>data and patient information </a:t>
            </a:r>
            <a:r>
              <a:rPr lang="en-US" sz="2000" dirty="0"/>
              <a:t>.</a:t>
            </a:r>
          </a:p>
          <a:p>
            <a:pPr marL="914400" lvl="1" indent="-314778" algn="l" rtl="0">
              <a:lnSpc>
                <a:spcPct val="115000"/>
              </a:lnSpc>
              <a:spcBef>
                <a:spcPts val="0"/>
              </a:spcBef>
              <a:spcAft>
                <a:spcPts val="0"/>
              </a:spcAft>
              <a:buClr>
                <a:schemeClr val="dk1"/>
              </a:buClr>
              <a:buSzPts val="1357"/>
              <a:buFont typeface="Arial"/>
              <a:buChar char="○"/>
            </a:pPr>
            <a:r>
              <a:rPr lang="en-US" sz="1600" b="1" dirty="0">
                <a:solidFill>
                  <a:schemeClr val="dk1"/>
                </a:solidFill>
                <a:latin typeface="Arial"/>
                <a:ea typeface="Arial"/>
                <a:cs typeface="Arial"/>
                <a:sym typeface="Arial"/>
              </a:rPr>
              <a:t>Healthcare Administrators </a:t>
            </a:r>
            <a:r>
              <a:rPr lang="en-US" sz="1600" dirty="0">
                <a:solidFill>
                  <a:schemeClr val="dk1"/>
                </a:solidFill>
                <a:latin typeface="Arial"/>
                <a:ea typeface="Arial"/>
                <a:cs typeface="Arial"/>
                <a:sym typeface="Arial"/>
              </a:rPr>
              <a:t>: Professionals managing confidential patient records and administrative data, requiring secure methods to share this information..</a:t>
            </a:r>
          </a:p>
          <a:p>
            <a:pPr marL="457200" lvl="0" indent="-314778" algn="l" rtl="0">
              <a:lnSpc>
                <a:spcPct val="115000"/>
              </a:lnSpc>
              <a:spcBef>
                <a:spcPts val="0"/>
              </a:spcBef>
              <a:spcAft>
                <a:spcPts val="0"/>
              </a:spcAft>
              <a:buClr>
                <a:schemeClr val="dk1"/>
              </a:buClr>
              <a:buSzPts val="1357"/>
              <a:buFont typeface="Arial"/>
              <a:buAutoNum type="arabicPeriod"/>
            </a:pPr>
            <a:r>
              <a:rPr lang="en-US" sz="1600" b="1" dirty="0">
                <a:solidFill>
                  <a:schemeClr val="dk1"/>
                </a:solidFill>
                <a:latin typeface="Arial"/>
                <a:ea typeface="Arial"/>
                <a:cs typeface="Arial"/>
                <a:sym typeface="Arial"/>
              </a:rPr>
              <a:t>General Public</a:t>
            </a:r>
            <a:r>
              <a:rPr lang="en-US" sz="1600" dirty="0">
                <a:solidFill>
                  <a:schemeClr val="dk1"/>
                </a:solidFill>
                <a:latin typeface="Arial"/>
                <a:ea typeface="Arial"/>
                <a:cs typeface="Arial"/>
                <a:sym typeface="Arial"/>
              </a:rPr>
              <a:t>:</a:t>
            </a:r>
          </a:p>
          <a:p>
            <a:pPr marL="914400" lvl="1" indent="-314778" algn="l" rtl="0">
              <a:lnSpc>
                <a:spcPct val="115000"/>
              </a:lnSpc>
              <a:spcBef>
                <a:spcPts val="0"/>
              </a:spcBef>
              <a:spcAft>
                <a:spcPts val="0"/>
              </a:spcAft>
              <a:buClr>
                <a:schemeClr val="dk1"/>
              </a:buClr>
              <a:buSzPts val="1357"/>
              <a:buFont typeface="Arial"/>
              <a:buChar char="○"/>
            </a:pPr>
            <a:r>
              <a:rPr lang="en-US" sz="1600" b="1" dirty="0">
                <a:solidFill>
                  <a:schemeClr val="dk1"/>
                </a:solidFill>
                <a:latin typeface="Arial"/>
                <a:ea typeface="Arial"/>
                <a:cs typeface="Arial"/>
                <a:sym typeface="Arial"/>
              </a:rPr>
              <a:t>Privacy-Conscious Individuals</a:t>
            </a:r>
            <a:r>
              <a:rPr lang="en-US" sz="1600" dirty="0">
                <a:solidFill>
                  <a:schemeClr val="dk1"/>
                </a:solidFill>
                <a:latin typeface="Arial"/>
                <a:ea typeface="Arial"/>
                <a:cs typeface="Arial"/>
                <a:sym typeface="Arial"/>
              </a:rPr>
              <a:t>: People who value privacy and wish to protect their personal communications from eavesdropping.</a:t>
            </a:r>
          </a:p>
          <a:p>
            <a:pPr marL="914400" lvl="1" indent="-314778" algn="l" rtl="0">
              <a:lnSpc>
                <a:spcPct val="115000"/>
              </a:lnSpc>
              <a:spcBef>
                <a:spcPts val="0"/>
              </a:spcBef>
              <a:spcAft>
                <a:spcPts val="0"/>
              </a:spcAft>
              <a:buClr>
                <a:schemeClr val="dk1"/>
              </a:buClr>
              <a:buSzPts val="1357"/>
              <a:buFont typeface="Arial"/>
              <a:buChar char="○"/>
            </a:pPr>
            <a:r>
              <a:rPr lang="en-US" sz="1600" b="1" dirty="0">
                <a:solidFill>
                  <a:schemeClr val="dk1"/>
                </a:solidFill>
                <a:latin typeface="Arial"/>
                <a:ea typeface="Arial"/>
                <a:cs typeface="Arial"/>
                <a:sym typeface="Arial"/>
              </a:rPr>
              <a:t>Technically Savvy Users</a:t>
            </a:r>
            <a:r>
              <a:rPr lang="en-US" sz="1600" dirty="0">
                <a:solidFill>
                  <a:schemeClr val="dk1"/>
                </a:solidFill>
                <a:latin typeface="Arial"/>
                <a:ea typeface="Arial"/>
                <a:cs typeface="Arial"/>
                <a:sym typeface="Arial"/>
              </a:rPr>
              <a:t>: Individuals interested in using advanced tools to secure their data.</a:t>
            </a:r>
          </a:p>
        </p:txBody>
      </p:sp>
    </p:spTree>
    <p:extLst>
      <p:ext uri="{BB962C8B-B14F-4D97-AF65-F5344CB8AC3E}">
        <p14:creationId xmlns:p14="http://schemas.microsoft.com/office/powerpoint/2010/main" val="72854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br>
              <a:rPr lang="en-US" sz="2800"/>
            </a:br>
            <a:r>
              <a:rPr lang="en-US" sz="2800"/>
              <a:t>YOUR SOLUTION AND ITS VALUE PROPOSITION</a:t>
            </a:r>
            <a:endParaRPr lang="en-US"/>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1536192"/>
            <a:ext cx="11029616" cy="5157216"/>
          </a:xfrm>
        </p:spPr>
        <p:txBody>
          <a:bodyPr>
            <a:normAutofit fontScale="32500" lnSpcReduction="20000"/>
          </a:bodyPr>
          <a:lstStyle/>
          <a:p>
            <a:endParaRPr lang="en-US" sz="2900" b="1" dirty="0"/>
          </a:p>
          <a:p>
            <a:r>
              <a:rPr lang="en-US" sz="4900" b="1" u="sng" dirty="0"/>
              <a:t>Solution</a:t>
            </a:r>
            <a:r>
              <a:rPr lang="en-US" sz="4900" b="1" dirty="0"/>
              <a:t> : </a:t>
            </a:r>
            <a:r>
              <a:rPr lang="en-US" sz="4900" dirty="0">
                <a:latin typeface="Aptos" panose="020B0004020202020204" pitchFamily="34" charset="0"/>
              </a:rPr>
              <a:t>my</a:t>
            </a:r>
            <a:r>
              <a:rPr lang="en-US" sz="4900" b="1" dirty="0">
                <a:latin typeface="Aptos" panose="020B0004020202020204" pitchFamily="34" charset="0"/>
              </a:rPr>
              <a:t> </a:t>
            </a:r>
            <a:r>
              <a:rPr lang="en-US" sz="4900" dirty="0">
                <a:latin typeface="Aptos" panose="020B0004020202020204" pitchFamily="34" charset="0"/>
              </a:rPr>
              <a:t>solution is to design  an image steganography tool to securely embedded the data extract secrete messages within digital images .  The algorithm should be advanced enough that people can't see it and strong enough to survive image editing like compression, resizing, and format changes.</a:t>
            </a:r>
          </a:p>
          <a:p>
            <a:endParaRPr lang="en-US" sz="4900" dirty="0"/>
          </a:p>
          <a:p>
            <a:endParaRPr lang="en-US" dirty="0"/>
          </a:p>
          <a:p>
            <a:endParaRPr lang="en-US" dirty="0"/>
          </a:p>
          <a:p>
            <a:endParaRPr lang="en-US" dirty="0"/>
          </a:p>
          <a:p>
            <a:pPr marL="0" indent="0">
              <a:buNone/>
            </a:pPr>
            <a:r>
              <a:rPr lang="en-US" sz="4300" dirty="0"/>
              <a:t>          </a:t>
            </a:r>
            <a:r>
              <a:rPr lang="en-US" sz="4300" b="1" u="sng" dirty="0"/>
              <a:t>Value proposition :</a:t>
            </a:r>
          </a:p>
          <a:p>
            <a:r>
              <a:rPr lang="en-US" sz="4300" dirty="0"/>
              <a:t>•Benefits: Explain the benefits of your solution to the target audience  and highly secure.</a:t>
            </a:r>
          </a:p>
          <a:p>
            <a:r>
              <a:rPr lang="en-US" sz="4300" dirty="0"/>
              <a:t>•Cost efficiency: Detail how the solution is cost-effective compared to alternatives.</a:t>
            </a:r>
          </a:p>
          <a:p>
            <a:r>
              <a:rPr lang="en-US" sz="4300" dirty="0"/>
              <a:t>•Return on investment (ROI): Provide insights or data on the potential </a:t>
            </a:r>
            <a:r>
              <a:rPr lang="en-US" sz="4300" dirty="0" err="1"/>
              <a:t>roi</a:t>
            </a:r>
            <a:r>
              <a:rPr lang="en-US" sz="4300" dirty="0"/>
              <a:t> for the users or</a:t>
            </a:r>
          </a:p>
          <a:p>
            <a:r>
              <a:rPr lang="en-US" sz="4300" dirty="0"/>
              <a:t>clients.</a:t>
            </a:r>
          </a:p>
          <a:p>
            <a:r>
              <a:rPr lang="en-US" sz="4300" dirty="0"/>
              <a:t>•Unique selling points (USPS): Highlight what makes your solution stand out from</a:t>
            </a:r>
          </a:p>
          <a:p>
            <a:r>
              <a:rPr lang="en-US" sz="4300" dirty="0"/>
              <a:t>competitors.</a:t>
            </a:r>
          </a:p>
          <a:p>
            <a:r>
              <a:rPr lang="en-US" sz="4300" dirty="0"/>
              <a:t>Implementation plan</a:t>
            </a:r>
          </a:p>
          <a:p>
            <a:r>
              <a:rPr lang="en-US" sz="4300" dirty="0"/>
              <a:t>•Steps: Outline the steps needed to implement the solution.</a:t>
            </a:r>
          </a:p>
          <a:p>
            <a:r>
              <a:rPr lang="en-US" sz="4300" dirty="0"/>
              <a:t>•Timeline: Provide a timeline for the implementation process.</a:t>
            </a:r>
          </a:p>
        </p:txBody>
      </p:sp>
    </p:spTree>
    <p:extLst>
      <p:ext uri="{BB962C8B-B14F-4D97-AF65-F5344CB8AC3E}">
        <p14:creationId xmlns:p14="http://schemas.microsoft.com/office/powerpoint/2010/main" val="2076851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US" dirty="0"/>
              <a:t>How did you customize the project and make it your own</a:t>
            </a:r>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581191" y="2074646"/>
            <a:ext cx="11029615" cy="4664482"/>
          </a:xfrm>
        </p:spPr>
        <p:txBody>
          <a:bodyPr>
            <a:normAutofit/>
          </a:bodyPr>
          <a:lstStyle/>
          <a:p>
            <a:r>
              <a:rPr lang="en-US" sz="2000" dirty="0"/>
              <a:t>To enhance and refine the image steganography project, I conducted a thorough literature review and selected the Least Significant Bit (LSB) insertion method for its optimal balance of simplicity and effectiveness. To enhance security, I integrated SHA-256 hashing for user passwords, ensuring that hidden messages remain secure and inaccessible without the correct password.</a:t>
            </a:r>
          </a:p>
          <a:p>
            <a:r>
              <a:rPr lang="en-US" sz="2000" dirty="0"/>
              <a:t>I subjected the tool to rigorous testing to optimize its performance and ensure its resilience against common image processing attacks. The development process utilized Python and OpenCV to ensure cross-platform compatibility. Detailed documentation was created, including a user manual and an extensive presentation.</a:t>
            </a:r>
          </a:p>
          <a:p>
            <a:r>
              <a:rPr lang="en-US" sz="2000" dirty="0"/>
              <a:t>Innovations I introduced include the use of a terminator character to clearly define message boundaries and the capability to manage large messages. The design is modular, facilitating future enhancements and the integration of more advanced steganography techniques.</a:t>
            </a:r>
          </a:p>
          <a:p>
            <a:endParaRPr lang="en-US" dirty="0"/>
          </a:p>
        </p:txBody>
      </p:sp>
    </p:spTree>
    <p:extLst>
      <p:ext uri="{BB962C8B-B14F-4D97-AF65-F5344CB8AC3E}">
        <p14:creationId xmlns:p14="http://schemas.microsoft.com/office/powerpoint/2010/main" val="3657386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dirty="0"/>
              <a:t>MODELLING</a:t>
            </a:r>
            <a:br>
              <a:rPr lang="en-GB" dirty="0"/>
            </a:br>
            <a:endParaRPr lang="en-US" dirty="0"/>
          </a:p>
        </p:txBody>
      </p:sp>
      <p:sp>
        <p:nvSpPr>
          <p:cNvPr id="3" name="Content Placeholder 2">
            <a:extLst>
              <a:ext uri="{FF2B5EF4-FFF2-40B4-BE49-F238E27FC236}">
                <a16:creationId xmlns:a16="http://schemas.microsoft.com/office/drawing/2014/main" id="{27EBACB0-5504-CAD6-951C-D14217A08A80}"/>
              </a:ext>
            </a:extLst>
          </p:cNvPr>
          <p:cNvSpPr>
            <a:spLocks noGrp="1"/>
          </p:cNvSpPr>
          <p:nvPr>
            <p:ph idx="1"/>
          </p:nvPr>
        </p:nvSpPr>
        <p:spPr>
          <a:xfrm>
            <a:off x="64008" y="1307592"/>
            <a:ext cx="11546799" cy="5550408"/>
          </a:xfrm>
        </p:spPr>
        <p:txBody>
          <a:bodyPr>
            <a:normAutofit fontScale="40000" lnSpcReduction="20000"/>
          </a:bodyPr>
          <a:lstStyle/>
          <a:p>
            <a:pPr marL="99314" lvl="0" indent="0" algn="l" rtl="0">
              <a:spcBef>
                <a:spcPts val="0"/>
              </a:spcBef>
              <a:spcAft>
                <a:spcPts val="0"/>
              </a:spcAft>
              <a:buSzPct val="39800"/>
              <a:buNone/>
            </a:pPr>
            <a:r>
              <a:rPr lang="en-US" sz="3600" dirty="0">
                <a:solidFill>
                  <a:schemeClr val="tx1"/>
                </a:solidFill>
              </a:rPr>
              <a:t>Project Modelling: Image Steganography Tool</a:t>
            </a:r>
          </a:p>
          <a:p>
            <a:pPr marL="306000" lvl="0" indent="-206686" algn="l" rtl="0">
              <a:spcBef>
                <a:spcPts val="0"/>
              </a:spcBef>
              <a:spcAft>
                <a:spcPts val="0"/>
              </a:spcAft>
              <a:buSzPct val="39800"/>
              <a:buNone/>
            </a:pPr>
            <a:endParaRPr lang="en-US" sz="4400" dirty="0">
              <a:solidFill>
                <a:schemeClr val="tx1"/>
              </a:solidFill>
            </a:endParaRPr>
          </a:p>
          <a:p>
            <a:pPr indent="-206686">
              <a:spcBef>
                <a:spcPts val="0"/>
              </a:spcBef>
              <a:spcAft>
                <a:spcPts val="0"/>
              </a:spcAft>
              <a:buSzPct val="39800"/>
              <a:buNone/>
            </a:pPr>
            <a:r>
              <a:rPr lang="en-US" sz="4400" dirty="0">
                <a:solidFill>
                  <a:schemeClr val="tx1"/>
                </a:solidFill>
              </a:rPr>
              <a:t>  </a:t>
            </a:r>
            <a:r>
              <a:rPr lang="en-US" sz="4400" u="sng" dirty="0">
                <a:solidFill>
                  <a:schemeClr val="tx1"/>
                </a:solidFill>
              </a:rPr>
              <a:t>System Architecture:</a:t>
            </a:r>
          </a:p>
          <a:p>
            <a:pPr indent="-206686">
              <a:spcBef>
                <a:spcPts val="0"/>
              </a:spcBef>
              <a:spcAft>
                <a:spcPts val="0"/>
              </a:spcAft>
              <a:buSzPct val="39800"/>
              <a:buNone/>
            </a:pPr>
            <a:r>
              <a:rPr lang="en-US" sz="4400" dirty="0">
                <a:solidFill>
                  <a:schemeClr val="tx1"/>
                </a:solidFill>
              </a:rPr>
              <a:t> </a:t>
            </a:r>
          </a:p>
          <a:p>
            <a:pPr marL="306000" lvl="0" indent="-206686" algn="l" rtl="0">
              <a:spcBef>
                <a:spcPts val="0"/>
              </a:spcBef>
              <a:spcAft>
                <a:spcPts val="0"/>
              </a:spcAft>
              <a:buSzPct val="39800"/>
              <a:buNone/>
            </a:pPr>
            <a:r>
              <a:rPr lang="en-US" sz="3600" dirty="0">
                <a:solidFill>
                  <a:schemeClr val="tx1"/>
                </a:solidFill>
              </a:rPr>
              <a:t>The system is divided into three main components:</a:t>
            </a:r>
          </a:p>
          <a:p>
            <a:pPr marL="306000" lvl="0" indent="-206686" algn="l" rtl="0">
              <a:spcBef>
                <a:spcPts val="0"/>
              </a:spcBef>
              <a:spcAft>
                <a:spcPts val="0"/>
              </a:spcAft>
              <a:buSzPct val="39800"/>
              <a:buNone/>
            </a:pPr>
            <a:r>
              <a:rPr lang="en-US" sz="3600" b="1" dirty="0">
                <a:solidFill>
                  <a:schemeClr val="tx1"/>
                </a:solidFill>
              </a:rPr>
              <a:t>1 . User Interface</a:t>
            </a:r>
            <a:r>
              <a:rPr lang="en-US" sz="3600" dirty="0">
                <a:solidFill>
                  <a:schemeClr val="tx1"/>
                </a:solidFill>
              </a:rPr>
              <a:t> : This components is responsible for managing user interactions, and it is implemented using either </a:t>
            </a:r>
            <a:r>
              <a:rPr lang="en-US" sz="3600" dirty="0" err="1">
                <a:solidFill>
                  <a:schemeClr val="tx1"/>
                </a:solidFill>
              </a:rPr>
              <a:t>Tkinter</a:t>
            </a:r>
            <a:r>
              <a:rPr lang="en-US" sz="3600" dirty="0">
                <a:solidFill>
                  <a:schemeClr val="tx1"/>
                </a:solidFill>
              </a:rPr>
              <a:t> or Flask , ensuring a smooth and efficient user experience.</a:t>
            </a:r>
          </a:p>
          <a:p>
            <a:pPr marL="306000" lvl="0" indent="-206686" algn="l" rtl="0">
              <a:spcBef>
                <a:spcPts val="0"/>
              </a:spcBef>
              <a:spcAft>
                <a:spcPts val="0"/>
              </a:spcAft>
              <a:buSzPct val="39800"/>
              <a:buNone/>
            </a:pPr>
            <a:r>
              <a:rPr lang="en-US" sz="3600" b="1" dirty="0">
                <a:solidFill>
                  <a:schemeClr val="tx1"/>
                </a:solidFill>
              </a:rPr>
              <a:t>2. Core Algorithms : </a:t>
            </a:r>
            <a:r>
              <a:rPr lang="en-US" sz="3600" dirty="0">
                <a:solidFill>
                  <a:schemeClr val="tx1"/>
                </a:solidFill>
              </a:rPr>
              <a:t>This section encompasses the primary logic for embedding and extracting hidden messages, providing the essential functionality for the system.</a:t>
            </a:r>
          </a:p>
          <a:p>
            <a:pPr marL="306000" lvl="0" indent="-206686" algn="l" rtl="0">
              <a:spcBef>
                <a:spcPts val="0"/>
              </a:spcBef>
              <a:spcAft>
                <a:spcPts val="0"/>
              </a:spcAft>
              <a:buSzPct val="39800"/>
              <a:buNone/>
            </a:pPr>
            <a:r>
              <a:rPr lang="en-US" sz="3600" b="1" dirty="0">
                <a:solidFill>
                  <a:schemeClr val="tx1"/>
                </a:solidFill>
              </a:rPr>
              <a:t>3. Data Handling : </a:t>
            </a:r>
            <a:r>
              <a:rPr lang="en-US" sz="3600" dirty="0">
                <a:solidFill>
                  <a:schemeClr val="tx1"/>
                </a:solidFill>
              </a:rPr>
              <a:t>This part deals with </a:t>
            </a:r>
            <a:r>
              <a:rPr lang="en-US" sz="3600" dirty="0"/>
              <a:t>the management of image input and output, as well as the processing of messages, ensuring seamless operation and data flow</a:t>
            </a:r>
            <a:endParaRPr lang="en-US" sz="3600" dirty="0">
              <a:solidFill>
                <a:schemeClr val="tx1"/>
              </a:solidFill>
            </a:endParaRPr>
          </a:p>
          <a:p>
            <a:pPr marL="306000" lvl="0" indent="-206686" algn="l" rtl="0">
              <a:spcBef>
                <a:spcPts val="0"/>
              </a:spcBef>
              <a:spcAft>
                <a:spcPts val="0"/>
              </a:spcAft>
              <a:buSzPct val="39800"/>
              <a:buNone/>
            </a:pPr>
            <a:endParaRPr lang="en-US" sz="3600" dirty="0">
              <a:solidFill>
                <a:schemeClr val="tx1"/>
              </a:solidFill>
            </a:endParaRPr>
          </a:p>
          <a:p>
            <a:pPr marL="306000" lvl="0" indent="-206686" algn="l" rtl="0">
              <a:spcBef>
                <a:spcPts val="0"/>
              </a:spcBef>
              <a:spcAft>
                <a:spcPts val="0"/>
              </a:spcAft>
              <a:buSzPct val="39800"/>
              <a:buNone/>
            </a:pPr>
            <a:endParaRPr lang="en-US" sz="3600" dirty="0">
              <a:solidFill>
                <a:schemeClr val="tx1"/>
              </a:solidFill>
            </a:endParaRPr>
          </a:p>
          <a:p>
            <a:pPr marL="306000" lvl="0" indent="-206686" algn="l" rtl="0">
              <a:spcBef>
                <a:spcPts val="0"/>
              </a:spcBef>
              <a:spcAft>
                <a:spcPts val="0"/>
              </a:spcAft>
              <a:buSzPct val="39800"/>
              <a:buNone/>
            </a:pPr>
            <a:r>
              <a:rPr lang="en-US" sz="3600" b="1" dirty="0">
                <a:solidFill>
                  <a:schemeClr val="tx1"/>
                </a:solidFill>
              </a:rPr>
              <a:t>Data Flow:</a:t>
            </a:r>
          </a:p>
          <a:p>
            <a:pPr marL="306000" lvl="0" indent="-206686" algn="l" rtl="0">
              <a:spcBef>
                <a:spcPts val="0"/>
              </a:spcBef>
              <a:spcAft>
                <a:spcPts val="0"/>
              </a:spcAft>
              <a:buSzPct val="39800"/>
              <a:buNone/>
            </a:pPr>
            <a:r>
              <a:rPr lang="en-US" sz="3600" dirty="0">
                <a:solidFill>
                  <a:schemeClr val="tx1"/>
                </a:solidFill>
              </a:rPr>
              <a:t>1. Input:</a:t>
            </a:r>
          </a:p>
          <a:p>
            <a:pPr marL="306000" lvl="0" indent="-206686" algn="l" rtl="0">
              <a:spcBef>
                <a:spcPts val="0"/>
              </a:spcBef>
              <a:spcAft>
                <a:spcPts val="0"/>
              </a:spcAft>
              <a:buSzPct val="39800"/>
              <a:buNone/>
            </a:pPr>
            <a:r>
              <a:rPr lang="en-US" sz="3600" dirty="0">
                <a:solidFill>
                  <a:schemeClr val="tx1"/>
                </a:solidFill>
              </a:rPr>
              <a:t>   - Users provide an image file, a secret message, and a password.</a:t>
            </a:r>
          </a:p>
          <a:p>
            <a:pPr marL="306000" lvl="0" indent="-206686" algn="l" rtl="0">
              <a:spcBef>
                <a:spcPts val="0"/>
              </a:spcBef>
              <a:spcAft>
                <a:spcPts val="0"/>
              </a:spcAft>
              <a:buSzPct val="39800"/>
              <a:buNone/>
            </a:pPr>
            <a:r>
              <a:rPr lang="en-US" sz="3600" dirty="0">
                <a:solidFill>
                  <a:schemeClr val="tx1"/>
                </a:solidFill>
              </a:rPr>
              <a:t>2. Processing:</a:t>
            </a:r>
          </a:p>
          <a:p>
            <a:pPr marL="306000" lvl="0" indent="-206686" algn="l" rtl="0">
              <a:spcBef>
                <a:spcPts val="0"/>
              </a:spcBef>
              <a:spcAft>
                <a:spcPts val="0"/>
              </a:spcAft>
              <a:buSzPct val="39800"/>
              <a:buNone/>
            </a:pPr>
            <a:r>
              <a:rPr lang="en-US" sz="3600" dirty="0">
                <a:solidFill>
                  <a:schemeClr val="tx1"/>
                </a:solidFill>
              </a:rPr>
              <a:t>   - The message is appended with a terminator character.</a:t>
            </a:r>
          </a:p>
          <a:p>
            <a:pPr marL="306000" lvl="0" indent="-206686" algn="l" rtl="0">
              <a:spcBef>
                <a:spcPts val="0"/>
              </a:spcBef>
              <a:spcAft>
                <a:spcPts val="0"/>
              </a:spcAft>
              <a:buSzPct val="39800"/>
              <a:buNone/>
            </a:pPr>
            <a:r>
              <a:rPr lang="en-US" sz="3600" dirty="0">
                <a:solidFill>
                  <a:schemeClr val="tx1"/>
                </a:solidFill>
              </a:rPr>
              <a:t>   - The password is hashed using SHA-256.</a:t>
            </a:r>
          </a:p>
          <a:p>
            <a:pPr marL="306000" lvl="0" indent="-206686" algn="l" rtl="0">
              <a:spcBef>
                <a:spcPts val="0"/>
              </a:spcBef>
              <a:spcAft>
                <a:spcPts val="0"/>
              </a:spcAft>
              <a:buSzPct val="39800"/>
              <a:buNone/>
            </a:pPr>
            <a:r>
              <a:rPr lang="en-US" sz="3600" dirty="0">
                <a:solidFill>
                  <a:schemeClr val="tx1"/>
                </a:solidFill>
              </a:rPr>
              <a:t>   - The message is embedded in the image using LSB method and hashed password.</a:t>
            </a:r>
          </a:p>
          <a:p>
            <a:pPr marL="306000" lvl="0" indent="-206686" algn="l" rtl="0">
              <a:spcBef>
                <a:spcPts val="0"/>
              </a:spcBef>
              <a:spcAft>
                <a:spcPts val="0"/>
              </a:spcAft>
              <a:buSzPct val="39800"/>
              <a:buNone/>
            </a:pPr>
            <a:r>
              <a:rPr lang="en-US" sz="3600" dirty="0">
                <a:solidFill>
                  <a:schemeClr val="tx1"/>
                </a:solidFill>
              </a:rPr>
              <a:t>3. Output:</a:t>
            </a:r>
          </a:p>
          <a:p>
            <a:pPr marL="306000" lvl="0" indent="-206686" algn="l" rtl="0">
              <a:spcBef>
                <a:spcPts val="0"/>
              </a:spcBef>
              <a:spcAft>
                <a:spcPts val="0"/>
              </a:spcAft>
              <a:buSzPct val="39800"/>
              <a:buNone/>
            </a:pPr>
            <a:r>
              <a:rPr lang="en-US" sz="3600" dirty="0">
                <a:solidFill>
                  <a:schemeClr val="tx1"/>
                </a:solidFill>
              </a:rPr>
              <a:t>   - The </a:t>
            </a:r>
            <a:r>
              <a:rPr lang="en-US" sz="3600" dirty="0" err="1">
                <a:solidFill>
                  <a:schemeClr val="tx1"/>
                </a:solidFill>
              </a:rPr>
              <a:t>stego</a:t>
            </a:r>
            <a:r>
              <a:rPr lang="en-US" sz="3600" dirty="0">
                <a:solidFill>
                  <a:schemeClr val="tx1"/>
                </a:solidFill>
              </a:rPr>
              <a:t>-image is saved and displayed.</a:t>
            </a:r>
          </a:p>
          <a:p>
            <a:pPr marL="306000" lvl="0" indent="-206686" algn="l" rtl="0">
              <a:spcBef>
                <a:spcPts val="0"/>
              </a:spcBef>
              <a:spcAft>
                <a:spcPts val="0"/>
              </a:spcAft>
              <a:buSzPct val="39800"/>
              <a:buNone/>
            </a:pPr>
            <a:r>
              <a:rPr lang="en-US" sz="3600" dirty="0">
                <a:solidFill>
                  <a:schemeClr val="tx1"/>
                </a:solidFill>
              </a:rPr>
              <a:t>   - Hidden messages can be retrieved using the hashed password.</a:t>
            </a:r>
          </a:p>
          <a:p>
            <a:pPr marL="306000" lvl="0" indent="-206686" algn="l" rtl="0">
              <a:spcBef>
                <a:spcPts val="0"/>
              </a:spcBef>
              <a:spcAft>
                <a:spcPts val="0"/>
              </a:spcAft>
              <a:buSzPct val="64705"/>
              <a:buNone/>
            </a:pPr>
            <a:endParaRPr lang="en-US" sz="1600" dirty="0">
              <a:solidFill>
                <a:schemeClr val="tx1"/>
              </a:solidFill>
            </a:endParaRPr>
          </a:p>
          <a:p>
            <a:endParaRPr lang="en-US" dirty="0"/>
          </a:p>
        </p:txBody>
      </p:sp>
    </p:spTree>
    <p:extLst>
      <p:ext uri="{BB962C8B-B14F-4D97-AF65-F5344CB8AC3E}">
        <p14:creationId xmlns:p14="http://schemas.microsoft.com/office/powerpoint/2010/main" val="3184081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B2EC1-B7BF-CE7B-C9A6-7635DA95F4F6}"/>
              </a:ext>
            </a:extLst>
          </p:cNvPr>
          <p:cNvSpPr>
            <a:spLocks noGrp="1"/>
          </p:cNvSpPr>
          <p:nvPr>
            <p:ph type="title"/>
          </p:nvPr>
        </p:nvSpPr>
        <p:spPr>
          <a:xfrm>
            <a:off x="581191" y="493812"/>
            <a:ext cx="11029616" cy="1188720"/>
          </a:xfrm>
        </p:spPr>
        <p:txBody>
          <a:bodyPr anchor="ctr"/>
          <a:lstStyle/>
          <a:p>
            <a:r>
              <a:rPr lang="en-GB"/>
              <a:t>Results</a:t>
            </a:r>
            <a:endParaRPr lang="en-US"/>
          </a:p>
        </p:txBody>
      </p:sp>
      <p:pic>
        <p:nvPicPr>
          <p:cNvPr id="5" name="Content Placeholder 4">
            <a:extLst>
              <a:ext uri="{FF2B5EF4-FFF2-40B4-BE49-F238E27FC236}">
                <a16:creationId xmlns:a16="http://schemas.microsoft.com/office/drawing/2014/main" id="{F9D815FB-C0E4-186D-0571-20BE8B53A5CE}"/>
              </a:ext>
            </a:extLst>
          </p:cNvPr>
          <p:cNvPicPr>
            <a:picLocks noGrp="1" noChangeAspect="1"/>
          </p:cNvPicPr>
          <p:nvPr>
            <p:ph idx="1"/>
          </p:nvPr>
        </p:nvPicPr>
        <p:blipFill>
          <a:blip r:embed="rId2"/>
          <a:stretch>
            <a:fillRect/>
          </a:stretch>
        </p:blipFill>
        <p:spPr>
          <a:xfrm>
            <a:off x="284246" y="1429544"/>
            <a:ext cx="5252372" cy="1651971"/>
          </a:xfrm>
        </p:spPr>
      </p:pic>
      <p:pic>
        <p:nvPicPr>
          <p:cNvPr id="7" name="Picture 6">
            <a:extLst>
              <a:ext uri="{FF2B5EF4-FFF2-40B4-BE49-F238E27FC236}">
                <a16:creationId xmlns:a16="http://schemas.microsoft.com/office/drawing/2014/main" id="{8B51B0AB-1602-E9D1-AA92-AA747733A16D}"/>
              </a:ext>
            </a:extLst>
          </p:cNvPr>
          <p:cNvPicPr>
            <a:picLocks noChangeAspect="1"/>
          </p:cNvPicPr>
          <p:nvPr/>
        </p:nvPicPr>
        <p:blipFill>
          <a:blip r:embed="rId3"/>
          <a:stretch>
            <a:fillRect/>
          </a:stretch>
        </p:blipFill>
        <p:spPr>
          <a:xfrm>
            <a:off x="6247313" y="1429544"/>
            <a:ext cx="5944687" cy="1348819"/>
          </a:xfrm>
          <a:prstGeom prst="rect">
            <a:avLst/>
          </a:prstGeom>
        </p:spPr>
      </p:pic>
      <p:pic>
        <p:nvPicPr>
          <p:cNvPr id="9" name="Picture 8">
            <a:extLst>
              <a:ext uri="{FF2B5EF4-FFF2-40B4-BE49-F238E27FC236}">
                <a16:creationId xmlns:a16="http://schemas.microsoft.com/office/drawing/2014/main" id="{97AE320D-395D-B1AF-1C0C-F69FBBCA06AD}"/>
              </a:ext>
            </a:extLst>
          </p:cNvPr>
          <p:cNvPicPr>
            <a:picLocks noChangeAspect="1"/>
          </p:cNvPicPr>
          <p:nvPr/>
        </p:nvPicPr>
        <p:blipFill>
          <a:blip r:embed="rId4"/>
          <a:stretch>
            <a:fillRect/>
          </a:stretch>
        </p:blipFill>
        <p:spPr>
          <a:xfrm>
            <a:off x="208247" y="3828256"/>
            <a:ext cx="5887753" cy="1854448"/>
          </a:xfrm>
          <a:prstGeom prst="rect">
            <a:avLst/>
          </a:prstGeom>
        </p:spPr>
      </p:pic>
      <p:pic>
        <p:nvPicPr>
          <p:cNvPr id="10" name="Picture 9">
            <a:extLst>
              <a:ext uri="{FF2B5EF4-FFF2-40B4-BE49-F238E27FC236}">
                <a16:creationId xmlns:a16="http://schemas.microsoft.com/office/drawing/2014/main" id="{D7C80E92-5F8A-4361-A5FE-967A8C0C156C}"/>
              </a:ext>
            </a:extLst>
          </p:cNvPr>
          <p:cNvPicPr>
            <a:picLocks noChangeAspect="1"/>
          </p:cNvPicPr>
          <p:nvPr/>
        </p:nvPicPr>
        <p:blipFill>
          <a:blip r:embed="rId5"/>
          <a:stretch>
            <a:fillRect/>
          </a:stretch>
        </p:blipFill>
        <p:spPr>
          <a:xfrm>
            <a:off x="6438900" y="3881500"/>
            <a:ext cx="5753100" cy="1581150"/>
          </a:xfrm>
          <a:prstGeom prst="rect">
            <a:avLst/>
          </a:prstGeom>
        </p:spPr>
      </p:pic>
    </p:spTree>
    <p:extLst>
      <p:ext uri="{BB962C8B-B14F-4D97-AF65-F5344CB8AC3E}">
        <p14:creationId xmlns:p14="http://schemas.microsoft.com/office/powerpoint/2010/main" val="33196273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IBM template.pptx" id="{DD7D02DF-74B2-BE46-8E60-C19E1E020CC7}" vid="{4A44C851-0219-434E-AA92-1FCB39E6E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16c05727-aa75-4e4a-9b5f-8a80a1165891"/>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1E7CA09-9778-4414-AE97-8064B12DA30E}">
  <ds:schemaRefs>
    <ds:schemaRef ds:uri="16c05727-aa75-4e4a-9b5f-8a80a1165891"/>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578</TotalTime>
  <Words>1144</Words>
  <Application>Microsoft Office PowerPoint</Application>
  <PresentationFormat>Widescreen</PresentationFormat>
  <Paragraphs>84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Arial</vt:lpstr>
      <vt:lpstr>Calibri</vt:lpstr>
      <vt:lpstr>Franklin Gothic Book</vt:lpstr>
      <vt:lpstr>Franklin Gothic Demi</vt:lpstr>
      <vt:lpstr>Wingdings 2</vt:lpstr>
      <vt:lpstr>DividendVTI</vt:lpstr>
      <vt:lpstr>Student Details :</vt:lpstr>
      <vt:lpstr>                                      IMAGE STEGANOGRAPHY                                           PRABLEM STATEMENT :  </vt:lpstr>
      <vt:lpstr>AGENDA</vt:lpstr>
      <vt:lpstr>PROJECT  OVERVIEW</vt:lpstr>
      <vt:lpstr>WHO ARE THE END USERS of this project?</vt:lpstr>
      <vt:lpstr> YOUR SOLUTION AND ITS VALUE PROPOSITION</vt:lpstr>
      <vt:lpstr>How did you customize the project and make it your own</vt:lpstr>
      <vt:lpstr>MODELLING </vt:lpstr>
      <vt:lpstr>Results</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mohith molleti</cp:lastModifiedBy>
  <cp:revision>4</cp:revision>
  <dcterms:created xsi:type="dcterms:W3CDTF">2021-05-26T16:50:10Z</dcterms:created>
  <dcterms:modified xsi:type="dcterms:W3CDTF">2024-07-24T15:16:39Z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