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sldIdLst>
    <p:sldId id="256" r:id="rId2"/>
    <p:sldId id="257" r:id="rId3"/>
    <p:sldId id="265" r:id="rId4"/>
    <p:sldId id="266" r:id="rId5"/>
    <p:sldId id="258" r:id="rId6"/>
    <p:sldId id="261" r:id="rId7"/>
    <p:sldId id="259" r:id="rId8"/>
    <p:sldId id="260" r:id="rId9"/>
    <p:sldId id="268" r:id="rId10"/>
    <p:sldId id="262" r:id="rId11"/>
    <p:sldId id="263" r:id="rId12"/>
    <p:sldId id="264" r:id="rId13"/>
    <p:sldId id="272" r:id="rId14"/>
    <p:sldId id="267" r:id="rId15"/>
    <p:sldId id="269" r:id="rId16"/>
    <p:sldId id="273"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9684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664C608-40B1-4030-A28D-5B74BC98ADCE}" type="datetimeFigureOut">
              <a:rPr lang="en-US" smtClean="0"/>
              <a:t>5/25/2023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232291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590683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87940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00191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3804386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7785798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81024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17295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45466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3760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11237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5/25/2023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78306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5/25/2023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72448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5/25/2023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1601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10305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5/25/2023</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2868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664C608-40B1-4030-A28D-5B74BC98ADCE}" type="datetimeFigureOut">
              <a:rPr lang="en-US" smtClean="0"/>
              <a:t>5/25/2023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01924472"/>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3000"/>
            <a:lum/>
          </a:blip>
          <a:srcRect/>
          <a:stretch>
            <a:fillRect l="-11000" t="-43000" r="-13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0DDDAA-EE31-5521-D308-ACF4D9299120}"/>
              </a:ext>
            </a:extLst>
          </p:cNvPr>
          <p:cNvSpPr>
            <a:spLocks noGrp="1"/>
          </p:cNvSpPr>
          <p:nvPr>
            <p:ph type="subTitle" idx="1"/>
          </p:nvPr>
        </p:nvSpPr>
        <p:spPr>
          <a:xfrm>
            <a:off x="1882066" y="541375"/>
            <a:ext cx="7946146" cy="905686"/>
          </a:xfrm>
        </p:spPr>
        <p:txBody>
          <a:bodyPr>
            <a:normAutofit/>
          </a:bodyPr>
          <a:lstStyle/>
          <a:p>
            <a:pPr algn="ctr"/>
            <a:r>
              <a:rPr lang="en-US" sz="4800" b="1" u="sng" dirty="0">
                <a:solidFill>
                  <a:schemeClr val="bg1"/>
                </a:solidFill>
                <a:latin typeface="Snap ITC" panose="04040A07060A02020202" pitchFamily="82" charset="0"/>
              </a:rPr>
              <a:t>MaRS Open Project </a:t>
            </a:r>
            <a:endParaRPr lang="en-IN" sz="4800" b="1" u="sng" dirty="0">
              <a:solidFill>
                <a:schemeClr val="bg1"/>
              </a:solidFill>
              <a:latin typeface="Snap ITC" panose="04040A07060A02020202" pitchFamily="82" charset="0"/>
            </a:endParaRPr>
          </a:p>
        </p:txBody>
      </p:sp>
      <p:sp>
        <p:nvSpPr>
          <p:cNvPr id="5" name="Title 4">
            <a:extLst>
              <a:ext uri="{FF2B5EF4-FFF2-40B4-BE49-F238E27FC236}">
                <a16:creationId xmlns:a16="http://schemas.microsoft.com/office/drawing/2014/main" id="{497790B4-2868-605F-DAF9-178742AC3ECD}"/>
              </a:ext>
            </a:extLst>
          </p:cNvPr>
          <p:cNvSpPr>
            <a:spLocks noGrp="1"/>
          </p:cNvSpPr>
          <p:nvPr>
            <p:ph type="ctrTitle"/>
          </p:nvPr>
        </p:nvSpPr>
        <p:spPr>
          <a:xfrm flipH="1">
            <a:off x="638491" y="685799"/>
            <a:ext cx="6081903" cy="1222899"/>
          </a:xfrm>
        </p:spPr>
        <p:txBody>
          <a:bodyPr>
            <a:normAutofit/>
          </a:bodyPr>
          <a:lstStyle/>
          <a:p>
            <a:r>
              <a:rPr lang="en-US" dirty="0"/>
              <a:t>   </a:t>
            </a:r>
            <a:endParaRPr lang="en-IN" dirty="0"/>
          </a:p>
        </p:txBody>
      </p:sp>
      <p:sp>
        <p:nvSpPr>
          <p:cNvPr id="6" name="TextBox 5">
            <a:extLst>
              <a:ext uri="{FF2B5EF4-FFF2-40B4-BE49-F238E27FC236}">
                <a16:creationId xmlns:a16="http://schemas.microsoft.com/office/drawing/2014/main" id="{8E91E07C-E1C8-4EE9-A013-E9D978C7230E}"/>
              </a:ext>
            </a:extLst>
          </p:cNvPr>
          <p:cNvSpPr txBox="1"/>
          <p:nvPr/>
        </p:nvSpPr>
        <p:spPr>
          <a:xfrm>
            <a:off x="106532" y="1724032"/>
            <a:ext cx="12085467" cy="1569660"/>
          </a:xfrm>
          <a:prstGeom prst="rect">
            <a:avLst/>
          </a:prstGeom>
          <a:noFill/>
        </p:spPr>
        <p:txBody>
          <a:bodyPr wrap="square" rtlCol="0">
            <a:spAutoFit/>
          </a:bodyPr>
          <a:lstStyle/>
          <a:p>
            <a:pPr algn="ctr"/>
            <a:r>
              <a:rPr lang="en-US" sz="4800" dirty="0">
                <a:solidFill>
                  <a:schemeClr val="bg1">
                    <a:lumMod val="85000"/>
                    <a:lumOff val="15000"/>
                  </a:schemeClr>
                </a:solidFill>
                <a:latin typeface="Cooper Black" panose="0208090404030B020404" pitchFamily="18" charset="0"/>
              </a:rPr>
              <a:t>Iot Based Water Pollution Monitoring System</a:t>
            </a:r>
          </a:p>
        </p:txBody>
      </p:sp>
      <p:sp>
        <p:nvSpPr>
          <p:cNvPr id="7" name="TextBox 6">
            <a:extLst>
              <a:ext uri="{FF2B5EF4-FFF2-40B4-BE49-F238E27FC236}">
                <a16:creationId xmlns:a16="http://schemas.microsoft.com/office/drawing/2014/main" id="{2BCE3F05-E32C-74F3-AF17-E5C500B4C909}"/>
              </a:ext>
            </a:extLst>
          </p:cNvPr>
          <p:cNvSpPr txBox="1"/>
          <p:nvPr/>
        </p:nvSpPr>
        <p:spPr>
          <a:xfrm>
            <a:off x="8614298" y="4180344"/>
            <a:ext cx="3577701" cy="2677656"/>
          </a:xfrm>
          <a:prstGeom prst="rect">
            <a:avLst/>
          </a:prstGeom>
          <a:noFill/>
        </p:spPr>
        <p:txBody>
          <a:bodyPr wrap="square" rtlCol="0">
            <a:spAutoFit/>
          </a:bodyPr>
          <a:lstStyle/>
          <a:p>
            <a:r>
              <a:rPr lang="en-US" sz="2800" dirty="0">
                <a:solidFill>
                  <a:schemeClr val="accent6">
                    <a:lumMod val="50000"/>
                  </a:schemeClr>
                </a:solidFill>
                <a:latin typeface="Arial Rounded MT Bold" panose="020F0704030504030204" pitchFamily="34" charset="0"/>
              </a:rPr>
              <a:t>   </a:t>
            </a:r>
            <a:r>
              <a:rPr lang="en-US" sz="2800" u="sng" dirty="0">
                <a:solidFill>
                  <a:schemeClr val="accent6">
                    <a:lumMod val="50000"/>
                  </a:schemeClr>
                </a:solidFill>
                <a:latin typeface="Arial Rounded MT Bold" panose="020F0704030504030204" pitchFamily="34" charset="0"/>
              </a:rPr>
              <a:t>Team</a:t>
            </a:r>
            <a:r>
              <a:rPr lang="en-US" sz="2800" dirty="0">
                <a:solidFill>
                  <a:schemeClr val="accent6">
                    <a:lumMod val="50000"/>
                  </a:schemeClr>
                </a:solidFill>
                <a:latin typeface="Arial Rounded MT Bold" panose="020F0704030504030204" pitchFamily="34" charset="0"/>
              </a:rPr>
              <a:t>-</a:t>
            </a:r>
          </a:p>
          <a:p>
            <a:pPr marL="285750" indent="-285750">
              <a:buFont typeface="Arial" panose="020B0604020202020204" pitchFamily="34" charset="0"/>
              <a:buChar char="•"/>
            </a:pPr>
            <a:r>
              <a:rPr lang="en-US" sz="2800" dirty="0">
                <a:solidFill>
                  <a:schemeClr val="accent6">
                    <a:lumMod val="50000"/>
                  </a:schemeClr>
                </a:solidFill>
                <a:latin typeface="Arial Rounded MT Bold" panose="020F0704030504030204" pitchFamily="34" charset="0"/>
              </a:rPr>
              <a:t>Vishwa E.</a:t>
            </a:r>
          </a:p>
          <a:p>
            <a:pPr marL="285750" indent="-285750">
              <a:buFont typeface="Arial" panose="020B0604020202020204" pitchFamily="34" charset="0"/>
              <a:buChar char="•"/>
            </a:pPr>
            <a:r>
              <a:rPr lang="en-US" sz="2800" dirty="0">
                <a:solidFill>
                  <a:schemeClr val="accent6">
                    <a:lumMod val="50000"/>
                  </a:schemeClr>
                </a:solidFill>
                <a:latin typeface="Arial Rounded MT Bold" panose="020F0704030504030204" pitchFamily="34" charset="0"/>
              </a:rPr>
              <a:t>Sanchit Singh</a:t>
            </a:r>
          </a:p>
          <a:p>
            <a:pPr marL="285750" indent="-285750">
              <a:buFont typeface="Arial" panose="020B0604020202020204" pitchFamily="34" charset="0"/>
              <a:buChar char="•"/>
            </a:pPr>
            <a:r>
              <a:rPr lang="en-US" sz="2800" dirty="0">
                <a:solidFill>
                  <a:schemeClr val="accent6">
                    <a:lumMod val="50000"/>
                  </a:schemeClr>
                </a:solidFill>
                <a:latin typeface="Arial Rounded MT Bold" panose="020F0704030504030204" pitchFamily="34" charset="0"/>
              </a:rPr>
              <a:t>Mohith Reddy</a:t>
            </a:r>
          </a:p>
          <a:p>
            <a:pPr marL="285750" indent="-285750">
              <a:buFont typeface="Arial" panose="020B0604020202020204" pitchFamily="34" charset="0"/>
              <a:buChar char="•"/>
            </a:pPr>
            <a:r>
              <a:rPr lang="en-US" sz="2800" dirty="0">
                <a:solidFill>
                  <a:schemeClr val="accent6">
                    <a:lumMod val="50000"/>
                  </a:schemeClr>
                </a:solidFill>
                <a:latin typeface="Arial Rounded MT Bold" panose="020F0704030504030204" pitchFamily="34" charset="0"/>
              </a:rPr>
              <a:t>Madhu Singh</a:t>
            </a:r>
          </a:p>
          <a:p>
            <a:endParaRPr lang="en-IN" sz="2800" dirty="0">
              <a:latin typeface="Arial Rounded MT Bold" panose="020F0704030504030204" pitchFamily="34" charset="0"/>
            </a:endParaRPr>
          </a:p>
        </p:txBody>
      </p:sp>
    </p:spTree>
    <p:extLst>
      <p:ext uri="{BB962C8B-B14F-4D97-AF65-F5344CB8AC3E}">
        <p14:creationId xmlns:p14="http://schemas.microsoft.com/office/powerpoint/2010/main" val="3317777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38E53F-05EF-78E9-6EE5-9FE1C62F0CBD}"/>
              </a:ext>
            </a:extLst>
          </p:cNvPr>
          <p:cNvSpPr txBox="1"/>
          <p:nvPr/>
        </p:nvSpPr>
        <p:spPr>
          <a:xfrm>
            <a:off x="443882" y="98521"/>
            <a:ext cx="6223247" cy="523220"/>
          </a:xfrm>
          <a:prstGeom prst="rect">
            <a:avLst/>
          </a:prstGeom>
          <a:noFill/>
        </p:spPr>
        <p:txBody>
          <a:bodyPr wrap="square" rtlCol="0">
            <a:spAutoFit/>
          </a:bodyPr>
          <a:lstStyle/>
          <a:p>
            <a:r>
              <a:rPr lang="en-US" sz="2800" u="sng" dirty="0">
                <a:solidFill>
                  <a:schemeClr val="bg1"/>
                </a:solidFill>
                <a:latin typeface="Berlin Sans FB Demi" panose="020E0802020502020306" pitchFamily="34" charset="0"/>
              </a:rPr>
              <a:t>Code Snippets</a:t>
            </a:r>
            <a:endParaRPr lang="en-IN" sz="2800" u="sng" dirty="0">
              <a:solidFill>
                <a:schemeClr val="bg1"/>
              </a:solidFill>
              <a:latin typeface="Berlin Sans FB Demi" panose="020E0802020502020306" pitchFamily="34" charset="0"/>
            </a:endParaRPr>
          </a:p>
        </p:txBody>
      </p:sp>
      <p:pic>
        <p:nvPicPr>
          <p:cNvPr id="5" name="Picture 4">
            <a:extLst>
              <a:ext uri="{FF2B5EF4-FFF2-40B4-BE49-F238E27FC236}">
                <a16:creationId xmlns:a16="http://schemas.microsoft.com/office/drawing/2014/main" id="{5B14FC94-54B5-29AE-8857-FE8EE286C015}"/>
              </a:ext>
            </a:extLst>
          </p:cNvPr>
          <p:cNvPicPr>
            <a:picLocks noChangeAspect="1"/>
          </p:cNvPicPr>
          <p:nvPr/>
        </p:nvPicPr>
        <p:blipFill rotWithShape="1">
          <a:blip r:embed="rId2"/>
          <a:srcRect r="11530"/>
          <a:stretch/>
        </p:blipFill>
        <p:spPr>
          <a:xfrm>
            <a:off x="516651" y="731520"/>
            <a:ext cx="8403830" cy="6027959"/>
          </a:xfrm>
          <a:prstGeom prst="rect">
            <a:avLst/>
          </a:prstGeom>
        </p:spPr>
      </p:pic>
    </p:spTree>
    <p:extLst>
      <p:ext uri="{BB962C8B-B14F-4D97-AF65-F5344CB8AC3E}">
        <p14:creationId xmlns:p14="http://schemas.microsoft.com/office/powerpoint/2010/main" val="2564624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1E9F20-0D52-6E31-A402-024FDAC16E16}"/>
              </a:ext>
            </a:extLst>
          </p:cNvPr>
          <p:cNvPicPr>
            <a:picLocks noChangeAspect="1"/>
          </p:cNvPicPr>
          <p:nvPr/>
        </p:nvPicPr>
        <p:blipFill rotWithShape="1">
          <a:blip r:embed="rId2"/>
          <a:srcRect r="11986"/>
          <a:stretch/>
        </p:blipFill>
        <p:spPr>
          <a:xfrm>
            <a:off x="139435" y="172720"/>
            <a:ext cx="5672085" cy="5283200"/>
          </a:xfrm>
          <a:prstGeom prst="rect">
            <a:avLst/>
          </a:prstGeom>
        </p:spPr>
      </p:pic>
      <p:pic>
        <p:nvPicPr>
          <p:cNvPr id="6" name="Picture 5">
            <a:extLst>
              <a:ext uri="{FF2B5EF4-FFF2-40B4-BE49-F238E27FC236}">
                <a16:creationId xmlns:a16="http://schemas.microsoft.com/office/drawing/2014/main" id="{53C1BC1B-DD63-6BB4-EB4A-2FF936A037F3}"/>
              </a:ext>
            </a:extLst>
          </p:cNvPr>
          <p:cNvPicPr>
            <a:picLocks noChangeAspect="1"/>
          </p:cNvPicPr>
          <p:nvPr/>
        </p:nvPicPr>
        <p:blipFill rotWithShape="1">
          <a:blip r:embed="rId3"/>
          <a:srcRect r="32599"/>
          <a:stretch/>
        </p:blipFill>
        <p:spPr>
          <a:xfrm>
            <a:off x="6200405" y="1259840"/>
            <a:ext cx="5852160" cy="5476240"/>
          </a:xfrm>
          <a:prstGeom prst="rect">
            <a:avLst/>
          </a:prstGeom>
        </p:spPr>
      </p:pic>
    </p:spTree>
    <p:extLst>
      <p:ext uri="{BB962C8B-B14F-4D97-AF65-F5344CB8AC3E}">
        <p14:creationId xmlns:p14="http://schemas.microsoft.com/office/powerpoint/2010/main" val="3740125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F20E2F-A842-330C-2948-6565EA055594}"/>
              </a:ext>
            </a:extLst>
          </p:cNvPr>
          <p:cNvPicPr>
            <a:picLocks noChangeAspect="1"/>
          </p:cNvPicPr>
          <p:nvPr/>
        </p:nvPicPr>
        <p:blipFill>
          <a:blip r:embed="rId2"/>
          <a:stretch>
            <a:fillRect/>
          </a:stretch>
        </p:blipFill>
        <p:spPr>
          <a:xfrm>
            <a:off x="90048" y="71120"/>
            <a:ext cx="6209152" cy="4094480"/>
          </a:xfrm>
          <a:prstGeom prst="rect">
            <a:avLst/>
          </a:prstGeom>
        </p:spPr>
      </p:pic>
      <p:pic>
        <p:nvPicPr>
          <p:cNvPr id="6" name="Picture 5">
            <a:extLst>
              <a:ext uri="{FF2B5EF4-FFF2-40B4-BE49-F238E27FC236}">
                <a16:creationId xmlns:a16="http://schemas.microsoft.com/office/drawing/2014/main" id="{4E1FC47D-DF04-8D76-5360-3C090F1326A9}"/>
              </a:ext>
            </a:extLst>
          </p:cNvPr>
          <p:cNvPicPr>
            <a:picLocks noChangeAspect="1"/>
          </p:cNvPicPr>
          <p:nvPr/>
        </p:nvPicPr>
        <p:blipFill rotWithShape="1">
          <a:blip r:embed="rId3"/>
          <a:srcRect b="13973"/>
          <a:stretch/>
        </p:blipFill>
        <p:spPr>
          <a:xfrm>
            <a:off x="4622800" y="4285615"/>
            <a:ext cx="7376160" cy="2359025"/>
          </a:xfrm>
          <a:prstGeom prst="rect">
            <a:avLst/>
          </a:prstGeom>
        </p:spPr>
      </p:pic>
    </p:spTree>
    <p:extLst>
      <p:ext uri="{BB962C8B-B14F-4D97-AF65-F5344CB8AC3E}">
        <p14:creationId xmlns:p14="http://schemas.microsoft.com/office/powerpoint/2010/main" val="1023738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855B6B-EA44-0E1D-6F77-CDFC281EF400}"/>
              </a:ext>
            </a:extLst>
          </p:cNvPr>
          <p:cNvSpPr txBox="1"/>
          <p:nvPr/>
        </p:nvSpPr>
        <p:spPr>
          <a:xfrm>
            <a:off x="275208" y="328474"/>
            <a:ext cx="6498454" cy="584775"/>
          </a:xfrm>
          <a:prstGeom prst="rect">
            <a:avLst/>
          </a:prstGeom>
          <a:noFill/>
        </p:spPr>
        <p:txBody>
          <a:bodyPr wrap="square" rtlCol="0">
            <a:spAutoFit/>
          </a:bodyPr>
          <a:lstStyle/>
          <a:p>
            <a:r>
              <a:rPr lang="en-US" sz="3200" u="sng" dirty="0">
                <a:solidFill>
                  <a:schemeClr val="bg1"/>
                </a:solidFill>
                <a:latin typeface="Berlin Sans FB Demi" panose="020E0802020502020306" pitchFamily="34" charset="0"/>
              </a:rPr>
              <a:t>Final Model and Result</a:t>
            </a:r>
            <a:endParaRPr lang="en-IN" sz="3200" u="sng" dirty="0">
              <a:solidFill>
                <a:schemeClr val="bg1"/>
              </a:solidFill>
              <a:latin typeface="Berlin Sans FB Demi" panose="020E0802020502020306" pitchFamily="34" charset="0"/>
            </a:endParaRPr>
          </a:p>
        </p:txBody>
      </p:sp>
      <p:pic>
        <p:nvPicPr>
          <p:cNvPr id="4" name="Picture 3">
            <a:extLst>
              <a:ext uri="{FF2B5EF4-FFF2-40B4-BE49-F238E27FC236}">
                <a16:creationId xmlns:a16="http://schemas.microsoft.com/office/drawing/2014/main" id="{729FBEA9-28ED-1E0C-08FC-292A55043ABD}"/>
              </a:ext>
            </a:extLst>
          </p:cNvPr>
          <p:cNvPicPr>
            <a:picLocks noChangeAspect="1"/>
          </p:cNvPicPr>
          <p:nvPr/>
        </p:nvPicPr>
        <p:blipFill rotWithShape="1">
          <a:blip r:embed="rId2"/>
          <a:srcRect l="3800" t="27961" r="2650" b="34887"/>
          <a:stretch/>
        </p:blipFill>
        <p:spPr>
          <a:xfrm>
            <a:off x="408375" y="1002601"/>
            <a:ext cx="3915052" cy="25478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87C68E4D-A29B-8768-3996-4D00A2659E9C}"/>
              </a:ext>
            </a:extLst>
          </p:cNvPr>
          <p:cNvPicPr>
            <a:picLocks noChangeAspect="1"/>
          </p:cNvPicPr>
          <p:nvPr/>
        </p:nvPicPr>
        <p:blipFill>
          <a:blip r:embed="rId3"/>
          <a:stretch>
            <a:fillRect/>
          </a:stretch>
        </p:blipFill>
        <p:spPr>
          <a:xfrm>
            <a:off x="6239525" y="328474"/>
            <a:ext cx="5185508" cy="33202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C6756768-38CC-43D6-B513-21FD1E3CA6D2}"/>
              </a:ext>
            </a:extLst>
          </p:cNvPr>
          <p:cNvPicPr>
            <a:picLocks noChangeAspect="1"/>
          </p:cNvPicPr>
          <p:nvPr/>
        </p:nvPicPr>
        <p:blipFill rotWithShape="1">
          <a:blip r:embed="rId4"/>
          <a:srcRect t="11777" b="9173"/>
          <a:stretch/>
        </p:blipFill>
        <p:spPr>
          <a:xfrm>
            <a:off x="2942950" y="3862938"/>
            <a:ext cx="4228730" cy="26665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50282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2E66CF-AD8E-9BAB-4972-0B01A3BB8560}"/>
              </a:ext>
            </a:extLst>
          </p:cNvPr>
          <p:cNvSpPr txBox="1"/>
          <p:nvPr/>
        </p:nvSpPr>
        <p:spPr>
          <a:xfrm>
            <a:off x="365760" y="345440"/>
            <a:ext cx="11267440" cy="5786199"/>
          </a:xfrm>
          <a:prstGeom prst="rect">
            <a:avLst/>
          </a:prstGeom>
          <a:noFill/>
        </p:spPr>
        <p:txBody>
          <a:bodyPr wrap="square" rtlCol="0">
            <a:spAutoFit/>
          </a:bodyPr>
          <a:lstStyle/>
          <a:p>
            <a:r>
              <a:rPr lang="en-US" sz="2800" u="sng" dirty="0">
                <a:solidFill>
                  <a:schemeClr val="bg1"/>
                </a:solidFill>
                <a:latin typeface="Berlin Sans FB Demi" panose="020E0802020502020306" pitchFamily="34" charset="0"/>
              </a:rPr>
              <a:t>Individual contributions in the project-</a:t>
            </a:r>
          </a:p>
          <a:p>
            <a:endParaRPr lang="en-US" dirty="0">
              <a:solidFill>
                <a:schemeClr val="bg1"/>
              </a:solidFill>
            </a:endParaRPr>
          </a:p>
          <a:p>
            <a:r>
              <a:rPr lang="en-US" sz="2400" dirty="0">
                <a:solidFill>
                  <a:schemeClr val="bg1"/>
                </a:solidFill>
                <a:latin typeface="Adobe Hebrew" panose="02040503050201020203" pitchFamily="18" charset="-79"/>
                <a:cs typeface="Adobe Hebrew" panose="02040503050201020203" pitchFamily="18" charset="-79"/>
              </a:rPr>
              <a:t>Vishwa E. -  Designing the CAD model of the boat, arranging the mechanical components and uploading sensor data to server</a:t>
            </a:r>
          </a:p>
          <a:p>
            <a:endParaRPr lang="en-US" sz="2400" dirty="0">
              <a:solidFill>
                <a:schemeClr val="bg1"/>
              </a:solidFill>
              <a:latin typeface="Adobe Hebrew" panose="02040503050201020203" pitchFamily="18" charset="-79"/>
              <a:cs typeface="Adobe Hebrew" panose="02040503050201020203" pitchFamily="18" charset="-79"/>
            </a:endParaRPr>
          </a:p>
          <a:p>
            <a:r>
              <a:rPr lang="en-US" sz="2400" dirty="0">
                <a:solidFill>
                  <a:schemeClr val="bg1"/>
                </a:solidFill>
                <a:latin typeface="Adobe Hebrew" panose="02040503050201020203" pitchFamily="18" charset="-79"/>
                <a:cs typeface="Adobe Hebrew" panose="02040503050201020203" pitchFamily="18" charset="-79"/>
              </a:rPr>
              <a:t>Sanchit Singh-  Designing the hull of the boat, code for servo control and uploading sensor data to server</a:t>
            </a:r>
          </a:p>
          <a:p>
            <a:endParaRPr lang="en-US" sz="2400" dirty="0">
              <a:solidFill>
                <a:schemeClr val="bg1"/>
              </a:solidFill>
              <a:latin typeface="Adobe Hebrew" panose="02040503050201020203" pitchFamily="18" charset="-79"/>
              <a:cs typeface="Adobe Hebrew" panose="02040503050201020203" pitchFamily="18" charset="-79"/>
            </a:endParaRPr>
          </a:p>
          <a:p>
            <a:r>
              <a:rPr lang="en-US" sz="2400" dirty="0">
                <a:solidFill>
                  <a:schemeClr val="bg1"/>
                </a:solidFill>
                <a:latin typeface="Adobe Hebrew" panose="02040503050201020203" pitchFamily="18" charset="-79"/>
                <a:cs typeface="Adobe Hebrew" panose="02040503050201020203" pitchFamily="18" charset="-79"/>
              </a:rPr>
              <a:t>Mohith Reddy-  Code for controlling the motor , to get input from Blynk, connections part and uploading sensor data to server</a:t>
            </a:r>
          </a:p>
          <a:p>
            <a:endParaRPr lang="en-US" sz="2400" dirty="0">
              <a:solidFill>
                <a:schemeClr val="bg1"/>
              </a:solidFill>
              <a:latin typeface="Adobe Hebrew" panose="02040503050201020203" pitchFamily="18" charset="-79"/>
              <a:cs typeface="Adobe Hebrew" panose="02040503050201020203" pitchFamily="18" charset="-79"/>
            </a:endParaRPr>
          </a:p>
          <a:p>
            <a:r>
              <a:rPr lang="en-US" sz="2400" dirty="0">
                <a:solidFill>
                  <a:schemeClr val="bg1"/>
                </a:solidFill>
                <a:latin typeface="Adobe Hebrew" panose="02040503050201020203" pitchFamily="18" charset="-79"/>
                <a:cs typeface="Adobe Hebrew" panose="02040503050201020203" pitchFamily="18" charset="-79"/>
              </a:rPr>
              <a:t>Madhu Singh-  Determining and arranging the sensors to be used, connection of sensors to NodeMCU  and uploading sensor data to server</a:t>
            </a:r>
          </a:p>
          <a:p>
            <a:endParaRPr lang="en-US" sz="2400" dirty="0">
              <a:latin typeface="Adobe Hebrew" panose="02040503050201020203" pitchFamily="18" charset="-79"/>
              <a:cs typeface="Adobe Hebrew" panose="02040503050201020203" pitchFamily="18" charset="-79"/>
            </a:endParaRPr>
          </a:p>
          <a:p>
            <a:endParaRPr lang="en-US" dirty="0"/>
          </a:p>
          <a:p>
            <a:endParaRPr lang="en-IN" dirty="0"/>
          </a:p>
        </p:txBody>
      </p:sp>
    </p:spTree>
    <p:extLst>
      <p:ext uri="{BB962C8B-B14F-4D97-AF65-F5344CB8AC3E}">
        <p14:creationId xmlns:p14="http://schemas.microsoft.com/office/powerpoint/2010/main" val="1828974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D2714C-48FF-4653-B5AE-D854EB619A1D}"/>
              </a:ext>
            </a:extLst>
          </p:cNvPr>
          <p:cNvSpPr txBox="1"/>
          <p:nvPr/>
        </p:nvSpPr>
        <p:spPr>
          <a:xfrm>
            <a:off x="335280" y="568960"/>
            <a:ext cx="11440160" cy="4555093"/>
          </a:xfrm>
          <a:prstGeom prst="rect">
            <a:avLst/>
          </a:prstGeom>
          <a:noFill/>
        </p:spPr>
        <p:txBody>
          <a:bodyPr wrap="square" rtlCol="0">
            <a:spAutoFit/>
          </a:bodyPr>
          <a:lstStyle/>
          <a:p>
            <a:r>
              <a:rPr lang="en-US" sz="3200" u="sng" dirty="0">
                <a:solidFill>
                  <a:schemeClr val="bg1"/>
                </a:solidFill>
                <a:latin typeface="Berlin Sans FB Demi" panose="020E0802020502020306" pitchFamily="34" charset="0"/>
              </a:rPr>
              <a:t>Things we learnt from the project</a:t>
            </a:r>
          </a:p>
          <a:p>
            <a:endParaRPr lang="en-US" dirty="0">
              <a:solidFill>
                <a:schemeClr val="bg1"/>
              </a:solidFill>
            </a:endParaRPr>
          </a:p>
          <a:p>
            <a:pPr marL="285750" indent="-285750">
              <a:buFont typeface="Arial" panose="020B0604020202020204" pitchFamily="34" charset="0"/>
              <a:buChar char="•"/>
            </a:pPr>
            <a:r>
              <a:rPr lang="en-US" sz="2400" dirty="0">
                <a:solidFill>
                  <a:schemeClr val="bg1"/>
                </a:solidFill>
                <a:latin typeface="Adobe Hebrew" panose="02040503050201020203" pitchFamily="18" charset="-79"/>
                <a:cs typeface="Adobe Hebrew" panose="02040503050201020203" pitchFamily="18" charset="-79"/>
              </a:rPr>
              <a:t>Introduction to IoT and its use in day-to-day life.</a:t>
            </a:r>
          </a:p>
          <a:p>
            <a:pPr marL="285750" indent="-285750">
              <a:buFont typeface="Arial" panose="020B0604020202020204" pitchFamily="34" charset="0"/>
              <a:buChar char="•"/>
            </a:pPr>
            <a:r>
              <a:rPr lang="en-US" sz="2400" dirty="0">
                <a:solidFill>
                  <a:schemeClr val="bg1"/>
                </a:solidFill>
                <a:latin typeface="Adobe Hebrew" panose="02040503050201020203" pitchFamily="18" charset="-79"/>
                <a:cs typeface="Adobe Hebrew" panose="02040503050201020203" pitchFamily="18" charset="-79"/>
              </a:rPr>
              <a:t>We learnt how to create and work on CAD models.</a:t>
            </a:r>
          </a:p>
          <a:p>
            <a:pPr marL="285750" indent="-285750">
              <a:buFont typeface="Arial" panose="020B0604020202020204" pitchFamily="34" charset="0"/>
              <a:buChar char="•"/>
            </a:pPr>
            <a:r>
              <a:rPr lang="en-US" sz="2400" dirty="0">
                <a:solidFill>
                  <a:schemeClr val="bg1"/>
                </a:solidFill>
                <a:latin typeface="Adobe Hebrew" panose="02040503050201020203" pitchFamily="18" charset="-79"/>
                <a:cs typeface="Adobe Hebrew" panose="02040503050201020203" pitchFamily="18" charset="-79"/>
              </a:rPr>
              <a:t>We learnt that how can we upload and receive data over IoT platform using Arduino IDE, NodeMCU ESP32 and Blynk server.</a:t>
            </a:r>
          </a:p>
          <a:p>
            <a:pPr marL="285750" indent="-285750">
              <a:buFont typeface="Arial" panose="020B0604020202020204" pitchFamily="34" charset="0"/>
              <a:buChar char="•"/>
            </a:pPr>
            <a:r>
              <a:rPr lang="en-US" sz="2400" dirty="0">
                <a:solidFill>
                  <a:schemeClr val="bg1"/>
                </a:solidFill>
                <a:latin typeface="Adobe Hebrew" panose="02040503050201020203" pitchFamily="18" charset="-79"/>
                <a:cs typeface="Adobe Hebrew" panose="02040503050201020203" pitchFamily="18" charset="-79"/>
              </a:rPr>
              <a:t>We also got to know how we  can control the servo by giving inputs over IoT.</a:t>
            </a:r>
          </a:p>
          <a:p>
            <a:pPr marL="285750" indent="-285750">
              <a:buFont typeface="Arial" panose="020B0604020202020204" pitchFamily="34" charset="0"/>
              <a:buChar char="•"/>
            </a:pPr>
            <a:r>
              <a:rPr lang="en-US" sz="2400" dirty="0">
                <a:solidFill>
                  <a:schemeClr val="bg1"/>
                </a:solidFill>
                <a:latin typeface="Adobe Hebrew" panose="02040503050201020203" pitchFamily="18" charset="-79"/>
                <a:cs typeface="Adobe Hebrew" panose="02040503050201020203" pitchFamily="18" charset="-79"/>
              </a:rPr>
              <a:t>This project really helped us to learn more about IoT, 3D modelling and introduced us to the use of different sensors.</a:t>
            </a:r>
          </a:p>
          <a:p>
            <a:pPr marL="285750" indent="-285750">
              <a:buFont typeface="Arial" panose="020B0604020202020204" pitchFamily="34" charset="0"/>
              <a:buChar char="•"/>
            </a:pPr>
            <a:r>
              <a:rPr lang="en-US" sz="2400" dirty="0">
                <a:solidFill>
                  <a:schemeClr val="bg1"/>
                </a:solidFill>
                <a:latin typeface="Adobe Hebrew" panose="02040503050201020203" pitchFamily="18" charset="-79"/>
                <a:cs typeface="Adobe Hebrew" panose="02040503050201020203" pitchFamily="18" charset="-79"/>
              </a:rPr>
              <a:t>Moreover, the most important thing that this open project taught us is teamwork. We got to work in a team where we could learn new things from our teammates and helped each other at different steps.</a:t>
            </a:r>
            <a:endParaRPr lang="en-IN" sz="2400" dirty="0">
              <a:solidFill>
                <a:schemeClr val="bg1"/>
              </a:solidFill>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610412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06A8D-AEEE-18BE-9F60-6B367EA2DFD2}"/>
              </a:ext>
            </a:extLst>
          </p:cNvPr>
          <p:cNvSpPr txBox="1"/>
          <p:nvPr/>
        </p:nvSpPr>
        <p:spPr>
          <a:xfrm>
            <a:off x="363984" y="488272"/>
            <a:ext cx="11239131" cy="3293209"/>
          </a:xfrm>
          <a:prstGeom prst="rect">
            <a:avLst/>
          </a:prstGeom>
          <a:noFill/>
        </p:spPr>
        <p:txBody>
          <a:bodyPr wrap="square" rtlCol="0">
            <a:spAutoFit/>
          </a:bodyPr>
          <a:lstStyle/>
          <a:p>
            <a:r>
              <a:rPr lang="en-US" sz="2800" u="sng" dirty="0">
                <a:solidFill>
                  <a:schemeClr val="bg1"/>
                </a:solidFill>
                <a:latin typeface="Berlin Sans FB Demi" panose="020E0802020502020306" pitchFamily="34" charset="0"/>
              </a:rPr>
              <a:t>Problems we faced during the project-</a:t>
            </a:r>
          </a:p>
          <a:p>
            <a:endParaRPr lang="en-US" sz="2000" u="sng" dirty="0">
              <a:solidFill>
                <a:schemeClr val="bg1"/>
              </a:solidFill>
              <a:latin typeface="Adobe Thai" panose="02040503050201020203" pitchFamily="18" charset="-34"/>
              <a:cs typeface="Adobe Thai" panose="02040503050201020203" pitchFamily="18" charset="-34"/>
            </a:endParaRPr>
          </a:p>
          <a:p>
            <a:endParaRPr lang="en-US" sz="2000" u="sng" dirty="0">
              <a:solidFill>
                <a:schemeClr val="bg1"/>
              </a:solidFill>
              <a:latin typeface="Adobe Thai" panose="02040503050201020203" pitchFamily="18" charset="-34"/>
              <a:cs typeface="Adobe Thai" panose="02040503050201020203" pitchFamily="18" charset="-34"/>
            </a:endParaRPr>
          </a:p>
          <a:p>
            <a:pPr marL="342900" indent="-342900">
              <a:buFont typeface="Arial" panose="020B0604020202020204" pitchFamily="34" charset="0"/>
              <a:buChar char="•"/>
            </a:pPr>
            <a:r>
              <a:rPr lang="en-US" sz="2000" dirty="0">
                <a:solidFill>
                  <a:schemeClr val="bg1"/>
                </a:solidFill>
                <a:latin typeface="Adobe Thai" panose="02040503050201020203" pitchFamily="18" charset="-34"/>
                <a:cs typeface="Adobe Thai" panose="02040503050201020203" pitchFamily="18" charset="-34"/>
              </a:rPr>
              <a:t> We had problem interpreting the actual problem statement and that project was turning into a simple RC boat. So we got the problem statement modified later on.</a:t>
            </a:r>
          </a:p>
          <a:p>
            <a:endParaRPr lang="en-US" sz="2000" dirty="0">
              <a:solidFill>
                <a:schemeClr val="bg1"/>
              </a:solidFill>
              <a:latin typeface="Adobe Thai" panose="02040503050201020203" pitchFamily="18" charset="-34"/>
              <a:cs typeface="Adobe Thai" panose="02040503050201020203" pitchFamily="18" charset="-34"/>
            </a:endParaRPr>
          </a:p>
          <a:p>
            <a:pPr marL="342900" indent="-342900">
              <a:buFont typeface="Arial" panose="020B0604020202020204" pitchFamily="34" charset="0"/>
              <a:buChar char="•"/>
            </a:pPr>
            <a:r>
              <a:rPr lang="en-US" sz="2000" dirty="0">
                <a:solidFill>
                  <a:schemeClr val="bg1"/>
                </a:solidFill>
                <a:latin typeface="Adobe Thai" panose="02040503050201020203" pitchFamily="18" charset="-34"/>
                <a:cs typeface="Adobe Thai" panose="02040503050201020203" pitchFamily="18" charset="-34"/>
              </a:rPr>
              <a:t>We tried to use Blynk and ThingSpeak servers simultaneously but there was some problem in it so we continued with Blynk server only.</a:t>
            </a:r>
          </a:p>
          <a:p>
            <a:endParaRPr lang="en-US" sz="2000" dirty="0">
              <a:solidFill>
                <a:schemeClr val="bg1"/>
              </a:solidFill>
              <a:latin typeface="Adobe Thai" panose="02040503050201020203" pitchFamily="18" charset="-34"/>
              <a:cs typeface="Adobe Thai" panose="02040503050201020203" pitchFamily="18" charset="-34"/>
            </a:endParaRPr>
          </a:p>
          <a:p>
            <a:pPr marL="342900" indent="-342900">
              <a:buFont typeface="Arial" panose="020B0604020202020204" pitchFamily="34" charset="0"/>
              <a:buChar char="•"/>
            </a:pPr>
            <a:r>
              <a:rPr lang="en-US" sz="2000" dirty="0">
                <a:solidFill>
                  <a:schemeClr val="bg1"/>
                </a:solidFill>
                <a:latin typeface="Adobe Thai" panose="02040503050201020203" pitchFamily="18" charset="-34"/>
                <a:cs typeface="Adobe Thai" panose="02040503050201020203" pitchFamily="18" charset="-34"/>
              </a:rPr>
              <a:t>The first 3D model could not be printed properly so we had to go with our another model. </a:t>
            </a:r>
            <a:endParaRPr lang="en-IN" sz="2000" dirty="0">
              <a:solidFill>
                <a:schemeClr val="bg1"/>
              </a:solidFill>
              <a:latin typeface="Adobe Thai" panose="02040503050201020203" pitchFamily="18" charset="-34"/>
              <a:cs typeface="Adobe Thai" panose="02040503050201020203" pitchFamily="18" charset="-34"/>
            </a:endParaRPr>
          </a:p>
        </p:txBody>
      </p:sp>
    </p:spTree>
    <p:extLst>
      <p:ext uri="{BB962C8B-B14F-4D97-AF65-F5344CB8AC3E}">
        <p14:creationId xmlns:p14="http://schemas.microsoft.com/office/powerpoint/2010/main" val="3204676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CA06F6-562B-0201-7EFC-7C7ED2C338CB}"/>
              </a:ext>
            </a:extLst>
          </p:cNvPr>
          <p:cNvSpPr txBox="1"/>
          <p:nvPr/>
        </p:nvSpPr>
        <p:spPr>
          <a:xfrm>
            <a:off x="457200" y="518160"/>
            <a:ext cx="11084560" cy="5232202"/>
          </a:xfrm>
          <a:prstGeom prst="rect">
            <a:avLst/>
          </a:prstGeom>
          <a:noFill/>
        </p:spPr>
        <p:txBody>
          <a:bodyPr wrap="square" rtlCol="0">
            <a:spAutoFit/>
          </a:bodyPr>
          <a:lstStyle/>
          <a:p>
            <a:r>
              <a:rPr lang="en-US" sz="3000" u="sng" dirty="0">
                <a:solidFill>
                  <a:schemeClr val="bg1"/>
                </a:solidFill>
                <a:latin typeface="Berlin Sans FB Demi" panose="020E0802020502020306" pitchFamily="34" charset="0"/>
              </a:rPr>
              <a:t>Further changes or developments that we would like to do in this project-</a:t>
            </a:r>
          </a:p>
          <a:p>
            <a:endParaRPr lang="en-US" dirty="0">
              <a:solidFill>
                <a:schemeClr val="bg1"/>
              </a:solidFill>
            </a:endParaRPr>
          </a:p>
          <a:p>
            <a:pPr marL="285750" indent="-285750">
              <a:buFont typeface="Arial" panose="020B0604020202020204" pitchFamily="34" charset="0"/>
              <a:buChar char="•"/>
            </a:pPr>
            <a:r>
              <a:rPr lang="en-US" sz="2600" dirty="0">
                <a:solidFill>
                  <a:schemeClr val="bg1"/>
                </a:solidFill>
                <a:latin typeface="Adobe Hebrew" panose="02040503050201020203" pitchFamily="18" charset="-79"/>
                <a:cs typeface="Adobe Hebrew" panose="02040503050201020203" pitchFamily="18" charset="-79"/>
              </a:rPr>
              <a:t>We would like to add some more sensors like pH sensor and dissolved oxygen sensor so that we can get a better set of values to correctly evaluate the pollution level in water source or body.</a:t>
            </a:r>
          </a:p>
          <a:p>
            <a:endParaRPr lang="en-US" sz="2600" dirty="0">
              <a:solidFill>
                <a:schemeClr val="bg1"/>
              </a:solidFill>
              <a:latin typeface="Adobe Hebrew" panose="02040503050201020203" pitchFamily="18" charset="-79"/>
              <a:cs typeface="Adobe Hebrew" panose="02040503050201020203" pitchFamily="18" charset="-79"/>
            </a:endParaRPr>
          </a:p>
          <a:p>
            <a:pPr marL="285750" indent="-285750">
              <a:buFont typeface="Arial" panose="020B0604020202020204" pitchFamily="34" charset="0"/>
              <a:buChar char="•"/>
            </a:pPr>
            <a:r>
              <a:rPr lang="en-US" sz="2600" dirty="0">
                <a:solidFill>
                  <a:schemeClr val="bg1"/>
                </a:solidFill>
                <a:latin typeface="Adobe Hebrew" panose="02040503050201020203" pitchFamily="18" charset="-79"/>
                <a:cs typeface="Adobe Hebrew" panose="02040503050201020203" pitchFamily="18" charset="-79"/>
              </a:rPr>
              <a:t>We would also like to add a GPS module which would provide us with the location of boat when used in big lakes or water bodies.</a:t>
            </a:r>
          </a:p>
          <a:p>
            <a:endParaRPr lang="en-US" sz="2600" dirty="0">
              <a:solidFill>
                <a:schemeClr val="bg1"/>
              </a:solidFill>
              <a:latin typeface="Adobe Hebrew" panose="02040503050201020203" pitchFamily="18" charset="-79"/>
              <a:cs typeface="Adobe Hebrew" panose="02040503050201020203" pitchFamily="18" charset="-79"/>
            </a:endParaRPr>
          </a:p>
          <a:p>
            <a:pPr marL="285750" indent="-285750">
              <a:buFont typeface="Arial" panose="020B0604020202020204" pitchFamily="34" charset="0"/>
              <a:buChar char="•"/>
            </a:pPr>
            <a:r>
              <a:rPr lang="en-US" sz="2600" dirty="0">
                <a:solidFill>
                  <a:schemeClr val="bg1"/>
                </a:solidFill>
                <a:latin typeface="Adobe Hebrew" panose="02040503050201020203" pitchFamily="18" charset="-79"/>
                <a:cs typeface="Adobe Hebrew" panose="02040503050201020203" pitchFamily="18" charset="-79"/>
              </a:rPr>
              <a:t>If we could manually connect NodeMCU to WiFi by introducing a new function in the code</a:t>
            </a:r>
          </a:p>
          <a:p>
            <a:endParaRPr lang="en-IN" dirty="0"/>
          </a:p>
        </p:txBody>
      </p:sp>
    </p:spTree>
    <p:extLst>
      <p:ext uri="{BB962C8B-B14F-4D97-AF65-F5344CB8AC3E}">
        <p14:creationId xmlns:p14="http://schemas.microsoft.com/office/powerpoint/2010/main" val="2280170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DB69D2-DAFF-092A-5CD6-CD0F7E821480}"/>
              </a:ext>
            </a:extLst>
          </p:cNvPr>
          <p:cNvSpPr txBox="1"/>
          <p:nvPr/>
        </p:nvSpPr>
        <p:spPr>
          <a:xfrm>
            <a:off x="1137920" y="1899920"/>
            <a:ext cx="9743440" cy="1323439"/>
          </a:xfrm>
          <a:prstGeom prst="rect">
            <a:avLst/>
          </a:prstGeom>
          <a:noFill/>
        </p:spPr>
        <p:txBody>
          <a:bodyPr wrap="square" rtlCol="0">
            <a:spAutoFit/>
          </a:bodyPr>
          <a:lstStyle/>
          <a:p>
            <a:r>
              <a:rPr lang="en-US" sz="8000" dirty="0">
                <a:solidFill>
                  <a:schemeClr val="bg1"/>
                </a:solidFill>
                <a:latin typeface="Adobe Hebrew" panose="02040503050201020203" pitchFamily="18" charset="-79"/>
                <a:cs typeface="Adobe Hebrew" panose="02040503050201020203" pitchFamily="18" charset="-79"/>
              </a:rPr>
              <a:t>THANK YOU</a:t>
            </a:r>
            <a:endParaRPr lang="en-IN" sz="8000" dirty="0">
              <a:solidFill>
                <a:schemeClr val="bg1"/>
              </a:solidFill>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3706692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0980CF-319B-3BDF-2D37-E2931FB8D95C}"/>
              </a:ext>
            </a:extLst>
          </p:cNvPr>
          <p:cNvSpPr txBox="1"/>
          <p:nvPr/>
        </p:nvSpPr>
        <p:spPr>
          <a:xfrm>
            <a:off x="276687" y="399495"/>
            <a:ext cx="11638625" cy="4431983"/>
          </a:xfrm>
          <a:prstGeom prst="rect">
            <a:avLst/>
          </a:prstGeom>
          <a:noFill/>
        </p:spPr>
        <p:txBody>
          <a:bodyPr wrap="square" rtlCol="0">
            <a:spAutoFit/>
          </a:bodyPr>
          <a:lstStyle/>
          <a:p>
            <a:r>
              <a:rPr lang="en-US" sz="4400" u="sng" dirty="0">
                <a:solidFill>
                  <a:schemeClr val="bg1"/>
                </a:solidFill>
                <a:latin typeface="Berlin Sans FB Demi" panose="020E0802020502020306" pitchFamily="34" charset="0"/>
                <a:cs typeface="Adobe Thai" panose="02040503050201020203" pitchFamily="18" charset="-34"/>
              </a:rPr>
              <a:t>Problem Statement-</a:t>
            </a:r>
          </a:p>
          <a:p>
            <a:endParaRPr lang="en-US" sz="4400" dirty="0">
              <a:solidFill>
                <a:schemeClr val="bg1"/>
              </a:solidFill>
              <a:latin typeface="Adobe Thai" panose="02040503050201020203" pitchFamily="18" charset="-34"/>
              <a:cs typeface="Adobe Thai" panose="02040503050201020203" pitchFamily="18" charset="-34"/>
            </a:endParaRPr>
          </a:p>
          <a:p>
            <a:r>
              <a:rPr lang="en-US" sz="4400" dirty="0">
                <a:solidFill>
                  <a:schemeClr val="bg1"/>
                </a:solidFill>
                <a:latin typeface="Adobe Thai" panose="02040503050201020203" pitchFamily="18" charset="-34"/>
                <a:cs typeface="Adobe Thai" panose="02040503050201020203" pitchFamily="18" charset="-34"/>
              </a:rPr>
              <a:t>To design a boat, embedded with sensors to get water quality parameters.</a:t>
            </a:r>
          </a:p>
          <a:p>
            <a:r>
              <a:rPr lang="en-US" sz="4400" dirty="0">
                <a:solidFill>
                  <a:schemeClr val="bg1"/>
                </a:solidFill>
                <a:latin typeface="Adobe Thai" panose="02040503050201020203" pitchFamily="18" charset="-34"/>
                <a:cs typeface="Adobe Thai" panose="02040503050201020203" pitchFamily="18" charset="-34"/>
              </a:rPr>
              <a:t>The sensor data is uploaded to an IoT platform facilitating easy monitoring of data from anywhere.</a:t>
            </a:r>
          </a:p>
          <a:p>
            <a:endParaRPr lang="en-IN" dirty="0"/>
          </a:p>
        </p:txBody>
      </p:sp>
    </p:spTree>
    <p:extLst>
      <p:ext uri="{BB962C8B-B14F-4D97-AF65-F5344CB8AC3E}">
        <p14:creationId xmlns:p14="http://schemas.microsoft.com/office/powerpoint/2010/main" val="348176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6E751B-6374-8F1F-4F1E-02955ED4D315}"/>
              </a:ext>
            </a:extLst>
          </p:cNvPr>
          <p:cNvSpPr txBox="1"/>
          <p:nvPr/>
        </p:nvSpPr>
        <p:spPr>
          <a:xfrm>
            <a:off x="168677" y="0"/>
            <a:ext cx="11532093" cy="6617196"/>
          </a:xfrm>
          <a:prstGeom prst="rect">
            <a:avLst/>
          </a:prstGeom>
          <a:noFill/>
        </p:spPr>
        <p:txBody>
          <a:bodyPr wrap="square" rtlCol="0">
            <a:spAutoFit/>
          </a:bodyPr>
          <a:lstStyle/>
          <a:p>
            <a:endParaRPr lang="en-US" sz="2400" dirty="0">
              <a:solidFill>
                <a:schemeClr val="bg1"/>
              </a:solidFill>
              <a:latin typeface="Adobe Hebrew" panose="02040503050201020203" pitchFamily="18" charset="-79"/>
              <a:cs typeface="Adobe Hebrew" panose="02040503050201020203" pitchFamily="18" charset="-79"/>
            </a:endParaRPr>
          </a:p>
          <a:p>
            <a:r>
              <a:rPr lang="en-US" sz="2400" dirty="0">
                <a:solidFill>
                  <a:schemeClr val="bg1"/>
                </a:solidFill>
                <a:latin typeface="Adobe Hebrew" panose="02040503050201020203" pitchFamily="18" charset="-79"/>
                <a:cs typeface="Adobe Hebrew" panose="02040503050201020203" pitchFamily="18" charset="-79"/>
              </a:rPr>
              <a:t>The first step towards controlling or checking water pollution is to determine the actual level of pollution. For this, we have designed a water pollution monitoring system embedded with temperature and  turbidity sensors to provide us with data of water quality level. This is facilitated using an IoT platform online over which data is recorded and transmitted. The speed of servo motor is also controlled using IoT platform rather than using a RC system.</a:t>
            </a:r>
          </a:p>
          <a:p>
            <a:endParaRPr lang="en-US" sz="2400" dirty="0">
              <a:solidFill>
                <a:schemeClr val="bg1"/>
              </a:solidFill>
              <a:latin typeface="Adobe Hebrew" panose="02040503050201020203" pitchFamily="18" charset="-79"/>
              <a:cs typeface="Adobe Hebrew" panose="02040503050201020203" pitchFamily="18" charset="-79"/>
            </a:endParaRPr>
          </a:p>
          <a:p>
            <a:r>
              <a:rPr lang="en-US" sz="2400" dirty="0">
                <a:solidFill>
                  <a:schemeClr val="bg1"/>
                </a:solidFill>
                <a:latin typeface="Adobe Hebrew" panose="02040503050201020203" pitchFamily="18" charset="-79"/>
                <a:cs typeface="Adobe Hebrew" panose="02040503050201020203" pitchFamily="18" charset="-79"/>
              </a:rPr>
              <a:t>The data collected by sensors is sent to the cloud  by using IoT based Blynk platform. The model is developed for testing water samples and the data sent over the internet is analyzed. This helps to alert the user when there is a certain deviation of water quality parameters from the pre-defined set of standard values. </a:t>
            </a:r>
          </a:p>
          <a:p>
            <a:endParaRPr lang="en-US" sz="2400" dirty="0">
              <a:solidFill>
                <a:schemeClr val="bg1"/>
              </a:solidFill>
              <a:latin typeface="Adobe Hebrew" panose="02040503050201020203" pitchFamily="18" charset="-79"/>
              <a:cs typeface="Adobe Hebrew" panose="02040503050201020203" pitchFamily="18" charset="-79"/>
            </a:endParaRPr>
          </a:p>
          <a:p>
            <a:r>
              <a:rPr lang="en-US" sz="2400" dirty="0">
                <a:solidFill>
                  <a:schemeClr val="bg1"/>
                </a:solidFill>
                <a:latin typeface="Adobe Hebrew" panose="02040503050201020203" pitchFamily="18" charset="-79"/>
                <a:cs typeface="Adobe Hebrew" panose="02040503050201020203" pitchFamily="18" charset="-79"/>
              </a:rPr>
              <a:t>As the variation in values of the parameter points towards the presence of pollutants, this system can be used to keep a check on pollution of water resources and </a:t>
            </a:r>
            <a:r>
              <a:rPr lang="en-US" sz="2400">
                <a:solidFill>
                  <a:schemeClr val="bg1"/>
                </a:solidFill>
                <a:latin typeface="Adobe Hebrew" panose="02040503050201020203" pitchFamily="18" charset="-79"/>
                <a:cs typeface="Adobe Hebrew" panose="02040503050201020203" pitchFamily="18" charset="-79"/>
              </a:rPr>
              <a:t>provide an environment </a:t>
            </a:r>
            <a:r>
              <a:rPr lang="en-US" sz="2400" dirty="0">
                <a:solidFill>
                  <a:schemeClr val="bg1"/>
                </a:solidFill>
                <a:latin typeface="Adobe Hebrew" panose="02040503050201020203" pitchFamily="18" charset="-79"/>
                <a:cs typeface="Adobe Hebrew" panose="02040503050201020203" pitchFamily="18" charset="-79"/>
              </a:rPr>
              <a:t>for safe drinking water.</a:t>
            </a:r>
          </a:p>
          <a:p>
            <a:endParaRPr lang="en-US" sz="2000" dirty="0"/>
          </a:p>
          <a:p>
            <a:endParaRPr lang="en-IN" sz="2000" dirty="0"/>
          </a:p>
        </p:txBody>
      </p:sp>
    </p:spTree>
    <p:extLst>
      <p:ext uri="{BB962C8B-B14F-4D97-AF65-F5344CB8AC3E}">
        <p14:creationId xmlns:p14="http://schemas.microsoft.com/office/powerpoint/2010/main" val="461452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CE7242-A077-5210-B906-3042CF95B48C}"/>
              </a:ext>
            </a:extLst>
          </p:cNvPr>
          <p:cNvSpPr txBox="1"/>
          <p:nvPr/>
        </p:nvSpPr>
        <p:spPr>
          <a:xfrm>
            <a:off x="325123" y="72078"/>
            <a:ext cx="9983422" cy="2831544"/>
          </a:xfrm>
          <a:prstGeom prst="rect">
            <a:avLst/>
          </a:prstGeom>
          <a:noFill/>
        </p:spPr>
        <p:txBody>
          <a:bodyPr wrap="square" rtlCol="0">
            <a:spAutoFit/>
          </a:bodyPr>
          <a:lstStyle/>
          <a:p>
            <a:r>
              <a:rPr lang="en-US" sz="4000" b="1" u="sng" dirty="0">
                <a:solidFill>
                  <a:schemeClr val="bg1"/>
                </a:solidFill>
                <a:latin typeface="Berlin Sans FB Demi" panose="020E0802020502020306" pitchFamily="34" charset="0"/>
              </a:rPr>
              <a:t>IoT</a:t>
            </a:r>
          </a:p>
          <a:p>
            <a:endParaRPr lang="en-US" dirty="0">
              <a:solidFill>
                <a:schemeClr val="bg1"/>
              </a:solidFill>
            </a:endParaRPr>
          </a:p>
          <a:p>
            <a:r>
              <a:rPr lang="en-US" sz="2400" b="0" i="0" dirty="0">
                <a:solidFill>
                  <a:schemeClr val="bg1"/>
                </a:solidFill>
                <a:effectLst/>
                <a:latin typeface="Adobe Hebrew" panose="02040503050201020203" pitchFamily="18" charset="-79"/>
                <a:cs typeface="Adobe Hebrew" panose="02040503050201020203" pitchFamily="18" charset="-79"/>
              </a:rPr>
              <a:t>IoT i.e. Internet of Things refers to the interconnection of physical devices, such as appliances and vehicles, that are embedded with software and sensors enabling them to connect and exchange data. This technology allows for the collection and sharing of data from a vast network of devices, creating opportunities for more efficient and automated systems.</a:t>
            </a:r>
          </a:p>
        </p:txBody>
      </p:sp>
      <p:pic>
        <p:nvPicPr>
          <p:cNvPr id="4" name="Picture 3">
            <a:extLst>
              <a:ext uri="{FF2B5EF4-FFF2-40B4-BE49-F238E27FC236}">
                <a16:creationId xmlns:a16="http://schemas.microsoft.com/office/drawing/2014/main" id="{F12A03CE-1B9B-882D-A6CB-935D2C4063A1}"/>
              </a:ext>
            </a:extLst>
          </p:cNvPr>
          <p:cNvPicPr>
            <a:picLocks noChangeAspect="1"/>
          </p:cNvPicPr>
          <p:nvPr/>
        </p:nvPicPr>
        <p:blipFill>
          <a:blip r:embed="rId2"/>
          <a:stretch>
            <a:fillRect/>
          </a:stretch>
        </p:blipFill>
        <p:spPr>
          <a:xfrm>
            <a:off x="5801360" y="2831544"/>
            <a:ext cx="5862320" cy="3492709"/>
          </a:xfrm>
          <a:prstGeom prst="rect">
            <a:avLst/>
          </a:prstGeom>
          <a:ln>
            <a:noFill/>
          </a:ln>
          <a:effectLst>
            <a:innerShdw blurRad="63500" dist="50800">
              <a:prstClr val="black">
                <a:alpha val="50000"/>
              </a:prstClr>
            </a:innerShdw>
          </a:effectLst>
        </p:spPr>
      </p:pic>
      <p:pic>
        <p:nvPicPr>
          <p:cNvPr id="6" name="Picture 5">
            <a:extLst>
              <a:ext uri="{FF2B5EF4-FFF2-40B4-BE49-F238E27FC236}">
                <a16:creationId xmlns:a16="http://schemas.microsoft.com/office/drawing/2014/main" id="{5AA6126B-9F0F-0C4C-B542-B1B4DE183D8A}"/>
              </a:ext>
            </a:extLst>
          </p:cNvPr>
          <p:cNvPicPr>
            <a:picLocks noChangeAspect="1"/>
          </p:cNvPicPr>
          <p:nvPr/>
        </p:nvPicPr>
        <p:blipFill rotWithShape="1">
          <a:blip r:embed="rId3"/>
          <a:srcRect l="5966" t="9449" r="4945" b="9451"/>
          <a:stretch/>
        </p:blipFill>
        <p:spPr>
          <a:xfrm>
            <a:off x="254002" y="3077766"/>
            <a:ext cx="5142320" cy="3708156"/>
          </a:xfrm>
          <a:prstGeom prst="rect">
            <a:avLst/>
          </a:prstGeom>
          <a:ln>
            <a:noFill/>
          </a:ln>
          <a:effectLst>
            <a:outerShdw blurRad="190500" dist="228600" dir="2700000" algn="ctr">
              <a:srgbClr val="000000">
                <a:alpha val="30000"/>
              </a:srgbClr>
            </a:outerShdw>
            <a:softEdge rad="112500"/>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1472647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778D68-F6C6-A2F4-92C5-615217FC0B7E}"/>
              </a:ext>
            </a:extLst>
          </p:cNvPr>
          <p:cNvSpPr txBox="1"/>
          <p:nvPr/>
        </p:nvSpPr>
        <p:spPr>
          <a:xfrm>
            <a:off x="483241" y="243346"/>
            <a:ext cx="10981678" cy="707886"/>
          </a:xfrm>
          <a:prstGeom prst="rect">
            <a:avLst/>
          </a:prstGeom>
          <a:noFill/>
        </p:spPr>
        <p:txBody>
          <a:bodyPr wrap="square" rtlCol="0">
            <a:spAutoFit/>
          </a:bodyPr>
          <a:lstStyle/>
          <a:p>
            <a:r>
              <a:rPr lang="en-US" sz="4000" u="sng" dirty="0">
                <a:solidFill>
                  <a:schemeClr val="bg1"/>
                </a:solidFill>
                <a:latin typeface="Berlin Sans FB Demi" panose="020E0802020502020306" pitchFamily="34" charset="0"/>
              </a:rPr>
              <a:t>Components of the project model</a:t>
            </a:r>
            <a:endParaRPr lang="en-IN" sz="4000" u="sng" dirty="0">
              <a:solidFill>
                <a:schemeClr val="bg1"/>
              </a:solidFill>
              <a:latin typeface="Berlin Sans FB Demi" panose="020E0802020502020306" pitchFamily="34" charset="0"/>
            </a:endParaRPr>
          </a:p>
        </p:txBody>
      </p:sp>
      <p:sp>
        <p:nvSpPr>
          <p:cNvPr id="4" name="TextBox 3">
            <a:extLst>
              <a:ext uri="{FF2B5EF4-FFF2-40B4-BE49-F238E27FC236}">
                <a16:creationId xmlns:a16="http://schemas.microsoft.com/office/drawing/2014/main" id="{D1C2BEFA-084B-4122-9D86-ED356B44551A}"/>
              </a:ext>
            </a:extLst>
          </p:cNvPr>
          <p:cNvSpPr txBox="1"/>
          <p:nvPr/>
        </p:nvSpPr>
        <p:spPr>
          <a:xfrm>
            <a:off x="351161" y="1351675"/>
            <a:ext cx="10981678" cy="5262979"/>
          </a:xfrm>
          <a:prstGeom prst="rect">
            <a:avLst/>
          </a:prstGeom>
          <a:noFill/>
        </p:spPr>
        <p:txBody>
          <a:bodyPr wrap="square" rtlCol="0">
            <a:spAutoFit/>
          </a:bodyPr>
          <a:lstStyle/>
          <a:p>
            <a:endParaRPr lang="en-US" sz="2800" dirty="0">
              <a:solidFill>
                <a:schemeClr val="bg1"/>
              </a:solidFill>
              <a:latin typeface="Adobe Hebrew" panose="02040503050201020203" pitchFamily="18" charset="-79"/>
              <a:ea typeface="Adobe Song Std L" panose="02020300000000000000" pitchFamily="18" charset="-128"/>
              <a:cs typeface="Adobe Hebrew" panose="02040503050201020203" pitchFamily="18" charset="-79"/>
            </a:endParaRPr>
          </a:p>
          <a:p>
            <a:pPr marL="457200" indent="-457200">
              <a:buFont typeface="Arial" panose="020B0604020202020204" pitchFamily="34" charset="0"/>
              <a:buChar char="•"/>
            </a:pPr>
            <a:r>
              <a:rPr lang="en-IN" sz="2800" dirty="0">
                <a:solidFill>
                  <a:schemeClr val="bg1"/>
                </a:solidFill>
                <a:latin typeface="Adobe Hebrew" panose="02040503050201020203" pitchFamily="18" charset="-79"/>
                <a:cs typeface="Adobe Hebrew" panose="02040503050201020203" pitchFamily="18" charset="-79"/>
              </a:rPr>
              <a:t>DS18B20 Temperature sensor</a:t>
            </a:r>
          </a:p>
          <a:p>
            <a:pPr marL="457200" indent="-457200">
              <a:buFont typeface="Arial" panose="020B0604020202020204" pitchFamily="34" charset="0"/>
              <a:buChar char="•"/>
            </a:pPr>
            <a:r>
              <a:rPr lang="en-IN" sz="2800" dirty="0">
                <a:solidFill>
                  <a:schemeClr val="bg1"/>
                </a:solidFill>
                <a:latin typeface="Adobe Hebrew" panose="02040503050201020203" pitchFamily="18" charset="-79"/>
                <a:cs typeface="Adobe Hebrew" panose="02040503050201020203" pitchFamily="18" charset="-79"/>
              </a:rPr>
              <a:t>Turbidity sensor</a:t>
            </a:r>
          </a:p>
          <a:p>
            <a:pPr marL="457200" indent="-457200">
              <a:buFont typeface="Arial" panose="020B0604020202020204" pitchFamily="34" charset="0"/>
              <a:buChar char="•"/>
            </a:pPr>
            <a:r>
              <a:rPr lang="en-IN" sz="2800" dirty="0">
                <a:solidFill>
                  <a:schemeClr val="bg1"/>
                </a:solidFill>
                <a:latin typeface="Adobe Hebrew" panose="02040503050201020203" pitchFamily="18" charset="-79"/>
                <a:cs typeface="Adobe Hebrew" panose="02040503050201020203" pitchFamily="18" charset="-79"/>
              </a:rPr>
              <a:t>NodeMCU ESP32 board</a:t>
            </a:r>
          </a:p>
          <a:p>
            <a:pPr marL="457200" indent="-457200">
              <a:buFont typeface="Arial" panose="020B0604020202020204" pitchFamily="34" charset="0"/>
              <a:buChar char="•"/>
            </a:pPr>
            <a:r>
              <a:rPr lang="en-IN" sz="2800" dirty="0">
                <a:solidFill>
                  <a:schemeClr val="bg1"/>
                </a:solidFill>
                <a:latin typeface="Adobe Hebrew" panose="02040503050201020203" pitchFamily="18" charset="-79"/>
                <a:cs typeface="Adobe Hebrew" panose="02040503050201020203" pitchFamily="18" charset="-79"/>
              </a:rPr>
              <a:t> BLDC motor</a:t>
            </a:r>
          </a:p>
          <a:p>
            <a:pPr marL="457200" indent="-457200">
              <a:buFont typeface="Arial" panose="020B0604020202020204" pitchFamily="34" charset="0"/>
              <a:buChar char="•"/>
            </a:pPr>
            <a:r>
              <a:rPr lang="en-IN" sz="2800" dirty="0">
                <a:solidFill>
                  <a:schemeClr val="bg1"/>
                </a:solidFill>
                <a:latin typeface="Adobe Hebrew" panose="02040503050201020203" pitchFamily="18" charset="-79"/>
                <a:cs typeface="Adobe Hebrew" panose="02040503050201020203" pitchFamily="18" charset="-79"/>
              </a:rPr>
              <a:t>MG90S Servo Motor</a:t>
            </a:r>
          </a:p>
          <a:p>
            <a:pPr marL="457200" indent="-457200">
              <a:buFont typeface="Arial" panose="020B0604020202020204" pitchFamily="34" charset="0"/>
              <a:buChar char="•"/>
            </a:pPr>
            <a:r>
              <a:rPr lang="en-IN" sz="2800" dirty="0">
                <a:solidFill>
                  <a:schemeClr val="bg1"/>
                </a:solidFill>
                <a:latin typeface="Adobe Hebrew" panose="02040503050201020203" pitchFamily="18" charset="-79"/>
                <a:cs typeface="Adobe Hebrew" panose="02040503050201020203" pitchFamily="18" charset="-79"/>
              </a:rPr>
              <a:t>Drive shaft and propellor</a:t>
            </a:r>
          </a:p>
          <a:p>
            <a:pPr marL="457200" indent="-457200">
              <a:buFont typeface="Arial" panose="020B0604020202020204" pitchFamily="34" charset="0"/>
              <a:buChar char="•"/>
            </a:pPr>
            <a:r>
              <a:rPr lang="en-IN" sz="2800" dirty="0">
                <a:solidFill>
                  <a:schemeClr val="bg1"/>
                </a:solidFill>
                <a:latin typeface="Adobe Hebrew" panose="02040503050201020203" pitchFamily="18" charset="-79"/>
                <a:cs typeface="Adobe Hebrew" panose="02040503050201020203" pitchFamily="18" charset="-79"/>
              </a:rPr>
              <a:t>ESC</a:t>
            </a:r>
          </a:p>
          <a:p>
            <a:pPr marL="457200" indent="-457200">
              <a:buFont typeface="Arial" panose="020B0604020202020204" pitchFamily="34" charset="0"/>
              <a:buChar char="•"/>
            </a:pPr>
            <a:r>
              <a:rPr lang="en-IN" sz="2800" dirty="0">
                <a:solidFill>
                  <a:schemeClr val="bg1"/>
                </a:solidFill>
                <a:latin typeface="Adobe Hebrew" panose="02040503050201020203" pitchFamily="18" charset="-79"/>
                <a:cs typeface="Adobe Hebrew" panose="02040503050201020203" pitchFamily="18" charset="-79"/>
              </a:rPr>
              <a:t>Rudder</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US" sz="2800" dirty="0">
              <a:latin typeface="Adobe Song Std L" panose="02020300000000000000" pitchFamily="18" charset="-128"/>
              <a:ea typeface="Adobe Song Std L" panose="02020300000000000000" pitchFamily="18" charset="-128"/>
            </a:endParaRPr>
          </a:p>
          <a:p>
            <a:pPr marL="457200" indent="-457200">
              <a:buFont typeface="Arial" panose="020B0604020202020204" pitchFamily="34" charset="0"/>
              <a:buChar char="•"/>
            </a:pPr>
            <a:endParaRPr lang="en-IN" sz="2800" dirty="0">
              <a:latin typeface="Adobe Song Std L" panose="02020300000000000000" pitchFamily="18" charset="-128"/>
              <a:ea typeface="Adobe Song Std L" panose="02020300000000000000" pitchFamily="18" charset="-128"/>
            </a:endParaRPr>
          </a:p>
        </p:txBody>
      </p:sp>
    </p:spTree>
    <p:extLst>
      <p:ext uri="{BB962C8B-B14F-4D97-AF65-F5344CB8AC3E}">
        <p14:creationId xmlns:p14="http://schemas.microsoft.com/office/powerpoint/2010/main" val="1829309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06EABC-EB3A-7B47-08E4-DAC9E4F0512F}"/>
              </a:ext>
            </a:extLst>
          </p:cNvPr>
          <p:cNvSpPr txBox="1"/>
          <p:nvPr/>
        </p:nvSpPr>
        <p:spPr>
          <a:xfrm>
            <a:off x="390617" y="479394"/>
            <a:ext cx="7209063" cy="5663089"/>
          </a:xfrm>
          <a:prstGeom prst="rect">
            <a:avLst/>
          </a:prstGeom>
          <a:noFill/>
        </p:spPr>
        <p:txBody>
          <a:bodyPr wrap="square" rtlCol="0">
            <a:spAutoFit/>
          </a:bodyPr>
          <a:lstStyle/>
          <a:p>
            <a:pPr marL="285750" indent="-285750">
              <a:buFont typeface="Wingdings" panose="05000000000000000000" pitchFamily="2" charset="2"/>
              <a:buChar char="q"/>
            </a:pPr>
            <a:r>
              <a:rPr lang="en-US" sz="2400" u="sng" dirty="0">
                <a:solidFill>
                  <a:schemeClr val="bg1"/>
                </a:solidFill>
                <a:latin typeface="Berlin Sans FB Demi" panose="020E0802020502020306" pitchFamily="34" charset="0"/>
              </a:rPr>
              <a:t>NodeMCU ESP32</a:t>
            </a:r>
          </a:p>
          <a:p>
            <a:pPr marL="285750" indent="-285750">
              <a:buFont typeface="Arial" panose="020B0604020202020204" pitchFamily="34" charset="0"/>
              <a:buChar char="•"/>
            </a:pPr>
            <a:r>
              <a:rPr lang="en-US" sz="2000" b="0" i="0" dirty="0">
                <a:solidFill>
                  <a:schemeClr val="bg1"/>
                </a:solidFill>
                <a:effectLst/>
                <a:latin typeface="Adobe Hebrew" panose="02040503050201020203" pitchFamily="18" charset="-79"/>
                <a:cs typeface="Adobe Hebrew" panose="02040503050201020203" pitchFamily="18" charset="-79"/>
              </a:rPr>
              <a:t>NodeMCU stands for Node Microcontroller Unit. It is an open-source Lua-based firmware that is designed for IoT(Internet of Things) applications.</a:t>
            </a:r>
          </a:p>
          <a:p>
            <a:pPr marL="285750" indent="-285750" algn="l">
              <a:buFont typeface="Arial" panose="020B0604020202020204" pitchFamily="34" charset="0"/>
              <a:buChar char="•"/>
            </a:pPr>
            <a:r>
              <a:rPr lang="en-US" sz="2000" b="0" i="0" dirty="0">
                <a:solidFill>
                  <a:schemeClr val="bg1"/>
                </a:solidFill>
                <a:effectLst/>
                <a:latin typeface="Adobe Hebrew" panose="02040503050201020203" pitchFamily="18" charset="-79"/>
                <a:cs typeface="Adobe Hebrew" panose="02040503050201020203" pitchFamily="18" charset="-79"/>
              </a:rPr>
              <a:t>It comes with a microUSB interface that you can use to connect the board to your computer to upload code or apply power.</a:t>
            </a:r>
          </a:p>
          <a:p>
            <a:pPr marL="285750" indent="-285750" algn="l">
              <a:buFont typeface="Arial" panose="020B0604020202020204" pitchFamily="34" charset="0"/>
              <a:buChar char="•"/>
            </a:pPr>
            <a:r>
              <a:rPr lang="en-US" sz="2000" b="0" i="0" dirty="0">
                <a:solidFill>
                  <a:schemeClr val="bg1"/>
                </a:solidFill>
                <a:effectLst/>
                <a:latin typeface="Adobe Hebrew" panose="02040503050201020203" pitchFamily="18" charset="-79"/>
                <a:cs typeface="Adobe Hebrew" panose="02040503050201020203" pitchFamily="18" charset="-79"/>
              </a:rPr>
              <a:t>It uses the CP2102 chip (USB to UART) to communicate with your computer via a COM port using a serial interface.</a:t>
            </a:r>
          </a:p>
          <a:p>
            <a:pPr marL="285750" indent="-285750">
              <a:buFont typeface="Arial" panose="020B0604020202020204" pitchFamily="34" charset="0"/>
              <a:buChar char="•"/>
            </a:pPr>
            <a:r>
              <a:rPr lang="en-US" sz="2000" dirty="0">
                <a:solidFill>
                  <a:schemeClr val="bg1"/>
                </a:solidFill>
                <a:latin typeface="Adobe Hebrew" panose="02040503050201020203" pitchFamily="18" charset="-79"/>
                <a:cs typeface="Adobe Hebrew" panose="02040503050201020203" pitchFamily="18" charset="-79"/>
              </a:rPr>
              <a:t>Low cost</a:t>
            </a:r>
          </a:p>
          <a:p>
            <a:pPr marL="285750" indent="-285750">
              <a:buFont typeface="Arial" panose="020B0604020202020204" pitchFamily="34" charset="0"/>
              <a:buChar char="•"/>
            </a:pPr>
            <a:r>
              <a:rPr lang="en-US" sz="2000" dirty="0">
                <a:solidFill>
                  <a:schemeClr val="bg1"/>
                </a:solidFill>
                <a:latin typeface="Adobe Hebrew" panose="02040503050201020203" pitchFamily="18" charset="-79"/>
                <a:cs typeface="Adobe Hebrew" panose="02040503050201020203" pitchFamily="18" charset="-79"/>
              </a:rPr>
              <a:t>Supports Bluetooth and WiFi</a:t>
            </a:r>
          </a:p>
          <a:p>
            <a:pPr marL="285750" indent="-285750">
              <a:buFont typeface="Arial" panose="020B0604020202020204" pitchFamily="34" charset="0"/>
              <a:buChar char="•"/>
            </a:pPr>
            <a:r>
              <a:rPr lang="en-US" sz="2000" dirty="0">
                <a:solidFill>
                  <a:schemeClr val="bg1"/>
                </a:solidFill>
                <a:latin typeface="Adobe Hebrew" panose="02040503050201020203" pitchFamily="18" charset="-79"/>
                <a:cs typeface="Adobe Hebrew" panose="02040503050201020203" pitchFamily="18" charset="-79"/>
              </a:rPr>
              <a:t>Dual core</a:t>
            </a:r>
          </a:p>
          <a:p>
            <a:pPr algn="l"/>
            <a:endParaRPr lang="en-US" dirty="0">
              <a:solidFill>
                <a:schemeClr val="bg1"/>
              </a:solidFill>
              <a:latin typeface="Helvetica" panose="020B0604020202020204" pitchFamily="34" charset="0"/>
            </a:endParaRPr>
          </a:p>
          <a:p>
            <a:pPr algn="l"/>
            <a:endParaRPr lang="en-US" dirty="0">
              <a:solidFill>
                <a:schemeClr val="bg1"/>
              </a:solidFill>
              <a:latin typeface="Helvetica" panose="020B0604020202020204" pitchFamily="34" charset="0"/>
            </a:endParaRPr>
          </a:p>
          <a:p>
            <a:endParaRPr lang="en-US" u="sng" dirty="0">
              <a:solidFill>
                <a:schemeClr val="bg1"/>
              </a:solidFill>
              <a:latin typeface="Berlin Sans FB Demi" panose="020E0802020502020306" pitchFamily="34" charset="0"/>
            </a:endParaRPr>
          </a:p>
          <a:p>
            <a:pPr marL="285750" indent="-285750">
              <a:buFont typeface="Wingdings" panose="05000000000000000000" pitchFamily="2" charset="2"/>
              <a:buChar char="q"/>
            </a:pPr>
            <a:r>
              <a:rPr lang="en-IN" sz="2400" u="sng" dirty="0">
                <a:solidFill>
                  <a:schemeClr val="bg1"/>
                </a:solidFill>
                <a:latin typeface="Berlin Sans FB Demi" panose="020E0802020502020306" pitchFamily="34" charset="0"/>
              </a:rPr>
              <a:t>Blynk IoT Platform</a:t>
            </a:r>
          </a:p>
          <a:p>
            <a:r>
              <a:rPr lang="en-IN" sz="2000" dirty="0">
                <a:solidFill>
                  <a:schemeClr val="bg1"/>
                </a:solidFill>
                <a:latin typeface="Adobe Hebrew" panose="02040503050201020203" pitchFamily="18" charset="-79"/>
                <a:cs typeface="Adobe Hebrew" panose="02040503050201020203" pitchFamily="18" charset="-79"/>
              </a:rPr>
              <a:t>Blynk is an IoT platform that allows the user to quickly build interfaces for remotely controlling and </a:t>
            </a:r>
            <a:r>
              <a:rPr lang="en-US" sz="2000" dirty="0">
                <a:solidFill>
                  <a:schemeClr val="bg1"/>
                </a:solidFill>
                <a:latin typeface="Adobe Hebrew" panose="02040503050201020203" pitchFamily="18" charset="-79"/>
                <a:cs typeface="Adobe Hebrew" panose="02040503050201020203" pitchFamily="18" charset="-79"/>
              </a:rPr>
              <a:t>monitoring hardware projects using android device. </a:t>
            </a:r>
            <a:endParaRPr lang="en-IN" sz="2000" dirty="0">
              <a:solidFill>
                <a:schemeClr val="bg1"/>
              </a:solidFill>
              <a:latin typeface="Adobe Hebrew" panose="02040503050201020203" pitchFamily="18" charset="-79"/>
              <a:cs typeface="Adobe Hebrew" panose="02040503050201020203" pitchFamily="18" charset="-79"/>
            </a:endParaRPr>
          </a:p>
        </p:txBody>
      </p:sp>
      <p:pic>
        <p:nvPicPr>
          <p:cNvPr id="6" name="Picture 5">
            <a:extLst>
              <a:ext uri="{FF2B5EF4-FFF2-40B4-BE49-F238E27FC236}">
                <a16:creationId xmlns:a16="http://schemas.microsoft.com/office/drawing/2014/main" id="{79FF364E-B271-851E-A258-05FAAAF26495}"/>
              </a:ext>
            </a:extLst>
          </p:cNvPr>
          <p:cNvPicPr>
            <a:picLocks noChangeAspect="1"/>
          </p:cNvPicPr>
          <p:nvPr/>
        </p:nvPicPr>
        <p:blipFill>
          <a:blip r:embed="rId2"/>
          <a:stretch>
            <a:fillRect/>
          </a:stretch>
        </p:blipFill>
        <p:spPr>
          <a:xfrm>
            <a:off x="7569200" y="337154"/>
            <a:ext cx="4232183" cy="3190875"/>
          </a:xfrm>
          <a:prstGeom prst="rect">
            <a:avLst/>
          </a:prstGeom>
          <a:ln>
            <a:noFill/>
          </a:ln>
          <a:effectLst>
            <a:softEdge rad="112500"/>
          </a:effectLst>
        </p:spPr>
      </p:pic>
      <p:pic>
        <p:nvPicPr>
          <p:cNvPr id="10" name="Picture 9">
            <a:extLst>
              <a:ext uri="{FF2B5EF4-FFF2-40B4-BE49-F238E27FC236}">
                <a16:creationId xmlns:a16="http://schemas.microsoft.com/office/drawing/2014/main" id="{EE3F47E7-C0EF-0AEC-0572-8A019C765491}"/>
              </a:ext>
            </a:extLst>
          </p:cNvPr>
          <p:cNvPicPr>
            <a:picLocks noChangeAspect="1"/>
          </p:cNvPicPr>
          <p:nvPr/>
        </p:nvPicPr>
        <p:blipFill>
          <a:blip r:embed="rId3"/>
          <a:stretch>
            <a:fillRect/>
          </a:stretch>
        </p:blipFill>
        <p:spPr>
          <a:xfrm>
            <a:off x="7584440" y="3789997"/>
            <a:ext cx="4302760" cy="2814003"/>
          </a:xfrm>
          <a:prstGeom prst="rect">
            <a:avLst/>
          </a:prstGeom>
          <a:ln>
            <a:noFill/>
          </a:ln>
          <a:effectLst>
            <a:softEdge rad="112500"/>
          </a:effectLst>
        </p:spPr>
      </p:pic>
    </p:spTree>
    <p:extLst>
      <p:ext uri="{BB962C8B-B14F-4D97-AF65-F5344CB8AC3E}">
        <p14:creationId xmlns:p14="http://schemas.microsoft.com/office/powerpoint/2010/main" val="2561126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0E114F-0AF6-6E77-C215-928FCF899C8E}"/>
              </a:ext>
            </a:extLst>
          </p:cNvPr>
          <p:cNvSpPr txBox="1"/>
          <p:nvPr/>
        </p:nvSpPr>
        <p:spPr>
          <a:xfrm>
            <a:off x="665826" y="452761"/>
            <a:ext cx="8975324" cy="6370975"/>
          </a:xfrm>
          <a:prstGeom prst="rect">
            <a:avLst/>
          </a:prstGeom>
          <a:noFill/>
        </p:spPr>
        <p:txBody>
          <a:bodyPr wrap="square" rtlCol="0">
            <a:spAutoFit/>
          </a:bodyPr>
          <a:lstStyle/>
          <a:p>
            <a:pPr marL="285750" indent="-285750">
              <a:buFont typeface="Wingdings" panose="05000000000000000000" pitchFamily="2" charset="2"/>
              <a:buChar char="q"/>
            </a:pPr>
            <a:r>
              <a:rPr lang="en-US" sz="2400" u="sng" dirty="0">
                <a:solidFill>
                  <a:schemeClr val="bg1"/>
                </a:solidFill>
                <a:latin typeface="Berlin Sans FB Demi" panose="020E0802020502020306" pitchFamily="34" charset="0"/>
              </a:rPr>
              <a:t>DS18B20 temperature sensor-</a:t>
            </a:r>
          </a:p>
          <a:p>
            <a:pPr marL="285750" indent="-285750">
              <a:buFont typeface="Arial" panose="020B0604020202020204" pitchFamily="34" charset="0"/>
              <a:buChar char="•"/>
            </a:pPr>
            <a:r>
              <a:rPr lang="en-US" sz="2000" dirty="0">
                <a:solidFill>
                  <a:schemeClr val="bg1"/>
                </a:solidFill>
                <a:latin typeface="Adobe Hebrew" panose="02040503050201020203" pitchFamily="18" charset="-79"/>
                <a:cs typeface="Adobe Hebrew" panose="02040503050201020203" pitchFamily="18" charset="-79"/>
              </a:rPr>
              <a:t>This is a long waterproof, sealed and pre-wired digital temperature sensor probe based on the DS18B20 sensor.</a:t>
            </a:r>
          </a:p>
          <a:p>
            <a:pPr marL="285750" indent="-285750">
              <a:buFont typeface="Arial" panose="020B0604020202020204" pitchFamily="34" charset="0"/>
              <a:buChar char="•"/>
            </a:pPr>
            <a:r>
              <a:rPr lang="en-IN" sz="2000" dirty="0">
                <a:solidFill>
                  <a:schemeClr val="bg1"/>
                </a:solidFill>
                <a:latin typeface="Adobe Hebrew" panose="02040503050201020203" pitchFamily="18" charset="-79"/>
                <a:cs typeface="Adobe Hebrew" panose="02040503050201020203" pitchFamily="18" charset="-79"/>
              </a:rPr>
              <a:t>Usable temperature range: -55 °C to 125°C (-67°F to +257°F) </a:t>
            </a:r>
          </a:p>
          <a:p>
            <a:pPr marL="285750" indent="-285750">
              <a:buFont typeface="Arial" panose="020B0604020202020204" pitchFamily="34" charset="0"/>
              <a:buChar char="•"/>
            </a:pPr>
            <a:r>
              <a:rPr lang="en-IN" sz="2000" dirty="0">
                <a:solidFill>
                  <a:schemeClr val="bg1"/>
                </a:solidFill>
                <a:latin typeface="Adobe Hebrew" panose="02040503050201020203" pitchFamily="18" charset="-79"/>
                <a:cs typeface="Adobe Hebrew" panose="02040503050201020203" pitchFamily="18" charset="-79"/>
              </a:rPr>
              <a:t>Uses 1-Wire interface- requires only one digital pin for communication </a:t>
            </a:r>
          </a:p>
          <a:p>
            <a:pPr marL="285750" indent="-285750">
              <a:buFont typeface="Arial" panose="020B0604020202020204" pitchFamily="34" charset="0"/>
              <a:buChar char="•"/>
            </a:pPr>
            <a:r>
              <a:rPr lang="en-IN" sz="2000" dirty="0">
                <a:solidFill>
                  <a:schemeClr val="bg1"/>
                </a:solidFill>
                <a:latin typeface="Adobe Hebrew" panose="02040503050201020203" pitchFamily="18" charset="-79"/>
                <a:cs typeface="Adobe Hebrew" panose="02040503050201020203" pitchFamily="18" charset="-79"/>
              </a:rPr>
              <a:t>±0.5°C Accuracy from -10°C to +85°C </a:t>
            </a:r>
          </a:p>
          <a:p>
            <a:pPr marL="285750" indent="-285750">
              <a:buFont typeface="Arial" panose="020B0604020202020204" pitchFamily="34" charset="0"/>
              <a:buChar char="•"/>
            </a:pPr>
            <a:r>
              <a:rPr lang="en-IN" sz="2000" dirty="0">
                <a:solidFill>
                  <a:schemeClr val="bg1"/>
                </a:solidFill>
                <a:latin typeface="Adobe Hebrew" panose="02040503050201020203" pitchFamily="18" charset="-79"/>
                <a:cs typeface="Adobe Hebrew" panose="02040503050201020203" pitchFamily="18" charset="-79"/>
              </a:rPr>
              <a:t> Usable with 3.0V to 5.5V power/data</a:t>
            </a:r>
          </a:p>
          <a:p>
            <a:pPr marL="285750" indent="-285750">
              <a:buFont typeface="Arial" panose="020B0604020202020204" pitchFamily="34" charset="0"/>
              <a:buChar char="•"/>
            </a:pPr>
            <a:endParaRPr lang="en-IN" sz="2400" dirty="0">
              <a:solidFill>
                <a:schemeClr val="bg1"/>
              </a:solidFill>
              <a:latin typeface="Berlin Sans FB Demi" panose="020E0802020502020306" pitchFamily="34" charset="0"/>
            </a:endParaRPr>
          </a:p>
          <a:p>
            <a:pPr marL="285750" indent="-285750">
              <a:buFont typeface="Wingdings" panose="05000000000000000000" pitchFamily="2" charset="2"/>
              <a:buChar char="q"/>
            </a:pPr>
            <a:r>
              <a:rPr lang="en-US" sz="2400" u="sng" dirty="0">
                <a:solidFill>
                  <a:schemeClr val="bg1"/>
                </a:solidFill>
                <a:latin typeface="Berlin Sans FB Demi" panose="020E0802020502020306" pitchFamily="34" charset="0"/>
              </a:rPr>
              <a:t>Turbidity Sensor-</a:t>
            </a:r>
          </a:p>
          <a:p>
            <a:pPr marL="285750" indent="-285750">
              <a:buFont typeface="Arial" panose="020B0604020202020204" pitchFamily="34" charset="0"/>
              <a:buChar char="•"/>
            </a:pPr>
            <a:r>
              <a:rPr lang="en-US" sz="2000" dirty="0">
                <a:solidFill>
                  <a:schemeClr val="bg1"/>
                </a:solidFill>
                <a:latin typeface="Adobe Hebrew" panose="02040503050201020203" pitchFamily="18" charset="-79"/>
                <a:cs typeface="Adobe Hebrew" panose="02040503050201020203" pitchFamily="18" charset="-79"/>
              </a:rPr>
              <a:t>Turbidity is caused by suspended substances such as silt, clay, organic matter, plankton and microorganisms contained in the water.</a:t>
            </a:r>
          </a:p>
          <a:p>
            <a:pPr marL="285750" indent="-285750">
              <a:buFont typeface="Arial" panose="020B0604020202020204" pitchFamily="34" charset="0"/>
              <a:buChar char="•"/>
            </a:pPr>
            <a:r>
              <a:rPr lang="en-US" sz="2000" dirty="0">
                <a:solidFill>
                  <a:schemeClr val="bg1"/>
                </a:solidFill>
                <a:latin typeface="Adobe Hebrew" panose="02040503050201020203" pitchFamily="18" charset="-79"/>
                <a:cs typeface="Adobe Hebrew" panose="02040503050201020203" pitchFamily="18" charset="-79"/>
              </a:rPr>
              <a:t>The sensor uses optical principles to comprehensively judge the turbidity through the light transmittance and scattering rate in the solution.</a:t>
            </a:r>
          </a:p>
          <a:p>
            <a:pPr marL="285750" indent="-285750">
              <a:buFont typeface="Arial" panose="020B0604020202020204" pitchFamily="34" charset="0"/>
              <a:buChar char="•"/>
            </a:pPr>
            <a:r>
              <a:rPr lang="en-US" sz="2000" dirty="0">
                <a:solidFill>
                  <a:schemeClr val="bg1"/>
                </a:solidFill>
                <a:latin typeface="Adobe Hebrew" panose="02040503050201020203" pitchFamily="18" charset="-79"/>
                <a:cs typeface="Adobe Hebrew" panose="02040503050201020203" pitchFamily="18" charset="-79"/>
              </a:rPr>
              <a:t>Higher the suspended particles, higher the turbidity. </a:t>
            </a:r>
          </a:p>
          <a:p>
            <a:pPr marL="285750" indent="-285750">
              <a:buFont typeface="Arial" panose="020B0604020202020204" pitchFamily="34" charset="0"/>
              <a:buChar char="•"/>
            </a:pPr>
            <a:r>
              <a:rPr lang="en-US" sz="2000" dirty="0">
                <a:solidFill>
                  <a:schemeClr val="bg1"/>
                </a:solidFill>
                <a:latin typeface="Adobe Hebrew" panose="02040503050201020203" pitchFamily="18" charset="-79"/>
                <a:cs typeface="Adobe Hebrew" panose="02040503050201020203" pitchFamily="18" charset="-79"/>
              </a:rPr>
              <a:t>Digital and Analog output</a:t>
            </a:r>
          </a:p>
          <a:p>
            <a:pPr marL="285750" indent="-285750">
              <a:buFont typeface="Arial" panose="020B0604020202020204" pitchFamily="34" charset="0"/>
              <a:buChar char="•"/>
            </a:pPr>
            <a:r>
              <a:rPr lang="en-US" sz="2000" dirty="0">
                <a:solidFill>
                  <a:schemeClr val="bg1"/>
                </a:solidFill>
                <a:latin typeface="Adobe Hebrew" panose="02040503050201020203" pitchFamily="18" charset="-79"/>
                <a:cs typeface="Adobe Hebrew" panose="02040503050201020203" pitchFamily="18" charset="-79"/>
              </a:rPr>
              <a:t>Operating voltage: 5VDC</a:t>
            </a:r>
          </a:p>
          <a:p>
            <a:pPr marL="285750" indent="-285750">
              <a:buFont typeface="Arial" panose="020B0604020202020204" pitchFamily="34" charset="0"/>
              <a:buChar char="•"/>
            </a:pPr>
            <a:r>
              <a:rPr lang="en-US" sz="2000" dirty="0">
                <a:solidFill>
                  <a:schemeClr val="bg1"/>
                </a:solidFill>
                <a:latin typeface="Adobe Hebrew" panose="02040503050201020203" pitchFamily="18" charset="-79"/>
                <a:cs typeface="Adobe Hebrew" panose="02040503050201020203" pitchFamily="18" charset="-79"/>
              </a:rPr>
              <a:t>Current- 30mA</a:t>
            </a:r>
          </a:p>
          <a:p>
            <a:pPr marL="285750" indent="-285750">
              <a:buFont typeface="Arial" panose="020B0604020202020204" pitchFamily="34" charset="0"/>
              <a:buChar char="•"/>
            </a:pPr>
            <a:r>
              <a:rPr lang="en-US" sz="2000" dirty="0">
                <a:solidFill>
                  <a:schemeClr val="bg1"/>
                </a:solidFill>
                <a:latin typeface="Adobe Hebrew" panose="02040503050201020203" pitchFamily="18" charset="-79"/>
                <a:cs typeface="Adobe Hebrew" panose="02040503050201020203" pitchFamily="18" charset="-79"/>
              </a:rPr>
              <a:t>Operating Temperature: -30</a:t>
            </a:r>
            <a:r>
              <a:rPr lang="en-IN" sz="2000" dirty="0">
                <a:solidFill>
                  <a:schemeClr val="bg1"/>
                </a:solidFill>
                <a:latin typeface="Adobe Hebrew" panose="02040503050201020203" pitchFamily="18" charset="-79"/>
                <a:cs typeface="Adobe Hebrew" panose="02040503050201020203" pitchFamily="18" charset="-79"/>
              </a:rPr>
              <a:t> °C  to 80 °C </a:t>
            </a:r>
          </a:p>
          <a:p>
            <a:pPr marL="285750" indent="-285750">
              <a:buFont typeface="Arial" panose="020B0604020202020204" pitchFamily="34" charset="0"/>
              <a:buChar char="•"/>
            </a:pPr>
            <a:endParaRPr lang="en-US" dirty="0"/>
          </a:p>
          <a:p>
            <a:endParaRPr lang="en-IN" dirty="0"/>
          </a:p>
        </p:txBody>
      </p:sp>
      <p:pic>
        <p:nvPicPr>
          <p:cNvPr id="5" name="Picture 4">
            <a:extLst>
              <a:ext uri="{FF2B5EF4-FFF2-40B4-BE49-F238E27FC236}">
                <a16:creationId xmlns:a16="http://schemas.microsoft.com/office/drawing/2014/main" id="{51AD152E-910D-F7C1-4326-5369D4BE2E15}"/>
              </a:ext>
            </a:extLst>
          </p:cNvPr>
          <p:cNvPicPr>
            <a:picLocks noChangeAspect="1"/>
          </p:cNvPicPr>
          <p:nvPr/>
        </p:nvPicPr>
        <p:blipFill>
          <a:blip r:embed="rId2"/>
          <a:stretch>
            <a:fillRect/>
          </a:stretch>
        </p:blipFill>
        <p:spPr>
          <a:xfrm>
            <a:off x="9546455" y="452761"/>
            <a:ext cx="2394011" cy="2160725"/>
          </a:xfrm>
          <a:prstGeom prst="rect">
            <a:avLst/>
          </a:prstGeom>
          <a:ln>
            <a:noFill/>
          </a:ln>
          <a:effectLst>
            <a:softEdge rad="112500"/>
          </a:effectLst>
        </p:spPr>
      </p:pic>
      <p:pic>
        <p:nvPicPr>
          <p:cNvPr id="7" name="Picture 6">
            <a:extLst>
              <a:ext uri="{FF2B5EF4-FFF2-40B4-BE49-F238E27FC236}">
                <a16:creationId xmlns:a16="http://schemas.microsoft.com/office/drawing/2014/main" id="{22EA3AF8-E027-B017-7F04-E73D13EE658C}"/>
              </a:ext>
            </a:extLst>
          </p:cNvPr>
          <p:cNvPicPr>
            <a:picLocks noChangeAspect="1"/>
          </p:cNvPicPr>
          <p:nvPr/>
        </p:nvPicPr>
        <p:blipFill rotWithShape="1">
          <a:blip r:embed="rId3"/>
          <a:srcRect l="1357" t="9439" b="14899"/>
          <a:stretch/>
        </p:blipFill>
        <p:spPr>
          <a:xfrm>
            <a:off x="9546455" y="4244515"/>
            <a:ext cx="2394011" cy="2050743"/>
          </a:xfrm>
          <a:prstGeom prst="rect">
            <a:avLst/>
          </a:prstGeom>
          <a:ln>
            <a:noFill/>
          </a:ln>
          <a:effectLst>
            <a:softEdge rad="112500"/>
          </a:effectLst>
        </p:spPr>
      </p:pic>
    </p:spTree>
    <p:extLst>
      <p:ext uri="{BB962C8B-B14F-4D97-AF65-F5344CB8AC3E}">
        <p14:creationId xmlns:p14="http://schemas.microsoft.com/office/powerpoint/2010/main" val="609699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F794DF-1100-9ED0-1D09-0ADF3893B261}"/>
              </a:ext>
            </a:extLst>
          </p:cNvPr>
          <p:cNvSpPr txBox="1"/>
          <p:nvPr/>
        </p:nvSpPr>
        <p:spPr>
          <a:xfrm>
            <a:off x="579810" y="320456"/>
            <a:ext cx="7243390" cy="6494085"/>
          </a:xfrm>
          <a:prstGeom prst="rect">
            <a:avLst/>
          </a:prstGeom>
          <a:noFill/>
        </p:spPr>
        <p:txBody>
          <a:bodyPr wrap="square" rtlCol="0">
            <a:spAutoFit/>
          </a:bodyPr>
          <a:lstStyle/>
          <a:p>
            <a:pPr marL="285750" indent="-285750">
              <a:buFont typeface="Wingdings" panose="05000000000000000000" pitchFamily="2" charset="2"/>
              <a:buChar char="q"/>
            </a:pPr>
            <a:r>
              <a:rPr lang="en-US" sz="2000" u="sng" dirty="0">
                <a:latin typeface="Berlin Sans FB Demi" panose="020E0802020502020306" pitchFamily="34" charset="0"/>
              </a:rPr>
              <a:t> </a:t>
            </a:r>
            <a:r>
              <a:rPr lang="en-US" sz="2400" u="sng" dirty="0">
                <a:solidFill>
                  <a:schemeClr val="bg1"/>
                </a:solidFill>
                <a:latin typeface="Berlin Sans FB Demi" panose="020E0802020502020306" pitchFamily="34" charset="0"/>
              </a:rPr>
              <a:t>BLDC motor</a:t>
            </a:r>
          </a:p>
          <a:p>
            <a:pPr marL="285750" indent="-285750">
              <a:buFont typeface="Arial" panose="020B0604020202020204" pitchFamily="34" charset="0"/>
              <a:buChar char="•"/>
            </a:pPr>
            <a:r>
              <a:rPr lang="en-US" sz="2000" dirty="0">
                <a:solidFill>
                  <a:schemeClr val="bg1"/>
                </a:solidFill>
                <a:latin typeface="Adobe Hebrew" panose="02040503050201020203" pitchFamily="18" charset="-79"/>
                <a:cs typeface="Adobe Hebrew" panose="02040503050201020203" pitchFamily="18" charset="-79"/>
              </a:rPr>
              <a:t>Operating Voltage: 12volts</a:t>
            </a:r>
          </a:p>
          <a:p>
            <a:pPr marL="285750" indent="-285750">
              <a:buFont typeface="Arial" panose="020B0604020202020204" pitchFamily="34" charset="0"/>
              <a:buChar char="•"/>
            </a:pPr>
            <a:r>
              <a:rPr lang="en-US" sz="2000" dirty="0">
                <a:solidFill>
                  <a:schemeClr val="bg1"/>
                </a:solidFill>
                <a:latin typeface="Adobe Hebrew" panose="02040503050201020203" pitchFamily="18" charset="-79"/>
                <a:cs typeface="Adobe Hebrew" panose="02040503050201020203" pitchFamily="18" charset="-79"/>
              </a:rPr>
              <a:t>Dimensions: 7*5*5cm</a:t>
            </a:r>
          </a:p>
          <a:p>
            <a:pPr marL="285750" indent="-285750">
              <a:buFont typeface="Arial" panose="020B0604020202020204" pitchFamily="34" charset="0"/>
              <a:buChar char="•"/>
            </a:pPr>
            <a:r>
              <a:rPr lang="en-US" sz="2000" dirty="0">
                <a:solidFill>
                  <a:schemeClr val="bg1"/>
                </a:solidFill>
                <a:latin typeface="Adobe Hebrew" panose="02040503050201020203" pitchFamily="18" charset="-79"/>
                <a:cs typeface="Adobe Hebrew" panose="02040503050201020203" pitchFamily="18" charset="-79"/>
              </a:rPr>
              <a:t>Speed: 1000 RPM</a:t>
            </a:r>
          </a:p>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a:p>
            <a:pPr marL="285750" indent="-285750">
              <a:buFont typeface="Arial" panose="020B0604020202020204" pitchFamily="34" charset="0"/>
              <a:buChar char="•"/>
            </a:pPr>
            <a:endParaRPr lang="en-US" sz="2400" dirty="0">
              <a:solidFill>
                <a:schemeClr val="bg1"/>
              </a:solidFill>
              <a:latin typeface="Berlin Sans FB Demi" panose="020E0802020502020306" pitchFamily="34" charset="0"/>
            </a:endParaRPr>
          </a:p>
          <a:p>
            <a:pPr marL="285750" indent="-285750">
              <a:buFont typeface="Wingdings" panose="05000000000000000000" pitchFamily="2" charset="2"/>
              <a:buChar char="q"/>
            </a:pPr>
            <a:r>
              <a:rPr lang="en-US" sz="2400" u="sng" dirty="0">
                <a:solidFill>
                  <a:schemeClr val="bg1"/>
                </a:solidFill>
                <a:latin typeface="Berlin Sans FB Demi" panose="020E0802020502020306" pitchFamily="34" charset="0"/>
              </a:rPr>
              <a:t>MG90S Digital Servo Motor</a:t>
            </a:r>
          </a:p>
          <a:p>
            <a:pPr marL="285750" indent="-285750">
              <a:buFont typeface="Arial" panose="020B0604020202020204" pitchFamily="34" charset="0"/>
              <a:buChar char="•"/>
            </a:pPr>
            <a:r>
              <a:rPr lang="en-US" sz="2000" dirty="0">
                <a:solidFill>
                  <a:schemeClr val="bg1"/>
                </a:solidFill>
                <a:latin typeface="Adobe Hebrew" panose="02040503050201020203" pitchFamily="18" charset="-79"/>
                <a:cs typeface="Adobe Hebrew" panose="02040503050201020203" pitchFamily="18" charset="-79"/>
              </a:rPr>
              <a:t>Operating Voltage: 4.5V to 6V</a:t>
            </a:r>
          </a:p>
          <a:p>
            <a:pPr marL="285750" indent="-285750">
              <a:buFont typeface="Arial" panose="020B0604020202020204" pitchFamily="34" charset="0"/>
              <a:buChar char="•"/>
            </a:pPr>
            <a:r>
              <a:rPr lang="en-US" sz="2000" dirty="0">
                <a:solidFill>
                  <a:schemeClr val="bg1"/>
                </a:solidFill>
                <a:latin typeface="Adobe Hebrew" panose="02040503050201020203" pitchFamily="18" charset="-79"/>
                <a:cs typeface="Adobe Hebrew" panose="02040503050201020203" pitchFamily="18" charset="-79"/>
              </a:rPr>
              <a:t>Stall torque: 1.8kg/cm</a:t>
            </a:r>
          </a:p>
          <a:p>
            <a:pPr marL="285750" indent="-285750">
              <a:buFont typeface="Arial" panose="020B0604020202020204" pitchFamily="34" charset="0"/>
              <a:buChar char="•"/>
            </a:pPr>
            <a:r>
              <a:rPr lang="en-US" sz="2000" dirty="0">
                <a:solidFill>
                  <a:schemeClr val="bg1"/>
                </a:solidFill>
                <a:latin typeface="Adobe Hebrew" panose="02040503050201020203" pitchFamily="18" charset="-79"/>
                <a:cs typeface="Adobe Hebrew" panose="02040503050201020203" pitchFamily="18" charset="-79"/>
              </a:rPr>
              <a:t>Operating Speed: 0.1s/60</a:t>
            </a:r>
            <a:r>
              <a:rPr lang="en-IN" sz="2000" dirty="0">
                <a:solidFill>
                  <a:schemeClr val="bg1"/>
                </a:solidFill>
                <a:latin typeface="Adobe Hebrew" panose="02040503050201020203" pitchFamily="18" charset="-79"/>
                <a:cs typeface="Adobe Hebrew" panose="02040503050201020203" pitchFamily="18" charset="-79"/>
              </a:rPr>
              <a:t> °</a:t>
            </a:r>
          </a:p>
          <a:p>
            <a:pPr marL="285750" indent="-285750">
              <a:buFont typeface="Arial" panose="020B0604020202020204" pitchFamily="34" charset="0"/>
              <a:buChar char="•"/>
            </a:pPr>
            <a:r>
              <a:rPr lang="en-IN" sz="2000" dirty="0">
                <a:solidFill>
                  <a:schemeClr val="bg1"/>
                </a:solidFill>
                <a:latin typeface="Adobe Hebrew" panose="02040503050201020203" pitchFamily="18" charset="-79"/>
                <a:cs typeface="Adobe Hebrew" panose="02040503050201020203" pitchFamily="18" charset="-79"/>
              </a:rPr>
              <a:t>Rotation: 0 ° to 180 °</a:t>
            </a:r>
          </a:p>
          <a:p>
            <a:pPr marL="285750" indent="-285750">
              <a:buFont typeface="Arial" panose="020B0604020202020204" pitchFamily="34" charset="0"/>
              <a:buChar char="•"/>
            </a:pPr>
            <a:endParaRPr lang="en-IN" u="sng" dirty="0">
              <a:solidFill>
                <a:schemeClr val="bg1"/>
              </a:solidFill>
            </a:endParaRPr>
          </a:p>
          <a:p>
            <a:pPr marL="285750" indent="-285750">
              <a:buFont typeface="Arial" panose="020B0604020202020204" pitchFamily="34" charset="0"/>
              <a:buChar char="•"/>
            </a:pPr>
            <a:endParaRPr lang="en-IN" u="sng" dirty="0">
              <a:solidFill>
                <a:schemeClr val="bg1"/>
              </a:solidFill>
            </a:endParaRPr>
          </a:p>
          <a:p>
            <a:pPr marL="285750" indent="-285750">
              <a:buFont typeface="Wingdings" panose="05000000000000000000" pitchFamily="2" charset="2"/>
              <a:buChar char="q"/>
            </a:pPr>
            <a:r>
              <a:rPr lang="en-IN" sz="2400" u="sng" dirty="0">
                <a:solidFill>
                  <a:schemeClr val="bg1"/>
                </a:solidFill>
                <a:latin typeface="Berlin Sans FB Demi" panose="020E0802020502020306" pitchFamily="34" charset="0"/>
              </a:rPr>
              <a:t>Drive shaft and </a:t>
            </a:r>
            <a:r>
              <a:rPr lang="en-US" sz="2400" u="sng" dirty="0">
                <a:solidFill>
                  <a:schemeClr val="bg1"/>
                </a:solidFill>
                <a:latin typeface="Berlin Sans FB Demi" panose="020E0802020502020306" pitchFamily="34" charset="0"/>
              </a:rPr>
              <a:t>propeller</a:t>
            </a:r>
          </a:p>
          <a:p>
            <a:pPr marL="285750" indent="-285750">
              <a:buFont typeface="Arial" panose="020B0604020202020204" pitchFamily="34" charset="0"/>
              <a:buChar char="•"/>
            </a:pPr>
            <a:r>
              <a:rPr lang="en-US" sz="2000" dirty="0">
                <a:solidFill>
                  <a:schemeClr val="bg1"/>
                </a:solidFill>
                <a:latin typeface="Adobe Hebrew" panose="02040503050201020203" pitchFamily="18" charset="-79"/>
                <a:cs typeface="Adobe Hebrew" panose="02040503050201020203" pitchFamily="18" charset="-79"/>
              </a:rPr>
              <a:t>Shaft length: 250mm</a:t>
            </a:r>
          </a:p>
          <a:p>
            <a:pPr marL="285750" indent="-285750">
              <a:buFont typeface="Arial" panose="020B0604020202020204" pitchFamily="34" charset="0"/>
              <a:buChar char="•"/>
            </a:pPr>
            <a:r>
              <a:rPr lang="en-US" sz="2000" dirty="0">
                <a:solidFill>
                  <a:schemeClr val="bg1"/>
                </a:solidFill>
                <a:latin typeface="Adobe Hebrew" panose="02040503050201020203" pitchFamily="18" charset="-79"/>
                <a:cs typeface="Adobe Hebrew" panose="02040503050201020203" pitchFamily="18" charset="-79"/>
              </a:rPr>
              <a:t>Shaft sleeve length: 200mm</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pic>
        <p:nvPicPr>
          <p:cNvPr id="4" name="Picture 3">
            <a:extLst>
              <a:ext uri="{FF2B5EF4-FFF2-40B4-BE49-F238E27FC236}">
                <a16:creationId xmlns:a16="http://schemas.microsoft.com/office/drawing/2014/main" id="{67F8CC45-8529-A9F4-EDD0-482842411028}"/>
              </a:ext>
            </a:extLst>
          </p:cNvPr>
          <p:cNvPicPr>
            <a:picLocks noChangeAspect="1"/>
          </p:cNvPicPr>
          <p:nvPr/>
        </p:nvPicPr>
        <p:blipFill>
          <a:blip r:embed="rId2"/>
          <a:stretch>
            <a:fillRect/>
          </a:stretch>
        </p:blipFill>
        <p:spPr>
          <a:xfrm>
            <a:off x="9197267" y="355107"/>
            <a:ext cx="2577484" cy="2530135"/>
          </a:xfrm>
          <a:prstGeom prst="rect">
            <a:avLst/>
          </a:prstGeom>
          <a:ln>
            <a:noFill/>
          </a:ln>
          <a:effectLst>
            <a:softEdge rad="112500"/>
          </a:effectLst>
        </p:spPr>
      </p:pic>
      <p:pic>
        <p:nvPicPr>
          <p:cNvPr id="8" name="Picture 7">
            <a:extLst>
              <a:ext uri="{FF2B5EF4-FFF2-40B4-BE49-F238E27FC236}">
                <a16:creationId xmlns:a16="http://schemas.microsoft.com/office/drawing/2014/main" id="{38AA3EFC-8F8F-B3A4-FFF2-0A06B343B46C}"/>
              </a:ext>
            </a:extLst>
          </p:cNvPr>
          <p:cNvPicPr>
            <a:picLocks noChangeAspect="1"/>
          </p:cNvPicPr>
          <p:nvPr/>
        </p:nvPicPr>
        <p:blipFill rotWithShape="1">
          <a:blip r:embed="rId3"/>
          <a:srcRect l="6413" t="14950" r="4512" b="4627"/>
          <a:stretch/>
        </p:blipFill>
        <p:spPr>
          <a:xfrm>
            <a:off x="9197267" y="3253667"/>
            <a:ext cx="2577484" cy="2454675"/>
          </a:xfrm>
          <a:prstGeom prst="rect">
            <a:avLst/>
          </a:prstGeom>
          <a:ln>
            <a:noFill/>
          </a:ln>
          <a:effectLst>
            <a:softEdge rad="112500"/>
          </a:effectLst>
        </p:spPr>
      </p:pic>
    </p:spTree>
    <p:extLst>
      <p:ext uri="{BB962C8B-B14F-4D97-AF65-F5344CB8AC3E}">
        <p14:creationId xmlns:p14="http://schemas.microsoft.com/office/powerpoint/2010/main" val="4212051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EDDF84-4954-0EF5-3ABA-68A9AD4752A2}"/>
              </a:ext>
            </a:extLst>
          </p:cNvPr>
          <p:cNvSpPr txBox="1"/>
          <p:nvPr/>
        </p:nvSpPr>
        <p:spPr>
          <a:xfrm>
            <a:off x="209429" y="24727"/>
            <a:ext cx="8818880" cy="2616101"/>
          </a:xfrm>
          <a:prstGeom prst="rect">
            <a:avLst/>
          </a:prstGeom>
          <a:noFill/>
        </p:spPr>
        <p:txBody>
          <a:bodyPr wrap="square" rtlCol="0">
            <a:spAutoFit/>
          </a:bodyPr>
          <a:lstStyle/>
          <a:p>
            <a:r>
              <a:rPr lang="en-US" sz="2800" u="sng" dirty="0">
                <a:solidFill>
                  <a:schemeClr val="bg1"/>
                </a:solidFill>
                <a:latin typeface="Berlin Sans FB Demi" panose="020E0802020502020306" pitchFamily="34" charset="0"/>
              </a:rPr>
              <a:t>CAD Model</a:t>
            </a:r>
          </a:p>
          <a:p>
            <a:pPr algn="l"/>
            <a:r>
              <a:rPr lang="en-US" sz="2000" dirty="0">
                <a:solidFill>
                  <a:schemeClr val="bg1"/>
                </a:solidFill>
                <a:latin typeface="Adobe Hebrew" panose="02040503050201020203" pitchFamily="18" charset="-79"/>
                <a:cs typeface="Adobe Hebrew" panose="02040503050201020203" pitchFamily="18" charset="-79"/>
              </a:rPr>
              <a:t>For designing the CAD model of our boat we have used Fusion 360 which </a:t>
            </a:r>
            <a:r>
              <a:rPr lang="en-US" sz="2000" b="0" i="0" dirty="0">
                <a:solidFill>
                  <a:schemeClr val="bg1"/>
                </a:solidFill>
                <a:effectLst/>
                <a:latin typeface="Adobe Hebrew" panose="02040503050201020203" pitchFamily="18" charset="-79"/>
                <a:cs typeface="Adobe Hebrew" panose="02040503050201020203" pitchFamily="18" charset="-79"/>
              </a:rPr>
              <a:t>is a cloud-based 3D modelling, CAD, CAM, CAE and PCB software platform for product design and manufacturing.</a:t>
            </a:r>
          </a:p>
          <a:p>
            <a:endParaRPr lang="en-US" sz="2000" b="0" i="0" dirty="0">
              <a:solidFill>
                <a:schemeClr val="bg1"/>
              </a:solidFill>
              <a:effectLst/>
              <a:latin typeface="Adobe Hebrew" panose="02040503050201020203" pitchFamily="18" charset="-79"/>
              <a:cs typeface="Adobe Hebrew" panose="02040503050201020203" pitchFamily="18" charset="-79"/>
            </a:endParaRPr>
          </a:p>
          <a:p>
            <a:r>
              <a:rPr lang="en-US" sz="2000" dirty="0">
                <a:solidFill>
                  <a:schemeClr val="bg1"/>
                </a:solidFill>
                <a:latin typeface="Adobe Hebrew" panose="02040503050201020203" pitchFamily="18" charset="-79"/>
                <a:cs typeface="Adobe Hebrew" panose="02040503050201020203" pitchFamily="18" charset="-79"/>
              </a:rPr>
              <a:t>Here are some pictures of our CAD model designed using the software-</a:t>
            </a:r>
          </a:p>
          <a:p>
            <a:br>
              <a:rPr lang="en-US" b="0" i="0" dirty="0">
                <a:solidFill>
                  <a:srgbClr val="212121"/>
                </a:solidFill>
                <a:effectLst/>
                <a:latin typeface="ArtifaktElement"/>
              </a:rPr>
            </a:br>
            <a:endParaRPr lang="en-IN" dirty="0"/>
          </a:p>
        </p:txBody>
      </p:sp>
      <p:pic>
        <p:nvPicPr>
          <p:cNvPr id="19" name="Picture 18">
            <a:extLst>
              <a:ext uri="{FF2B5EF4-FFF2-40B4-BE49-F238E27FC236}">
                <a16:creationId xmlns:a16="http://schemas.microsoft.com/office/drawing/2014/main" id="{5570E03A-C799-9284-541C-4338176E3841}"/>
              </a:ext>
            </a:extLst>
          </p:cNvPr>
          <p:cNvPicPr>
            <a:picLocks noChangeAspect="1"/>
          </p:cNvPicPr>
          <p:nvPr/>
        </p:nvPicPr>
        <p:blipFill rotWithShape="1">
          <a:blip r:embed="rId2"/>
          <a:srcRect l="30083" t="26815" r="30418" b="11259"/>
          <a:stretch/>
        </p:blipFill>
        <p:spPr>
          <a:xfrm>
            <a:off x="8893932" y="1332777"/>
            <a:ext cx="3182108" cy="2806163"/>
          </a:xfrm>
          <a:prstGeom prst="rect">
            <a:avLst/>
          </a:prstGeom>
          <a:ln>
            <a:noFill/>
          </a:ln>
          <a:effectLst>
            <a:softEdge rad="112500"/>
          </a:effectLst>
        </p:spPr>
      </p:pic>
      <p:pic>
        <p:nvPicPr>
          <p:cNvPr id="21" name="Picture 20">
            <a:extLst>
              <a:ext uri="{FF2B5EF4-FFF2-40B4-BE49-F238E27FC236}">
                <a16:creationId xmlns:a16="http://schemas.microsoft.com/office/drawing/2014/main" id="{3C70142E-7A62-C32C-0FC4-48183ADC5F26}"/>
              </a:ext>
            </a:extLst>
          </p:cNvPr>
          <p:cNvPicPr>
            <a:picLocks noChangeAspect="1"/>
          </p:cNvPicPr>
          <p:nvPr/>
        </p:nvPicPr>
        <p:blipFill rotWithShape="1">
          <a:blip r:embed="rId3"/>
          <a:srcRect l="27000" t="35704" r="26667" b="19556"/>
          <a:stretch/>
        </p:blipFill>
        <p:spPr>
          <a:xfrm>
            <a:off x="209429" y="2348774"/>
            <a:ext cx="3673720" cy="1995438"/>
          </a:xfrm>
          <a:prstGeom prst="rect">
            <a:avLst/>
          </a:prstGeom>
          <a:ln>
            <a:noFill/>
          </a:ln>
          <a:effectLst>
            <a:softEdge rad="112500"/>
          </a:effectLst>
        </p:spPr>
      </p:pic>
      <p:pic>
        <p:nvPicPr>
          <p:cNvPr id="23" name="Picture 22">
            <a:extLst>
              <a:ext uri="{FF2B5EF4-FFF2-40B4-BE49-F238E27FC236}">
                <a16:creationId xmlns:a16="http://schemas.microsoft.com/office/drawing/2014/main" id="{1966F623-B992-7B78-7EAF-5ACB2E37FB8A}"/>
              </a:ext>
            </a:extLst>
          </p:cNvPr>
          <p:cNvPicPr>
            <a:picLocks noChangeAspect="1"/>
          </p:cNvPicPr>
          <p:nvPr/>
        </p:nvPicPr>
        <p:blipFill rotWithShape="1">
          <a:blip r:embed="rId4"/>
          <a:srcRect l="38833" t="38074" r="38334" b="25037"/>
          <a:stretch/>
        </p:blipFill>
        <p:spPr>
          <a:xfrm>
            <a:off x="4549547" y="2348774"/>
            <a:ext cx="2694399" cy="2448560"/>
          </a:xfrm>
          <a:prstGeom prst="rect">
            <a:avLst/>
          </a:prstGeom>
          <a:ln>
            <a:noFill/>
          </a:ln>
          <a:effectLst>
            <a:softEdge rad="112500"/>
          </a:effectLst>
        </p:spPr>
      </p:pic>
      <p:pic>
        <p:nvPicPr>
          <p:cNvPr id="29" name="Picture 28">
            <a:extLst>
              <a:ext uri="{FF2B5EF4-FFF2-40B4-BE49-F238E27FC236}">
                <a16:creationId xmlns:a16="http://schemas.microsoft.com/office/drawing/2014/main" id="{115F96A0-73B2-05CE-65F4-7AA9B0640255}"/>
              </a:ext>
            </a:extLst>
          </p:cNvPr>
          <p:cNvPicPr>
            <a:picLocks noChangeAspect="1"/>
          </p:cNvPicPr>
          <p:nvPr/>
        </p:nvPicPr>
        <p:blipFill rotWithShape="1">
          <a:blip r:embed="rId5"/>
          <a:srcRect l="38749" t="39259" r="37834" b="25037"/>
          <a:stretch/>
        </p:blipFill>
        <p:spPr>
          <a:xfrm>
            <a:off x="932721" y="4408136"/>
            <a:ext cx="2694399" cy="2310855"/>
          </a:xfrm>
          <a:prstGeom prst="rect">
            <a:avLst/>
          </a:prstGeom>
          <a:ln>
            <a:noFill/>
          </a:ln>
          <a:effectLst>
            <a:softEdge rad="112500"/>
          </a:effectLst>
        </p:spPr>
      </p:pic>
      <p:pic>
        <p:nvPicPr>
          <p:cNvPr id="31" name="Picture 30">
            <a:extLst>
              <a:ext uri="{FF2B5EF4-FFF2-40B4-BE49-F238E27FC236}">
                <a16:creationId xmlns:a16="http://schemas.microsoft.com/office/drawing/2014/main" id="{239CFDAB-826F-1F4B-7730-F1BADD725AC9}"/>
              </a:ext>
            </a:extLst>
          </p:cNvPr>
          <p:cNvPicPr>
            <a:picLocks noChangeAspect="1"/>
          </p:cNvPicPr>
          <p:nvPr/>
        </p:nvPicPr>
        <p:blipFill rotWithShape="1">
          <a:blip r:embed="rId6"/>
          <a:srcRect l="22333" t="34815" r="29084" b="26074"/>
          <a:stretch/>
        </p:blipFill>
        <p:spPr>
          <a:xfrm>
            <a:off x="4027306" y="4975764"/>
            <a:ext cx="3738880" cy="1693078"/>
          </a:xfrm>
          <a:prstGeom prst="rect">
            <a:avLst/>
          </a:prstGeom>
          <a:ln>
            <a:noFill/>
          </a:ln>
          <a:effectLst>
            <a:softEdge rad="112500"/>
          </a:effectLst>
        </p:spPr>
      </p:pic>
      <p:sp>
        <p:nvSpPr>
          <p:cNvPr id="3" name="TextBox 2">
            <a:extLst>
              <a:ext uri="{FF2B5EF4-FFF2-40B4-BE49-F238E27FC236}">
                <a16:creationId xmlns:a16="http://schemas.microsoft.com/office/drawing/2014/main" id="{E5F462F6-9A27-1F98-5B8C-A3B780F73E8D}"/>
              </a:ext>
            </a:extLst>
          </p:cNvPr>
          <p:cNvSpPr txBox="1"/>
          <p:nvPr/>
        </p:nvSpPr>
        <p:spPr>
          <a:xfrm>
            <a:off x="2644823" y="3769608"/>
            <a:ext cx="1375546" cy="369332"/>
          </a:xfrm>
          <a:prstGeom prst="rect">
            <a:avLst/>
          </a:prstGeom>
          <a:noFill/>
        </p:spPr>
        <p:txBody>
          <a:bodyPr wrap="square" rtlCol="0">
            <a:spAutoFit/>
          </a:bodyPr>
          <a:lstStyle/>
          <a:p>
            <a:r>
              <a:rPr lang="en-US" dirty="0">
                <a:solidFill>
                  <a:schemeClr val="bg1"/>
                </a:solidFill>
                <a:latin typeface="Adobe Hebrew" panose="02040503050201020203" pitchFamily="18" charset="-79"/>
                <a:cs typeface="Adobe Hebrew" panose="02040503050201020203" pitchFamily="18" charset="-79"/>
              </a:rPr>
              <a:t>Top View</a:t>
            </a:r>
            <a:endParaRPr lang="en-IN" dirty="0">
              <a:solidFill>
                <a:schemeClr val="bg1"/>
              </a:solidFill>
              <a:latin typeface="Adobe Hebrew" panose="02040503050201020203" pitchFamily="18" charset="-79"/>
              <a:cs typeface="Adobe Hebrew" panose="02040503050201020203" pitchFamily="18" charset="-79"/>
            </a:endParaRPr>
          </a:p>
        </p:txBody>
      </p:sp>
      <p:sp>
        <p:nvSpPr>
          <p:cNvPr id="4" name="TextBox 3">
            <a:extLst>
              <a:ext uri="{FF2B5EF4-FFF2-40B4-BE49-F238E27FC236}">
                <a16:creationId xmlns:a16="http://schemas.microsoft.com/office/drawing/2014/main" id="{BF126869-C4AA-E80C-0C93-E3CA5605E35F}"/>
              </a:ext>
            </a:extLst>
          </p:cNvPr>
          <p:cNvSpPr txBox="1"/>
          <p:nvPr/>
        </p:nvSpPr>
        <p:spPr>
          <a:xfrm>
            <a:off x="2164080" y="6217920"/>
            <a:ext cx="1463040" cy="369332"/>
          </a:xfrm>
          <a:prstGeom prst="rect">
            <a:avLst/>
          </a:prstGeom>
          <a:noFill/>
        </p:spPr>
        <p:txBody>
          <a:bodyPr wrap="square" rtlCol="0">
            <a:spAutoFit/>
          </a:bodyPr>
          <a:lstStyle/>
          <a:p>
            <a:r>
              <a:rPr lang="en-US" dirty="0">
                <a:solidFill>
                  <a:schemeClr val="bg1"/>
                </a:solidFill>
                <a:latin typeface="Adobe Hebrew" panose="02040503050201020203" pitchFamily="18" charset="-79"/>
                <a:cs typeface="Adobe Hebrew" panose="02040503050201020203" pitchFamily="18" charset="-79"/>
              </a:rPr>
              <a:t>Front View</a:t>
            </a:r>
            <a:endParaRPr lang="en-IN" dirty="0">
              <a:solidFill>
                <a:schemeClr val="bg1"/>
              </a:solidFill>
              <a:latin typeface="Adobe Hebrew" panose="02040503050201020203" pitchFamily="18" charset="-79"/>
              <a:cs typeface="Adobe Hebrew" panose="02040503050201020203" pitchFamily="18" charset="-79"/>
            </a:endParaRPr>
          </a:p>
        </p:txBody>
      </p:sp>
      <p:sp>
        <p:nvSpPr>
          <p:cNvPr id="5" name="TextBox 4">
            <a:extLst>
              <a:ext uri="{FF2B5EF4-FFF2-40B4-BE49-F238E27FC236}">
                <a16:creationId xmlns:a16="http://schemas.microsoft.com/office/drawing/2014/main" id="{F90D4452-8B07-1AC8-A7D9-966EC46B6A30}"/>
              </a:ext>
            </a:extLst>
          </p:cNvPr>
          <p:cNvSpPr txBox="1"/>
          <p:nvPr/>
        </p:nvSpPr>
        <p:spPr>
          <a:xfrm>
            <a:off x="5902960" y="4240218"/>
            <a:ext cx="1463040" cy="369332"/>
          </a:xfrm>
          <a:prstGeom prst="rect">
            <a:avLst/>
          </a:prstGeom>
          <a:noFill/>
        </p:spPr>
        <p:txBody>
          <a:bodyPr wrap="square" rtlCol="0">
            <a:spAutoFit/>
          </a:bodyPr>
          <a:lstStyle/>
          <a:p>
            <a:r>
              <a:rPr lang="en-US" dirty="0">
                <a:solidFill>
                  <a:schemeClr val="bg1"/>
                </a:solidFill>
                <a:latin typeface="Adobe Hebrew" panose="02040503050201020203" pitchFamily="18" charset="-79"/>
                <a:cs typeface="Adobe Hebrew" panose="02040503050201020203" pitchFamily="18" charset="-79"/>
              </a:rPr>
              <a:t>Back View</a:t>
            </a:r>
            <a:endParaRPr lang="en-IN" dirty="0">
              <a:solidFill>
                <a:schemeClr val="bg1"/>
              </a:solidFill>
              <a:latin typeface="Adobe Hebrew" panose="02040503050201020203" pitchFamily="18" charset="-79"/>
              <a:cs typeface="Adobe Hebrew" panose="02040503050201020203" pitchFamily="18" charset="-79"/>
            </a:endParaRPr>
          </a:p>
        </p:txBody>
      </p:sp>
      <p:sp>
        <p:nvSpPr>
          <p:cNvPr id="6" name="TextBox 5">
            <a:extLst>
              <a:ext uri="{FF2B5EF4-FFF2-40B4-BE49-F238E27FC236}">
                <a16:creationId xmlns:a16="http://schemas.microsoft.com/office/drawing/2014/main" id="{6E7B8922-9F42-10B9-1A9B-259BAF2F0FD2}"/>
              </a:ext>
            </a:extLst>
          </p:cNvPr>
          <p:cNvSpPr txBox="1"/>
          <p:nvPr/>
        </p:nvSpPr>
        <p:spPr>
          <a:xfrm>
            <a:off x="5554969" y="6182032"/>
            <a:ext cx="2211217" cy="369332"/>
          </a:xfrm>
          <a:prstGeom prst="rect">
            <a:avLst/>
          </a:prstGeom>
          <a:noFill/>
        </p:spPr>
        <p:txBody>
          <a:bodyPr wrap="square" rtlCol="0">
            <a:spAutoFit/>
          </a:bodyPr>
          <a:lstStyle/>
          <a:p>
            <a:r>
              <a:rPr lang="en-US" dirty="0">
                <a:solidFill>
                  <a:schemeClr val="bg1"/>
                </a:solidFill>
                <a:latin typeface="Adobe Hebrew" panose="02040503050201020203" pitchFamily="18" charset="-79"/>
                <a:cs typeface="Adobe Hebrew" panose="02040503050201020203" pitchFamily="18" charset="-79"/>
              </a:rPr>
              <a:t>Side View</a:t>
            </a:r>
            <a:endParaRPr lang="en-IN" dirty="0">
              <a:solidFill>
                <a:schemeClr val="bg1"/>
              </a:solidFill>
              <a:latin typeface="Adobe Hebrew" panose="02040503050201020203" pitchFamily="18" charset="-79"/>
              <a:cs typeface="Adobe Hebrew" panose="02040503050201020203" pitchFamily="18" charset="-79"/>
            </a:endParaRPr>
          </a:p>
        </p:txBody>
      </p:sp>
      <p:sp>
        <p:nvSpPr>
          <p:cNvPr id="7" name="TextBox 6">
            <a:extLst>
              <a:ext uri="{FF2B5EF4-FFF2-40B4-BE49-F238E27FC236}">
                <a16:creationId xmlns:a16="http://schemas.microsoft.com/office/drawing/2014/main" id="{70E37293-5247-7EB0-F5D3-60EDE0036B2D}"/>
              </a:ext>
            </a:extLst>
          </p:cNvPr>
          <p:cNvSpPr txBox="1"/>
          <p:nvPr/>
        </p:nvSpPr>
        <p:spPr>
          <a:xfrm>
            <a:off x="9540240" y="3627120"/>
            <a:ext cx="2651760" cy="369332"/>
          </a:xfrm>
          <a:prstGeom prst="rect">
            <a:avLst/>
          </a:prstGeom>
          <a:noFill/>
        </p:spPr>
        <p:txBody>
          <a:bodyPr wrap="square" rtlCol="0">
            <a:spAutoFit/>
          </a:bodyPr>
          <a:lstStyle/>
          <a:p>
            <a:r>
              <a:rPr lang="en-US" dirty="0">
                <a:solidFill>
                  <a:schemeClr val="bg1"/>
                </a:solidFill>
                <a:latin typeface="Adobe Hebrew" panose="02040503050201020203" pitchFamily="18" charset="-79"/>
                <a:cs typeface="Adobe Hebrew" panose="02040503050201020203" pitchFamily="18" charset="-79"/>
              </a:rPr>
              <a:t>Final CAD Model</a:t>
            </a:r>
            <a:endParaRPr lang="en-IN" dirty="0">
              <a:solidFill>
                <a:schemeClr val="bg1"/>
              </a:solidFill>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341848747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437</TotalTime>
  <Words>1100</Words>
  <Application>Microsoft Office PowerPoint</Application>
  <PresentationFormat>Widescreen</PresentationFormat>
  <Paragraphs>124</Paragraphs>
  <Slides>18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Adobe Song Std L</vt:lpstr>
      <vt:lpstr>Adobe Hebrew</vt:lpstr>
      <vt:lpstr>Adobe Thai</vt:lpstr>
      <vt:lpstr>Arial</vt:lpstr>
      <vt:lpstr>Arial Rounded MT Bold</vt:lpstr>
      <vt:lpstr>ArtifaktElement</vt:lpstr>
      <vt:lpstr>Berlin Sans FB Demi</vt:lpstr>
      <vt:lpstr>Century Gothic</vt:lpstr>
      <vt:lpstr>Cooper Black</vt:lpstr>
      <vt:lpstr>Helvetica</vt:lpstr>
      <vt:lpstr>Snap ITC</vt:lpstr>
      <vt:lpstr>Wingdings</vt:lpstr>
      <vt:lpstr>Wingdings 3</vt:lpstr>
      <vt:lpstr>Slice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MADHU SINGH</dc:creator>
  <cp:lastModifiedBy>MADHU SINGH</cp:lastModifiedBy>
  <cp:revision>6</cp:revision>
  <dcterms:created xsi:type="dcterms:W3CDTF">2023-05-22T16:42:35Z</dcterms:created>
  <dcterms:modified xsi:type="dcterms:W3CDTF">2023-05-25T18:12:13Z</dcterms:modified>
</cp:coreProperties>
</file>