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70F6-0CC7-A541-8C11-CDCE2B4FB9A3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D6848-9707-8349-8B7E-77231286D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D6848-9707-8349-8B7E-77231286DE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3117-C6E1-BA40-9A76-80B7B6C34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C07E-8F67-324E-8545-47D7B065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5870-0F42-EF40-958E-B56EF6A4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D302E-7997-9E49-A4E0-DD3731A0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45E6-DD6D-364D-B31F-1E40AD91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077A-1932-6D45-BC0E-F008D669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A6975-C0D0-354F-9AAE-EB25BE86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B7E1-D062-4349-9778-5AADE7DA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DA5F-4CF8-4D4E-AFC6-F1C847E7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A13E-9D57-EE45-9425-CC5CC91D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7B77DE-A25B-E64F-B0A2-2E64B42D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E616E-26FA-074E-9AFE-7B70E91C2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D83E-749F-D94B-8833-F5F2B65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F131A-132A-6544-B813-92A4D101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E1F7-7971-9845-AB3C-D0E21F8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6705-1889-3546-8317-FB56F200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973B-60E2-8445-9434-65F875520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B305-F563-9A4B-8948-DCC67195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420-A81A-164A-AB6B-72DE941D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07CC-9C8F-2E41-BCBB-6EC48B16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7C7A-EEB4-1F46-9A97-C530B720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BF00-2234-1C48-8251-F20F7424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C4C2-4FD2-0C4C-A0D3-D014AF97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2699-9FBE-A84A-A71A-33662E6C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CBD1-14F4-E442-99E5-A9702C4B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8348-4AE6-BC42-9E69-F1B0DCDD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10DD-8631-A740-96B3-1068B7BA2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E5AF2-F16E-C642-AB83-C950F61A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5B57-FDE3-CD4A-A1E3-41B5CD7F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E5CD2-A8E1-124F-A359-76A029D9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54BF6-F2CA-244D-A34C-57E04EC9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6FE7-F494-6D43-B424-BBCB3243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23A7F-BB4E-AB43-B6D1-711684B3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8C18-F267-3944-86D8-BD689834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A93FA-1860-F04C-912C-34DF08871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D0D2E-61B0-DC4E-9713-9FF7A9F8A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0A634-D6D4-2B40-BFB4-0E95B5BE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58266-84B5-9C45-B32B-CD6C0873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9AF8E-9B3C-5D47-A65C-65563577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EA55-5FA7-904C-9388-731C404F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ABA3E-885B-5741-80EB-7A1AE823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9C957-CC42-144C-9386-8ECB9944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99301-C9DB-1E45-B280-D244E520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4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A68BB-46B8-8E47-92D2-D2B6D638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DBAAE-8C38-5449-A83B-3246E598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56121-5EA7-174E-9CC9-9C395AA9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047D-03AB-7349-A5A4-255AC714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0CE7-1551-FF4A-B04E-8AC047CB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5916-6180-2B45-BDA1-67738F84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7628C-4FED-A24B-8FA7-4E7CFBC8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2332-15DA-0E4B-94FC-8592744B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B594E-2AC7-E341-90EB-A5B3492B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0ED-B11A-0740-9053-07E8BDC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2C496-7F7A-274E-AECA-3573886EA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4D031-8976-514B-9E96-DB10B6D7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8E52A-F69A-824F-A43D-42FEC32D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CDB9-AE94-0E40-98FA-8BD8D33B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FF0A1-5BD3-3543-850D-944D89FA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2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853BF-18B0-0842-A620-83CF184D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7B2CB-0325-7A47-8EEB-53362874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D5E9-48B3-A245-90EE-AB78A82FA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96F9-3222-D646-89BB-5FDDAB5B235A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BE23-96B2-834B-9EA4-5C9FD9F7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A4FD-6FE9-2049-B4C4-E51F33AB0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32618-5CF9-0C41-A7CC-EB3A7BE1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0F3F-6F37-0F41-A2E9-8D82AC30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CNN-LSTM based 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BCB2-380A-534D-A33F-C38055EB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Mohith Damarapati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md4289@nyu.edu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1AC9A348-C7AF-9040-AFF9-6AAF29EF881A}"/>
              </a:ext>
            </a:extLst>
          </p:cNvPr>
          <p:cNvSpPr/>
          <p:nvPr/>
        </p:nvSpPr>
        <p:spPr>
          <a:xfrm>
            <a:off x="1608527" y="719153"/>
            <a:ext cx="1771650" cy="1600199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ResNet152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ImageNet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8CDA7-D2CD-1444-87E4-1B4899F341A8}"/>
              </a:ext>
            </a:extLst>
          </p:cNvPr>
          <p:cNvSpPr/>
          <p:nvPr/>
        </p:nvSpPr>
        <p:spPr>
          <a:xfrm>
            <a:off x="5686419" y="2243138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0C0A9-A8B3-BD40-8136-1ACC2F6FCD31}"/>
              </a:ext>
            </a:extLst>
          </p:cNvPr>
          <p:cNvSpPr/>
          <p:nvPr/>
        </p:nvSpPr>
        <p:spPr>
          <a:xfrm>
            <a:off x="7096119" y="2243138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02F60B-C86C-CB4F-B131-7E11F3C55BB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829419" y="2571751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132416-AAB4-4F43-B1FF-7D21F74AF397}"/>
              </a:ext>
            </a:extLst>
          </p:cNvPr>
          <p:cNvSpPr/>
          <p:nvPr/>
        </p:nvSpPr>
        <p:spPr>
          <a:xfrm>
            <a:off x="5719760" y="3181347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2F003-697C-104A-8009-381FE89BCB8B}"/>
              </a:ext>
            </a:extLst>
          </p:cNvPr>
          <p:cNvSpPr/>
          <p:nvPr/>
        </p:nvSpPr>
        <p:spPr>
          <a:xfrm>
            <a:off x="7096119" y="3181349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73935C-3F86-6448-ACB2-56F19B1B8C0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862760" y="3509960"/>
            <a:ext cx="23335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9CC43-2397-A841-8839-7AE4401D8843}"/>
              </a:ext>
            </a:extLst>
          </p:cNvPr>
          <p:cNvSpPr/>
          <p:nvPr/>
        </p:nvSpPr>
        <p:spPr>
          <a:xfrm>
            <a:off x="5686419" y="4105265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A70C0-126F-5542-9C33-4F34C77FBF71}"/>
              </a:ext>
            </a:extLst>
          </p:cNvPr>
          <p:cNvSpPr/>
          <p:nvPr/>
        </p:nvSpPr>
        <p:spPr>
          <a:xfrm>
            <a:off x="7096119" y="4105265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D0AC8-B56D-FF45-94B7-E8319A80F70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829419" y="4433878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F645D0-82DD-5F47-B974-E6C5D8ABEDAC}"/>
              </a:ext>
            </a:extLst>
          </p:cNvPr>
          <p:cNvCxnSpPr>
            <a:stCxn id="6" idx="3"/>
          </p:cNvCxnSpPr>
          <p:nvPr/>
        </p:nvCxnSpPr>
        <p:spPr>
          <a:xfrm flipV="1">
            <a:off x="8239119" y="2571750"/>
            <a:ext cx="139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6424A2-A1B7-2745-BFF5-8922A4EC367B}"/>
              </a:ext>
            </a:extLst>
          </p:cNvPr>
          <p:cNvCxnSpPr>
            <a:stCxn id="10" idx="3"/>
          </p:cNvCxnSpPr>
          <p:nvPr/>
        </p:nvCxnSpPr>
        <p:spPr>
          <a:xfrm flipV="1">
            <a:off x="8239119" y="3509959"/>
            <a:ext cx="1390650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72736D-A23C-624E-BDCA-5EE0C9DEC7F2}"/>
              </a:ext>
            </a:extLst>
          </p:cNvPr>
          <p:cNvCxnSpPr>
            <a:stCxn id="13" idx="3"/>
          </p:cNvCxnSpPr>
          <p:nvPr/>
        </p:nvCxnSpPr>
        <p:spPr>
          <a:xfrm flipV="1">
            <a:off x="8239119" y="4433877"/>
            <a:ext cx="13906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25FCC83-130B-E949-BF18-613E0ABEE06F}"/>
              </a:ext>
            </a:extLst>
          </p:cNvPr>
          <p:cNvSpPr/>
          <p:nvPr/>
        </p:nvSpPr>
        <p:spPr>
          <a:xfrm>
            <a:off x="9629769" y="3200389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4ACD52-AC54-1D47-9DAF-5F15CCCF1659}"/>
              </a:ext>
            </a:extLst>
          </p:cNvPr>
          <p:cNvSpPr/>
          <p:nvPr/>
        </p:nvSpPr>
        <p:spPr>
          <a:xfrm>
            <a:off x="9629769" y="2276474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612BD3-596F-2F43-AA61-A541CECA0CB4}"/>
              </a:ext>
            </a:extLst>
          </p:cNvPr>
          <p:cNvSpPr/>
          <p:nvPr/>
        </p:nvSpPr>
        <p:spPr>
          <a:xfrm>
            <a:off x="9629769" y="4105261"/>
            <a:ext cx="114300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7DB695F1-0069-D442-9BDA-507B752887E5}"/>
              </a:ext>
            </a:extLst>
          </p:cNvPr>
          <p:cNvSpPr/>
          <p:nvPr/>
        </p:nvSpPr>
        <p:spPr>
          <a:xfrm>
            <a:off x="2251466" y="2957519"/>
            <a:ext cx="590553" cy="10477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6640C7-B110-A846-8A2A-A8B1612EC01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657725" y="4433878"/>
            <a:ext cx="1028694" cy="1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82EC02D-6C6F-1642-8CF4-BC8FB1B73A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4035" y="1487677"/>
            <a:ext cx="3729018" cy="2163373"/>
          </a:xfrm>
          <a:prstGeom prst="bentConnector3">
            <a:avLst>
              <a:gd name="adj1" fmla="val -6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3896E93-B7DF-714D-B6CD-95A21FA81935}"/>
              </a:ext>
            </a:extLst>
          </p:cNvPr>
          <p:cNvSpPr/>
          <p:nvPr/>
        </p:nvSpPr>
        <p:spPr>
          <a:xfrm>
            <a:off x="5672131" y="5000588"/>
            <a:ext cx="5043473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FF54C7-4B43-7647-BE62-453496C1264A}"/>
              </a:ext>
            </a:extLst>
          </p:cNvPr>
          <p:cNvSpPr/>
          <p:nvPr/>
        </p:nvSpPr>
        <p:spPr>
          <a:xfrm>
            <a:off x="5686418" y="5981684"/>
            <a:ext cx="5043473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869D66-DFFB-8F48-9E79-ADD95CFF272A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H="1" flipV="1">
            <a:off x="8193868" y="5657813"/>
            <a:ext cx="14287" cy="32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9F945869-C4FC-324A-A758-BE8C18126DAE}"/>
              </a:ext>
            </a:extLst>
          </p:cNvPr>
          <p:cNvCxnSpPr>
            <a:stCxn id="9" idx="1"/>
          </p:cNvCxnSpPr>
          <p:nvPr/>
        </p:nvCxnSpPr>
        <p:spPr>
          <a:xfrm rot="10800000">
            <a:off x="5686418" y="2405076"/>
            <a:ext cx="33342" cy="11048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5DD401-BF33-D944-A129-29FE99BA8FE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57919" y="4762490"/>
            <a:ext cx="0" cy="2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246863-2148-9B49-981A-A213D53B7EA8}"/>
              </a:ext>
            </a:extLst>
          </p:cNvPr>
          <p:cNvCxnSpPr>
            <a:cxnSpLocks/>
          </p:cNvCxnSpPr>
          <p:nvPr/>
        </p:nvCxnSpPr>
        <p:spPr>
          <a:xfrm flipV="1">
            <a:off x="7624759" y="4757724"/>
            <a:ext cx="0" cy="2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6A1117-BC5B-6D4C-AC63-0515CA0694A4}"/>
              </a:ext>
            </a:extLst>
          </p:cNvPr>
          <p:cNvCxnSpPr>
            <a:cxnSpLocks/>
          </p:cNvCxnSpPr>
          <p:nvPr/>
        </p:nvCxnSpPr>
        <p:spPr>
          <a:xfrm flipV="1">
            <a:off x="10196519" y="4772010"/>
            <a:ext cx="0" cy="23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2841D43D-76CF-F344-97B6-E94E6C05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14" y="4441023"/>
            <a:ext cx="2840836" cy="213062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93C681E-AA41-0041-A72C-61129910C8B7}"/>
              </a:ext>
            </a:extLst>
          </p:cNvPr>
          <p:cNvSpPr txBox="1"/>
          <p:nvPr/>
        </p:nvSpPr>
        <p:spPr>
          <a:xfrm>
            <a:off x="5387589" y="1375424"/>
            <a:ext cx="6237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baseball player swinging a bat at a ball</a:t>
            </a:r>
          </a:p>
        </p:txBody>
      </p:sp>
    </p:spTree>
    <p:extLst>
      <p:ext uri="{BB962C8B-B14F-4D97-AF65-F5344CB8AC3E}">
        <p14:creationId xmlns:p14="http://schemas.microsoft.com/office/powerpoint/2010/main" val="31547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066E5-BDF0-FA43-836D-F9B3D801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A9EF-156C-084F-8828-CE9CE11D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260760"/>
            <a:ext cx="6377769" cy="4930246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an image is an easy and obvious task for humans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is it so for machines?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No! Because they lack commonsense and intelligence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cannot understand the meaning of context and content in the image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of making machines to automatically describe an image in a natural language is referred as “Image Captioning”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interesting problem because making machines understand the visual scene is an important sub goal of True AI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65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DF1AE655-3B5D-674B-861D-6EADD6DFA605}"/>
              </a:ext>
            </a:extLst>
          </p:cNvPr>
          <p:cNvSpPr/>
          <p:nvPr/>
        </p:nvSpPr>
        <p:spPr>
          <a:xfrm>
            <a:off x="1496291" y="1995053"/>
            <a:ext cx="4275117" cy="175457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to make machines understand the visual scenes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Like an ‘eye’ to AI machine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8121FBB7-61BD-044C-A158-66B575F10FF9}"/>
              </a:ext>
            </a:extLst>
          </p:cNvPr>
          <p:cNvSpPr/>
          <p:nvPr/>
        </p:nvSpPr>
        <p:spPr>
          <a:xfrm>
            <a:off x="6420594" y="1995052"/>
            <a:ext cx="4275117" cy="175457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to make machines understand and generate natural language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converse with humans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8C070E-668D-2D4A-8496-640CBDEAF027}"/>
              </a:ext>
            </a:extLst>
          </p:cNvPr>
          <p:cNvSpPr/>
          <p:nvPr/>
        </p:nvSpPr>
        <p:spPr>
          <a:xfrm>
            <a:off x="4488873" y="475013"/>
            <a:ext cx="3443844" cy="8193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B16D8A-30A1-3E4C-9CEC-56111E2690D8}"/>
              </a:ext>
            </a:extLst>
          </p:cNvPr>
          <p:cNvSpPr/>
          <p:nvPr/>
        </p:nvSpPr>
        <p:spPr>
          <a:xfrm>
            <a:off x="4263242" y="4346373"/>
            <a:ext cx="4073236" cy="20663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Captioning Problem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Connects CV and NLP, two sub fields of AI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08F4B-9A5E-1244-A272-100D1875A3C8}"/>
              </a:ext>
            </a:extLst>
          </p:cNvPr>
          <p:cNvCxnSpPr>
            <a:endCxn id="8" idx="0"/>
          </p:cNvCxnSpPr>
          <p:nvPr/>
        </p:nvCxnSpPr>
        <p:spPr>
          <a:xfrm flipH="1">
            <a:off x="3633850" y="1294410"/>
            <a:ext cx="2462150" cy="70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EB4FB9-D10E-AD4C-BED6-8A1DCDC93FB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210795" y="1294410"/>
            <a:ext cx="2347358" cy="700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0953762-E66C-854E-B577-0AF05058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2" y="4310748"/>
            <a:ext cx="2840836" cy="21306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C77131-0183-7043-BB9F-31F43CFB21B9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>
            <a:off x="3259118" y="5376062"/>
            <a:ext cx="1004124" cy="3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6C6929-FD4C-C048-A42B-64C10950CA65}"/>
              </a:ext>
            </a:extLst>
          </p:cNvPr>
          <p:cNvSpPr txBox="1"/>
          <p:nvPr/>
        </p:nvSpPr>
        <p:spPr>
          <a:xfrm>
            <a:off x="8858991" y="5052895"/>
            <a:ext cx="276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baseball player swinging a bat at a ball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03A320-0432-D946-9C70-7EA8F61BFA57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8336478" y="5376061"/>
            <a:ext cx="522513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61B18A7-09AA-644D-A1D9-431770D4AC21}"/>
              </a:ext>
            </a:extLst>
          </p:cNvPr>
          <p:cNvSpPr txBox="1"/>
          <p:nvPr/>
        </p:nvSpPr>
        <p:spPr>
          <a:xfrm>
            <a:off x="8932884" y="5834685"/>
            <a:ext cx="256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by my model </a:t>
            </a:r>
          </a:p>
        </p:txBody>
      </p:sp>
    </p:spTree>
    <p:extLst>
      <p:ext uri="{BB962C8B-B14F-4D97-AF65-F5344CB8AC3E}">
        <p14:creationId xmlns:p14="http://schemas.microsoft.com/office/powerpoint/2010/main" val="72272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5564-3BD7-1F4B-A6F1-4FA72F1D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(MSCOCO)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7C35-4E9B-6D4A-96A3-9F6DA389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82" y="1048472"/>
            <a:ext cx="6467867" cy="29520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MSCOCO dataset has a total of 82783 train images and 40592 test images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has 5 captions on an average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Caption lengths vary from 7 to 57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F7804D5-1881-4107-A347-1680FB34A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FB281-DE8B-6C46-8574-577311167D48}"/>
              </a:ext>
            </a:extLst>
          </p:cNvPr>
          <p:cNvPicPr/>
          <p:nvPr/>
        </p:nvPicPr>
        <p:blipFill rotWithShape="1">
          <a:blip r:embed="rId5"/>
          <a:srcRect l="7735" r="13327" b="6841"/>
          <a:stretch/>
        </p:blipFill>
        <p:spPr bwMode="auto">
          <a:xfrm>
            <a:off x="5953848" y="1480495"/>
            <a:ext cx="2750765" cy="21401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40640-E612-3A44-8AC5-6500D0233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73" y="3428999"/>
            <a:ext cx="3048000" cy="3222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A4295-E375-2645-AC90-3532DFC35AE8}"/>
              </a:ext>
            </a:extLst>
          </p:cNvPr>
          <p:cNvSpPr txBox="1"/>
          <p:nvPr/>
        </p:nvSpPr>
        <p:spPr>
          <a:xfrm>
            <a:off x="4600575" y="4114800"/>
            <a:ext cx="390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CAPTIONS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Candles, pumpkins and skull decorations 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topped with Halloween decorations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decorated with skulls, apples and oranges</a:t>
            </a:r>
          </a:p>
        </p:txBody>
      </p:sp>
    </p:spTree>
    <p:extLst>
      <p:ext uri="{BB962C8B-B14F-4D97-AF65-F5344CB8AC3E}">
        <p14:creationId xmlns:p14="http://schemas.microsoft.com/office/powerpoint/2010/main" val="3723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6917-A673-D944-85B4-56A4E5A0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67" y="0"/>
            <a:ext cx="7474172" cy="11099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– LSTM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F1D1-6772-344E-AF56-99EEF51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67" y="973777"/>
            <a:ext cx="7591936" cy="5058887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provide a rich representation of the features which can be used for various vision tasks like classification, localization and detection 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call the process of extraction of rich image features as learning disentangled representations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disentangled representations are given as input to sequence models like RNN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used the ResNet-101, which is pre-trained on the ImageNet data to capture image features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 the last layer of ResNet-101 after removing the fully connected layer are given as inputs to an LSTM, which is a modified version of an RNN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 is similar to the architecture used in NIC 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10AA2915-1A25-44AD-81A6-FF10C7BCD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1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69372-E523-C643-89BD-5110CE15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1C93-6BFE-E14F-AC4A-FB7E0156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 is similar to NIC.  Dimension of LSTM hidden states is 512 and word embedding is 256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for LSTM layers ranging from 1 to 4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layers above 2 gave almost similar results, but there is a comparable difference in the results when compared to 1 layer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and learning rate are set as 64 and 0.001 respectively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investigated the effect of minimum word frequencies of vocabulary set on the model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word frequency of 4 in the vocabulary set gave better results than 2 and 8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8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334-83C0-334E-906E-52D7292A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64" y="0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DEF4BB-837A-3341-9E53-FC5D9F71B1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58595"/>
              </p:ext>
            </p:extLst>
          </p:nvPr>
        </p:nvGraphicFramePr>
        <p:xfrm>
          <a:off x="118443" y="1304513"/>
          <a:ext cx="5569840" cy="231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968">
                  <a:extLst>
                    <a:ext uri="{9D8B030D-6E8A-4147-A177-3AD203B41FA5}">
                      <a16:colId xmlns:a16="http://schemas.microsoft.com/office/drawing/2014/main" val="3677909805"/>
                    </a:ext>
                  </a:extLst>
                </a:gridCol>
                <a:gridCol w="1002764">
                  <a:extLst>
                    <a:ext uri="{9D8B030D-6E8A-4147-A177-3AD203B41FA5}">
                      <a16:colId xmlns:a16="http://schemas.microsoft.com/office/drawing/2014/main" val="3099327167"/>
                    </a:ext>
                  </a:extLst>
                </a:gridCol>
                <a:gridCol w="1225172">
                  <a:extLst>
                    <a:ext uri="{9D8B030D-6E8A-4147-A177-3AD203B41FA5}">
                      <a16:colId xmlns:a16="http://schemas.microsoft.com/office/drawing/2014/main" val="3179198100"/>
                    </a:ext>
                  </a:extLst>
                </a:gridCol>
                <a:gridCol w="1113968">
                  <a:extLst>
                    <a:ext uri="{9D8B030D-6E8A-4147-A177-3AD203B41FA5}">
                      <a16:colId xmlns:a16="http://schemas.microsoft.com/office/drawing/2014/main" val="3771545259"/>
                    </a:ext>
                  </a:extLst>
                </a:gridCol>
                <a:gridCol w="1113968">
                  <a:extLst>
                    <a:ext uri="{9D8B030D-6E8A-4147-A177-3AD203B41FA5}">
                      <a16:colId xmlns:a16="http://schemas.microsoft.com/office/drawing/2014/main" val="2826810409"/>
                    </a:ext>
                  </a:extLst>
                </a:gridCol>
              </a:tblGrid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58990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LSTM - 4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278127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LSTM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97389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LSTM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04668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LSTM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775242"/>
                  </a:ext>
                </a:extLst>
              </a:tr>
            </a:tbl>
          </a:graphicData>
        </a:graphic>
      </p:graphicFrame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Bar chart">
            <a:extLst>
              <a:ext uri="{FF2B5EF4-FFF2-40B4-BE49-F238E27FC236}">
                <a16:creationId xmlns:a16="http://schemas.microsoft.com/office/drawing/2014/main" id="{8074DFCE-0CF3-4E0B-B23F-FCA6E38E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D42DF-0F93-BE41-A4B7-682FE1DF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997" y="1330357"/>
            <a:ext cx="3003688" cy="22918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A21906-A34C-1D48-9ACC-8FAD1D33CDF9}"/>
              </a:ext>
            </a:extLst>
          </p:cNvPr>
          <p:cNvSpPr/>
          <p:nvPr/>
        </p:nvSpPr>
        <p:spPr>
          <a:xfrm>
            <a:off x="6096000" y="3622203"/>
            <a:ext cx="2776368" cy="10331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BLEU4 = 20.98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110E09-B897-1147-BC0D-22574E5ED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83320"/>
              </p:ext>
            </p:extLst>
          </p:nvPr>
        </p:nvGraphicFramePr>
        <p:xfrm>
          <a:off x="2515731" y="3428999"/>
          <a:ext cx="554348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40">
                  <a:extLst>
                    <a:ext uri="{9D8B030D-6E8A-4147-A177-3AD203B41FA5}">
                      <a16:colId xmlns:a16="http://schemas.microsoft.com/office/drawing/2014/main" val="3516077836"/>
                    </a:ext>
                  </a:extLst>
                </a:gridCol>
                <a:gridCol w="2771740">
                  <a:extLst>
                    <a:ext uri="{9D8B030D-6E8A-4147-A177-3AD203B41FA5}">
                      <a16:colId xmlns:a16="http://schemas.microsoft.com/office/drawing/2014/main" val="227356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7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1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0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3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7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 Visual-Semantic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4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5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My best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51728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2FF20359-DF08-2746-9725-D623BC22E3D5}"/>
              </a:ext>
            </a:extLst>
          </p:cNvPr>
          <p:cNvSpPr txBox="1">
            <a:spLocks/>
          </p:cNvSpPr>
          <p:nvPr/>
        </p:nvSpPr>
        <p:spPr>
          <a:xfrm>
            <a:off x="304800" y="3251846"/>
            <a:ext cx="74741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Results</a:t>
            </a:r>
          </a:p>
        </p:txBody>
      </p:sp>
    </p:spTree>
    <p:extLst>
      <p:ext uri="{BB962C8B-B14F-4D97-AF65-F5344CB8AC3E}">
        <p14:creationId xmlns:p14="http://schemas.microsoft.com/office/powerpoint/2010/main" val="239645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D7A4C-E8C5-A340-B3E2-97AB2DF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Sample Captions generated by my model</a:t>
            </a:r>
          </a:p>
        </p:txBody>
      </p:sp>
      <p:pic>
        <p:nvPicPr>
          <p:cNvPr id="5" name="Picture 4" descr="A large kitchen with stainless steel appliances and wooden cabinets&#13;&#10;&#13;&#10;Description automatically generated">
            <a:extLst>
              <a:ext uri="{FF2B5EF4-FFF2-40B4-BE49-F238E27FC236}">
                <a16:creationId xmlns:a16="http://schemas.microsoft.com/office/drawing/2014/main" id="{27441F03-D5F7-4A4A-8EA3-7D256997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94805"/>
            <a:ext cx="3622675" cy="24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58DAD-AF98-9E4B-99D3-D3880042E5FB}"/>
              </a:ext>
            </a:extLst>
          </p:cNvPr>
          <p:cNvSpPr txBox="1"/>
          <p:nvPr/>
        </p:nvSpPr>
        <p:spPr>
          <a:xfrm>
            <a:off x="1428750" y="4978757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kitchen with a sink and a microwave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BLEU4: 0.397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A2098-AC3D-C848-B08C-97DACE80F6ED}"/>
              </a:ext>
            </a:extLst>
          </p:cNvPr>
          <p:cNvSpPr/>
          <p:nvPr/>
        </p:nvSpPr>
        <p:spPr>
          <a:xfrm>
            <a:off x="5813679" y="49463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couple of cows standing next to each other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BLEU4: 7.8Xe^-15 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F851D3-B803-9E48-83FF-3249198A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63" y="2094805"/>
            <a:ext cx="4064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DA1E1-C98E-6946-B580-0B7DFD19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Problems in the current captioning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5BEFD-0F85-D148-8C2D-AB9B88266834}"/>
              </a:ext>
            </a:extLst>
          </p:cNvPr>
          <p:cNvSpPr txBox="1"/>
          <p:nvPr/>
        </p:nvSpPr>
        <p:spPr>
          <a:xfrm>
            <a:off x="4631377" y="653144"/>
            <a:ext cx="624642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distinctiveness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Images with similar kind of objects but different interactions between them are not captured accurately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do basic arithmetic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If model is trained with 2 cats playing, and if we test an image with 4 cats playing, current captioning models still caption it as 2 cats as they cannot understand arithmetic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capture deep meaning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Humans can infer deep meanings, but current captioning models cannot.  For instance, if an image consists of a man petting a cat, humans can infer the love shown towards the cat, but machine can only describe that a man is rubbing cat’s fur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5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665</Words>
  <Application>Microsoft Macintosh PowerPoint</Application>
  <PresentationFormat>Widescreen</PresentationFormat>
  <Paragraphs>118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CNN-LSTM based Image Captioning</vt:lpstr>
      <vt:lpstr>Introduction</vt:lpstr>
      <vt:lpstr>PowerPoint Presentation</vt:lpstr>
      <vt:lpstr>Dataset (MSCOCO)</vt:lpstr>
      <vt:lpstr>CNN – LSTM Framework</vt:lpstr>
      <vt:lpstr>Experiments</vt:lpstr>
      <vt:lpstr>Results</vt:lpstr>
      <vt:lpstr>Results – Sample Captions generated by my model</vt:lpstr>
      <vt:lpstr>Problems in the current captioning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CNN-LSTM based Image Captioning</dc:title>
  <dc:creator>Mohith Damarapati</dc:creator>
  <cp:lastModifiedBy>Mohith Damarapati</cp:lastModifiedBy>
  <cp:revision>10</cp:revision>
  <dcterms:created xsi:type="dcterms:W3CDTF">2018-12-20T22:14:39Z</dcterms:created>
  <dcterms:modified xsi:type="dcterms:W3CDTF">2018-12-22T00:55:58Z</dcterms:modified>
</cp:coreProperties>
</file>