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15"/>
  </p:notesMasterIdLst>
  <p:sldIdLst>
    <p:sldId id="260" r:id="rId2"/>
    <p:sldId id="257" r:id="rId3"/>
    <p:sldId id="272" r:id="rId4"/>
    <p:sldId id="273" r:id="rId5"/>
    <p:sldId id="270" r:id="rId6"/>
    <p:sldId id="264" r:id="rId7"/>
    <p:sldId id="266" r:id="rId8"/>
    <p:sldId id="275" r:id="rId9"/>
    <p:sldId id="265" r:id="rId10"/>
    <p:sldId id="271" r:id="rId11"/>
    <p:sldId id="274" r:id="rId12"/>
    <p:sldId id="268"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F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4C7717-691D-4A53-9C4D-F62C5E15485B}" v="2" dt="2023-09-27T06:39:04.4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60"/>
  </p:normalViewPr>
  <p:slideViewPr>
    <p:cSldViewPr snapToGrid="0">
      <p:cViewPr varScale="1">
        <p:scale>
          <a:sx n="74" d="100"/>
          <a:sy n="74" d="100"/>
        </p:scale>
        <p:origin x="4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misha Varma" userId="f22c830240838a99" providerId="LiveId" clId="{244C7717-691D-4A53-9C4D-F62C5E15485B}"/>
    <pc:docChg chg="undo custSel addSld delSld modSld sldOrd">
      <pc:chgData name="Nimisha Varma" userId="f22c830240838a99" providerId="LiveId" clId="{244C7717-691D-4A53-9C4D-F62C5E15485B}" dt="2023-09-27T06:40:35.474" v="278" actId="1076"/>
      <pc:docMkLst>
        <pc:docMk/>
      </pc:docMkLst>
      <pc:sldChg chg="modSp mod">
        <pc:chgData name="Nimisha Varma" userId="f22c830240838a99" providerId="LiveId" clId="{244C7717-691D-4A53-9C4D-F62C5E15485B}" dt="2023-09-27T06:31:01.517" v="265" actId="20577"/>
        <pc:sldMkLst>
          <pc:docMk/>
          <pc:sldMk cId="3441431485" sldId="257"/>
        </pc:sldMkLst>
        <pc:spChg chg="mod">
          <ac:chgData name="Nimisha Varma" userId="f22c830240838a99" providerId="LiveId" clId="{244C7717-691D-4A53-9C4D-F62C5E15485B}" dt="2023-09-27T06:31:01.517" v="265" actId="20577"/>
          <ac:spMkLst>
            <pc:docMk/>
            <pc:sldMk cId="3441431485" sldId="257"/>
            <ac:spMk id="3" creationId="{00000000-0000-0000-0000-000000000000}"/>
          </ac:spMkLst>
        </pc:spChg>
      </pc:sldChg>
      <pc:sldChg chg="modSp mod">
        <pc:chgData name="Nimisha Varma" userId="f22c830240838a99" providerId="LiveId" clId="{244C7717-691D-4A53-9C4D-F62C5E15485B}" dt="2023-09-27T05:41:14.994" v="99" actId="20577"/>
        <pc:sldMkLst>
          <pc:docMk/>
          <pc:sldMk cId="2091587474" sldId="264"/>
        </pc:sldMkLst>
        <pc:spChg chg="mod">
          <ac:chgData name="Nimisha Varma" userId="f22c830240838a99" providerId="LiveId" clId="{244C7717-691D-4A53-9C4D-F62C5E15485B}" dt="2023-09-27T05:41:14.994" v="99" actId="20577"/>
          <ac:spMkLst>
            <pc:docMk/>
            <pc:sldMk cId="2091587474" sldId="264"/>
            <ac:spMk id="3" creationId="{00000000-0000-0000-0000-000000000000}"/>
          </ac:spMkLst>
        </pc:spChg>
      </pc:sldChg>
      <pc:sldChg chg="addSp delSp modSp mod ord">
        <pc:chgData name="Nimisha Varma" userId="f22c830240838a99" providerId="LiveId" clId="{244C7717-691D-4A53-9C4D-F62C5E15485B}" dt="2023-09-27T06:40:35.474" v="278" actId="1076"/>
        <pc:sldMkLst>
          <pc:docMk/>
          <pc:sldMk cId="1928346192" sldId="265"/>
        </pc:sldMkLst>
        <pc:picChg chg="del mod">
          <ac:chgData name="Nimisha Varma" userId="f22c830240838a99" providerId="LiveId" clId="{244C7717-691D-4A53-9C4D-F62C5E15485B}" dt="2023-09-27T06:38:38.456" v="266" actId="478"/>
          <ac:picMkLst>
            <pc:docMk/>
            <pc:sldMk cId="1928346192" sldId="265"/>
            <ac:picMk id="3" creationId="{00000000-0000-0000-0000-000000000000}"/>
          </ac:picMkLst>
        </pc:picChg>
        <pc:picChg chg="add mod">
          <ac:chgData name="Nimisha Varma" userId="f22c830240838a99" providerId="LiveId" clId="{244C7717-691D-4A53-9C4D-F62C5E15485B}" dt="2023-09-27T06:40:35.474" v="278" actId="1076"/>
          <ac:picMkLst>
            <pc:docMk/>
            <pc:sldMk cId="1928346192" sldId="265"/>
            <ac:picMk id="6" creationId="{6FE318D1-9A98-3F95-C2A5-40D77CF143AF}"/>
          </ac:picMkLst>
        </pc:picChg>
      </pc:sldChg>
      <pc:sldChg chg="modSp mod">
        <pc:chgData name="Nimisha Varma" userId="f22c830240838a99" providerId="LiveId" clId="{244C7717-691D-4A53-9C4D-F62C5E15485B}" dt="2023-09-27T05:38:25.837" v="46" actId="20577"/>
        <pc:sldMkLst>
          <pc:docMk/>
          <pc:sldMk cId="3834735950" sldId="270"/>
        </pc:sldMkLst>
        <pc:spChg chg="mod">
          <ac:chgData name="Nimisha Varma" userId="f22c830240838a99" providerId="LiveId" clId="{244C7717-691D-4A53-9C4D-F62C5E15485B}" dt="2023-09-27T05:38:25.837" v="46" actId="20577"/>
          <ac:spMkLst>
            <pc:docMk/>
            <pc:sldMk cId="3834735950" sldId="270"/>
            <ac:spMk id="3" creationId="{00000000-0000-0000-0000-000000000000}"/>
          </ac:spMkLst>
        </pc:spChg>
      </pc:sldChg>
      <pc:sldChg chg="modSp mod">
        <pc:chgData name="Nimisha Varma" userId="f22c830240838a99" providerId="LiveId" clId="{244C7717-691D-4A53-9C4D-F62C5E15485B}" dt="2023-09-27T06:08:54.246" v="155" actId="20577"/>
        <pc:sldMkLst>
          <pc:docMk/>
          <pc:sldMk cId="1624587019" sldId="272"/>
        </pc:sldMkLst>
        <pc:spChg chg="mod">
          <ac:chgData name="Nimisha Varma" userId="f22c830240838a99" providerId="LiveId" clId="{244C7717-691D-4A53-9C4D-F62C5E15485B}" dt="2023-09-27T06:08:54.246" v="155" actId="20577"/>
          <ac:spMkLst>
            <pc:docMk/>
            <pc:sldMk cId="1624587019" sldId="272"/>
            <ac:spMk id="3" creationId="{71F848A7-FD35-89D8-7B87-A5ADCFA0B389}"/>
          </ac:spMkLst>
        </pc:spChg>
      </pc:sldChg>
      <pc:sldChg chg="modSp mod">
        <pc:chgData name="Nimisha Varma" userId="f22c830240838a99" providerId="LiveId" clId="{244C7717-691D-4A53-9C4D-F62C5E15485B}" dt="2023-09-27T05:26:43.387" v="30" actId="20577"/>
        <pc:sldMkLst>
          <pc:docMk/>
          <pc:sldMk cId="1746502098" sldId="273"/>
        </pc:sldMkLst>
        <pc:spChg chg="mod">
          <ac:chgData name="Nimisha Varma" userId="f22c830240838a99" providerId="LiveId" clId="{244C7717-691D-4A53-9C4D-F62C5E15485B}" dt="2023-09-27T05:26:43.387" v="30" actId="20577"/>
          <ac:spMkLst>
            <pc:docMk/>
            <pc:sldMk cId="1746502098" sldId="273"/>
            <ac:spMk id="3" creationId="{41CE324C-5758-8427-FE1D-791D5967241B}"/>
          </ac:spMkLst>
        </pc:spChg>
      </pc:sldChg>
      <pc:sldChg chg="modSp mod">
        <pc:chgData name="Nimisha Varma" userId="f22c830240838a99" providerId="LiveId" clId="{244C7717-691D-4A53-9C4D-F62C5E15485B}" dt="2023-09-27T05:31:10.283" v="32" actId="20577"/>
        <pc:sldMkLst>
          <pc:docMk/>
          <pc:sldMk cId="607894191" sldId="274"/>
        </pc:sldMkLst>
        <pc:spChg chg="mod">
          <ac:chgData name="Nimisha Varma" userId="f22c830240838a99" providerId="LiveId" clId="{244C7717-691D-4A53-9C4D-F62C5E15485B}" dt="2023-09-27T05:31:10.283" v="32" actId="20577"/>
          <ac:spMkLst>
            <pc:docMk/>
            <pc:sldMk cId="607894191" sldId="274"/>
            <ac:spMk id="3" creationId="{EB3020F1-DE88-8294-55E0-95A59FCEB3E5}"/>
          </ac:spMkLst>
        </pc:spChg>
      </pc:sldChg>
      <pc:sldChg chg="addSp delSp modSp new mod">
        <pc:chgData name="Nimisha Varma" userId="f22c830240838a99" providerId="LiveId" clId="{244C7717-691D-4A53-9C4D-F62C5E15485B}" dt="2023-09-27T05:18:52.219" v="29" actId="1076"/>
        <pc:sldMkLst>
          <pc:docMk/>
          <pc:sldMk cId="455793415" sldId="276"/>
        </pc:sldMkLst>
        <pc:spChg chg="mod">
          <ac:chgData name="Nimisha Varma" userId="f22c830240838a99" providerId="LiveId" clId="{244C7717-691D-4A53-9C4D-F62C5E15485B}" dt="2023-09-27T05:17:21.337" v="2" actId="20577"/>
          <ac:spMkLst>
            <pc:docMk/>
            <pc:sldMk cId="455793415" sldId="276"/>
            <ac:spMk id="2" creationId="{357C2D84-1B44-1BCA-2131-BAC900F50B34}"/>
          </ac:spMkLst>
        </pc:spChg>
        <pc:spChg chg="del">
          <ac:chgData name="Nimisha Varma" userId="f22c830240838a99" providerId="LiveId" clId="{244C7717-691D-4A53-9C4D-F62C5E15485B}" dt="2023-09-27T05:17:19.563" v="1"/>
          <ac:spMkLst>
            <pc:docMk/>
            <pc:sldMk cId="455793415" sldId="276"/>
            <ac:spMk id="3" creationId="{7A746014-08C4-15E6-D006-BCE2E2ED3EA1}"/>
          </ac:spMkLst>
        </pc:spChg>
        <pc:spChg chg="add mod">
          <ac:chgData name="Nimisha Varma" userId="f22c830240838a99" providerId="LiveId" clId="{244C7717-691D-4A53-9C4D-F62C5E15485B}" dt="2023-09-27T05:18:52.219" v="29" actId="1076"/>
          <ac:spMkLst>
            <pc:docMk/>
            <pc:sldMk cId="455793415" sldId="276"/>
            <ac:spMk id="6" creationId="{8A06809B-123B-5A66-2F18-F4CB6921CBB1}"/>
          </ac:spMkLst>
        </pc:spChg>
        <pc:picChg chg="add del mod">
          <ac:chgData name="Nimisha Varma" userId="f22c830240838a99" providerId="LiveId" clId="{244C7717-691D-4A53-9C4D-F62C5E15485B}" dt="2023-09-27T05:17:55.712" v="8" actId="478"/>
          <ac:picMkLst>
            <pc:docMk/>
            <pc:sldMk cId="455793415" sldId="276"/>
            <ac:picMk id="4" creationId="{AF8ABBCC-7A81-69F3-6F7B-27BE45F97FF4}"/>
          </ac:picMkLst>
        </pc:picChg>
      </pc:sldChg>
      <pc:sldChg chg="modSp new del mod">
        <pc:chgData name="Nimisha Varma" userId="f22c830240838a99" providerId="LiveId" clId="{244C7717-691D-4A53-9C4D-F62C5E15485B}" dt="2023-09-27T06:30:37.418" v="228" actId="680"/>
        <pc:sldMkLst>
          <pc:docMk/>
          <pc:sldMk cId="1617181573" sldId="277"/>
        </pc:sldMkLst>
        <pc:spChg chg="mod">
          <ac:chgData name="Nimisha Varma" userId="f22c830240838a99" providerId="LiveId" clId="{244C7717-691D-4A53-9C4D-F62C5E15485B}" dt="2023-09-27T06:30:36.851" v="227" actId="20577"/>
          <ac:spMkLst>
            <pc:docMk/>
            <pc:sldMk cId="1617181573" sldId="277"/>
            <ac:spMk id="2" creationId="{C0826FE9-4A86-9455-A69C-DAC12ED77B0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A910DC-9AD0-4349-A164-CFCABB4FFE25}" type="datetimeFigureOut">
              <a:rPr lang="en-IN" smtClean="0"/>
              <a:t>27-09-2023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B9DE9C-2612-4110-B377-B2F8294E78FC}" type="slidenum">
              <a:rPr lang="en-IN" smtClean="0"/>
              <a:t>‹#›</a:t>
            </a:fld>
            <a:endParaRPr lang="en-IN"/>
          </a:p>
        </p:txBody>
      </p:sp>
    </p:spTree>
    <p:extLst>
      <p:ext uri="{BB962C8B-B14F-4D97-AF65-F5344CB8AC3E}">
        <p14:creationId xmlns:p14="http://schemas.microsoft.com/office/powerpoint/2010/main" val="4286283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2B9DE9C-2612-4110-B377-B2F8294E78FC}" type="slidenum">
              <a:rPr lang="en-IN" smtClean="0"/>
              <a:t>1</a:t>
            </a:fld>
            <a:endParaRPr lang="en-IN"/>
          </a:p>
        </p:txBody>
      </p:sp>
    </p:spTree>
    <p:extLst>
      <p:ext uri="{BB962C8B-B14F-4D97-AF65-F5344CB8AC3E}">
        <p14:creationId xmlns:p14="http://schemas.microsoft.com/office/powerpoint/2010/main" val="2199818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81D1FE-7F9C-4198-B312-06C8DA0AE3F5}"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DA3378-CB66-438C-9549-380BCB229867}" type="slidenum">
              <a:rPr lang="en-IN" smtClean="0"/>
              <a:t>‹#›</a:t>
            </a:fld>
            <a:endParaRPr lang="en-IN"/>
          </a:p>
        </p:txBody>
      </p:sp>
    </p:spTree>
    <p:extLst>
      <p:ext uri="{BB962C8B-B14F-4D97-AF65-F5344CB8AC3E}">
        <p14:creationId xmlns:p14="http://schemas.microsoft.com/office/powerpoint/2010/main" val="37778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81D1FE-7F9C-4198-B312-06C8DA0AE3F5}"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DA3378-CB66-438C-9549-380BCB229867}" type="slidenum">
              <a:rPr lang="en-IN" smtClean="0"/>
              <a:t>‹#›</a:t>
            </a:fld>
            <a:endParaRPr lang="en-IN"/>
          </a:p>
        </p:txBody>
      </p:sp>
    </p:spTree>
    <p:extLst>
      <p:ext uri="{BB962C8B-B14F-4D97-AF65-F5344CB8AC3E}">
        <p14:creationId xmlns:p14="http://schemas.microsoft.com/office/powerpoint/2010/main" val="4139184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81D1FE-7F9C-4198-B312-06C8DA0AE3F5}"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DA3378-CB66-438C-9549-380BCB229867}" type="slidenum">
              <a:rPr lang="en-IN" smtClean="0"/>
              <a:t>‹#›</a:t>
            </a:fld>
            <a:endParaRPr lang="en-IN"/>
          </a:p>
        </p:txBody>
      </p:sp>
    </p:spTree>
    <p:extLst>
      <p:ext uri="{BB962C8B-B14F-4D97-AF65-F5344CB8AC3E}">
        <p14:creationId xmlns:p14="http://schemas.microsoft.com/office/powerpoint/2010/main" val="1498513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81D1FE-7F9C-4198-B312-06C8DA0AE3F5}"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DA3378-CB66-438C-9549-380BCB229867}" type="slidenum">
              <a:rPr lang="en-IN" smtClean="0"/>
              <a:t>‹#›</a:t>
            </a:fld>
            <a:endParaRPr lang="en-IN"/>
          </a:p>
        </p:txBody>
      </p:sp>
    </p:spTree>
    <p:extLst>
      <p:ext uri="{BB962C8B-B14F-4D97-AF65-F5344CB8AC3E}">
        <p14:creationId xmlns:p14="http://schemas.microsoft.com/office/powerpoint/2010/main" val="1328462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81D1FE-7F9C-4198-B312-06C8DA0AE3F5}"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DA3378-CB66-438C-9549-380BCB229867}" type="slidenum">
              <a:rPr lang="en-IN" smtClean="0"/>
              <a:t>‹#›</a:t>
            </a:fld>
            <a:endParaRPr lang="en-IN"/>
          </a:p>
        </p:txBody>
      </p:sp>
    </p:spTree>
    <p:extLst>
      <p:ext uri="{BB962C8B-B14F-4D97-AF65-F5344CB8AC3E}">
        <p14:creationId xmlns:p14="http://schemas.microsoft.com/office/powerpoint/2010/main" val="1566731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81D1FE-7F9C-4198-B312-06C8DA0AE3F5}"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DA3378-CB66-438C-9549-380BCB229867}" type="slidenum">
              <a:rPr lang="en-IN" smtClean="0"/>
              <a:t>‹#›</a:t>
            </a:fld>
            <a:endParaRPr lang="en-IN"/>
          </a:p>
        </p:txBody>
      </p:sp>
    </p:spTree>
    <p:extLst>
      <p:ext uri="{BB962C8B-B14F-4D97-AF65-F5344CB8AC3E}">
        <p14:creationId xmlns:p14="http://schemas.microsoft.com/office/powerpoint/2010/main" val="2444032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81D1FE-7F9C-4198-B312-06C8DA0AE3F5}" type="datetimeFigureOut">
              <a:rPr lang="en-IN" smtClean="0"/>
              <a:t>27-09-2023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DA3378-CB66-438C-9549-380BCB229867}" type="slidenum">
              <a:rPr lang="en-IN" smtClean="0"/>
              <a:t>‹#›</a:t>
            </a:fld>
            <a:endParaRPr lang="en-IN"/>
          </a:p>
        </p:txBody>
      </p:sp>
    </p:spTree>
    <p:extLst>
      <p:ext uri="{BB962C8B-B14F-4D97-AF65-F5344CB8AC3E}">
        <p14:creationId xmlns:p14="http://schemas.microsoft.com/office/powerpoint/2010/main" val="3066961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81D1FE-7F9C-4198-B312-06C8DA0AE3F5}" type="datetimeFigureOut">
              <a:rPr lang="en-IN" smtClean="0"/>
              <a:t>27-09-2023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DA3378-CB66-438C-9549-380BCB229867}" type="slidenum">
              <a:rPr lang="en-IN" smtClean="0"/>
              <a:t>‹#›</a:t>
            </a:fld>
            <a:endParaRPr lang="en-IN"/>
          </a:p>
        </p:txBody>
      </p:sp>
    </p:spTree>
    <p:extLst>
      <p:ext uri="{BB962C8B-B14F-4D97-AF65-F5344CB8AC3E}">
        <p14:creationId xmlns:p14="http://schemas.microsoft.com/office/powerpoint/2010/main" val="2799248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81D1FE-7F9C-4198-B312-06C8DA0AE3F5}" type="datetimeFigureOut">
              <a:rPr lang="en-IN" smtClean="0"/>
              <a:t>27-09-2023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DA3378-CB66-438C-9549-380BCB229867}" type="slidenum">
              <a:rPr lang="en-IN" smtClean="0"/>
              <a:t>‹#›</a:t>
            </a:fld>
            <a:endParaRPr lang="en-IN"/>
          </a:p>
        </p:txBody>
      </p:sp>
    </p:spTree>
    <p:extLst>
      <p:ext uri="{BB962C8B-B14F-4D97-AF65-F5344CB8AC3E}">
        <p14:creationId xmlns:p14="http://schemas.microsoft.com/office/powerpoint/2010/main" val="2503626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81D1FE-7F9C-4198-B312-06C8DA0AE3F5}"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DA3378-CB66-438C-9549-380BCB229867}" type="slidenum">
              <a:rPr lang="en-IN" smtClean="0"/>
              <a:t>‹#›</a:t>
            </a:fld>
            <a:endParaRPr lang="en-IN"/>
          </a:p>
        </p:txBody>
      </p:sp>
    </p:spTree>
    <p:extLst>
      <p:ext uri="{BB962C8B-B14F-4D97-AF65-F5344CB8AC3E}">
        <p14:creationId xmlns:p14="http://schemas.microsoft.com/office/powerpoint/2010/main" val="246114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81D1FE-7F9C-4198-B312-06C8DA0AE3F5}"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DA3378-CB66-438C-9549-380BCB229867}" type="slidenum">
              <a:rPr lang="en-IN" smtClean="0"/>
              <a:t>‹#›</a:t>
            </a:fld>
            <a:endParaRPr lang="en-IN"/>
          </a:p>
        </p:txBody>
      </p:sp>
    </p:spTree>
    <p:extLst>
      <p:ext uri="{BB962C8B-B14F-4D97-AF65-F5344CB8AC3E}">
        <p14:creationId xmlns:p14="http://schemas.microsoft.com/office/powerpoint/2010/main" val="1075144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81D1FE-7F9C-4198-B312-06C8DA0AE3F5}" type="datetimeFigureOut">
              <a:rPr lang="en-IN" smtClean="0"/>
              <a:t>27-09-2023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DA3378-CB66-438C-9549-380BCB229867}" type="slidenum">
              <a:rPr lang="en-IN" smtClean="0"/>
              <a:t>‹#›</a:t>
            </a:fld>
            <a:endParaRPr lang="en-IN"/>
          </a:p>
        </p:txBody>
      </p:sp>
    </p:spTree>
    <p:extLst>
      <p:ext uri="{BB962C8B-B14F-4D97-AF65-F5344CB8AC3E}">
        <p14:creationId xmlns:p14="http://schemas.microsoft.com/office/powerpoint/2010/main" val="4173516587"/>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38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339032"/>
            <a:ext cx="8596668" cy="1591368"/>
          </a:xfrm>
        </p:spPr>
        <p:txBody>
          <a:bodyPr/>
          <a:lstStyle/>
          <a:p>
            <a:r>
              <a:rPr lang="en-US" dirty="0"/>
              <a:t/>
            </a:r>
            <a:br>
              <a:rPr lang="en-US" dirty="0"/>
            </a:br>
            <a:endParaRPr lang="en-IN" dirty="0"/>
          </a:p>
        </p:txBody>
      </p:sp>
      <p:sp>
        <p:nvSpPr>
          <p:cNvPr id="3" name="Content Placeholder 2"/>
          <p:cNvSpPr>
            <a:spLocks noGrp="1"/>
          </p:cNvSpPr>
          <p:nvPr>
            <p:ph idx="1"/>
          </p:nvPr>
        </p:nvSpPr>
        <p:spPr>
          <a:xfrm>
            <a:off x="677334" y="3809432"/>
            <a:ext cx="8596668" cy="2722285"/>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Team  Members:</a:t>
            </a:r>
          </a:p>
          <a:p>
            <a:pPr marL="0" indent="0">
              <a:buNone/>
            </a:pPr>
            <a:r>
              <a:rPr lang="en-US" sz="1800" dirty="0">
                <a:latin typeface="Times New Roman" panose="02020603050405020304" pitchFamily="18" charset="0"/>
                <a:cs typeface="Times New Roman" panose="02020603050405020304" pitchFamily="18" charset="0"/>
              </a:rPr>
              <a:t>K.Naga Mohith</a:t>
            </a:r>
          </a:p>
          <a:p>
            <a:pPr marL="0" indent="0">
              <a:buNone/>
            </a:pPr>
            <a:r>
              <a:rPr lang="en-US" sz="1800" dirty="0">
                <a:latin typeface="Times New Roman" panose="02020603050405020304" pitchFamily="18" charset="0"/>
                <a:cs typeface="Times New Roman" panose="02020603050405020304" pitchFamily="18" charset="0"/>
              </a:rPr>
              <a:t>G.Vasanth</a:t>
            </a:r>
          </a:p>
          <a:p>
            <a:pPr marL="0" indent="0">
              <a:buNone/>
            </a:pPr>
            <a:r>
              <a:rPr lang="en-US" sz="1800" dirty="0">
                <a:latin typeface="Times New Roman" panose="02020603050405020304" pitchFamily="18" charset="0"/>
                <a:cs typeface="Times New Roman" panose="02020603050405020304" pitchFamily="18" charset="0"/>
              </a:rPr>
              <a:t>V.Rahul</a:t>
            </a:r>
          </a:p>
          <a:p>
            <a:pPr marL="0" indent="0">
              <a:buNone/>
            </a:pPr>
            <a:r>
              <a:rPr lang="en-US" sz="1800" dirty="0">
                <a:latin typeface="Times New Roman" panose="02020603050405020304" pitchFamily="18" charset="0"/>
                <a:cs typeface="Times New Roman" panose="02020603050405020304" pitchFamily="18" charset="0"/>
              </a:rPr>
              <a:t>Ch.Deepthi</a:t>
            </a:r>
          </a:p>
          <a:p>
            <a:pPr marL="0" indent="0">
              <a:buNone/>
            </a:pPr>
            <a:r>
              <a:rPr lang="en-US" sz="1800" dirty="0">
                <a:latin typeface="Times New Roman" panose="02020603050405020304" pitchFamily="18" charset="0"/>
                <a:cs typeface="Times New Roman" panose="02020603050405020304" pitchFamily="18" charset="0"/>
              </a:rPr>
              <a:t>B.Nimisha</a:t>
            </a:r>
          </a:p>
          <a:p>
            <a:pPr marL="0" indent="0">
              <a:buNone/>
            </a:pPr>
            <a:r>
              <a:rPr lang="en-US" sz="1800" dirty="0">
                <a:latin typeface="Times New Roman" panose="02020603050405020304" pitchFamily="18" charset="0"/>
                <a:cs typeface="Times New Roman" panose="02020603050405020304" pitchFamily="18" charset="0"/>
              </a:rPr>
              <a:t>T.Rithika</a:t>
            </a: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8501" y="834331"/>
            <a:ext cx="6694357" cy="5366113"/>
          </a:xfrm>
          <a:prstGeom prst="rect">
            <a:avLst/>
          </a:prstGeom>
        </p:spPr>
      </p:pic>
      <p:sp>
        <p:nvSpPr>
          <p:cNvPr id="4" name="Title 1"/>
          <p:cNvSpPr txBox="1">
            <a:spLocks/>
          </p:cNvSpPr>
          <p:nvPr/>
        </p:nvSpPr>
        <p:spPr>
          <a:xfrm>
            <a:off x="1259866" y="1968498"/>
            <a:ext cx="9478850" cy="811369"/>
          </a:xfrm>
          <a:prstGeom prst="rect">
            <a:avLst/>
          </a:prstGeom>
        </p:spPr>
        <p:txBody>
          <a:bodyPr vert="horz" lIns="91440" tIns="45720" rIns="91440" bIns="45720" rtlCol="0" anchor="t">
            <a:normAutofit fontScale="4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sz="12000" b="1" dirty="0">
              <a:latin typeface="Times New Roman" panose="02020603050405020304" pitchFamily="18" charset="0"/>
              <a:cs typeface="Times New Roman" panose="02020603050405020304" pitchFamily="18" charset="0"/>
            </a:endParaRPr>
          </a:p>
        </p:txBody>
      </p:sp>
      <p:sp>
        <p:nvSpPr>
          <p:cNvPr id="5" name="Subtitle 2"/>
          <p:cNvSpPr txBox="1">
            <a:spLocks/>
          </p:cNvSpPr>
          <p:nvPr/>
        </p:nvSpPr>
        <p:spPr>
          <a:xfrm>
            <a:off x="-532326" y="2412514"/>
            <a:ext cx="12724326" cy="1169898"/>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IN" sz="14400" b="1" dirty="0">
                <a:solidFill>
                  <a:schemeClr val="tx1">
                    <a:lumMod val="95000"/>
                    <a:lumOff val="5000"/>
                  </a:schemeClr>
                </a:solidFill>
                <a:latin typeface="Times New Roman" panose="02020603050405020304" pitchFamily="18" charset="0"/>
                <a:cs typeface="Times New Roman" panose="02020603050405020304" pitchFamily="18" charset="0"/>
              </a:rPr>
              <a:t>ROBOTIC DEVICE FOR BOREWELL RESCUE </a:t>
            </a:r>
          </a:p>
          <a:p>
            <a:pPr marL="0" indent="0" algn="ctr">
              <a:buNone/>
            </a:pPr>
            <a:r>
              <a:rPr lang="en-IN" sz="14400" b="1" dirty="0">
                <a:solidFill>
                  <a:schemeClr val="tx1">
                    <a:lumMod val="95000"/>
                    <a:lumOff val="5000"/>
                  </a:schemeClr>
                </a:solidFill>
                <a:latin typeface="Times New Roman" panose="02020603050405020304" pitchFamily="18" charset="0"/>
                <a:cs typeface="Times New Roman" panose="02020603050405020304" pitchFamily="18" charset="0"/>
              </a:rPr>
              <a:t> OPERATION</a:t>
            </a:r>
          </a:p>
          <a:p>
            <a:pPr marL="0" indent="0" algn="just">
              <a:buNone/>
            </a:pPr>
            <a:r>
              <a:rPr lang="en-IN" sz="16000" dirty="0">
                <a:solidFill>
                  <a:schemeClr val="tx1"/>
                </a:solidFill>
                <a:latin typeface="Times New Roman" panose="02020603050405020304" pitchFamily="18" charset="0"/>
                <a:cs typeface="Times New Roman" panose="02020603050405020304" pitchFamily="18" charset="0"/>
              </a:rPr>
              <a:t/>
            </a:r>
            <a:br>
              <a:rPr lang="en-IN" sz="16000" dirty="0">
                <a:solidFill>
                  <a:schemeClr val="tx1"/>
                </a:solidFill>
                <a:latin typeface="Times New Roman" panose="02020603050405020304" pitchFamily="18" charset="0"/>
                <a:cs typeface="Times New Roman" panose="02020603050405020304" pitchFamily="18" charset="0"/>
              </a:rPr>
            </a:br>
            <a:endParaRPr lang="en-IN" sz="16000" dirty="0">
              <a:solidFill>
                <a:schemeClr val="tx1"/>
              </a:solidFill>
              <a:latin typeface="Times New Roman" panose="02020603050405020304" pitchFamily="18" charset="0"/>
              <a:cs typeface="Times New Roman" panose="02020603050405020304" pitchFamily="18" charset="0"/>
            </a:endParaRPr>
          </a:p>
          <a:p>
            <a:pPr lvl="8" algn="ctr"/>
            <a:endParaRPr lang="en-IN" sz="800" dirty="0"/>
          </a:p>
          <a:p>
            <a:pPr lvl="8" algn="ctr"/>
            <a:endParaRPr lang="en-IN" sz="2600" dirty="0">
              <a:solidFill>
                <a:schemeClr val="tx1"/>
              </a:solidFill>
              <a:latin typeface="Times New Roman" panose="02020603050405020304" pitchFamily="18" charset="0"/>
              <a:cs typeface="Times New Roman" panose="02020603050405020304" pitchFamily="18" charset="0"/>
            </a:endParaRPr>
          </a:p>
        </p:txBody>
      </p:sp>
      <p:sp>
        <p:nvSpPr>
          <p:cNvPr id="6" name="AutoShape 2" descr="Ministry of education unveils smart India hackathon 2023 - Times of India"/>
          <p:cNvSpPr>
            <a:spLocks noChangeAspect="1" noChangeArrowheads="1"/>
          </p:cNvSpPr>
          <p:nvPr/>
        </p:nvSpPr>
        <p:spPr bwMode="auto">
          <a:xfrm>
            <a:off x="2100285" y="83433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9906" y="96699"/>
            <a:ext cx="3820090" cy="1981603"/>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115" y="129749"/>
            <a:ext cx="3000803" cy="1836492"/>
          </a:xfrm>
          <a:prstGeom prst="rect">
            <a:avLst/>
          </a:prstGeom>
        </p:spPr>
      </p:pic>
    </p:spTree>
    <p:extLst>
      <p:ext uri="{BB962C8B-B14F-4D97-AF65-F5344CB8AC3E}">
        <p14:creationId xmlns:p14="http://schemas.microsoft.com/office/powerpoint/2010/main" val="1771017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893" y="365125"/>
            <a:ext cx="10708907" cy="1325563"/>
          </a:xfrm>
        </p:spPr>
        <p:txBody>
          <a:bodyPr>
            <a:normAutofit/>
          </a:bodyPr>
          <a:lstStyle/>
          <a:p>
            <a:r>
              <a:rPr lang="en-US" sz="3600" b="1" dirty="0">
                <a:latin typeface="Times New Roman" panose="02020603050405020304" pitchFamily="18" charset="0"/>
                <a:cs typeface="Times New Roman" panose="02020603050405020304" pitchFamily="18" charset="0"/>
              </a:rPr>
              <a:t>REFERENCE IMAGES</a:t>
            </a:r>
            <a:endParaRPr lang="en-IN" sz="3600" b="1"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37196" y="365125"/>
            <a:ext cx="4534533" cy="3143689"/>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893" y="1394339"/>
            <a:ext cx="3600469" cy="466811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4624" y="3558766"/>
            <a:ext cx="6144482" cy="2934109"/>
          </a:xfrm>
          <a:prstGeom prst="rect">
            <a:avLst/>
          </a:prstGeom>
        </p:spPr>
      </p:pic>
    </p:spTree>
    <p:extLst>
      <p:ext uri="{BB962C8B-B14F-4D97-AF65-F5344CB8AC3E}">
        <p14:creationId xmlns:p14="http://schemas.microsoft.com/office/powerpoint/2010/main" val="2680444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2A9B7F-A531-CF94-5E6A-3867A043432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xmlns="" id="{EB3020F1-DE88-8294-55E0-95A59FCEB3E5}"/>
              </a:ext>
            </a:extLst>
          </p:cNvPr>
          <p:cNvSpPr>
            <a:spLocks noGrp="1"/>
          </p:cNvSpPr>
          <p:nvPr>
            <p:ph idx="1"/>
          </p:nvPr>
        </p:nvSpPr>
        <p:spPr/>
        <p:txBody>
          <a:bodyPr/>
          <a:lstStyle/>
          <a:p>
            <a:pPr marL="0" indent="0" algn="just">
              <a:buNone/>
            </a:pPr>
            <a:r>
              <a:rPr lang="en-US" i="0" dirty="0">
                <a:effectLst/>
                <a:latin typeface="Times New Roman" panose="02020603050405020304" pitchFamily="18" charset="0"/>
                <a:cs typeface="Times New Roman" panose="02020603050405020304" pitchFamily="18" charset="0"/>
              </a:rPr>
              <a:t>AI-Driven Decision Support by using</a:t>
            </a: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Advanced AI algorithms will provide real-time decision support, suggesting optimal rescue strategies based on the specific borewell conditions. </a:t>
            </a:r>
            <a:r>
              <a:rPr lang="en-US" i="0" dirty="0">
                <a:effectLst/>
                <a:latin typeface="Times New Roman" panose="02020603050405020304" pitchFamily="18" charset="0"/>
                <a:cs typeface="Times New Roman" panose="02020603050405020304" pitchFamily="18" charset="0"/>
              </a:rPr>
              <a:t>Environmental Monitoring by Nano-sensors can detect changes in the borewell environment, including toxic gases, which can provide early warnings and protect both the trapped individual and the rescue team.</a:t>
            </a:r>
            <a:r>
              <a:rPr lang="en-US" b="1" i="0" dirty="0">
                <a:effectLst/>
                <a:latin typeface="Times New Roman" panose="02020603050405020304" pitchFamily="18" charset="0"/>
                <a:cs typeface="Times New Roman" panose="02020603050405020304" pitchFamily="18" charset="0"/>
              </a:rPr>
              <a:t> </a:t>
            </a:r>
            <a:r>
              <a:rPr lang="en-US" i="0" dirty="0">
                <a:effectLst/>
                <a:latin typeface="Times New Roman" panose="02020603050405020304" pitchFamily="18" charset="0"/>
                <a:cs typeface="Times New Roman" panose="02020603050405020304" pitchFamily="18" charset="0"/>
              </a:rPr>
              <a:t>Cost Reduction Work on cost-effective designs and manufacturing processes to make these robots more accessible to rescue organizations, especially in regions where borewell accidents are common.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7894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CONCLUSION</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3743" y="2112811"/>
            <a:ext cx="3283955" cy="2632377"/>
          </a:xfrm>
          <a:prstGeom prst="rect">
            <a:avLst/>
          </a:prstGeom>
        </p:spPr>
      </p:pic>
      <p:sp>
        <p:nvSpPr>
          <p:cNvPr id="3" name="TextBox 2">
            <a:extLst>
              <a:ext uri="{FF2B5EF4-FFF2-40B4-BE49-F238E27FC236}">
                <a16:creationId xmlns:a16="http://schemas.microsoft.com/office/drawing/2014/main" xmlns="" id="{3CC2200F-796F-BB49-FD8E-68467AC0CFD4}"/>
              </a:ext>
            </a:extLst>
          </p:cNvPr>
          <p:cNvSpPr txBox="1"/>
          <p:nvPr/>
        </p:nvSpPr>
        <p:spPr>
          <a:xfrm>
            <a:off x="1001027" y="1690688"/>
            <a:ext cx="9500135" cy="3970318"/>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These robots are getting smarter and tougher, which means they can help save more lives during disasters. They can go to dangerous places where humans might be at risk, like collapsed buildings. Using fancy technology like artificial intelligence and drones, they can find people who need help faster. And they can even give basic medical assistance. This means rescue missions will be quicker and safer for everyone involved. So, in the future, these robots will be like superheroes, helping us when we need it most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7391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7C2D84-1B44-1BCA-2131-BAC900F50B34}"/>
              </a:ext>
            </a:extLst>
          </p:cNvPr>
          <p:cNvSpPr>
            <a:spLocks noGrp="1"/>
          </p:cNvSpPr>
          <p:nvPr>
            <p:ph type="title"/>
          </p:nvPr>
        </p:nvSpPr>
        <p:spPr/>
        <p:txBody>
          <a:bodyPr/>
          <a:lstStyle/>
          <a:p>
            <a:r>
              <a:rPr lang="en-IN" dirty="0"/>
              <a:t> </a:t>
            </a:r>
          </a:p>
        </p:txBody>
      </p:sp>
      <p:sp>
        <p:nvSpPr>
          <p:cNvPr id="6" name="Content Placeholder 5">
            <a:extLst>
              <a:ext uri="{FF2B5EF4-FFF2-40B4-BE49-F238E27FC236}">
                <a16:creationId xmlns:a16="http://schemas.microsoft.com/office/drawing/2014/main" xmlns="" id="{8A06809B-123B-5A66-2F18-F4CB6921CBB1}"/>
              </a:ext>
            </a:extLst>
          </p:cNvPr>
          <p:cNvSpPr>
            <a:spLocks noGrp="1"/>
          </p:cNvSpPr>
          <p:nvPr>
            <p:ph idx="1"/>
          </p:nvPr>
        </p:nvSpPr>
        <p:spPr>
          <a:xfrm>
            <a:off x="838200" y="2361040"/>
            <a:ext cx="10977880" cy="1466215"/>
          </a:xfrm>
        </p:spPr>
        <p:txBody>
          <a:bodyPr>
            <a:normAutofit/>
          </a:bodyPr>
          <a:lstStyle/>
          <a:p>
            <a:pPr marL="0" indent="0" algn="ctr">
              <a:buNone/>
            </a:pPr>
            <a:r>
              <a:rPr lang="en-IN" sz="8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55793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8880" y="213652"/>
            <a:ext cx="10013252" cy="1325563"/>
          </a:xfrm>
        </p:spPr>
        <p:txBody>
          <a:bodyPr/>
          <a:lstStyle/>
          <a:p>
            <a:r>
              <a:rPr lang="en-US" b="1" dirty="0">
                <a:latin typeface="Times New Roman" panose="02020603050405020304" pitchFamily="18" charset="0"/>
                <a:cs typeface="Times New Roman" panose="02020603050405020304" pitchFamily="18" charset="0"/>
              </a:rPr>
              <a:t>CONTENTS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98880" y="1387743"/>
            <a:ext cx="10013252" cy="4351338"/>
          </a:xfrm>
        </p:spPr>
        <p:txBody>
          <a:bodyPr>
            <a:noAutofit/>
          </a:bodyPr>
          <a:lstStyle/>
          <a:p>
            <a:pPr>
              <a:lnSpc>
                <a:spcPct val="100000"/>
              </a:lnSpc>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 Introduction</a:t>
            </a:r>
          </a:p>
          <a:p>
            <a:pPr>
              <a:lnSpc>
                <a:spcPct val="100000"/>
              </a:lnSpc>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 Necessity </a:t>
            </a:r>
          </a:p>
          <a:p>
            <a:pPr>
              <a:lnSpc>
                <a:spcPct val="100000"/>
              </a:lnSpc>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 Existing system </a:t>
            </a:r>
          </a:p>
          <a:p>
            <a:pPr>
              <a:lnSpc>
                <a:spcPct val="100000"/>
              </a:lnSpc>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 Proposed System</a:t>
            </a:r>
          </a:p>
          <a:p>
            <a:pPr>
              <a:lnSpc>
                <a:spcPct val="100000"/>
              </a:lnSpc>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 System architecture</a:t>
            </a:r>
          </a:p>
          <a:p>
            <a:pPr>
              <a:lnSpc>
                <a:spcPct val="100000"/>
              </a:lnSpc>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 Future scope</a:t>
            </a:r>
          </a:p>
          <a:p>
            <a:pPr>
              <a:lnSpc>
                <a:spcPct val="100000"/>
              </a:lnSpc>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 Conclusion</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9880" y="1690688"/>
            <a:ext cx="3368904" cy="2700471"/>
          </a:xfrm>
          <a:prstGeom prst="rect">
            <a:avLst/>
          </a:prstGeom>
        </p:spPr>
      </p:pic>
    </p:spTree>
    <p:extLst>
      <p:ext uri="{BB962C8B-B14F-4D97-AF65-F5344CB8AC3E}">
        <p14:creationId xmlns:p14="http://schemas.microsoft.com/office/powerpoint/2010/main" val="3441431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2119D0-3642-D134-1FBC-493F52EF18E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xmlns="" id="{71F848A7-FD35-89D8-7B87-A5ADCFA0B389}"/>
              </a:ext>
            </a:extLst>
          </p:cNvPr>
          <p:cNvSpPr>
            <a:spLocks noGrp="1"/>
          </p:cNvSpPr>
          <p:nvPr>
            <p:ph idx="1"/>
          </p:nvPr>
        </p:nvSpPr>
        <p:spPr/>
        <p:txBody>
          <a:bodyPr/>
          <a:lstStyle/>
          <a:p>
            <a:pPr marL="0" indent="0" algn="just">
              <a:buNone/>
            </a:pPr>
            <a:r>
              <a:rPr lang="en-US" b="0" i="0" dirty="0">
                <a:effectLst/>
                <a:latin typeface="Times New Roman" panose="02020603050405020304" pitchFamily="18" charset="0"/>
                <a:cs typeface="Times New Roman" panose="02020603050405020304" pitchFamily="18" charset="0"/>
              </a:rPr>
              <a:t>Borewell rescue robots are specialized devices designed for the critical task of rescuing individuals, especially children, trapped in borewells. These robots are equipped with features such as robotic arms for comfort and safety during rescue operations, pulley and rope mechanisms for accessing the child and providing visual surveillance , and Lab view software for manual control . They often incorporate </a:t>
            </a:r>
            <a:r>
              <a:rPr lang="en-US" dirty="0">
                <a:latin typeface="Times New Roman" panose="02020603050405020304" pitchFamily="18" charset="0"/>
                <a:cs typeface="Times New Roman" panose="02020603050405020304" pitchFamily="18" charset="0"/>
              </a:rPr>
              <a:t>metallic wire(with measurements)</a:t>
            </a:r>
            <a:r>
              <a:rPr lang="en-US" b="0" i="0" dirty="0">
                <a:effectLst/>
                <a:latin typeface="Times New Roman" panose="02020603050405020304" pitchFamily="18" charset="0"/>
                <a:cs typeface="Times New Roman" panose="02020603050405020304" pitchFamily="18" charset="0"/>
              </a:rPr>
              <a:t> and cameras to monitor the child's depth and condition, allowing for precise rescue methods . These robotic systems play a critical role in saving lives when children fall into uncovered borewells, making rescue operations more efficient and safe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4587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6AD36E-A32E-9D06-ADF9-50DEB0038E05}"/>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NECESSITY</a:t>
            </a:r>
            <a:endParaRPr lang="en-IN" b="1" dirty="0"/>
          </a:p>
        </p:txBody>
      </p:sp>
      <p:sp>
        <p:nvSpPr>
          <p:cNvPr id="3" name="Content Placeholder 2">
            <a:extLst>
              <a:ext uri="{FF2B5EF4-FFF2-40B4-BE49-F238E27FC236}">
                <a16:creationId xmlns:a16="http://schemas.microsoft.com/office/drawing/2014/main" xmlns="" id="{41CE324C-5758-8427-FE1D-791D5967241B}"/>
              </a:ext>
            </a:extLst>
          </p:cNvPr>
          <p:cNvSpPr>
            <a:spLocks noGrp="1"/>
          </p:cNvSpPr>
          <p:nvPr>
            <p:ph idx="1"/>
          </p:nvPr>
        </p:nvSpPr>
        <p:spPr>
          <a:xfrm>
            <a:off x="838200" y="1690688"/>
            <a:ext cx="10515600" cy="4981575"/>
          </a:xfrm>
        </p:spPr>
        <p:txBody>
          <a:bodyPr>
            <a:normAutofit fontScale="92500" lnSpcReduction="10000"/>
          </a:bodyPr>
          <a:lstStyle/>
          <a:p>
            <a:pPr marL="0" indent="0" algn="just">
              <a:buNone/>
            </a:pPr>
            <a:r>
              <a:rPr lang="en-US" sz="3000" i="0" dirty="0">
                <a:effectLst/>
                <a:latin typeface="Times New Roman" panose="02020603050405020304" pitchFamily="18" charset="0"/>
                <a:cs typeface="Times New Roman" panose="02020603050405020304" pitchFamily="18" charset="0"/>
              </a:rPr>
              <a:t>The necessity for borewell rescue robots is driven by the urgent need to save lives in critical situations where individuals, particularly children, become trapped in open borewells unknowingly. These robots are designed to access narrow and deep borewells, which are often challenging for manual rescue operations. Key factors include:</a:t>
            </a:r>
          </a:p>
          <a:p>
            <a:pPr algn="just"/>
            <a:r>
              <a:rPr lang="en-US" sz="3000" dirty="0">
                <a:latin typeface="Times New Roman" panose="02020603050405020304" pitchFamily="18" charset="0"/>
                <a:cs typeface="Times New Roman" panose="02020603050405020304" pitchFamily="18" charset="0"/>
              </a:rPr>
              <a:t>Safety</a:t>
            </a:r>
          </a:p>
          <a:p>
            <a:pPr algn="just"/>
            <a:r>
              <a:rPr lang="en-US" sz="3000" dirty="0">
                <a:latin typeface="Times New Roman" panose="02020603050405020304" pitchFamily="18" charset="0"/>
                <a:cs typeface="Times New Roman" panose="02020603050405020304" pitchFamily="18" charset="0"/>
              </a:rPr>
              <a:t>Efficiency</a:t>
            </a:r>
          </a:p>
          <a:p>
            <a:pPr algn="just"/>
            <a:r>
              <a:rPr lang="en-US" sz="3000" dirty="0">
                <a:latin typeface="Times New Roman" panose="02020603050405020304" pitchFamily="18" charset="0"/>
                <a:cs typeface="Times New Roman" panose="02020603050405020304" pitchFamily="18" charset="0"/>
              </a:rPr>
              <a:t>Precision</a:t>
            </a:r>
          </a:p>
          <a:p>
            <a:pPr algn="just"/>
            <a:r>
              <a:rPr lang="en-US" sz="3000" dirty="0">
                <a:latin typeface="Times New Roman" panose="02020603050405020304" pitchFamily="18" charset="0"/>
                <a:cs typeface="Times New Roman" panose="02020603050405020304" pitchFamily="18" charset="0"/>
              </a:rPr>
              <a:t>Minimization of Human Error</a:t>
            </a:r>
          </a:p>
          <a:p>
            <a:pPr algn="just"/>
            <a:r>
              <a:rPr lang="en-US" sz="3000" dirty="0">
                <a:latin typeface="Times New Roman" panose="02020603050405020304" pitchFamily="18" charset="0"/>
                <a:cs typeface="Times New Roman" panose="02020603050405020304" pitchFamily="18" charset="0"/>
              </a:rPr>
              <a:t>Versatility</a:t>
            </a:r>
          </a:p>
          <a:p>
            <a:pPr algn="just"/>
            <a:r>
              <a:rPr lang="en-US" sz="3000" dirty="0">
                <a:latin typeface="Times New Roman" panose="02020603050405020304" pitchFamily="18" charset="0"/>
                <a:cs typeface="Times New Roman" panose="02020603050405020304" pitchFamily="18" charset="0"/>
              </a:rPr>
              <a:t>Remote and continuous operation</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6502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54976"/>
            <a:ext cx="10515600" cy="1325563"/>
          </a:xfrm>
        </p:spPr>
        <p:txBody>
          <a:bodyPr/>
          <a:lstStyle/>
          <a:p>
            <a:r>
              <a:rPr lang="en-GB" b="1" dirty="0">
                <a:latin typeface="Times New Roman" panose="02020603050405020304" pitchFamily="18" charset="0"/>
                <a:cs typeface="Times New Roman" panose="02020603050405020304" pitchFamily="18" charset="0"/>
              </a:rPr>
              <a:t>EXISTING SYSTEM </a:t>
            </a:r>
            <a:endParaRPr lang="en-IN" b="1" dirty="0"/>
          </a:p>
        </p:txBody>
      </p:sp>
      <p:sp>
        <p:nvSpPr>
          <p:cNvPr id="3" name="Content Placeholder 2"/>
          <p:cNvSpPr>
            <a:spLocks noGrp="1"/>
          </p:cNvSpPr>
          <p:nvPr>
            <p:ph idx="1"/>
          </p:nvPr>
        </p:nvSpPr>
        <p:spPr>
          <a:xfrm>
            <a:off x="838200" y="1880539"/>
            <a:ext cx="6578600" cy="4351338"/>
          </a:xfrm>
        </p:spPr>
        <p:txBody>
          <a:bodyPr>
            <a:normAutofit/>
          </a:bodyPr>
          <a:lstStyle/>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It is widely using but the rescue rate is low rate.</a:t>
            </a:r>
          </a:p>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Due to the mechanical arms some times the arms are entering in to the body .</a:t>
            </a:r>
          </a:p>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Some times it may cause Damage to the body parts or the human and sometimes it leads to death.</a:t>
            </a:r>
          </a:p>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And due to improper development of the product it losses  it holding capacity</a:t>
            </a:r>
          </a:p>
          <a:p>
            <a:pPr marL="0" indent="0">
              <a:buNone/>
            </a:pPr>
            <a:endParaRPr lang="en-IN"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3742" y="1880539"/>
            <a:ext cx="3820058" cy="4013897"/>
          </a:xfrm>
          <a:prstGeom prst="rect">
            <a:avLst/>
          </a:prstGeom>
          <a:effectLst>
            <a:softEdge rad="88900"/>
          </a:effectLst>
        </p:spPr>
      </p:pic>
    </p:spTree>
    <p:extLst>
      <p:ext uri="{BB962C8B-B14F-4D97-AF65-F5344CB8AC3E}">
        <p14:creationId xmlns:p14="http://schemas.microsoft.com/office/powerpoint/2010/main" val="3834735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PROPOSED SYSTEM</a:t>
            </a:r>
            <a:endParaRPr lang="en-IN" b="1" dirty="0"/>
          </a:p>
        </p:txBody>
      </p:sp>
      <p:sp>
        <p:nvSpPr>
          <p:cNvPr id="3" name="Content Placeholder 2"/>
          <p:cNvSpPr>
            <a:spLocks noGrp="1"/>
          </p:cNvSpPr>
          <p:nvPr>
            <p:ph idx="1"/>
          </p:nvPr>
        </p:nvSpPr>
        <p:spPr>
          <a:xfrm>
            <a:off x="838200" y="1412874"/>
            <a:ext cx="10515600" cy="5394326"/>
          </a:xfrm>
        </p:spPr>
        <p:txBody>
          <a:bodyPr>
            <a:normAutofit/>
          </a:bodyPr>
          <a:lstStyle/>
          <a:p>
            <a:pPr algn="just">
              <a:buFont typeface="Wingdings" panose="05000000000000000000" pitchFamily="2" charset="2"/>
              <a:buChar char="ü"/>
            </a:pPr>
            <a:r>
              <a:rPr lang="en-US" i="0" dirty="0">
                <a:effectLst/>
                <a:latin typeface="Times New Roman" panose="02020603050405020304" pitchFamily="18" charset="0"/>
                <a:cs typeface="Times New Roman" panose="02020603050405020304" pitchFamily="18" charset="0"/>
              </a:rPr>
              <a:t>Initial Assessment: A camera is sent into the borewell to assess its dimensions and condition of a child.</a:t>
            </a:r>
          </a:p>
          <a:p>
            <a:pPr algn="just">
              <a:buFont typeface="Wingdings" panose="05000000000000000000" pitchFamily="2" charset="2"/>
              <a:buChar char="ü"/>
            </a:pPr>
            <a:r>
              <a:rPr lang="en-US" i="0" dirty="0">
                <a:effectLst/>
                <a:latin typeface="Times New Roman" panose="02020603050405020304" pitchFamily="18" charset="0"/>
                <a:cs typeface="Times New Roman" panose="02020603050405020304" pitchFamily="18" charset="0"/>
              </a:rPr>
              <a:t>Robotic Deployment: Once we know the borewell's size </a:t>
            </a:r>
            <a:r>
              <a:rPr lang="en-US" dirty="0">
                <a:latin typeface="Times New Roman" panose="02020603050405020304" pitchFamily="18" charset="0"/>
                <a:cs typeface="Times New Roman" panose="02020603050405020304" pitchFamily="18" charset="0"/>
              </a:rPr>
              <a:t>and </a:t>
            </a:r>
            <a:r>
              <a:rPr lang="en-US" i="0" dirty="0">
                <a:effectLst/>
                <a:latin typeface="Times New Roman" panose="02020603050405020304" pitchFamily="18" charset="0"/>
                <a:cs typeface="Times New Roman" panose="02020603050405020304" pitchFamily="18" charset="0"/>
              </a:rPr>
              <a:t>condition, specialized robotic arms and an inflatable object are dispatched via a strong metallic cable.</a:t>
            </a:r>
          </a:p>
          <a:p>
            <a:pPr algn="just">
              <a:buFont typeface="Wingdings" panose="05000000000000000000" pitchFamily="2" charset="2"/>
              <a:buChar char="ü"/>
            </a:pPr>
            <a:r>
              <a:rPr lang="en-US" i="0" dirty="0">
                <a:effectLst/>
                <a:latin typeface="Times New Roman" panose="02020603050405020304" pitchFamily="18" charset="0"/>
                <a:cs typeface="Times New Roman" panose="02020603050405020304" pitchFamily="18" charset="0"/>
              </a:rPr>
              <a:t>Manipulation Capability: These robotic arms are designed for precise object handling and retrieval tasks.</a:t>
            </a:r>
          </a:p>
          <a:p>
            <a:pPr algn="just">
              <a:buFont typeface="Wingdings" panose="05000000000000000000" pitchFamily="2" charset="2"/>
              <a:buChar char="ü"/>
            </a:pPr>
            <a:r>
              <a:rPr lang="en-US" i="0" dirty="0">
                <a:effectLst/>
                <a:latin typeface="Times New Roman" panose="02020603050405020304" pitchFamily="18" charset="0"/>
                <a:cs typeface="Times New Roman" panose="02020603050405020304" pitchFamily="18" charset="0"/>
              </a:rPr>
              <a:t>Inflatable Utility: The inflatable object, often resembling a football, serves multiple purposes, such as risk mitigation or structural support within the borewell.</a:t>
            </a:r>
          </a:p>
          <a:p>
            <a:pPr algn="just">
              <a:buFont typeface="Wingdings" panose="05000000000000000000" pitchFamily="2" charset="2"/>
              <a:buChar char="ü"/>
            </a:pPr>
            <a:r>
              <a:rPr lang="en-US" i="0" dirty="0">
                <a:effectLst/>
                <a:latin typeface="Times New Roman" panose="02020603050405020304" pitchFamily="18" charset="0"/>
                <a:cs typeface="Times New Roman" panose="02020603050405020304" pitchFamily="18" charset="0"/>
              </a:rPr>
              <a:t>Life Support: An oxygen cylinder is provided to ensure the trapped individual's safety by sustaining their respiratory needs.</a:t>
            </a:r>
            <a:endParaRPr lang="en-IN" dirty="0"/>
          </a:p>
        </p:txBody>
      </p:sp>
    </p:spTree>
    <p:extLst>
      <p:ext uri="{BB962C8B-B14F-4D97-AF65-F5344CB8AC3E}">
        <p14:creationId xmlns:p14="http://schemas.microsoft.com/office/powerpoint/2010/main" val="2091587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ADVANTAGES</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5682" y="3039134"/>
            <a:ext cx="2400635" cy="1924319"/>
          </a:xfrm>
          <a:prstGeom prst="rect">
            <a:avLst/>
          </a:prstGeom>
        </p:spPr>
      </p:pic>
      <p:sp>
        <p:nvSpPr>
          <p:cNvPr id="3" name="TextBox 2">
            <a:extLst>
              <a:ext uri="{FF2B5EF4-FFF2-40B4-BE49-F238E27FC236}">
                <a16:creationId xmlns:a16="http://schemas.microsoft.com/office/drawing/2014/main" xmlns="" id="{D969B17F-4416-C3EE-FA0E-703B33F6BBE7}"/>
              </a:ext>
            </a:extLst>
          </p:cNvPr>
          <p:cNvSpPr txBox="1"/>
          <p:nvPr/>
        </p:nvSpPr>
        <p:spPr>
          <a:xfrm>
            <a:off x="838200" y="1453414"/>
            <a:ext cx="10337532" cy="4832092"/>
          </a:xfrm>
          <a:prstGeom prst="rect">
            <a:avLst/>
          </a:prstGeom>
          <a:noFill/>
        </p:spPr>
        <p:txBody>
          <a:bodyPr wrap="square" rtlCol="0">
            <a:spAutoFit/>
          </a:bodyPr>
          <a:lstStyle/>
          <a:p>
            <a:pPr marL="457200" indent="-457200" algn="just">
              <a:buFont typeface="Wingdings" panose="05000000000000000000" pitchFamily="2" charset="2"/>
              <a:buChar char="ü"/>
            </a:pPr>
            <a:r>
              <a:rPr lang="en-US" sz="2800" i="0" dirty="0">
                <a:effectLst/>
                <a:latin typeface="Times New Roman" panose="02020603050405020304" pitchFamily="18" charset="0"/>
                <a:cs typeface="Times New Roman" panose="02020603050405020304" pitchFamily="18" charset="0"/>
              </a:rPr>
              <a:t>Swift Response: </a:t>
            </a:r>
            <a:r>
              <a:rPr lang="en-US" sz="2800" b="0" i="0" dirty="0">
                <a:effectLst/>
                <a:latin typeface="Times New Roman" panose="02020603050405020304" pitchFamily="18" charset="0"/>
                <a:cs typeface="Times New Roman" panose="02020603050405020304" pitchFamily="18" charset="0"/>
              </a:rPr>
              <a:t>The system allows for rapid deployment, reducing rescue time and increasing the chances of saving lives.</a:t>
            </a:r>
          </a:p>
          <a:p>
            <a:pPr marL="457200" indent="-457200" algn="just">
              <a:buFont typeface="Wingdings" panose="05000000000000000000" pitchFamily="2" charset="2"/>
              <a:buChar char="ü"/>
            </a:pPr>
            <a:r>
              <a:rPr lang="en-US" sz="2800" i="0" dirty="0">
                <a:effectLst/>
                <a:latin typeface="Times New Roman" panose="02020603050405020304" pitchFamily="18" charset="0"/>
                <a:cs typeface="Times New Roman" panose="02020603050405020304" pitchFamily="18" charset="0"/>
              </a:rPr>
              <a:t>Remote Assessment: </a:t>
            </a:r>
            <a:r>
              <a:rPr lang="en-US" sz="2800" b="0" i="0" dirty="0">
                <a:effectLst/>
                <a:latin typeface="Times New Roman" panose="02020603050405020304" pitchFamily="18" charset="0"/>
                <a:cs typeface="Times New Roman" panose="02020603050405020304" pitchFamily="18" charset="0"/>
              </a:rPr>
              <a:t>It enables remote visual assessment of the borewell's conditions, ensuring informed decision-making.</a:t>
            </a:r>
          </a:p>
          <a:p>
            <a:pPr marL="457200" indent="-457200" algn="just">
              <a:buFont typeface="Wingdings" panose="05000000000000000000" pitchFamily="2" charset="2"/>
              <a:buChar char="ü"/>
            </a:pPr>
            <a:r>
              <a:rPr lang="en-US" sz="2800" i="0" dirty="0">
                <a:effectLst/>
                <a:latin typeface="Times New Roman" panose="02020603050405020304" pitchFamily="18" charset="0"/>
                <a:cs typeface="Times New Roman" panose="02020603050405020304" pitchFamily="18" charset="0"/>
              </a:rPr>
              <a:t>Precise Measurement: </a:t>
            </a:r>
            <a:r>
              <a:rPr lang="en-US" sz="2800" b="0" i="0" dirty="0">
                <a:effectLst/>
                <a:latin typeface="Times New Roman" panose="02020603050405020304" pitchFamily="18" charset="0"/>
                <a:cs typeface="Times New Roman" panose="02020603050405020304" pitchFamily="18" charset="0"/>
              </a:rPr>
              <a:t>The camera accurately measures the width of the borewell, ensuring that rescue equipment fits without issues.</a:t>
            </a:r>
          </a:p>
          <a:p>
            <a:pPr marL="457200" indent="-457200" algn="just">
              <a:buFont typeface="Wingdings" panose="05000000000000000000" pitchFamily="2" charset="2"/>
              <a:buChar char="ü"/>
            </a:pPr>
            <a:r>
              <a:rPr lang="en-US" sz="2800" i="0" dirty="0">
                <a:effectLst/>
                <a:latin typeface="Times New Roman" panose="02020603050405020304" pitchFamily="18" charset="0"/>
                <a:cs typeface="Times New Roman" panose="02020603050405020304" pitchFamily="18" charset="0"/>
              </a:rPr>
              <a:t>Versatile Robotic Arms: </a:t>
            </a:r>
            <a:r>
              <a:rPr lang="en-US" sz="2800" b="0" i="0" dirty="0">
                <a:effectLst/>
                <a:latin typeface="Times New Roman" panose="02020603050405020304" pitchFamily="18" charset="0"/>
                <a:cs typeface="Times New Roman" panose="02020603050405020304" pitchFamily="18" charset="0"/>
              </a:rPr>
              <a:t>The robotic arms can perform delicate maneuvers, providing greater control during rescue operations.</a:t>
            </a:r>
          </a:p>
          <a:p>
            <a:pPr marL="457200" indent="-457200" algn="just">
              <a:buFont typeface="Wingdings" panose="05000000000000000000" pitchFamily="2" charset="2"/>
              <a:buChar char="ü"/>
            </a:pPr>
            <a:r>
              <a:rPr lang="en-US" sz="2800" i="0" dirty="0">
                <a:effectLst/>
                <a:latin typeface="Times New Roman" panose="02020603050405020304" pitchFamily="18" charset="0"/>
                <a:cs typeface="Times New Roman" panose="02020603050405020304" pitchFamily="18" charset="0"/>
              </a:rPr>
              <a:t>Inflatable Football: </a:t>
            </a:r>
            <a:r>
              <a:rPr lang="en-US" sz="2800" b="0" i="0" dirty="0">
                <a:effectLst/>
                <a:latin typeface="Times New Roman" panose="02020603050405020304" pitchFamily="18" charset="0"/>
                <a:cs typeface="Times New Roman" panose="02020603050405020304" pitchFamily="18" charset="0"/>
              </a:rPr>
              <a:t>The use of an inflatable football minimizes the risk of injury to the trapped individual and aids in creating space for rescue.</a:t>
            </a:r>
          </a:p>
        </p:txBody>
      </p:sp>
    </p:spTree>
    <p:extLst>
      <p:ext uri="{BB962C8B-B14F-4D97-AF65-F5344CB8AC3E}">
        <p14:creationId xmlns:p14="http://schemas.microsoft.com/office/powerpoint/2010/main" val="1362940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282E63-A856-28DD-EBC9-4A682709C9D1}"/>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xmlns="" id="{93D28362-949D-0602-F4AB-F87E4A8FFEEB}"/>
              </a:ext>
            </a:extLst>
          </p:cNvPr>
          <p:cNvSpPr>
            <a:spLocks noGrp="1"/>
          </p:cNvSpPr>
          <p:nvPr>
            <p:ph idx="1"/>
          </p:nvPr>
        </p:nvSpPr>
        <p:spPr>
          <a:xfrm>
            <a:off x="838200" y="1142232"/>
            <a:ext cx="10515600" cy="4351338"/>
          </a:xfrm>
        </p:spPr>
        <p:txBody>
          <a:bodyPr>
            <a:normAutofit lnSpcReduction="10000"/>
          </a:bodyPr>
          <a:lstStyle/>
          <a:p>
            <a:pPr algn="just">
              <a:buFont typeface="Wingdings" panose="05000000000000000000" pitchFamily="2" charset="2"/>
              <a:buChar char="ü"/>
            </a:pPr>
            <a:r>
              <a:rPr lang="en-US" i="0" dirty="0">
                <a:effectLst/>
                <a:latin typeface="Times New Roman" panose="02020603050405020304" pitchFamily="18" charset="0"/>
                <a:cs typeface="Times New Roman" panose="02020603050405020304" pitchFamily="18" charset="0"/>
              </a:rPr>
              <a:t>Oxygen Supply: </a:t>
            </a:r>
            <a:r>
              <a:rPr lang="en-US" b="0" i="0" dirty="0">
                <a:effectLst/>
                <a:latin typeface="Times New Roman" panose="02020603050405020304" pitchFamily="18" charset="0"/>
                <a:cs typeface="Times New Roman" panose="02020603050405020304" pitchFamily="18" charset="0"/>
              </a:rPr>
              <a:t>The provision of an oxygen cylinder ensures that the trapped person has access to a crucial life support element.</a:t>
            </a:r>
          </a:p>
          <a:p>
            <a:pPr algn="just">
              <a:buFont typeface="Wingdings" panose="05000000000000000000" pitchFamily="2" charset="2"/>
              <a:buChar char="ü"/>
            </a:pPr>
            <a:r>
              <a:rPr lang="en-US" i="0" dirty="0">
                <a:effectLst/>
                <a:latin typeface="Times New Roman" panose="02020603050405020304" pitchFamily="18" charset="0"/>
                <a:cs typeface="Times New Roman" panose="02020603050405020304" pitchFamily="18" charset="0"/>
              </a:rPr>
              <a:t>Minimized Human Risk: </a:t>
            </a:r>
            <a:r>
              <a:rPr lang="en-US" b="0" i="0" dirty="0">
                <a:effectLst/>
                <a:latin typeface="Times New Roman" panose="02020603050405020304" pitchFamily="18" charset="0"/>
                <a:cs typeface="Times New Roman" panose="02020603050405020304" pitchFamily="18" charset="0"/>
              </a:rPr>
              <a:t>By reducing the need for human entry into the borewell, the system minimizes the risk to rescue personnel.</a:t>
            </a:r>
          </a:p>
          <a:p>
            <a:pPr algn="just">
              <a:buFont typeface="Wingdings" panose="05000000000000000000" pitchFamily="2" charset="2"/>
              <a:buChar char="ü"/>
            </a:pPr>
            <a:r>
              <a:rPr lang="en-US" i="0" dirty="0">
                <a:effectLst/>
                <a:latin typeface="Times New Roman" panose="02020603050405020304" pitchFamily="18" charset="0"/>
                <a:cs typeface="Times New Roman" panose="02020603050405020304" pitchFamily="18" charset="0"/>
              </a:rPr>
              <a:t>Cost-Effective: </a:t>
            </a:r>
            <a:r>
              <a:rPr lang="en-US" b="0" i="0" dirty="0">
                <a:effectLst/>
                <a:latin typeface="Times New Roman" panose="02020603050405020304" pitchFamily="18" charset="0"/>
                <a:cs typeface="Times New Roman" panose="02020603050405020304" pitchFamily="18" charset="0"/>
              </a:rPr>
              <a:t>The system offers a cost-effective solution compared to traditional rescue methods.</a:t>
            </a:r>
          </a:p>
          <a:p>
            <a:pPr algn="just">
              <a:buFont typeface="Wingdings" panose="05000000000000000000" pitchFamily="2" charset="2"/>
              <a:buChar char="ü"/>
            </a:pPr>
            <a:r>
              <a:rPr lang="en-US" i="0" dirty="0">
                <a:effectLst/>
                <a:latin typeface="Times New Roman" panose="02020603050405020304" pitchFamily="18" charset="0"/>
                <a:cs typeface="Times New Roman" panose="02020603050405020304" pitchFamily="18" charset="0"/>
              </a:rPr>
              <a:t>Enhanced Safety: </a:t>
            </a:r>
            <a:r>
              <a:rPr lang="en-US" b="0" i="0" dirty="0">
                <a:effectLst/>
                <a:latin typeface="Times New Roman" panose="02020603050405020304" pitchFamily="18" charset="0"/>
                <a:cs typeface="Times New Roman" panose="02020603050405020304" pitchFamily="18" charset="0"/>
              </a:rPr>
              <a:t>It enhances the safety of both the trapped individual and the rescuers, reducing potential hazards.</a:t>
            </a:r>
          </a:p>
          <a:p>
            <a:pPr algn="just">
              <a:buFont typeface="Wingdings" panose="05000000000000000000" pitchFamily="2" charset="2"/>
              <a:buChar char="ü"/>
            </a:pPr>
            <a:r>
              <a:rPr lang="en-US" i="0" dirty="0">
                <a:effectLst/>
                <a:latin typeface="Times New Roman" panose="02020603050405020304" pitchFamily="18" charset="0"/>
                <a:cs typeface="Times New Roman" panose="02020603050405020304" pitchFamily="18" charset="0"/>
              </a:rPr>
              <a:t>Scalability: </a:t>
            </a:r>
            <a:r>
              <a:rPr lang="en-US" b="0" i="0" dirty="0">
                <a:effectLst/>
                <a:latin typeface="Times New Roman" panose="02020603050405020304" pitchFamily="18" charset="0"/>
                <a:cs typeface="Times New Roman" panose="02020603050405020304" pitchFamily="18" charset="0"/>
              </a:rPr>
              <a:t>The system can be adapted for various borewell sizes and conditions, making it versatile and applicable in different scenarios.</a:t>
            </a:r>
          </a:p>
          <a:p>
            <a:pPr marL="0" indent="0">
              <a:buNone/>
            </a:pPr>
            <a:endParaRPr lang="en-IN" dirty="0"/>
          </a:p>
        </p:txBody>
      </p:sp>
    </p:spTree>
    <p:extLst>
      <p:ext uri="{BB962C8B-B14F-4D97-AF65-F5344CB8AC3E}">
        <p14:creationId xmlns:p14="http://schemas.microsoft.com/office/powerpoint/2010/main" val="1510637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SYSTEM ARCHITECTURE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0223" y="2614130"/>
            <a:ext cx="2883157" cy="2311103"/>
          </a:xfrm>
          <a:prstGeom prst="rect">
            <a:avLst/>
          </a:prstGeom>
        </p:spPr>
      </p:pic>
      <p:pic>
        <p:nvPicPr>
          <p:cNvPr id="6" name="Picture 5">
            <a:extLst>
              <a:ext uri="{FF2B5EF4-FFF2-40B4-BE49-F238E27FC236}">
                <a16:creationId xmlns:a16="http://schemas.microsoft.com/office/drawing/2014/main" xmlns="" id="{6FE318D1-9A98-3F95-C2A5-40D77CF143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2800" y="1883790"/>
            <a:ext cx="7376160" cy="4110609"/>
          </a:xfrm>
          <a:prstGeom prst="rect">
            <a:avLst/>
          </a:prstGeom>
        </p:spPr>
      </p:pic>
    </p:spTree>
    <p:extLst>
      <p:ext uri="{BB962C8B-B14F-4D97-AF65-F5344CB8AC3E}">
        <p14:creationId xmlns:p14="http://schemas.microsoft.com/office/powerpoint/2010/main" val="19283461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400</TotalTime>
  <Words>791</Words>
  <Application>Microsoft Office PowerPoint</Application>
  <PresentationFormat>Widescreen</PresentationFormat>
  <Paragraphs>61</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Times New Roman</vt:lpstr>
      <vt:lpstr>Wingdings</vt:lpstr>
      <vt:lpstr>Wingdings 3</vt:lpstr>
      <vt:lpstr>Office Theme</vt:lpstr>
      <vt:lpstr> </vt:lpstr>
      <vt:lpstr>CONTENTS</vt:lpstr>
      <vt:lpstr>INTRODUCTION</vt:lpstr>
      <vt:lpstr>NECESSITY</vt:lpstr>
      <vt:lpstr>EXISTING SYSTEM </vt:lpstr>
      <vt:lpstr>PROPOSED SYSTEM</vt:lpstr>
      <vt:lpstr>ADVANTAGES</vt:lpstr>
      <vt:lpstr> </vt:lpstr>
      <vt:lpstr>SYSTEM ARCHITECTURE</vt:lpstr>
      <vt:lpstr>REFERENCE IMAGES</vt:lpstr>
      <vt:lpstr>FUTURE SCOPE</vt:lpstr>
      <vt:lpstr>CONCLUSION</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 Device for Borewell Rescue Operation</dc:title>
  <dc:creator>Microsoft account</dc:creator>
  <cp:lastModifiedBy>Microsoft account</cp:lastModifiedBy>
  <cp:revision>33</cp:revision>
  <dcterms:created xsi:type="dcterms:W3CDTF">2023-09-26T07:12:34Z</dcterms:created>
  <dcterms:modified xsi:type="dcterms:W3CDTF">2023-09-27T07:27:22Z</dcterms:modified>
</cp:coreProperties>
</file>