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2105" autoAdjust="0"/>
  </p:normalViewPr>
  <p:slideViewPr>
    <p:cSldViewPr snapToGrid="0">
      <p:cViewPr varScale="1">
        <p:scale>
          <a:sx n="71" d="100"/>
          <a:sy n="71" d="100"/>
        </p:scale>
        <p:origin x="205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948FC7-9A33-4F59-8256-44CDC618EF6A}" type="datetimeFigureOut">
              <a:rPr lang="en-US" smtClean="0"/>
              <a:t>12/1/2024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01EC5D-B8EB-44E4-9C3A-675891E45D28}" type="slidenum">
              <a:rPr lang="en-US" smtClean="0"/>
              <a:t>‹#›</a:t>
            </a:fld>
            <a:endParaRPr lang="en-US"/>
          </a:p>
        </p:txBody>
      </p:sp>
    </p:spTree>
    <p:extLst>
      <p:ext uri="{BB962C8B-B14F-4D97-AF65-F5344CB8AC3E}">
        <p14:creationId xmlns:p14="http://schemas.microsoft.com/office/powerpoint/2010/main" val="2389186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Hello Everyone . This is Mohith and today I am going to present about the security </a:t>
            </a:r>
            <a:r>
              <a:rPr lang="en-US" sz="1200" dirty="0">
                <a:latin typeface="Times New Roman" panose="02020603050405020304" pitchFamily="18" charset="0"/>
                <a:cs typeface="Times New Roman" panose="02020603050405020304" pitchFamily="18" charset="0"/>
              </a:rPr>
              <a:t>Implications of Parallelism in Cloud Computing especially Addressing Race Conditions and Side-Channel Attacks </a:t>
            </a:r>
            <a:endParaRPr lang="en-US" dirty="0"/>
          </a:p>
          <a:p>
            <a:endParaRPr lang="en-US" dirty="0"/>
          </a:p>
        </p:txBody>
      </p:sp>
      <p:sp>
        <p:nvSpPr>
          <p:cNvPr id="4" name="Slide Number Placeholder 3"/>
          <p:cNvSpPr>
            <a:spLocks noGrp="1"/>
          </p:cNvSpPr>
          <p:nvPr>
            <p:ph type="sldNum" sz="quarter" idx="5"/>
          </p:nvPr>
        </p:nvSpPr>
        <p:spPr/>
        <p:txBody>
          <a:bodyPr/>
          <a:lstStyle/>
          <a:p>
            <a:fld id="{2601EC5D-B8EB-44E4-9C3A-675891E45D28}" type="slidenum">
              <a:rPr lang="en-US" smtClean="0"/>
              <a:t>1</a:t>
            </a:fld>
            <a:endParaRPr lang="en-US"/>
          </a:p>
        </p:txBody>
      </p:sp>
    </p:spTree>
    <p:extLst>
      <p:ext uri="{BB962C8B-B14F-4D97-AF65-F5344CB8AC3E}">
        <p14:creationId xmlns:p14="http://schemas.microsoft.com/office/powerpoint/2010/main" val="1111125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Mitigating race conditions requires robust synchronization mechanisms to control how processes access shared resources.</a:t>
            </a:r>
          </a:p>
          <a:p>
            <a:r>
              <a:rPr lang="en-US" b="1" dirty="0"/>
              <a:t>Mutexes</a:t>
            </a:r>
            <a:r>
              <a:rPr lang="en-US" dirty="0"/>
              <a:t> and </a:t>
            </a:r>
            <a:r>
              <a:rPr lang="en-US" b="1" dirty="0"/>
              <a:t>semaphores</a:t>
            </a:r>
            <a:r>
              <a:rPr lang="en-US" dirty="0"/>
              <a:t> are commonly used tools to lock resources, ensuring that only one process accesses a resource at a time. </a:t>
            </a:r>
          </a:p>
          <a:p>
            <a:r>
              <a:rPr lang="en-US" b="1" dirty="0"/>
              <a:t>Atomic operations</a:t>
            </a:r>
            <a:r>
              <a:rPr lang="en-US" dirty="0"/>
              <a:t> are another solution, providing guarantees that certain updates happen as a single, indivisible operation.</a:t>
            </a:r>
          </a:p>
          <a:p>
            <a:r>
              <a:rPr lang="en-US" b="1" dirty="0"/>
              <a:t>Timestamp-based methods</a:t>
            </a:r>
            <a:r>
              <a:rPr lang="en-US" dirty="0"/>
              <a:t> can be used to logically order operations, ensuring that conflicts are resolved in a consistent manner. </a:t>
            </a:r>
          </a:p>
          <a:p>
            <a:r>
              <a:rPr lang="en-US" b="1" dirty="0"/>
              <a:t>Version control</a:t>
            </a:r>
            <a:r>
              <a:rPr lang="en-US" dirty="0"/>
              <a:t> systems are also effective for managing concurrent changes, especially in software development environments.</a:t>
            </a:r>
          </a:p>
          <a:p>
            <a:r>
              <a:rPr lang="en-US" dirty="0"/>
              <a:t>These strategies, while effective, require careful implementation to avoid performance bottlenecks.</a:t>
            </a:r>
          </a:p>
          <a:p>
            <a:endParaRPr lang="en-US" dirty="0"/>
          </a:p>
        </p:txBody>
      </p:sp>
      <p:sp>
        <p:nvSpPr>
          <p:cNvPr id="4" name="Slide Number Placeholder 3"/>
          <p:cNvSpPr>
            <a:spLocks noGrp="1"/>
          </p:cNvSpPr>
          <p:nvPr>
            <p:ph type="sldNum" sz="quarter" idx="5"/>
          </p:nvPr>
        </p:nvSpPr>
        <p:spPr/>
        <p:txBody>
          <a:bodyPr/>
          <a:lstStyle/>
          <a:p>
            <a:fld id="{2601EC5D-B8EB-44E4-9C3A-675891E45D28}" type="slidenum">
              <a:rPr lang="en-US" smtClean="0"/>
              <a:t>10</a:t>
            </a:fld>
            <a:endParaRPr lang="en-US"/>
          </a:p>
        </p:txBody>
      </p:sp>
    </p:spTree>
    <p:extLst>
      <p:ext uri="{BB962C8B-B14F-4D97-AF65-F5344CB8AC3E}">
        <p14:creationId xmlns:p14="http://schemas.microsoft.com/office/powerpoint/2010/main" val="18912519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Addressing side-channel attacks involves isolating resources and obscuring the physical characteristics that attackers rely on.</a:t>
            </a:r>
          </a:p>
          <a:p>
            <a:r>
              <a:rPr lang="en-US" b="1" dirty="0"/>
              <a:t>Resource isolation</a:t>
            </a:r>
            <a:r>
              <a:rPr lang="en-US" dirty="0"/>
              <a:t> techniques like cache partitioning ensure that each tenant has dedicated sections of the CPU cache, preventing one tenant from observing another’s cache behavior. </a:t>
            </a:r>
            <a:r>
              <a:rPr lang="en-US" b="1" dirty="0"/>
              <a:t>Secure enclaves</a:t>
            </a:r>
            <a:r>
              <a:rPr lang="en-US" dirty="0"/>
              <a:t> like Intel SGX and AMD SEV provide hardware-based isolation for sensitive computations.</a:t>
            </a:r>
          </a:p>
          <a:p>
            <a:r>
              <a:rPr lang="en-US" b="1" dirty="0"/>
              <a:t>Cryptographic protections</a:t>
            </a:r>
            <a:r>
              <a:rPr lang="en-US" dirty="0"/>
              <a:t> include constant-time algorithms, which execute operations in the same amount of time regardless of input, and blinding techniques that add randomness to computations.</a:t>
            </a:r>
          </a:p>
          <a:p>
            <a:r>
              <a:rPr lang="en-US" dirty="0"/>
              <a:t>Finally, </a:t>
            </a:r>
            <a:r>
              <a:rPr lang="en-US" b="1" dirty="0"/>
              <a:t>noise injection</a:t>
            </a:r>
            <a:r>
              <a:rPr lang="en-US" dirty="0"/>
              <a:t> adds artificial delays or variations to obscure timing and power patterns, reducing the accuracy of side-channel attacks.</a:t>
            </a:r>
          </a:p>
          <a:p>
            <a:endParaRPr lang="en-US" dirty="0"/>
          </a:p>
        </p:txBody>
      </p:sp>
      <p:sp>
        <p:nvSpPr>
          <p:cNvPr id="4" name="Slide Number Placeholder 3"/>
          <p:cNvSpPr>
            <a:spLocks noGrp="1"/>
          </p:cNvSpPr>
          <p:nvPr>
            <p:ph type="sldNum" sz="quarter" idx="5"/>
          </p:nvPr>
        </p:nvSpPr>
        <p:spPr/>
        <p:txBody>
          <a:bodyPr/>
          <a:lstStyle/>
          <a:p>
            <a:fld id="{2601EC5D-B8EB-44E4-9C3A-675891E45D28}" type="slidenum">
              <a:rPr lang="en-US" smtClean="0"/>
              <a:t>11</a:t>
            </a:fld>
            <a:endParaRPr lang="en-US"/>
          </a:p>
        </p:txBody>
      </p:sp>
    </p:spTree>
    <p:extLst>
      <p:ext uri="{BB962C8B-B14F-4D97-AF65-F5344CB8AC3E}">
        <p14:creationId xmlns:p14="http://schemas.microsoft.com/office/powerpoint/2010/main" val="27848872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better understand the practical implications of race conditions and side-channel attacks, let’s look at </a:t>
            </a:r>
            <a:r>
              <a:rPr lang="en-US" b="1" dirty="0"/>
              <a:t>Amazon EC2</a:t>
            </a:r>
            <a:r>
              <a:rPr lang="en-US" dirty="0"/>
              <a:t>, one of the most widely used cloud platforms.</a:t>
            </a:r>
          </a:p>
          <a:p>
            <a:r>
              <a:rPr lang="en-US" dirty="0"/>
              <a:t>Amazon EC2 operates in a </a:t>
            </a:r>
            <a:r>
              <a:rPr lang="en-US" b="1" dirty="0"/>
              <a:t>multi-tenant architecture</a:t>
            </a:r>
            <a:r>
              <a:rPr lang="en-US" dirty="0"/>
              <a:t>, where multiple virtual machines share the same physical server. This model offers cost efficiency and scalability but also creates vulnerabilities.</a:t>
            </a:r>
          </a:p>
          <a:p>
            <a:r>
              <a:rPr lang="en-US" b="1" dirty="0"/>
              <a:t>Race conditions</a:t>
            </a:r>
            <a:r>
              <a:rPr lang="en-US" dirty="0"/>
              <a:t> often arise in EC2 environments when concurrent database transactions occur without proper synchronization. For example, two tenants might attempt to update the same database entry simultaneously, leading to data inconsistencies or corruption. Attackers can exploit these inconsistencies to disrupt operations or gain unauthorized access.</a:t>
            </a:r>
          </a:p>
          <a:p>
            <a:r>
              <a:rPr lang="en-US" b="1" dirty="0"/>
              <a:t>Side-channel attacks</a:t>
            </a:r>
            <a:r>
              <a:rPr lang="en-US" dirty="0"/>
              <a:t> are another major concern. Shared caches in EC2 instances can be exploited by attackers using techniques like </a:t>
            </a:r>
            <a:r>
              <a:rPr lang="en-US" b="1" dirty="0"/>
              <a:t>cache timing attacks</a:t>
            </a:r>
            <a:r>
              <a:rPr lang="en-US" dirty="0"/>
              <a:t>. In these scenarios, a malicious VM monitors cache behavior to steal sensitive data, such as cryptographic keys, from another tenant.</a:t>
            </a:r>
          </a:p>
          <a:p>
            <a:r>
              <a:rPr lang="en-US" dirty="0"/>
              <a:t>These examples highlight the importance of implementing robust synchronization and resource isolation mechanisms to secure multi-tenant cloud platforms like Amazon EC2</a:t>
            </a:r>
          </a:p>
          <a:p>
            <a:endParaRPr lang="en-US" dirty="0"/>
          </a:p>
        </p:txBody>
      </p:sp>
      <p:sp>
        <p:nvSpPr>
          <p:cNvPr id="4" name="Slide Number Placeholder 3"/>
          <p:cNvSpPr>
            <a:spLocks noGrp="1"/>
          </p:cNvSpPr>
          <p:nvPr>
            <p:ph type="sldNum" sz="quarter" idx="5"/>
          </p:nvPr>
        </p:nvSpPr>
        <p:spPr/>
        <p:txBody>
          <a:bodyPr/>
          <a:lstStyle/>
          <a:p>
            <a:fld id="{2601EC5D-B8EB-44E4-9C3A-675891E45D28}" type="slidenum">
              <a:rPr lang="en-US" smtClean="0"/>
              <a:t>12</a:t>
            </a:fld>
            <a:endParaRPr lang="en-US"/>
          </a:p>
        </p:txBody>
      </p:sp>
    </p:spTree>
    <p:extLst>
      <p:ext uri="{BB962C8B-B14F-4D97-AF65-F5344CB8AC3E}">
        <p14:creationId xmlns:p14="http://schemas.microsoft.com/office/powerpoint/2010/main" val="9841956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proposed mitigation strategies showed significant improvements in addressing the vulnerabilities.</a:t>
            </a:r>
          </a:p>
          <a:p>
            <a:r>
              <a:rPr lang="en-US" dirty="0"/>
              <a:t>For </a:t>
            </a:r>
            <a:r>
              <a:rPr lang="en-US" b="1" dirty="0"/>
              <a:t>race conditions</a:t>
            </a:r>
            <a:r>
              <a:rPr lang="en-US" dirty="0"/>
              <a:t>, implementing synchronization mechanisms like mutexes and atomic operations resulted in a </a:t>
            </a:r>
            <a:r>
              <a:rPr lang="en-US" b="1" dirty="0"/>
              <a:t>95% reduction in data inconsistencies</a:t>
            </a:r>
            <a:r>
              <a:rPr lang="en-US" dirty="0"/>
              <a:t>. This demonstrates the effectiveness of proper synchronization in maintaining data integrity.</a:t>
            </a:r>
          </a:p>
          <a:p>
            <a:r>
              <a:rPr lang="en-US" dirty="0"/>
              <a:t>For </a:t>
            </a:r>
            <a:r>
              <a:rPr lang="en-US" b="1" dirty="0"/>
              <a:t>side-channel attacks</a:t>
            </a:r>
            <a:r>
              <a:rPr lang="en-US" dirty="0"/>
              <a:t>, </a:t>
            </a:r>
            <a:r>
              <a:rPr lang="en-US" b="1" dirty="0"/>
              <a:t>cache partitioning</a:t>
            </a:r>
            <a:r>
              <a:rPr lang="en-US" dirty="0"/>
              <a:t> reduced the success rate of attacks by </a:t>
            </a:r>
            <a:r>
              <a:rPr lang="en-US" b="1" dirty="0"/>
              <a:t>70%</a:t>
            </a:r>
            <a:r>
              <a:rPr lang="en-US" dirty="0"/>
              <a:t>. This strategy physically separates cache usage among tenants, making it harder for attackers to extract information.</a:t>
            </a:r>
          </a:p>
          <a:p>
            <a:r>
              <a:rPr lang="en-US" dirty="0"/>
              <a:t>Additionally, </a:t>
            </a:r>
            <a:r>
              <a:rPr lang="en-US" b="1" dirty="0"/>
              <a:t>noise injection</a:t>
            </a:r>
            <a:r>
              <a:rPr lang="en-US" dirty="0"/>
              <a:t> obscured timing patterns, leading to a </a:t>
            </a:r>
            <a:r>
              <a:rPr lang="en-US" b="1" dirty="0"/>
              <a:t>50% reduction in timing attack accuracy</a:t>
            </a:r>
            <a:r>
              <a:rPr lang="en-US" dirty="0"/>
              <a:t>. While not as effective as cache partitioning, noise injection adds an extra layer of security without significant performance overhead.</a:t>
            </a:r>
          </a:p>
          <a:p>
            <a:r>
              <a:rPr lang="en-US" dirty="0"/>
              <a:t>These results highlight the potential of combining multiple strategies to enhance cloud security.</a:t>
            </a:r>
          </a:p>
          <a:p>
            <a:endParaRPr lang="en-US" dirty="0"/>
          </a:p>
        </p:txBody>
      </p:sp>
      <p:sp>
        <p:nvSpPr>
          <p:cNvPr id="4" name="Slide Number Placeholder 3"/>
          <p:cNvSpPr>
            <a:spLocks noGrp="1"/>
          </p:cNvSpPr>
          <p:nvPr>
            <p:ph type="sldNum" sz="quarter" idx="5"/>
          </p:nvPr>
        </p:nvSpPr>
        <p:spPr/>
        <p:txBody>
          <a:bodyPr/>
          <a:lstStyle/>
          <a:p>
            <a:fld id="{2601EC5D-B8EB-44E4-9C3A-675891E45D28}" type="slidenum">
              <a:rPr lang="en-US" smtClean="0"/>
              <a:t>13</a:t>
            </a:fld>
            <a:endParaRPr lang="en-US"/>
          </a:p>
        </p:txBody>
      </p:sp>
    </p:spTree>
    <p:extLst>
      <p:ext uri="{BB962C8B-B14F-4D97-AF65-F5344CB8AC3E}">
        <p14:creationId xmlns:p14="http://schemas.microsoft.com/office/powerpoint/2010/main" val="13223853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comparative analysis of the proposed mitigation strategies:</a:t>
            </a:r>
          </a:p>
          <a:p>
            <a:r>
              <a:rPr lang="en-US" b="1" dirty="0"/>
              <a:t>Synchronization mechanisms</a:t>
            </a:r>
            <a:r>
              <a:rPr lang="en-US" dirty="0"/>
              <a:t> for race conditions are highly effective and scalable but may introduce performance overhead due to locking and process delays.</a:t>
            </a:r>
          </a:p>
          <a:p>
            <a:r>
              <a:rPr lang="en-US" b="1" dirty="0"/>
              <a:t>Cache partitioning</a:t>
            </a:r>
            <a:r>
              <a:rPr lang="en-US" dirty="0"/>
              <a:t>, while effective for side-channel attacks, requires hardware-level changes, which might not be feasible for all cloud providers.</a:t>
            </a:r>
          </a:p>
          <a:p>
            <a:r>
              <a:rPr lang="en-US" b="1" dirty="0"/>
              <a:t>Noise injection</a:t>
            </a:r>
            <a:r>
              <a:rPr lang="en-US" dirty="0"/>
              <a:t> offers a lightweight solution with minimal impact on performance but is less effective in completely eliminating attacks.</a:t>
            </a:r>
          </a:p>
          <a:p>
            <a:r>
              <a:rPr lang="en-US" dirty="0"/>
              <a:t>This comparison underscores the need for </a:t>
            </a:r>
            <a:r>
              <a:rPr lang="en-US" b="1" dirty="0"/>
              <a:t>hybrid approaches</a:t>
            </a:r>
            <a:r>
              <a:rPr lang="en-US" dirty="0"/>
              <a:t>, where multiple strategies are combined to achieve both high security and optimal performance. For example, using cache partitioning alongside noise injection can significantly reduce side-channel risks without severely impacting system speed.</a:t>
            </a:r>
          </a:p>
          <a:p>
            <a:endParaRPr lang="en-US" dirty="0"/>
          </a:p>
        </p:txBody>
      </p:sp>
      <p:sp>
        <p:nvSpPr>
          <p:cNvPr id="4" name="Slide Number Placeholder 3"/>
          <p:cNvSpPr>
            <a:spLocks noGrp="1"/>
          </p:cNvSpPr>
          <p:nvPr>
            <p:ph type="sldNum" sz="quarter" idx="5"/>
          </p:nvPr>
        </p:nvSpPr>
        <p:spPr/>
        <p:txBody>
          <a:bodyPr/>
          <a:lstStyle/>
          <a:p>
            <a:fld id="{2601EC5D-B8EB-44E4-9C3A-675891E45D28}" type="slidenum">
              <a:rPr lang="en-US" smtClean="0"/>
              <a:t>14</a:t>
            </a:fld>
            <a:endParaRPr lang="en-US"/>
          </a:p>
        </p:txBody>
      </p:sp>
    </p:spTree>
    <p:extLst>
      <p:ext uri="{BB962C8B-B14F-4D97-AF65-F5344CB8AC3E}">
        <p14:creationId xmlns:p14="http://schemas.microsoft.com/office/powerpoint/2010/main" val="27091608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summarize, parallelism is a critical enabler of cloud computing’s scalability and performance. However, it also introduces significant vulnerabilities, such as </a:t>
            </a:r>
            <a:r>
              <a:rPr lang="en-US" b="1" dirty="0"/>
              <a:t>race conditions</a:t>
            </a:r>
            <a:r>
              <a:rPr lang="en-US" dirty="0"/>
              <a:t> and </a:t>
            </a:r>
            <a:r>
              <a:rPr lang="en-US" b="1" dirty="0"/>
              <a:t>side-channel attacks</a:t>
            </a:r>
            <a:r>
              <a:rPr lang="en-US" dirty="0"/>
              <a:t>, which compromise data integrity and privacy in multi-tenant environments.</a:t>
            </a:r>
          </a:p>
          <a:p>
            <a:r>
              <a:rPr lang="en-US" dirty="0"/>
              <a:t>The mitigation strategies we proposed—such as synchronization mechanisms, cache partitioning, and noise injection—have proven effective in addressing these risks. Each strategy comes with its own trade-offs, highlighting the importance of hybrid approaches to balance security and performance.</a:t>
            </a:r>
          </a:p>
          <a:p>
            <a:r>
              <a:rPr lang="en-US" dirty="0"/>
              <a:t>Moving forward, there is a pressing need for </a:t>
            </a:r>
            <a:r>
              <a:rPr lang="en-US" b="1" dirty="0"/>
              <a:t>lightweight, scalable solutions</a:t>
            </a:r>
            <a:r>
              <a:rPr lang="en-US" dirty="0"/>
              <a:t> that can adapt to the dynamic nature of cloud computing. Continued research in this area will ensure that cloud platforms remain both secure and efficient.</a:t>
            </a:r>
          </a:p>
          <a:p>
            <a:endParaRPr lang="en-US" dirty="0"/>
          </a:p>
        </p:txBody>
      </p:sp>
      <p:sp>
        <p:nvSpPr>
          <p:cNvPr id="4" name="Slide Number Placeholder 3"/>
          <p:cNvSpPr>
            <a:spLocks noGrp="1"/>
          </p:cNvSpPr>
          <p:nvPr>
            <p:ph type="sldNum" sz="quarter" idx="5"/>
          </p:nvPr>
        </p:nvSpPr>
        <p:spPr/>
        <p:txBody>
          <a:bodyPr/>
          <a:lstStyle/>
          <a:p>
            <a:fld id="{2601EC5D-B8EB-44E4-9C3A-675891E45D28}" type="slidenum">
              <a:rPr lang="en-US" smtClean="0"/>
              <a:t>15</a:t>
            </a:fld>
            <a:endParaRPr lang="en-US"/>
          </a:p>
        </p:txBody>
      </p:sp>
    </p:spTree>
    <p:extLst>
      <p:ext uri="{BB962C8B-B14F-4D97-AF65-F5344CB8AC3E}">
        <p14:creationId xmlns:p14="http://schemas.microsoft.com/office/powerpoint/2010/main" val="1464491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agenda for today’s presentation is we are going to see an introduction to problem statement , how parallelism in cloud computing works and how these issues occur during the parallel computing in cloud computing , we are also going to see some mitigation strategies on how to handle these issues , a case study on amazon ec2 and finally results and conclusions.</a:t>
            </a:r>
          </a:p>
        </p:txBody>
      </p:sp>
      <p:sp>
        <p:nvSpPr>
          <p:cNvPr id="4" name="Slide Number Placeholder 3"/>
          <p:cNvSpPr>
            <a:spLocks noGrp="1"/>
          </p:cNvSpPr>
          <p:nvPr>
            <p:ph type="sldNum" sz="quarter" idx="5"/>
          </p:nvPr>
        </p:nvSpPr>
        <p:spPr/>
        <p:txBody>
          <a:bodyPr/>
          <a:lstStyle/>
          <a:p>
            <a:fld id="{2601EC5D-B8EB-44E4-9C3A-675891E45D28}" type="slidenum">
              <a:rPr lang="en-US" smtClean="0"/>
              <a:t>2</a:t>
            </a:fld>
            <a:endParaRPr lang="en-US"/>
          </a:p>
        </p:txBody>
      </p:sp>
    </p:spTree>
    <p:extLst>
      <p:ext uri="{BB962C8B-B14F-4D97-AF65-F5344CB8AC3E}">
        <p14:creationId xmlns:p14="http://schemas.microsoft.com/office/powerpoint/2010/main" val="2283844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Cloud computing has fundamentally transformed how we think about computing resources. Instead of relying on fixed infrastructure, organizations now use scalable, on-demand services provided by cloud platforms. This flexibility allows businesses to dynamically adjust their resources based on real-time needs, making cloud computing a cornerstone of modern technology.</a:t>
            </a:r>
          </a:p>
          <a:p>
            <a:endParaRPr lang="en-US" dirty="0"/>
          </a:p>
          <a:p>
            <a:r>
              <a:rPr lang="en-US" dirty="0"/>
              <a:t>At the heart of cloud computing’s scalability and efficiency lies </a:t>
            </a:r>
            <a:r>
              <a:rPr lang="en-US" b="1" dirty="0"/>
              <a:t>parallelism</a:t>
            </a:r>
            <a:r>
              <a:rPr lang="en-US" dirty="0"/>
              <a:t>. Parallelism enables large tasks to be divided into smaller subtasks that are executed simultaneously across multiple processors or virtual machines. This allows cloud platforms to handle massive workloads efficiently, supporting applications like machine learning, big data analytics, and real-time services. Without parallelism, cloud platforms wouldn’t be able to deliver the speed and performance they’re known for.</a:t>
            </a:r>
          </a:p>
          <a:p>
            <a:endParaRPr lang="en-US" dirty="0"/>
          </a:p>
          <a:p>
            <a:r>
              <a:rPr lang="en-US" dirty="0"/>
              <a:t>However, the very features that make parallelism so powerful also introduce significant security risks. In cloud environments, resources like CPU caches, memory, and storage are often shared between multiple tenants. Additionally, the concurrent execution of tasks by parallel processes can create vulnerabilities..</a:t>
            </a:r>
          </a:p>
          <a:p>
            <a:endParaRPr lang="en-US" dirty="0"/>
          </a:p>
        </p:txBody>
      </p:sp>
      <p:sp>
        <p:nvSpPr>
          <p:cNvPr id="4" name="Slide Number Placeholder 3"/>
          <p:cNvSpPr>
            <a:spLocks noGrp="1"/>
          </p:cNvSpPr>
          <p:nvPr>
            <p:ph type="sldNum" sz="quarter" idx="5"/>
          </p:nvPr>
        </p:nvSpPr>
        <p:spPr/>
        <p:txBody>
          <a:bodyPr/>
          <a:lstStyle/>
          <a:p>
            <a:fld id="{2601EC5D-B8EB-44E4-9C3A-675891E45D28}" type="slidenum">
              <a:rPr lang="en-US" smtClean="0"/>
              <a:t>3</a:t>
            </a:fld>
            <a:endParaRPr lang="en-US"/>
          </a:p>
        </p:txBody>
      </p:sp>
    </p:spTree>
    <p:extLst>
      <p:ext uri="{BB962C8B-B14F-4D97-AF65-F5344CB8AC3E}">
        <p14:creationId xmlns:p14="http://schemas.microsoft.com/office/powerpoint/2010/main" val="3999294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parallelism is essential for the scalability and performance of cloud computing, it also creates new security vulnerabilities that are unique to cloud environments. These vulnerabilities primarily stem from the shared and concurrent nature of resources in multi-tenant systems. Two critical issues arise from this: </a:t>
            </a:r>
            <a:r>
              <a:rPr lang="en-US" b="1" dirty="0"/>
              <a:t>race conditions</a:t>
            </a:r>
            <a:r>
              <a:rPr lang="en-US" dirty="0"/>
              <a:t> and </a:t>
            </a:r>
            <a:r>
              <a:rPr lang="en-US" b="1" dirty="0"/>
              <a:t>side-channel attacks</a:t>
            </a:r>
            <a:r>
              <a:rPr lang="en-US" dirty="0"/>
              <a:t>.</a:t>
            </a:r>
          </a:p>
          <a:p>
            <a:endParaRPr lang="en-US" dirty="0"/>
          </a:p>
          <a:p>
            <a:r>
              <a:rPr lang="en-US" b="1" dirty="0"/>
              <a:t>Race conditions</a:t>
            </a:r>
            <a:r>
              <a:rPr lang="en-US" dirty="0"/>
              <a:t> occur when multiple processes or threads try to access shared resources—like memory, storage, or databases—without proper synchronization. This can lead to data corruption, inconsistencies, or unauthorized modifications. For example, in a cloud environment, if two users' processes simultaneously update a shared database record, the final state of the record could be unpredictable or incorrect.</a:t>
            </a:r>
          </a:p>
          <a:p>
            <a:endParaRPr lang="en-US" dirty="0"/>
          </a:p>
          <a:p>
            <a:r>
              <a:rPr lang="en-US" dirty="0"/>
              <a:t>On the other hand, </a:t>
            </a:r>
            <a:r>
              <a:rPr lang="en-US" b="1" dirty="0"/>
              <a:t>side-channel attacks</a:t>
            </a:r>
            <a:r>
              <a:rPr lang="en-US" dirty="0"/>
              <a:t> exploit the physical characteristics of shared hardware. Attackers analyze properties like timing, cache usage, or power consumption to infer sensitive information. For instance, a malicious user on a shared virtual machine can monitor cache behavior to steal cryptographic keys from another tenant.</a:t>
            </a:r>
          </a:p>
          <a:p>
            <a:endParaRPr lang="en-US" dirty="0"/>
          </a:p>
          <a:p>
            <a:r>
              <a:rPr lang="en-US" dirty="0"/>
              <a:t>These vulnerabilities pose significant </a:t>
            </a:r>
            <a:r>
              <a:rPr lang="en-US" b="1" dirty="0"/>
              <a:t>risks</a:t>
            </a:r>
            <a:r>
              <a:rPr lang="en-US" dirty="0"/>
              <a:t>, including </a:t>
            </a:r>
            <a:r>
              <a:rPr lang="en-US" b="1" dirty="0"/>
              <a:t>data breaches</a:t>
            </a:r>
            <a:r>
              <a:rPr lang="en-US" dirty="0"/>
              <a:t>, </a:t>
            </a:r>
            <a:r>
              <a:rPr lang="en-US" b="1" dirty="0"/>
              <a:t>loss of user privacy</a:t>
            </a:r>
            <a:r>
              <a:rPr lang="en-US" dirty="0"/>
              <a:t>, and </a:t>
            </a:r>
            <a:r>
              <a:rPr lang="en-US" b="1" dirty="0"/>
              <a:t>operational disruptions</a:t>
            </a:r>
            <a:r>
              <a:rPr lang="en-US" dirty="0"/>
              <a:t>. In multi-tenant environments, where resources are dynamically allocated and shared among users, these issues are even more pronounced. This makes securing parallel cloud systems a critical challenge, and our research aims to address these specific threats.</a:t>
            </a:r>
          </a:p>
          <a:p>
            <a:endParaRPr lang="en-US" dirty="0"/>
          </a:p>
          <a:p>
            <a:r>
              <a:rPr lang="en-US" b="1" dirty="0"/>
              <a:t>Race Condition Example:</a:t>
            </a:r>
            <a:r>
              <a:rPr lang="en-US" dirty="0"/>
              <a:t> Inadequate locking mechanisms in a cloud-based file storage system might allow multiple users to overwrite each other's files simultaneously.</a:t>
            </a:r>
          </a:p>
          <a:p>
            <a:r>
              <a:rPr lang="en-US" b="1" dirty="0"/>
              <a:t>Side-Channel Example:</a:t>
            </a:r>
            <a:r>
              <a:rPr lang="en-US" dirty="0"/>
              <a:t> An attacker might use a cache timing attack on a shared server to extract private encryption keys used by another tenant's processes.</a:t>
            </a:r>
          </a:p>
          <a:p>
            <a:endParaRPr lang="en-US" dirty="0"/>
          </a:p>
        </p:txBody>
      </p:sp>
      <p:sp>
        <p:nvSpPr>
          <p:cNvPr id="4" name="Slide Number Placeholder 3"/>
          <p:cNvSpPr>
            <a:spLocks noGrp="1"/>
          </p:cNvSpPr>
          <p:nvPr>
            <p:ph type="sldNum" sz="quarter" idx="5"/>
          </p:nvPr>
        </p:nvSpPr>
        <p:spPr/>
        <p:txBody>
          <a:bodyPr/>
          <a:lstStyle/>
          <a:p>
            <a:fld id="{2601EC5D-B8EB-44E4-9C3A-675891E45D28}" type="slidenum">
              <a:rPr lang="en-US" smtClean="0"/>
              <a:t>4</a:t>
            </a:fld>
            <a:endParaRPr lang="en-US"/>
          </a:p>
        </p:txBody>
      </p:sp>
    </p:spTree>
    <p:extLst>
      <p:ext uri="{BB962C8B-B14F-4D97-AF65-F5344CB8AC3E}">
        <p14:creationId xmlns:p14="http://schemas.microsoft.com/office/powerpoint/2010/main" val="254369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Parallelism is at the core of cloud computing, enabling platforms to handle massive workloads efficiently. Let’s first break down the key concepts of parallelism in cloud environments.</a:t>
            </a:r>
          </a:p>
          <a:p>
            <a:endParaRPr lang="en-US" dirty="0"/>
          </a:p>
          <a:p>
            <a:r>
              <a:rPr lang="en-US" dirty="0"/>
              <a:t>In </a:t>
            </a:r>
            <a:r>
              <a:rPr lang="en-US" b="1" dirty="0"/>
              <a:t>distributed computing</a:t>
            </a:r>
            <a:r>
              <a:rPr lang="en-US" dirty="0"/>
              <a:t>, tasks are divided into smaller subtasks and distributed across multiple nodes in a data center. Each node processes its share of the workload concurrently, significantly reducing the overall processing time. A great example of this is Hadoop, which processes massive datasets using the MapReduce model.</a:t>
            </a:r>
          </a:p>
          <a:p>
            <a:endParaRPr lang="en-US" dirty="0"/>
          </a:p>
          <a:p>
            <a:r>
              <a:rPr lang="en-US" dirty="0"/>
              <a:t>Next, </a:t>
            </a:r>
            <a:r>
              <a:rPr lang="en-US" b="1" dirty="0"/>
              <a:t>multi-core processing</a:t>
            </a:r>
            <a:r>
              <a:rPr lang="en-US" dirty="0"/>
              <a:t> occurs within a single machine, where tasks are executed simultaneously across multiple CPU cores. This improves speed and resource utilization by maximizing the potential of modern processors.</a:t>
            </a:r>
          </a:p>
          <a:p>
            <a:endParaRPr lang="en-US" dirty="0"/>
          </a:p>
          <a:p>
            <a:r>
              <a:rPr lang="en-US" dirty="0"/>
              <a:t>Finally, </a:t>
            </a:r>
            <a:r>
              <a:rPr lang="en-US" b="1" dirty="0"/>
              <a:t>virtualization</a:t>
            </a:r>
            <a:r>
              <a:rPr lang="en-US" dirty="0"/>
              <a:t> enables multiple virtual machines (VMs) to share the same physical server. This makes it possible for cloud providers to optimize resource usage while supporting multiple tenants. For instance, one physical machine might host VMs for different customers, all running tasks in parallel.</a:t>
            </a:r>
          </a:p>
          <a:p>
            <a:endParaRPr lang="en-US" dirty="0"/>
          </a:p>
          <a:p>
            <a:r>
              <a:rPr lang="en-US" dirty="0"/>
              <a:t>The benefits of parallelism include increased efficiency, scalability to meet growing demands, and dynamic resource allocation that adjusts to workload changes in real time. However, as we’ll see in the next slides, this reliance on parallelism also introduces significant security challenges.</a:t>
            </a:r>
          </a:p>
          <a:p>
            <a:endParaRPr lang="en-US" dirty="0"/>
          </a:p>
        </p:txBody>
      </p:sp>
      <p:sp>
        <p:nvSpPr>
          <p:cNvPr id="4" name="Slide Number Placeholder 3"/>
          <p:cNvSpPr>
            <a:spLocks noGrp="1"/>
          </p:cNvSpPr>
          <p:nvPr>
            <p:ph type="sldNum" sz="quarter" idx="5"/>
          </p:nvPr>
        </p:nvSpPr>
        <p:spPr/>
        <p:txBody>
          <a:bodyPr/>
          <a:lstStyle/>
          <a:p>
            <a:fld id="{2601EC5D-B8EB-44E4-9C3A-675891E45D28}" type="slidenum">
              <a:rPr lang="en-US" smtClean="0"/>
              <a:t>5</a:t>
            </a:fld>
            <a:endParaRPr lang="en-US"/>
          </a:p>
        </p:txBody>
      </p:sp>
    </p:spTree>
    <p:extLst>
      <p:ext uri="{BB962C8B-B14F-4D97-AF65-F5344CB8AC3E}">
        <p14:creationId xmlns:p14="http://schemas.microsoft.com/office/powerpoint/2010/main" val="3416818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parallelism brings many advantages to cloud computing, it also introduces unique challenges that complicate security and system management.</a:t>
            </a:r>
          </a:p>
          <a:p>
            <a:endParaRPr lang="en-US" dirty="0"/>
          </a:p>
          <a:p>
            <a:r>
              <a:rPr lang="en-US" dirty="0"/>
              <a:t>First, </a:t>
            </a:r>
            <a:r>
              <a:rPr lang="en-US" b="1" dirty="0"/>
              <a:t>shared resources</a:t>
            </a:r>
            <a:r>
              <a:rPr lang="en-US" dirty="0"/>
              <a:t> create competition among parallel processes. For example, in multi-tenant environments, multiple virtual machines running on the same physical hardware share resources like CPU caches and memory. This can lead to </a:t>
            </a:r>
          </a:p>
          <a:p>
            <a:r>
              <a:rPr lang="en-US" dirty="0"/>
              <a:t>resource contention and vulnerabilities such as side-channel attacks, which exploit shared cache behavior.</a:t>
            </a:r>
          </a:p>
          <a:p>
            <a:endParaRPr lang="en-US" dirty="0"/>
          </a:p>
          <a:p>
            <a:r>
              <a:rPr lang="en-US" dirty="0"/>
              <a:t>Next, </a:t>
            </a:r>
            <a:r>
              <a:rPr lang="en-US" b="1" dirty="0"/>
              <a:t>concurrency issues</a:t>
            </a:r>
            <a:r>
              <a:rPr lang="en-US" dirty="0"/>
              <a:t> arise when multiple processes attempt to execute tasks simultaneously. Without proper synchronization, this can lead to race conditions, where the outcome of a computation depends on the sequence of execution—a behavior that’s often unpredictable and exploitable.</a:t>
            </a:r>
          </a:p>
          <a:p>
            <a:endParaRPr lang="en-US" dirty="0"/>
          </a:p>
          <a:p>
            <a:r>
              <a:rPr lang="en-US" dirty="0"/>
              <a:t>Finally, </a:t>
            </a:r>
            <a:r>
              <a:rPr lang="en-US" b="1" dirty="0"/>
              <a:t>dynamic resource allocation</a:t>
            </a:r>
            <a:r>
              <a:rPr lang="en-US" dirty="0"/>
              <a:t>, a key feature of cloud systems, poses challenges. Resources like virtual machines or memory are allocated and deallocated in real-time based on workload demands. While this improves efficiency, it makes it harder to isolate processes securely, increasing the risk of unintended interactions between tenants.</a:t>
            </a:r>
          </a:p>
          <a:p>
            <a:r>
              <a:rPr lang="en-US" dirty="0"/>
              <a:t>These challenges make securing parallel systems more difficult, as we’ll explore in the context of race conditions and side-channel attacks.</a:t>
            </a:r>
          </a:p>
          <a:p>
            <a:endParaRPr lang="en-US" dirty="0"/>
          </a:p>
        </p:txBody>
      </p:sp>
      <p:sp>
        <p:nvSpPr>
          <p:cNvPr id="4" name="Slide Number Placeholder 3"/>
          <p:cNvSpPr>
            <a:spLocks noGrp="1"/>
          </p:cNvSpPr>
          <p:nvPr>
            <p:ph type="sldNum" sz="quarter" idx="5"/>
          </p:nvPr>
        </p:nvSpPr>
        <p:spPr/>
        <p:txBody>
          <a:bodyPr/>
          <a:lstStyle/>
          <a:p>
            <a:fld id="{2601EC5D-B8EB-44E4-9C3A-675891E45D28}" type="slidenum">
              <a:rPr lang="en-US" smtClean="0"/>
              <a:t>6</a:t>
            </a:fld>
            <a:endParaRPr lang="en-US"/>
          </a:p>
        </p:txBody>
      </p:sp>
    </p:spTree>
    <p:extLst>
      <p:ext uri="{BB962C8B-B14F-4D97-AF65-F5344CB8AC3E}">
        <p14:creationId xmlns:p14="http://schemas.microsoft.com/office/powerpoint/2010/main" val="991908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Race conditions occur when two or more processes attempt to access shared resources  concurrently, and the system doesn’t enforce proper synchronization. This results in unpredictable behavior that can lead to security vulnerabilities.</a:t>
            </a:r>
          </a:p>
          <a:p>
            <a:endParaRPr lang="en-US" dirty="0"/>
          </a:p>
          <a:p>
            <a:r>
              <a:rPr lang="en-US" dirty="0"/>
              <a:t>For example, consider a cloud database where two users’ processes attempt to update the same record simultaneously. Without synchronization, the updates might conflict, leaving the database in an inconsistent state or exposing data to unauthorized access. Another example is overlapping file writes, where multiple processes writing to the same file at the same time can corrupt the file’s contents.</a:t>
            </a:r>
          </a:p>
          <a:p>
            <a:endParaRPr lang="en-US" dirty="0"/>
          </a:p>
          <a:p>
            <a:r>
              <a:rPr lang="en-US" dirty="0"/>
              <a:t>The consequences of race conditions can be severe, ranging from </a:t>
            </a:r>
            <a:r>
              <a:rPr lang="en-US" b="1" dirty="0"/>
              <a:t>data corruption</a:t>
            </a:r>
            <a:r>
              <a:rPr lang="en-US" dirty="0"/>
              <a:t> and </a:t>
            </a:r>
            <a:r>
              <a:rPr lang="en-US" b="1" dirty="0"/>
              <a:t>system crashes</a:t>
            </a:r>
            <a:r>
              <a:rPr lang="en-US" dirty="0"/>
              <a:t> to </a:t>
            </a:r>
            <a:r>
              <a:rPr lang="en-US" b="1" dirty="0"/>
              <a:t>unauthorized access</a:t>
            </a:r>
            <a:r>
              <a:rPr lang="en-US" dirty="0"/>
              <a:t> by attackers who exploit these vulnerabilities. These risks highlight the need for robust synchronization mechanisms, which we’ll discuss in the mitigation strategies.</a:t>
            </a:r>
          </a:p>
          <a:p>
            <a:endParaRPr lang="en-US" dirty="0"/>
          </a:p>
        </p:txBody>
      </p:sp>
      <p:sp>
        <p:nvSpPr>
          <p:cNvPr id="4" name="Slide Number Placeholder 3"/>
          <p:cNvSpPr>
            <a:spLocks noGrp="1"/>
          </p:cNvSpPr>
          <p:nvPr>
            <p:ph type="sldNum" sz="quarter" idx="5"/>
          </p:nvPr>
        </p:nvSpPr>
        <p:spPr/>
        <p:txBody>
          <a:bodyPr/>
          <a:lstStyle/>
          <a:p>
            <a:fld id="{2601EC5D-B8EB-44E4-9C3A-675891E45D28}" type="slidenum">
              <a:rPr lang="en-US" smtClean="0"/>
              <a:t>7</a:t>
            </a:fld>
            <a:endParaRPr lang="en-US"/>
          </a:p>
        </p:txBody>
      </p:sp>
    </p:spTree>
    <p:extLst>
      <p:ext uri="{BB962C8B-B14F-4D97-AF65-F5344CB8AC3E}">
        <p14:creationId xmlns:p14="http://schemas.microsoft.com/office/powerpoint/2010/main" val="911812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Side-channel attacks exploit the physical characteristics of shared hardware to extract sensitive information. These attacks do not directly compromise software but instead rely on indirect information, such as timing, power consumption, or cache usage.</a:t>
            </a:r>
          </a:p>
          <a:p>
            <a:endParaRPr lang="en-US" dirty="0"/>
          </a:p>
          <a:p>
            <a:r>
              <a:rPr lang="en-US" dirty="0"/>
              <a:t>One common type is a </a:t>
            </a:r>
            <a:r>
              <a:rPr lang="en-US" b="1" dirty="0"/>
              <a:t>cache timing attack</a:t>
            </a:r>
            <a:r>
              <a:rPr lang="en-US" dirty="0"/>
              <a:t>, where an attacker monitors how long a process takes to access data in the CPU cache. From this timing data, they can infer sensitive information like cryptographic keys. Another example is a </a:t>
            </a:r>
            <a:r>
              <a:rPr lang="en-US" b="1" dirty="0"/>
              <a:t>power analysis attack</a:t>
            </a:r>
            <a:r>
              <a:rPr lang="en-US" dirty="0"/>
              <a:t>, which measures the power consumption of a machine to deduce the operations being performed.</a:t>
            </a:r>
          </a:p>
          <a:p>
            <a:endParaRPr lang="en-US" dirty="0"/>
          </a:p>
          <a:p>
            <a:r>
              <a:rPr lang="en-US" dirty="0"/>
              <a:t>These attacks are particularly dangerous in </a:t>
            </a:r>
            <a:r>
              <a:rPr lang="en-US" b="1" dirty="0"/>
              <a:t>multi-tenant environments</a:t>
            </a:r>
            <a:r>
              <a:rPr lang="en-US" dirty="0"/>
              <a:t>, where attackers can deploy malicious processes on shared hardware to observe and exploit other tenants’ activities. The ability to steal cryptographic keys or sensitive user data demonstrates the severity of side-channel attacks.</a:t>
            </a:r>
          </a:p>
          <a:p>
            <a:endParaRPr lang="en-US" dirty="0"/>
          </a:p>
          <a:p>
            <a:endParaRPr lang="en-US" dirty="0"/>
          </a:p>
        </p:txBody>
      </p:sp>
      <p:sp>
        <p:nvSpPr>
          <p:cNvPr id="4" name="Slide Number Placeholder 3"/>
          <p:cNvSpPr>
            <a:spLocks noGrp="1"/>
          </p:cNvSpPr>
          <p:nvPr>
            <p:ph type="sldNum" sz="quarter" idx="5"/>
          </p:nvPr>
        </p:nvSpPr>
        <p:spPr/>
        <p:txBody>
          <a:bodyPr/>
          <a:lstStyle/>
          <a:p>
            <a:fld id="{2601EC5D-B8EB-44E4-9C3A-675891E45D28}" type="slidenum">
              <a:rPr lang="en-US" smtClean="0"/>
              <a:t>8</a:t>
            </a:fld>
            <a:endParaRPr lang="en-US"/>
          </a:p>
        </p:txBody>
      </p:sp>
    </p:spTree>
    <p:extLst>
      <p:ext uri="{BB962C8B-B14F-4D97-AF65-F5344CB8AC3E}">
        <p14:creationId xmlns:p14="http://schemas.microsoft.com/office/powerpoint/2010/main" val="39599668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Parallelism amplifies the security issues we’ve discussed by creating an environment where shared resources and dynamic operations are the norm.</a:t>
            </a:r>
          </a:p>
          <a:p>
            <a:r>
              <a:rPr lang="en-US" dirty="0"/>
              <a:t>In </a:t>
            </a:r>
            <a:r>
              <a:rPr lang="en-US" b="1" dirty="0"/>
              <a:t>multi-tenant environments</a:t>
            </a:r>
            <a:r>
              <a:rPr lang="en-US" dirty="0"/>
              <a:t>, multiple users share the same physical infrastructure. This shared usage makes it easier for attackers to exploit vulnerabilities like side-channel attacks.</a:t>
            </a:r>
          </a:p>
          <a:p>
            <a:r>
              <a:rPr lang="en-US" b="1" dirty="0"/>
              <a:t>Dynamic resource allocation</a:t>
            </a:r>
            <a:r>
              <a:rPr lang="en-US" dirty="0"/>
              <a:t>, a feature of cloud platforms, complicates process isolation. As resources like virtual machines are allocated and deallocated on demand, it becomes harder to maintain secure boundaries between processes.</a:t>
            </a:r>
          </a:p>
          <a:p>
            <a:r>
              <a:rPr lang="en-US" dirty="0"/>
              <a:t>Finally, </a:t>
            </a:r>
            <a:r>
              <a:rPr lang="en-US" b="1" dirty="0"/>
              <a:t>concurrency</a:t>
            </a:r>
            <a:r>
              <a:rPr lang="en-US" dirty="0"/>
              <a:t> introduces synchronization challenges. Poorly synchronized processes increase the likelihood of race conditions, leading to data inconsistencies and potential security breaches.</a:t>
            </a:r>
          </a:p>
          <a:p>
            <a:endParaRPr lang="en-US" dirty="0"/>
          </a:p>
        </p:txBody>
      </p:sp>
      <p:sp>
        <p:nvSpPr>
          <p:cNvPr id="4" name="Slide Number Placeholder 3"/>
          <p:cNvSpPr>
            <a:spLocks noGrp="1"/>
          </p:cNvSpPr>
          <p:nvPr>
            <p:ph type="sldNum" sz="quarter" idx="5"/>
          </p:nvPr>
        </p:nvSpPr>
        <p:spPr/>
        <p:txBody>
          <a:bodyPr/>
          <a:lstStyle/>
          <a:p>
            <a:fld id="{2601EC5D-B8EB-44E4-9C3A-675891E45D28}" type="slidenum">
              <a:rPr lang="en-US" smtClean="0"/>
              <a:t>9</a:t>
            </a:fld>
            <a:endParaRPr lang="en-US"/>
          </a:p>
        </p:txBody>
      </p:sp>
    </p:spTree>
    <p:extLst>
      <p:ext uri="{BB962C8B-B14F-4D97-AF65-F5344CB8AC3E}">
        <p14:creationId xmlns:p14="http://schemas.microsoft.com/office/powerpoint/2010/main" val="2247448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70525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86966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21109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259143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83163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901721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180894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94886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71597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64928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5115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57671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13680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69499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59739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34093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12/1/2024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0282824"/>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2.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A65D6-A69D-4EB5-AC9F-482839B68C8B}"/>
              </a:ext>
            </a:extLst>
          </p:cNvPr>
          <p:cNvSpPr>
            <a:spLocks noGrp="1"/>
          </p:cNvSpPr>
          <p:nvPr>
            <p:ph type="ctrTitle"/>
          </p:nvPr>
        </p:nvSpPr>
        <p:spPr>
          <a:xfrm>
            <a:off x="1985206" y="291518"/>
            <a:ext cx="8915399" cy="2770464"/>
          </a:xfrm>
        </p:spPr>
        <p:txBody>
          <a:bodyPr>
            <a:normAutofit/>
          </a:bodyPr>
          <a:lstStyle/>
          <a:p>
            <a:r>
              <a:rPr lang="en-US" sz="2800" dirty="0">
                <a:latin typeface="Times New Roman" panose="02020603050405020304" pitchFamily="18" charset="0"/>
                <a:cs typeface="Times New Roman" panose="02020603050405020304" pitchFamily="18" charset="0"/>
              </a:rPr>
              <a:t>Security Implications of Parallelism in Cloud Computing: Addressing Race Conditions and Side-Channel Attacks </a:t>
            </a:r>
          </a:p>
        </p:txBody>
      </p:sp>
      <p:sp>
        <p:nvSpPr>
          <p:cNvPr id="3" name="Subtitle 2">
            <a:extLst>
              <a:ext uri="{FF2B5EF4-FFF2-40B4-BE49-F238E27FC236}">
                <a16:creationId xmlns:a16="http://schemas.microsoft.com/office/drawing/2014/main" id="{A666B8E2-503F-4CAA-A83A-F22B158963AC}"/>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Mohith Sai Venkat Ankem</a:t>
            </a:r>
          </a:p>
          <a:p>
            <a:r>
              <a:rPr lang="en-US" dirty="0">
                <a:latin typeface="Times New Roman" panose="02020603050405020304" pitchFamily="18" charset="0"/>
                <a:cs typeface="Times New Roman" panose="02020603050405020304" pitchFamily="18" charset="0"/>
              </a:rPr>
              <a:t>017400825</a:t>
            </a:r>
          </a:p>
        </p:txBody>
      </p:sp>
    </p:spTree>
    <p:extLst>
      <p:ext uri="{BB962C8B-B14F-4D97-AF65-F5344CB8AC3E}">
        <p14:creationId xmlns:p14="http://schemas.microsoft.com/office/powerpoint/2010/main" val="1252577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90B81-DAFF-4CF9-940A-5AF84C7D8879}"/>
              </a:ext>
            </a:extLst>
          </p:cNvPr>
          <p:cNvSpPr>
            <a:spLocks noGrp="1"/>
          </p:cNvSpPr>
          <p:nvPr>
            <p:ph type="title"/>
          </p:nvPr>
        </p:nvSpPr>
        <p:spPr/>
        <p:txBody>
          <a:bodyPr>
            <a:normAutofit/>
          </a:bodyPr>
          <a:lstStyle/>
          <a:p>
            <a:r>
              <a:rPr lang="en-US" sz="3200" dirty="0"/>
              <a:t>Mitigation Strategies for Race Conditions</a:t>
            </a:r>
          </a:p>
        </p:txBody>
      </p:sp>
      <p:sp>
        <p:nvSpPr>
          <p:cNvPr id="3" name="Content Placeholder 2">
            <a:extLst>
              <a:ext uri="{FF2B5EF4-FFF2-40B4-BE49-F238E27FC236}">
                <a16:creationId xmlns:a16="http://schemas.microsoft.com/office/drawing/2014/main" id="{8164A959-5F9B-484F-AF59-E26481C12E0B}"/>
              </a:ext>
            </a:extLst>
          </p:cNvPr>
          <p:cNvSpPr>
            <a:spLocks noGrp="1"/>
          </p:cNvSpPr>
          <p:nvPr>
            <p:ph idx="1"/>
          </p:nvPr>
        </p:nvSpPr>
        <p:spPr/>
        <p:txBody>
          <a:bodyPr/>
          <a:lstStyle/>
          <a:p>
            <a:r>
              <a:rPr lang="en-US" dirty="0"/>
              <a:t>Synchronization Mechanisms:</a:t>
            </a:r>
          </a:p>
          <a:p>
            <a:pPr marL="0" indent="0">
              <a:buNone/>
            </a:pPr>
            <a:r>
              <a:rPr lang="en-US" dirty="0"/>
              <a:t>		Mutexes and Semaphores: Control resource access.</a:t>
            </a:r>
          </a:p>
          <a:p>
            <a:pPr marL="0" indent="0">
              <a:buNone/>
            </a:pPr>
            <a:r>
              <a:rPr lang="en-US" dirty="0"/>
              <a:t>		Atomic Operations: Ensure consistent updates.</a:t>
            </a:r>
          </a:p>
          <a:p>
            <a:r>
              <a:rPr lang="en-US" dirty="0"/>
              <a:t>Timestamp-Based Methods: Logical ordering of operations.</a:t>
            </a:r>
          </a:p>
          <a:p>
            <a:r>
              <a:rPr lang="en-US" dirty="0"/>
              <a:t>Version Control: Track and manage changes.</a:t>
            </a:r>
          </a:p>
        </p:txBody>
      </p:sp>
    </p:spTree>
    <p:extLst>
      <p:ext uri="{BB962C8B-B14F-4D97-AF65-F5344CB8AC3E}">
        <p14:creationId xmlns:p14="http://schemas.microsoft.com/office/powerpoint/2010/main" val="3115597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3F2E0-568E-4962-A501-5030485E70E8}"/>
              </a:ext>
            </a:extLst>
          </p:cNvPr>
          <p:cNvSpPr>
            <a:spLocks noGrp="1"/>
          </p:cNvSpPr>
          <p:nvPr>
            <p:ph type="title"/>
          </p:nvPr>
        </p:nvSpPr>
        <p:spPr/>
        <p:txBody>
          <a:bodyPr>
            <a:normAutofit/>
          </a:bodyPr>
          <a:lstStyle/>
          <a:p>
            <a:r>
              <a:rPr lang="en-US" sz="2800" dirty="0"/>
              <a:t>Mitigation Strategies for Side-Channel Attacks</a:t>
            </a:r>
          </a:p>
        </p:txBody>
      </p:sp>
      <p:sp>
        <p:nvSpPr>
          <p:cNvPr id="3" name="Content Placeholder 2">
            <a:extLst>
              <a:ext uri="{FF2B5EF4-FFF2-40B4-BE49-F238E27FC236}">
                <a16:creationId xmlns:a16="http://schemas.microsoft.com/office/drawing/2014/main" id="{7B43961E-DCAB-4F2A-8A05-43A69BF071DC}"/>
              </a:ext>
            </a:extLst>
          </p:cNvPr>
          <p:cNvSpPr>
            <a:spLocks noGrp="1"/>
          </p:cNvSpPr>
          <p:nvPr>
            <p:ph idx="1"/>
          </p:nvPr>
        </p:nvSpPr>
        <p:spPr/>
        <p:txBody>
          <a:bodyPr/>
          <a:lstStyle/>
          <a:p>
            <a:r>
              <a:rPr lang="en-US" dirty="0"/>
              <a:t>Resource Isolation:</a:t>
            </a:r>
          </a:p>
          <a:p>
            <a:pPr marL="0" indent="0">
              <a:buNone/>
            </a:pPr>
            <a:r>
              <a:rPr lang="en-US" dirty="0"/>
              <a:t>	Cache Partitioning: Segregates cache usage.</a:t>
            </a:r>
          </a:p>
          <a:p>
            <a:r>
              <a:rPr lang="en-US" dirty="0"/>
              <a:t>Cryptographic Protections:</a:t>
            </a:r>
          </a:p>
          <a:p>
            <a:pPr marL="0" indent="0">
              <a:buNone/>
            </a:pPr>
            <a:r>
              <a:rPr lang="en-US" dirty="0"/>
              <a:t>	Constant-Time Algorithms: Prevent timing leaks.</a:t>
            </a:r>
          </a:p>
          <a:p>
            <a:pPr marL="0" indent="0">
              <a:buNone/>
            </a:pPr>
            <a:r>
              <a:rPr lang="en-US" dirty="0"/>
              <a:t>	Blinding Techniques: Add randomness.</a:t>
            </a:r>
          </a:p>
          <a:p>
            <a:r>
              <a:rPr lang="en-US" dirty="0"/>
              <a:t>Noise Injection: Obscures timing and power patterns</a:t>
            </a:r>
          </a:p>
        </p:txBody>
      </p:sp>
    </p:spTree>
    <p:extLst>
      <p:ext uri="{BB962C8B-B14F-4D97-AF65-F5344CB8AC3E}">
        <p14:creationId xmlns:p14="http://schemas.microsoft.com/office/powerpoint/2010/main" val="894761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49FA4-0781-467A-8A99-3647A440BAFC}"/>
              </a:ext>
            </a:extLst>
          </p:cNvPr>
          <p:cNvSpPr>
            <a:spLocks noGrp="1"/>
          </p:cNvSpPr>
          <p:nvPr>
            <p:ph type="title"/>
          </p:nvPr>
        </p:nvSpPr>
        <p:spPr/>
        <p:txBody>
          <a:bodyPr/>
          <a:lstStyle/>
          <a:p>
            <a:r>
              <a:rPr lang="en-US" dirty="0"/>
              <a:t>Case Study: Amazon EC2</a:t>
            </a:r>
          </a:p>
        </p:txBody>
      </p:sp>
      <p:sp>
        <p:nvSpPr>
          <p:cNvPr id="3" name="Content Placeholder 2">
            <a:extLst>
              <a:ext uri="{FF2B5EF4-FFF2-40B4-BE49-F238E27FC236}">
                <a16:creationId xmlns:a16="http://schemas.microsoft.com/office/drawing/2014/main" id="{A84A6D05-4ECA-4B06-B963-788CC17EAE77}"/>
              </a:ext>
            </a:extLst>
          </p:cNvPr>
          <p:cNvSpPr>
            <a:spLocks noGrp="1"/>
          </p:cNvSpPr>
          <p:nvPr>
            <p:ph idx="1"/>
          </p:nvPr>
        </p:nvSpPr>
        <p:spPr/>
        <p:txBody>
          <a:bodyPr/>
          <a:lstStyle/>
          <a:p>
            <a:r>
              <a:rPr lang="en-US" dirty="0"/>
              <a:t>Amazon EC2:</a:t>
            </a:r>
          </a:p>
          <a:p>
            <a:pPr marL="0" indent="0">
              <a:buNone/>
            </a:pPr>
            <a:r>
              <a:rPr lang="en-US" dirty="0"/>
              <a:t>		Popular cloud platform with multi-tenant architecture.</a:t>
            </a:r>
          </a:p>
          <a:p>
            <a:r>
              <a:rPr lang="en-US" dirty="0"/>
              <a:t>Race Conditions:</a:t>
            </a:r>
          </a:p>
          <a:p>
            <a:pPr marL="0" indent="0">
              <a:buNone/>
            </a:pPr>
            <a:r>
              <a:rPr lang="en-US" dirty="0"/>
              <a:t>		Issues in concurrent database transactions.</a:t>
            </a:r>
          </a:p>
          <a:p>
            <a:r>
              <a:rPr lang="en-US" dirty="0"/>
              <a:t>Side-Channel Attacks:</a:t>
            </a:r>
          </a:p>
          <a:p>
            <a:pPr marL="0" indent="0">
              <a:buNone/>
            </a:pPr>
            <a:r>
              <a:rPr lang="en-US" dirty="0"/>
              <a:t>		Exploiting shared caches to leak data.</a:t>
            </a:r>
          </a:p>
        </p:txBody>
      </p:sp>
    </p:spTree>
    <p:extLst>
      <p:ext uri="{BB962C8B-B14F-4D97-AF65-F5344CB8AC3E}">
        <p14:creationId xmlns:p14="http://schemas.microsoft.com/office/powerpoint/2010/main" val="178176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63B52-CAA7-4E07-BA92-DD42134EF218}"/>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8C23712E-52D3-4805-8928-B56E444342E0}"/>
              </a:ext>
            </a:extLst>
          </p:cNvPr>
          <p:cNvSpPr>
            <a:spLocks noGrp="1"/>
          </p:cNvSpPr>
          <p:nvPr>
            <p:ph idx="1"/>
          </p:nvPr>
        </p:nvSpPr>
        <p:spPr/>
        <p:txBody>
          <a:bodyPr/>
          <a:lstStyle/>
          <a:p>
            <a:pPr marL="0" indent="0">
              <a:buNone/>
            </a:pPr>
            <a:r>
              <a:rPr lang="en-US" dirty="0"/>
              <a:t>Effectiveness of mitigation strategies:</a:t>
            </a:r>
          </a:p>
          <a:p>
            <a:r>
              <a:rPr lang="en-US" dirty="0"/>
              <a:t>Race condition prevention: 95% improvement.</a:t>
            </a:r>
          </a:p>
          <a:p>
            <a:r>
              <a:rPr lang="en-US" dirty="0"/>
              <a:t>Cache partitioning: 70% reduction in attack success.</a:t>
            </a:r>
          </a:p>
          <a:p>
            <a:r>
              <a:rPr lang="en-US" dirty="0"/>
              <a:t>Noise injection: 50% reduction in timing leaks.</a:t>
            </a:r>
          </a:p>
        </p:txBody>
      </p:sp>
    </p:spTree>
    <p:extLst>
      <p:ext uri="{BB962C8B-B14F-4D97-AF65-F5344CB8AC3E}">
        <p14:creationId xmlns:p14="http://schemas.microsoft.com/office/powerpoint/2010/main" val="2173728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3BB217-B2E4-4B8A-89CF-54B4750E6139}"/>
              </a:ext>
            </a:extLst>
          </p:cNvPr>
          <p:cNvSpPr>
            <a:spLocks noGrp="1"/>
          </p:cNvSpPr>
          <p:nvPr>
            <p:ph type="title"/>
          </p:nvPr>
        </p:nvSpPr>
        <p:spPr/>
        <p:txBody>
          <a:bodyPr>
            <a:normAutofit fontScale="90000"/>
          </a:bodyPr>
          <a:lstStyle/>
          <a:p>
            <a:r>
              <a:rPr lang="en-US" dirty="0"/>
              <a:t>Comparison of Mitigation Strategies:</a:t>
            </a:r>
            <a:br>
              <a:rPr lang="en-US" dirty="0"/>
            </a:br>
            <a:r>
              <a:rPr lang="en-US" dirty="0"/>
              <a:t>Race Condition V/S Side-Channel Attacks</a:t>
            </a:r>
          </a:p>
        </p:txBody>
      </p:sp>
      <p:pic>
        <p:nvPicPr>
          <p:cNvPr id="5" name="Picture 4">
            <a:extLst>
              <a:ext uri="{FF2B5EF4-FFF2-40B4-BE49-F238E27FC236}">
                <a16:creationId xmlns:a16="http://schemas.microsoft.com/office/drawing/2014/main" id="{D467D7B9-7C05-4E1D-B5F8-0EF2449DDF8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473694" y="2479040"/>
            <a:ext cx="4716378" cy="3238366"/>
          </a:xfrm>
          <a:prstGeom prst="rect">
            <a:avLst/>
          </a:prstGeom>
          <a:noFill/>
          <a:ln>
            <a:noFill/>
          </a:ln>
        </p:spPr>
      </p:pic>
      <p:pic>
        <p:nvPicPr>
          <p:cNvPr id="6" name="Picture 5">
            <a:extLst>
              <a:ext uri="{FF2B5EF4-FFF2-40B4-BE49-F238E27FC236}">
                <a16:creationId xmlns:a16="http://schemas.microsoft.com/office/drawing/2014/main" id="{9BC17F87-F38D-4D90-83F2-203F281819A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401509" y="2479039"/>
            <a:ext cx="4264310" cy="3238365"/>
          </a:xfrm>
          <a:prstGeom prst="rect">
            <a:avLst/>
          </a:prstGeom>
          <a:noFill/>
          <a:ln>
            <a:noFill/>
          </a:ln>
        </p:spPr>
      </p:pic>
    </p:spTree>
    <p:extLst>
      <p:ext uri="{BB962C8B-B14F-4D97-AF65-F5344CB8AC3E}">
        <p14:creationId xmlns:p14="http://schemas.microsoft.com/office/powerpoint/2010/main" val="1959136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86FBC6-0A1A-431A-B3A9-4083E4A4A42F}"/>
              </a:ext>
            </a:extLst>
          </p:cNvPr>
          <p:cNvSpPr>
            <a:spLocks noGrp="1"/>
          </p:cNvSpPr>
          <p:nvPr>
            <p:ph type="title"/>
          </p:nvPr>
        </p:nvSpPr>
        <p:spPr/>
        <p:txBody>
          <a:bodyPr/>
          <a:lstStyle/>
          <a:p>
            <a:r>
              <a:rPr lang="en-US" dirty="0"/>
              <a:t>Conclusion</a:t>
            </a:r>
          </a:p>
        </p:txBody>
      </p:sp>
      <p:sp>
        <p:nvSpPr>
          <p:cNvPr id="4" name="Content Placeholder 3">
            <a:extLst>
              <a:ext uri="{FF2B5EF4-FFF2-40B4-BE49-F238E27FC236}">
                <a16:creationId xmlns:a16="http://schemas.microsoft.com/office/drawing/2014/main" id="{237881AA-A69E-468C-AA46-B86B3A83D6A7}"/>
              </a:ext>
            </a:extLst>
          </p:cNvPr>
          <p:cNvSpPr>
            <a:spLocks noGrp="1"/>
          </p:cNvSpPr>
          <p:nvPr>
            <p:ph idx="1"/>
          </p:nvPr>
        </p:nvSpPr>
        <p:spPr/>
        <p:txBody>
          <a:bodyPr/>
          <a:lstStyle/>
          <a:p>
            <a:r>
              <a:rPr lang="en-US" dirty="0"/>
              <a:t>Summary:</a:t>
            </a:r>
          </a:p>
          <a:p>
            <a:pPr marL="0" indent="0">
              <a:buNone/>
            </a:pPr>
            <a:r>
              <a:rPr lang="en-US" dirty="0"/>
              <a:t>		Parallelism introduces race conditions and side-channel vulnerabilities.</a:t>
            </a:r>
          </a:p>
          <a:p>
            <a:pPr marL="0" indent="0">
              <a:buNone/>
            </a:pPr>
            <a:r>
              <a:rPr lang="en-US" dirty="0"/>
              <a:t>		Proposed strategies mitigate these risks effectively.</a:t>
            </a:r>
          </a:p>
          <a:p>
            <a:r>
              <a:rPr lang="en-US" dirty="0"/>
              <a:t>Call to Action:</a:t>
            </a:r>
          </a:p>
          <a:p>
            <a:pPr marL="0" indent="0">
              <a:buNone/>
            </a:pPr>
            <a:r>
              <a:rPr lang="en-US" dirty="0"/>
              <a:t>		Need for lightweight, scalable security solutions.</a:t>
            </a:r>
          </a:p>
        </p:txBody>
      </p:sp>
    </p:spTree>
    <p:extLst>
      <p:ext uri="{BB962C8B-B14F-4D97-AF65-F5344CB8AC3E}">
        <p14:creationId xmlns:p14="http://schemas.microsoft.com/office/powerpoint/2010/main" val="1123686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97179-6C50-4662-A826-6D2CAFC37E5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AF23791-85E3-429F-92F8-78BB23082719}"/>
              </a:ext>
            </a:extLst>
          </p:cNvPr>
          <p:cNvSpPr>
            <a:spLocks noGrp="1"/>
          </p:cNvSpPr>
          <p:nvPr>
            <p:ph idx="1"/>
          </p:nvPr>
        </p:nvSpPr>
        <p:spPr>
          <a:xfrm>
            <a:off x="2589211" y="2133600"/>
            <a:ext cx="9124733" cy="4315326"/>
          </a:xfrm>
        </p:spPr>
        <p:txBody>
          <a:bodyPr>
            <a:normAutofit/>
          </a:bodyPr>
          <a:lstStyle/>
          <a:p>
            <a:pPr lvl="0"/>
            <a:r>
              <a:rPr lang="en-US" sz="1000" dirty="0"/>
              <a:t>Anderson, </a:t>
            </a:r>
            <a:r>
              <a:rPr lang="en-US" sz="1000" dirty="0" err="1"/>
              <a:t>Tatineni</a:t>
            </a:r>
            <a:r>
              <a:rPr lang="en-US" sz="1000" dirty="0"/>
              <a:t>, S. "Security and Compliance in Parallel Computing Cloud Services." International Journal of Science and Research (IJSR), 12, 10 (Oct. 2023), 1972-1977.</a:t>
            </a:r>
          </a:p>
          <a:p>
            <a:pPr lvl="0"/>
            <a:r>
              <a:rPr lang="en-US" sz="1000" dirty="0"/>
              <a:t>Younis, Y.A., </a:t>
            </a:r>
            <a:r>
              <a:rPr lang="en-US" sz="1000" dirty="0" err="1"/>
              <a:t>Kifayat</a:t>
            </a:r>
            <a:r>
              <a:rPr lang="en-US" sz="1000" dirty="0"/>
              <a:t>, K., Shi, Q., and </a:t>
            </a:r>
            <a:r>
              <a:rPr lang="en-US" sz="1000" dirty="0" err="1"/>
              <a:t>Askwith</a:t>
            </a:r>
            <a:r>
              <a:rPr lang="en-US" sz="1000" dirty="0"/>
              <a:t>, B. "A New Prime and Probe Cache Side-Channel Attack for Cloud Computing." In Proceedings of the 2015 IEEE International Conference on Computer and Information Technology; Ubiquitous Computing and Communications; Dependable, Autonomic and Secure Computing; Pervasive Intelligence and Computing (Liverpool, UK, 2015), IEEE, 1718-1724. </a:t>
            </a:r>
          </a:p>
          <a:p>
            <a:pPr lvl="0"/>
            <a:r>
              <a:rPr lang="en-US" sz="1000" dirty="0" err="1"/>
              <a:t>Su</a:t>
            </a:r>
            <a:r>
              <a:rPr lang="en-US" sz="1000" dirty="0"/>
              <a:t>, T.-A., and </a:t>
            </a:r>
            <a:r>
              <a:rPr lang="en-US" sz="1000" dirty="0" err="1"/>
              <a:t>Fenh</a:t>
            </a:r>
            <a:r>
              <a:rPr lang="en-US" sz="1000" dirty="0"/>
              <a:t>, C. "A Mechanism to Prevent Side Channel Attacks in Cloud Computing Environments." 2013.</a:t>
            </a:r>
          </a:p>
          <a:p>
            <a:pPr lvl="0"/>
            <a:r>
              <a:rPr lang="en-US" sz="1000" dirty="0" err="1"/>
              <a:t>Turki</a:t>
            </a:r>
            <a:r>
              <a:rPr lang="en-US" sz="1000" dirty="0"/>
              <a:t>, A., Ayad, A., Khan, A., Saad, M., and Fahmy, H. "Security Issues, Attacks and Vulnerabilities for Virtualization in Cloud Computing and Their Solutions." Journal of Engineering and Applied Sciences, 2019.</a:t>
            </a:r>
          </a:p>
          <a:p>
            <a:pPr lvl="0"/>
            <a:r>
              <a:rPr lang="en-US" sz="1000" dirty="0"/>
              <a:t>Yang, S.-J., and Yen, C.C. "Design Issues of the Side-Channel Attacks Protecting Scheme in Cloud Computing Environment." Journal of Internet Technology, 21, 5 (2020), 713-721.</a:t>
            </a:r>
          </a:p>
          <a:p>
            <a:pPr lvl="0"/>
            <a:r>
              <a:rPr lang="en-US" sz="1000" dirty="0"/>
              <a:t>Wright, J., and Miller, H. "Noise Injection to Prevent Timing Attacks in Multi-Tenant Cloud Environments." Journal of Cloud Security, 17, 5 (2021), 301-313.</a:t>
            </a:r>
          </a:p>
          <a:p>
            <a:pPr lvl="0"/>
            <a:r>
              <a:rPr lang="en-US" sz="1000" dirty="0"/>
              <a:t>Zhang, T., and Chen, L. "Cache Partitioning Techniques to Mitigate Timing-Based Side-Channel Attacks." In Proceedings of the ACM Symposium on Cloud Security (2019), ACM Press, 89-97.</a:t>
            </a:r>
          </a:p>
          <a:p>
            <a:pPr lvl="0"/>
            <a:r>
              <a:rPr lang="en-US" sz="1000" dirty="0" err="1"/>
              <a:t>Su</a:t>
            </a:r>
            <a:r>
              <a:rPr lang="en-US" sz="1000" dirty="0"/>
              <a:t>, X., and Li, R. "VM Policing as a Mitigation Strategy for Side-Channel Attacks." IEEE Transactions on Cloud Computing, 9, 2 (2021), 118-127.</a:t>
            </a:r>
          </a:p>
          <a:p>
            <a:pPr lvl="0"/>
            <a:r>
              <a:rPr lang="en-US" sz="1000" dirty="0"/>
              <a:t>Younis, M., and </a:t>
            </a:r>
            <a:r>
              <a:rPr lang="en-US" sz="1000" dirty="0" err="1"/>
              <a:t>Malekpour</a:t>
            </a:r>
            <a:r>
              <a:rPr lang="en-US" sz="1000" dirty="0"/>
              <a:t>, S. "Prime and Probe Attack Mitigation in Cloud Computing Environments: An Overview." Journal of Cloud Computing, 12, 3 (2020), 215-228.</a:t>
            </a:r>
          </a:p>
          <a:p>
            <a:pPr marL="0" indent="0">
              <a:buNone/>
            </a:pPr>
            <a:br>
              <a:rPr lang="en-US" sz="1000" dirty="0"/>
            </a:br>
            <a:endParaRPr lang="en-US" sz="1000" dirty="0"/>
          </a:p>
        </p:txBody>
      </p:sp>
    </p:spTree>
    <p:extLst>
      <p:ext uri="{BB962C8B-B14F-4D97-AF65-F5344CB8AC3E}">
        <p14:creationId xmlns:p14="http://schemas.microsoft.com/office/powerpoint/2010/main" val="3226535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A6C40-CC49-40BD-BB9B-C64B01399309}"/>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677C5D41-DB46-47DE-9410-C119D98F6B42}"/>
              </a:ext>
            </a:extLst>
          </p:cNvPr>
          <p:cNvPicPr>
            <a:picLocks noGrp="1" noChangeAspect="1"/>
          </p:cNvPicPr>
          <p:nvPr>
            <p:ph idx="1"/>
          </p:nvPr>
        </p:nvPicPr>
        <p:blipFill>
          <a:blip r:embed="rId2"/>
          <a:stretch>
            <a:fillRect/>
          </a:stretch>
        </p:blipFill>
        <p:spPr>
          <a:xfrm>
            <a:off x="0" y="0"/>
            <a:ext cx="12191999" cy="6855919"/>
          </a:xfrm>
        </p:spPr>
      </p:pic>
    </p:spTree>
    <p:extLst>
      <p:ext uri="{BB962C8B-B14F-4D97-AF65-F5344CB8AC3E}">
        <p14:creationId xmlns:p14="http://schemas.microsoft.com/office/powerpoint/2010/main" val="2592000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A0265-4405-42BA-83FB-E57A437596A6}"/>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Agenda</a:t>
            </a:r>
          </a:p>
        </p:txBody>
      </p:sp>
      <p:sp>
        <p:nvSpPr>
          <p:cNvPr id="5" name="Content Placeholder 4">
            <a:extLst>
              <a:ext uri="{FF2B5EF4-FFF2-40B4-BE49-F238E27FC236}">
                <a16:creationId xmlns:a16="http://schemas.microsoft.com/office/drawing/2014/main" id="{60EE7CC8-907F-4F3E-9730-207E0F2A5662}"/>
              </a:ext>
            </a:extLst>
          </p:cNvPr>
          <p:cNvSpPr>
            <a:spLocks noGrp="1"/>
          </p:cNvSpPr>
          <p:nvPr>
            <p:ph idx="1"/>
          </p:nvPr>
        </p:nvSpPr>
        <p:spPr/>
        <p:txBody>
          <a:bodyPr/>
          <a:lstStyle/>
          <a:p>
            <a:endParaRPr lang="en-US" dirty="0"/>
          </a:p>
          <a:p>
            <a:r>
              <a:rPr lang="en-US" dirty="0"/>
              <a:t>Introduction</a:t>
            </a:r>
          </a:p>
          <a:p>
            <a:r>
              <a:rPr lang="en-US" dirty="0"/>
              <a:t>Parallelism in Cloud Computing</a:t>
            </a:r>
          </a:p>
          <a:p>
            <a:r>
              <a:rPr lang="en-US" dirty="0"/>
              <a:t>Challenges: Race Conditions and Side-Channel Attacks</a:t>
            </a:r>
          </a:p>
          <a:p>
            <a:r>
              <a:rPr lang="en-US" dirty="0"/>
              <a:t>Mitigation Strategies</a:t>
            </a:r>
          </a:p>
          <a:p>
            <a:r>
              <a:rPr lang="en-US" dirty="0"/>
              <a:t>Case Study: Amazon EC2</a:t>
            </a:r>
          </a:p>
          <a:p>
            <a:r>
              <a:rPr lang="en-US" dirty="0"/>
              <a:t>Results and Discussion</a:t>
            </a:r>
          </a:p>
          <a:p>
            <a:r>
              <a:rPr lang="en-US" dirty="0"/>
              <a:t>Conclusion and References</a:t>
            </a:r>
          </a:p>
          <a:p>
            <a:endParaRPr lang="en-US" dirty="0"/>
          </a:p>
        </p:txBody>
      </p:sp>
    </p:spTree>
    <p:extLst>
      <p:ext uri="{BB962C8B-B14F-4D97-AF65-F5344CB8AC3E}">
        <p14:creationId xmlns:p14="http://schemas.microsoft.com/office/powerpoint/2010/main" val="3319861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888BF-0D61-4EDB-9BFF-C4AD0094B1F3}"/>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C7A52ABA-A098-4738-B349-79CAD076AE3C}"/>
              </a:ext>
            </a:extLst>
          </p:cNvPr>
          <p:cNvSpPr>
            <a:spLocks noGrp="1"/>
          </p:cNvSpPr>
          <p:nvPr>
            <p:ph idx="1"/>
          </p:nvPr>
        </p:nvSpPr>
        <p:spPr>
          <a:xfrm>
            <a:off x="1761423" y="2133600"/>
            <a:ext cx="9743189" cy="3777622"/>
          </a:xfrm>
        </p:spPr>
        <p:txBody>
          <a:bodyPr>
            <a:normAutofit/>
          </a:bodyPr>
          <a:lstStyle/>
          <a:p>
            <a:r>
              <a:rPr lang="en-US" sz="2000" dirty="0">
                <a:latin typeface="Times New Roman" panose="02020603050405020304" pitchFamily="18" charset="0"/>
                <a:cs typeface="Times New Roman" panose="02020603050405020304" pitchFamily="18" charset="0"/>
              </a:rPr>
              <a:t> Cloud computing has transformed modern computing by offering scalable, on-demand services.</a:t>
            </a:r>
          </a:p>
          <a:p>
            <a:r>
              <a:rPr lang="en-US" sz="2000" dirty="0">
                <a:latin typeface="Times New Roman" panose="02020603050405020304" pitchFamily="18" charset="0"/>
                <a:cs typeface="Times New Roman" panose="02020603050405020304" pitchFamily="18" charset="0"/>
              </a:rPr>
              <a:t>Parallelism is essential for handling large-scale computations efficiently.</a:t>
            </a:r>
          </a:p>
          <a:p>
            <a:r>
              <a:rPr lang="en-US" sz="2000" dirty="0">
                <a:latin typeface="Times New Roman" panose="02020603050405020304" pitchFamily="18" charset="0"/>
                <a:cs typeface="Times New Roman" panose="02020603050405020304" pitchFamily="18" charset="0"/>
              </a:rPr>
              <a:t>Shared resources and concurrent operations introduce unique security challenges. </a:t>
            </a:r>
          </a:p>
          <a:p>
            <a:r>
              <a:rPr lang="en-US" sz="2000" dirty="0">
                <a:latin typeface="Times New Roman" panose="02020603050405020304" pitchFamily="18" charset="0"/>
                <a:cs typeface="Times New Roman" panose="02020603050405020304" pitchFamily="18" charset="0"/>
              </a:rPr>
              <a:t>For example, improper synchronization of shared resources can lead to race conditions, while the shared nature of hardware opens the door to side-channel attacks. These risks make it critical to address the security implications of parallelism in cloud computing, which is the focus of this paper</a:t>
            </a:r>
          </a:p>
        </p:txBody>
      </p:sp>
    </p:spTree>
    <p:extLst>
      <p:ext uri="{BB962C8B-B14F-4D97-AF65-F5344CB8AC3E}">
        <p14:creationId xmlns:p14="http://schemas.microsoft.com/office/powerpoint/2010/main" val="2271664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E72A2-00F0-42B4-A60E-933449C528F8}"/>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E1CD1983-399C-4D6D-B57F-26265D468A70}"/>
              </a:ext>
            </a:extLst>
          </p:cNvPr>
          <p:cNvSpPr>
            <a:spLocks noGrp="1"/>
          </p:cNvSpPr>
          <p:nvPr>
            <p:ph idx="1"/>
          </p:nvPr>
        </p:nvSpPr>
        <p:spPr/>
        <p:txBody>
          <a:bodyPr/>
          <a:lstStyle/>
          <a:p>
            <a:r>
              <a:rPr lang="en-US" dirty="0"/>
              <a:t>Parallelism introduces security vulnerabilities in cloud computing.</a:t>
            </a:r>
          </a:p>
          <a:p>
            <a:r>
              <a:rPr lang="en-US" dirty="0"/>
              <a:t>Race Conditions:</a:t>
            </a:r>
          </a:p>
          <a:p>
            <a:pPr marL="0" indent="0">
              <a:buNone/>
            </a:pPr>
            <a:r>
              <a:rPr lang="en-US" dirty="0"/>
              <a:t>		Data inconsistencies from improper synchronization.</a:t>
            </a:r>
          </a:p>
          <a:p>
            <a:r>
              <a:rPr lang="en-US" dirty="0"/>
              <a:t>Side-Channel Attacks:</a:t>
            </a:r>
          </a:p>
          <a:p>
            <a:pPr marL="0" indent="0">
              <a:buNone/>
            </a:pPr>
            <a:r>
              <a:rPr lang="en-US" dirty="0"/>
              <a:t>		Exploiting shared hardware to extract sensitive data.</a:t>
            </a:r>
          </a:p>
          <a:p>
            <a:r>
              <a:rPr lang="en-US" dirty="0"/>
              <a:t>Risks</a:t>
            </a:r>
          </a:p>
          <a:p>
            <a:pPr marL="0" indent="0">
              <a:buNone/>
            </a:pPr>
            <a:r>
              <a:rPr lang="en-US" dirty="0"/>
              <a:t>		Data breaches, loss of privacy, and operational disruptions.</a:t>
            </a:r>
          </a:p>
        </p:txBody>
      </p:sp>
    </p:spTree>
    <p:extLst>
      <p:ext uri="{BB962C8B-B14F-4D97-AF65-F5344CB8AC3E}">
        <p14:creationId xmlns:p14="http://schemas.microsoft.com/office/powerpoint/2010/main" val="3761395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B8AE8-B2B9-44AA-8BD1-9A6CA9D11359}"/>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Overview of Parallelism in Cloud Computing</a:t>
            </a:r>
          </a:p>
        </p:txBody>
      </p:sp>
      <p:sp>
        <p:nvSpPr>
          <p:cNvPr id="3" name="Content Placeholder 2">
            <a:extLst>
              <a:ext uri="{FF2B5EF4-FFF2-40B4-BE49-F238E27FC236}">
                <a16:creationId xmlns:a16="http://schemas.microsoft.com/office/drawing/2014/main" id="{F14B4847-B799-49F5-AF72-90967DCC4EDD}"/>
              </a:ext>
            </a:extLst>
          </p:cNvPr>
          <p:cNvSpPr>
            <a:spLocks noGrp="1"/>
          </p:cNvSpPr>
          <p:nvPr>
            <p:ph idx="1"/>
          </p:nvPr>
        </p:nvSpPr>
        <p:spPr/>
        <p:txBody>
          <a:bodyPr/>
          <a:lstStyle/>
          <a:p>
            <a:r>
              <a:rPr lang="en-US" dirty="0"/>
              <a:t>Key Concepts</a:t>
            </a:r>
          </a:p>
          <a:p>
            <a:pPr marL="0" indent="0">
              <a:buNone/>
            </a:pPr>
            <a:r>
              <a:rPr lang="en-US" dirty="0"/>
              <a:t>	Distributed Computing: Tasks split across multiple nodes.</a:t>
            </a:r>
          </a:p>
          <a:p>
            <a:pPr marL="0" indent="0">
              <a:buNone/>
            </a:pPr>
            <a:r>
              <a:rPr lang="en-US" dirty="0"/>
              <a:t>	Multi-Core Processing: Tasks executed on multiple CPU cores.</a:t>
            </a:r>
          </a:p>
          <a:p>
            <a:pPr marL="0" indent="0">
              <a:buNone/>
            </a:pPr>
            <a:r>
              <a:rPr lang="en-US" dirty="0"/>
              <a:t>	Virtualization: Virtual machines sharing physical servers.</a:t>
            </a:r>
          </a:p>
          <a:p>
            <a:pPr marL="0" indent="0">
              <a:buNone/>
            </a:pPr>
            <a:endParaRPr lang="en-US" dirty="0"/>
          </a:p>
          <a:p>
            <a:r>
              <a:rPr lang="en-US" dirty="0"/>
              <a:t>Benefits: Efficiency, scalability, dynamic resource allocation</a:t>
            </a:r>
          </a:p>
        </p:txBody>
      </p:sp>
    </p:spTree>
    <p:extLst>
      <p:ext uri="{BB962C8B-B14F-4D97-AF65-F5344CB8AC3E}">
        <p14:creationId xmlns:p14="http://schemas.microsoft.com/office/powerpoint/2010/main" val="3038880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2AA17-1AC9-4262-8797-A8AA455BA702}"/>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Challenges in Parallelism</a:t>
            </a:r>
          </a:p>
        </p:txBody>
      </p:sp>
      <p:sp>
        <p:nvSpPr>
          <p:cNvPr id="3" name="Content Placeholder 2">
            <a:extLst>
              <a:ext uri="{FF2B5EF4-FFF2-40B4-BE49-F238E27FC236}">
                <a16:creationId xmlns:a16="http://schemas.microsoft.com/office/drawing/2014/main" id="{FC0EE807-3823-46EC-BD78-177BA9827815}"/>
              </a:ext>
            </a:extLst>
          </p:cNvPr>
          <p:cNvSpPr>
            <a:spLocks noGrp="1"/>
          </p:cNvSpPr>
          <p:nvPr>
            <p:ph idx="1"/>
          </p:nvPr>
        </p:nvSpPr>
        <p:spPr/>
        <p:txBody>
          <a:bodyPr/>
          <a:lstStyle/>
          <a:p>
            <a:r>
              <a:rPr lang="en-US" dirty="0"/>
              <a:t>Shared Resources: Increased competition for hardware like CPU caches.</a:t>
            </a:r>
          </a:p>
          <a:p>
            <a:r>
              <a:rPr lang="en-US" dirty="0"/>
              <a:t>Concurrency Issues: Managing multiple simultaneous processes.</a:t>
            </a:r>
          </a:p>
          <a:p>
            <a:r>
              <a:rPr lang="en-US" dirty="0"/>
              <a:t>Dynamic Allocation: Frequent changes in resource distribution.</a:t>
            </a:r>
          </a:p>
        </p:txBody>
      </p:sp>
    </p:spTree>
    <p:extLst>
      <p:ext uri="{BB962C8B-B14F-4D97-AF65-F5344CB8AC3E}">
        <p14:creationId xmlns:p14="http://schemas.microsoft.com/office/powerpoint/2010/main" val="637090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D26CD-278C-4F16-98B2-D4E8640B7D0F}"/>
              </a:ext>
            </a:extLst>
          </p:cNvPr>
          <p:cNvSpPr>
            <a:spLocks noGrp="1"/>
          </p:cNvSpPr>
          <p:nvPr>
            <p:ph type="title"/>
          </p:nvPr>
        </p:nvSpPr>
        <p:spPr/>
        <p:txBody>
          <a:bodyPr/>
          <a:lstStyle/>
          <a:p>
            <a:r>
              <a:rPr lang="en-US" dirty="0"/>
              <a:t>Race Conditions</a:t>
            </a:r>
          </a:p>
        </p:txBody>
      </p:sp>
      <p:sp>
        <p:nvSpPr>
          <p:cNvPr id="3" name="Content Placeholder 2">
            <a:extLst>
              <a:ext uri="{FF2B5EF4-FFF2-40B4-BE49-F238E27FC236}">
                <a16:creationId xmlns:a16="http://schemas.microsoft.com/office/drawing/2014/main" id="{01AA3E4A-4881-418D-B142-4A4D8E99927B}"/>
              </a:ext>
            </a:extLst>
          </p:cNvPr>
          <p:cNvSpPr>
            <a:spLocks noGrp="1"/>
          </p:cNvSpPr>
          <p:nvPr>
            <p:ph idx="1"/>
          </p:nvPr>
        </p:nvSpPr>
        <p:spPr/>
        <p:txBody>
          <a:bodyPr/>
          <a:lstStyle/>
          <a:p>
            <a:r>
              <a:rPr lang="en-US" dirty="0"/>
              <a:t>Definition: Processes accessing shared resources without proper synchronization.</a:t>
            </a:r>
          </a:p>
          <a:p>
            <a:r>
              <a:rPr lang="en-US" dirty="0"/>
              <a:t>Examples:</a:t>
            </a:r>
          </a:p>
          <a:p>
            <a:pPr marL="0" indent="0">
              <a:buNone/>
            </a:pPr>
            <a:r>
              <a:rPr lang="en-US" dirty="0"/>
              <a:t>	Concurrent database updates.</a:t>
            </a:r>
          </a:p>
          <a:p>
            <a:pPr marL="0" indent="0">
              <a:buNone/>
            </a:pPr>
            <a:r>
              <a:rPr lang="en-US" dirty="0"/>
              <a:t>	Overlapping file writes.</a:t>
            </a:r>
          </a:p>
          <a:p>
            <a:r>
              <a:rPr lang="en-US" dirty="0"/>
              <a:t>Consequences: Data corruption, system crashes, unauthorized access.</a:t>
            </a:r>
          </a:p>
        </p:txBody>
      </p:sp>
    </p:spTree>
    <p:extLst>
      <p:ext uri="{BB962C8B-B14F-4D97-AF65-F5344CB8AC3E}">
        <p14:creationId xmlns:p14="http://schemas.microsoft.com/office/powerpoint/2010/main" val="3638840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ABDF6-A438-44B3-BD43-EBE83D281681}"/>
              </a:ext>
            </a:extLst>
          </p:cNvPr>
          <p:cNvSpPr>
            <a:spLocks noGrp="1"/>
          </p:cNvSpPr>
          <p:nvPr>
            <p:ph type="title"/>
          </p:nvPr>
        </p:nvSpPr>
        <p:spPr/>
        <p:txBody>
          <a:bodyPr/>
          <a:lstStyle/>
          <a:p>
            <a:r>
              <a:rPr lang="en-US" dirty="0"/>
              <a:t>Side-Channel Attacks</a:t>
            </a:r>
          </a:p>
        </p:txBody>
      </p:sp>
      <p:sp>
        <p:nvSpPr>
          <p:cNvPr id="3" name="Content Placeholder 2">
            <a:extLst>
              <a:ext uri="{FF2B5EF4-FFF2-40B4-BE49-F238E27FC236}">
                <a16:creationId xmlns:a16="http://schemas.microsoft.com/office/drawing/2014/main" id="{5DEFAC38-06F0-451E-A1F2-8E43E1A6A164}"/>
              </a:ext>
            </a:extLst>
          </p:cNvPr>
          <p:cNvSpPr>
            <a:spLocks noGrp="1"/>
          </p:cNvSpPr>
          <p:nvPr>
            <p:ph idx="1"/>
          </p:nvPr>
        </p:nvSpPr>
        <p:spPr/>
        <p:txBody>
          <a:bodyPr/>
          <a:lstStyle/>
          <a:p>
            <a:r>
              <a:rPr lang="en-US" dirty="0"/>
              <a:t>Definition: Exploiting physical characteristics of hardware to infer data.</a:t>
            </a:r>
          </a:p>
          <a:p>
            <a:r>
              <a:rPr lang="en-US" dirty="0"/>
              <a:t>Types:</a:t>
            </a:r>
          </a:p>
          <a:p>
            <a:pPr marL="0" indent="0">
              <a:buNone/>
            </a:pPr>
            <a:r>
              <a:rPr lang="en-US" dirty="0"/>
              <a:t>	Cache Timing Attacks.</a:t>
            </a:r>
          </a:p>
          <a:p>
            <a:pPr marL="0" indent="0">
              <a:buNone/>
            </a:pPr>
            <a:r>
              <a:rPr lang="en-US" dirty="0"/>
              <a:t>	Power Analysis Attacks.</a:t>
            </a:r>
          </a:p>
          <a:p>
            <a:r>
              <a:rPr lang="en-US" dirty="0"/>
              <a:t>Examples: Stealing cryptographic keys via cache behavior</a:t>
            </a:r>
          </a:p>
        </p:txBody>
      </p:sp>
    </p:spTree>
    <p:extLst>
      <p:ext uri="{BB962C8B-B14F-4D97-AF65-F5344CB8AC3E}">
        <p14:creationId xmlns:p14="http://schemas.microsoft.com/office/powerpoint/2010/main" val="1293489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B109F-BD58-49F8-9E6E-0E399DD8A658}"/>
              </a:ext>
            </a:extLst>
          </p:cNvPr>
          <p:cNvSpPr>
            <a:spLocks noGrp="1"/>
          </p:cNvSpPr>
          <p:nvPr>
            <p:ph type="title"/>
          </p:nvPr>
        </p:nvSpPr>
        <p:spPr/>
        <p:txBody>
          <a:bodyPr/>
          <a:lstStyle/>
          <a:p>
            <a:r>
              <a:rPr lang="en-US" dirty="0"/>
              <a:t>How Parallelism Amplifies These Issues</a:t>
            </a:r>
          </a:p>
        </p:txBody>
      </p:sp>
      <p:sp>
        <p:nvSpPr>
          <p:cNvPr id="3" name="Content Placeholder 2">
            <a:extLst>
              <a:ext uri="{FF2B5EF4-FFF2-40B4-BE49-F238E27FC236}">
                <a16:creationId xmlns:a16="http://schemas.microsoft.com/office/drawing/2014/main" id="{D2A7C347-BE43-4636-A15B-68FC5334CD40}"/>
              </a:ext>
            </a:extLst>
          </p:cNvPr>
          <p:cNvSpPr>
            <a:spLocks noGrp="1"/>
          </p:cNvSpPr>
          <p:nvPr>
            <p:ph idx="1"/>
          </p:nvPr>
        </p:nvSpPr>
        <p:spPr/>
        <p:txBody>
          <a:bodyPr/>
          <a:lstStyle/>
          <a:p>
            <a:r>
              <a:rPr lang="en-US" dirty="0"/>
              <a:t>Multi-tenancy: Shared physical infrastructure increases risks.</a:t>
            </a:r>
          </a:p>
          <a:p>
            <a:r>
              <a:rPr lang="en-US" dirty="0"/>
              <a:t>Dynamic Resource Allocation: Harder to isolate processes.</a:t>
            </a:r>
          </a:p>
          <a:p>
            <a:r>
              <a:rPr lang="en-US" dirty="0"/>
              <a:t>Concurrency: Poor synchronization leads to vulnerabilities.</a:t>
            </a:r>
          </a:p>
        </p:txBody>
      </p:sp>
    </p:spTree>
    <p:extLst>
      <p:ext uri="{BB962C8B-B14F-4D97-AF65-F5344CB8AC3E}">
        <p14:creationId xmlns:p14="http://schemas.microsoft.com/office/powerpoint/2010/main" val="141081302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1795</TotalTime>
  <Words>3093</Words>
  <Application>Microsoft Office PowerPoint</Application>
  <PresentationFormat>Widescreen</PresentationFormat>
  <Paragraphs>187</Paragraphs>
  <Slides>17</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Century Gothic</vt:lpstr>
      <vt:lpstr>Times New Roman</vt:lpstr>
      <vt:lpstr>Wingdings 3</vt:lpstr>
      <vt:lpstr>Wisp</vt:lpstr>
      <vt:lpstr>Security Implications of Parallelism in Cloud Computing: Addressing Race Conditions and Side-Channel Attacks </vt:lpstr>
      <vt:lpstr>Agenda</vt:lpstr>
      <vt:lpstr>Introduction:</vt:lpstr>
      <vt:lpstr>Problem Statement:</vt:lpstr>
      <vt:lpstr>Overview of Parallelism in Cloud Computing</vt:lpstr>
      <vt:lpstr>Challenges in Parallelism</vt:lpstr>
      <vt:lpstr>Race Conditions</vt:lpstr>
      <vt:lpstr>Side-Channel Attacks</vt:lpstr>
      <vt:lpstr>How Parallelism Amplifies These Issues</vt:lpstr>
      <vt:lpstr>Mitigation Strategies for Race Conditions</vt:lpstr>
      <vt:lpstr>Mitigation Strategies for Side-Channel Attacks</vt:lpstr>
      <vt:lpstr>Case Study: Amazon EC2</vt:lpstr>
      <vt:lpstr>Results</vt:lpstr>
      <vt:lpstr>Comparison of Mitigation Strategies: Race Condition V/S Side-Channel Attacks</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Implications of Parallelism in Cloud Computing: Addressing Race Conditions and Side-Channel Attacks </dc:title>
  <dc:creator>Checkout</dc:creator>
  <cp:lastModifiedBy>Checkout</cp:lastModifiedBy>
  <cp:revision>16</cp:revision>
  <dcterms:created xsi:type="dcterms:W3CDTF">2024-12-02T01:06:23Z</dcterms:created>
  <dcterms:modified xsi:type="dcterms:W3CDTF">2024-12-03T07:02:09Z</dcterms:modified>
</cp:coreProperties>
</file>