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9" r:id="rId2"/>
    <p:sldId id="260" r:id="rId3"/>
    <p:sldId id="262" r:id="rId4"/>
    <p:sldId id="266" r:id="rId5"/>
    <p:sldId id="264" r:id="rId6"/>
    <p:sldId id="261"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20FA8B-C308-4963-AD84-82AC141613D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151FB0A-8B22-4B03-BC15-368DED4990CA}">
      <dgm:prSet custT="1"/>
      <dgm:spPr/>
      <dgm:t>
        <a:bodyPr/>
        <a:lstStyle/>
        <a:p>
          <a:pPr>
            <a:lnSpc>
              <a:spcPct val="100000"/>
            </a:lnSpc>
          </a:pPr>
          <a:r>
            <a:rPr lang="en-IN" sz="1800" b="1" dirty="0"/>
            <a:t>The facial recognition attendance system is designed to revolutionize traditional attendance methods by leveraging advanced technologies.</a:t>
          </a:r>
          <a:endParaRPr lang="en-US" sz="1800" b="1" dirty="0"/>
        </a:p>
      </dgm:t>
    </dgm:pt>
    <dgm:pt modelId="{652BB6C7-7F0E-4B82-8319-009ACF0A3B36}" type="parTrans" cxnId="{6E7FB44E-9AC5-465F-BF67-620F9AFEB392}">
      <dgm:prSet/>
      <dgm:spPr/>
      <dgm:t>
        <a:bodyPr/>
        <a:lstStyle/>
        <a:p>
          <a:endParaRPr lang="en-US"/>
        </a:p>
      </dgm:t>
    </dgm:pt>
    <dgm:pt modelId="{5A3C34D1-9A3C-4B12-99AE-76537BDDE436}" type="sibTrans" cxnId="{6E7FB44E-9AC5-465F-BF67-620F9AFEB392}">
      <dgm:prSet/>
      <dgm:spPr/>
      <dgm:t>
        <a:bodyPr/>
        <a:lstStyle/>
        <a:p>
          <a:endParaRPr lang="en-US"/>
        </a:p>
      </dgm:t>
    </dgm:pt>
    <dgm:pt modelId="{0C0A1B6A-3F90-4DA2-BADE-2F21DDAB6370}">
      <dgm:prSet custT="1"/>
      <dgm:spPr/>
      <dgm:t>
        <a:bodyPr/>
        <a:lstStyle/>
        <a:p>
          <a:pPr>
            <a:lnSpc>
              <a:spcPct val="100000"/>
            </a:lnSpc>
          </a:pPr>
          <a:r>
            <a:rPr lang="en-IN" sz="1800" b="1" dirty="0"/>
            <a:t>This system aims to enhance efficiency, accuracy, and accessibility in tracking attendance for students and staff in educational institutions</a:t>
          </a:r>
          <a:r>
            <a:rPr lang="en-IN" sz="1400" dirty="0"/>
            <a:t>. </a:t>
          </a:r>
          <a:endParaRPr lang="en-US" sz="1400" dirty="0"/>
        </a:p>
      </dgm:t>
    </dgm:pt>
    <dgm:pt modelId="{F80AB5D0-AC54-436B-A84D-A727F6D13441}" type="parTrans" cxnId="{BF64584A-AD7D-4B5C-9013-F2FC9CBB11EE}">
      <dgm:prSet/>
      <dgm:spPr/>
      <dgm:t>
        <a:bodyPr/>
        <a:lstStyle/>
        <a:p>
          <a:endParaRPr lang="en-US"/>
        </a:p>
      </dgm:t>
    </dgm:pt>
    <dgm:pt modelId="{144C06B6-84FE-4011-9E43-7D5EE76C6F88}" type="sibTrans" cxnId="{BF64584A-AD7D-4B5C-9013-F2FC9CBB11EE}">
      <dgm:prSet/>
      <dgm:spPr/>
      <dgm:t>
        <a:bodyPr/>
        <a:lstStyle/>
        <a:p>
          <a:endParaRPr lang="en-US"/>
        </a:p>
      </dgm:t>
    </dgm:pt>
    <dgm:pt modelId="{AC55E202-A11D-4CA5-B256-03C38A9E4193}">
      <dgm:prSet custT="1"/>
      <dgm:spPr/>
      <dgm:t>
        <a:bodyPr/>
        <a:lstStyle/>
        <a:p>
          <a:pPr>
            <a:lnSpc>
              <a:spcPct val="100000"/>
            </a:lnSpc>
          </a:pPr>
          <a:r>
            <a:rPr lang="en-IN" sz="1800" b="1" dirty="0"/>
            <a:t>By utilizing face databases, recognition algorithms, and real-time processing, the system can automatically identify individuals, record attendance data.</a:t>
          </a:r>
          <a:endParaRPr lang="en-US" sz="1800" b="1" dirty="0"/>
        </a:p>
      </dgm:t>
    </dgm:pt>
    <dgm:pt modelId="{E1099895-74D2-487F-A1CC-C9DB402A3F42}" type="parTrans" cxnId="{7CE20B19-2A32-4E3F-9E77-2470642BE97D}">
      <dgm:prSet/>
      <dgm:spPr/>
      <dgm:t>
        <a:bodyPr/>
        <a:lstStyle/>
        <a:p>
          <a:endParaRPr lang="en-US"/>
        </a:p>
      </dgm:t>
    </dgm:pt>
    <dgm:pt modelId="{902551FD-DC45-4B47-89AA-0D90326A5B0D}" type="sibTrans" cxnId="{7CE20B19-2A32-4E3F-9E77-2470642BE97D}">
      <dgm:prSet/>
      <dgm:spPr/>
      <dgm:t>
        <a:bodyPr/>
        <a:lstStyle/>
        <a:p>
          <a:endParaRPr lang="en-US"/>
        </a:p>
      </dgm:t>
    </dgm:pt>
    <dgm:pt modelId="{0521E026-1A2D-4DD4-80D9-7BB93D19B8E7}">
      <dgm:prSet custT="1"/>
      <dgm:spPr/>
      <dgm:t>
        <a:bodyPr/>
        <a:lstStyle/>
        <a:p>
          <a:pPr>
            <a:lnSpc>
              <a:spcPct val="100000"/>
            </a:lnSpc>
          </a:pPr>
          <a:r>
            <a:rPr lang="en-IN" sz="1800" b="1" dirty="0"/>
            <a:t>The implementation involves creating a user-friendly interface, enabling face storage for new individuals, and providing clear indications of successful recognition. </a:t>
          </a:r>
          <a:endParaRPr lang="en-US" sz="1800" b="1" dirty="0"/>
        </a:p>
      </dgm:t>
    </dgm:pt>
    <dgm:pt modelId="{0FEA20C3-ECEF-4612-A509-CA84A4F46427}" type="parTrans" cxnId="{77D605AB-D863-49A2-8CE5-84D95F7ED8E3}">
      <dgm:prSet/>
      <dgm:spPr/>
      <dgm:t>
        <a:bodyPr/>
        <a:lstStyle/>
        <a:p>
          <a:endParaRPr lang="en-US"/>
        </a:p>
      </dgm:t>
    </dgm:pt>
    <dgm:pt modelId="{5D5910A7-0F6A-43FE-9D6A-F66293F0393A}" type="sibTrans" cxnId="{77D605AB-D863-49A2-8CE5-84D95F7ED8E3}">
      <dgm:prSet/>
      <dgm:spPr/>
      <dgm:t>
        <a:bodyPr/>
        <a:lstStyle/>
        <a:p>
          <a:endParaRPr lang="en-US"/>
        </a:p>
      </dgm:t>
    </dgm:pt>
    <dgm:pt modelId="{D25FB1B8-FF49-46CD-A4AC-AB54F4DB7424}" type="pres">
      <dgm:prSet presAssocID="{B520FA8B-C308-4963-AD84-82AC141613DB}" presName="root" presStyleCnt="0">
        <dgm:presLayoutVars>
          <dgm:dir/>
          <dgm:resizeHandles val="exact"/>
        </dgm:presLayoutVars>
      </dgm:prSet>
      <dgm:spPr/>
    </dgm:pt>
    <dgm:pt modelId="{8C0CDF58-1298-4AB4-A331-889004EEF2B7}" type="pres">
      <dgm:prSet presAssocID="{B151FB0A-8B22-4B03-BC15-368DED4990CA}" presName="compNode" presStyleCnt="0"/>
      <dgm:spPr/>
    </dgm:pt>
    <dgm:pt modelId="{6F765DF8-33F7-48AB-AFD4-EE808F39490C}" type="pres">
      <dgm:prSet presAssocID="{B151FB0A-8B22-4B03-BC15-368DED4990CA}" presName="bgRect" presStyleLbl="bgShp" presStyleIdx="0" presStyleCnt="4"/>
      <dgm:spPr/>
    </dgm:pt>
    <dgm:pt modelId="{E470868B-0177-4926-B509-7233043CF26F}" type="pres">
      <dgm:prSet presAssocID="{B151FB0A-8B22-4B03-BC15-368DED4990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B76563C4-1FD8-4A67-80D8-83968E8084CA}" type="pres">
      <dgm:prSet presAssocID="{B151FB0A-8B22-4B03-BC15-368DED4990CA}" presName="spaceRect" presStyleCnt="0"/>
      <dgm:spPr/>
    </dgm:pt>
    <dgm:pt modelId="{7C229AF3-1CF8-4338-97F6-9574D1BDEB26}" type="pres">
      <dgm:prSet presAssocID="{B151FB0A-8B22-4B03-BC15-368DED4990CA}" presName="parTx" presStyleLbl="revTx" presStyleIdx="0" presStyleCnt="4">
        <dgm:presLayoutVars>
          <dgm:chMax val="0"/>
          <dgm:chPref val="0"/>
        </dgm:presLayoutVars>
      </dgm:prSet>
      <dgm:spPr/>
    </dgm:pt>
    <dgm:pt modelId="{CA9C7011-A60F-465B-A86B-9281C164DA71}" type="pres">
      <dgm:prSet presAssocID="{5A3C34D1-9A3C-4B12-99AE-76537BDDE436}" presName="sibTrans" presStyleCnt="0"/>
      <dgm:spPr/>
    </dgm:pt>
    <dgm:pt modelId="{EF8BE3C6-BC27-434E-9722-CA5FC4A63E62}" type="pres">
      <dgm:prSet presAssocID="{0C0A1B6A-3F90-4DA2-BADE-2F21DDAB6370}" presName="compNode" presStyleCnt="0"/>
      <dgm:spPr/>
    </dgm:pt>
    <dgm:pt modelId="{B409213E-E62E-43AD-992D-A69D66C71559}" type="pres">
      <dgm:prSet presAssocID="{0C0A1B6A-3F90-4DA2-BADE-2F21DDAB6370}" presName="bgRect" presStyleLbl="bgShp" presStyleIdx="1" presStyleCnt="4"/>
      <dgm:spPr/>
    </dgm:pt>
    <dgm:pt modelId="{49ED23E3-43CB-4E23-931A-9EF0566E628B}" type="pres">
      <dgm:prSet presAssocID="{0C0A1B6A-3F90-4DA2-BADE-2F21DDAB637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33356834-AFAF-489E-84E3-883260DEE120}" type="pres">
      <dgm:prSet presAssocID="{0C0A1B6A-3F90-4DA2-BADE-2F21DDAB6370}" presName="spaceRect" presStyleCnt="0"/>
      <dgm:spPr/>
    </dgm:pt>
    <dgm:pt modelId="{C373F49A-B9EF-4B54-A234-98D9399660DE}" type="pres">
      <dgm:prSet presAssocID="{0C0A1B6A-3F90-4DA2-BADE-2F21DDAB6370}" presName="parTx" presStyleLbl="revTx" presStyleIdx="1" presStyleCnt="4">
        <dgm:presLayoutVars>
          <dgm:chMax val="0"/>
          <dgm:chPref val="0"/>
        </dgm:presLayoutVars>
      </dgm:prSet>
      <dgm:spPr/>
    </dgm:pt>
    <dgm:pt modelId="{FD39B24A-AA52-40B2-9C34-754A8F7D981E}" type="pres">
      <dgm:prSet presAssocID="{144C06B6-84FE-4011-9E43-7D5EE76C6F88}" presName="sibTrans" presStyleCnt="0"/>
      <dgm:spPr/>
    </dgm:pt>
    <dgm:pt modelId="{C8D7A97F-6AA3-418F-8746-4C2629DAF42B}" type="pres">
      <dgm:prSet presAssocID="{AC55E202-A11D-4CA5-B256-03C38A9E4193}" presName="compNode" presStyleCnt="0"/>
      <dgm:spPr/>
    </dgm:pt>
    <dgm:pt modelId="{5E6761F1-6512-4671-9C5E-03A589A2A7D4}" type="pres">
      <dgm:prSet presAssocID="{AC55E202-A11D-4CA5-B256-03C38A9E4193}" presName="bgRect" presStyleLbl="bgShp" presStyleIdx="2" presStyleCnt="4"/>
      <dgm:spPr/>
    </dgm:pt>
    <dgm:pt modelId="{744DBD7A-B1CB-4B61-950F-2B1E3929AB9A}" type="pres">
      <dgm:prSet presAssocID="{AC55E202-A11D-4CA5-B256-03C38A9E419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134A4B9D-49D8-442F-872F-49BF701BA11F}" type="pres">
      <dgm:prSet presAssocID="{AC55E202-A11D-4CA5-B256-03C38A9E4193}" presName="spaceRect" presStyleCnt="0"/>
      <dgm:spPr/>
    </dgm:pt>
    <dgm:pt modelId="{65BA5656-F3A3-4335-9515-ACF4BA9A3270}" type="pres">
      <dgm:prSet presAssocID="{AC55E202-A11D-4CA5-B256-03C38A9E4193}" presName="parTx" presStyleLbl="revTx" presStyleIdx="2" presStyleCnt="4">
        <dgm:presLayoutVars>
          <dgm:chMax val="0"/>
          <dgm:chPref val="0"/>
        </dgm:presLayoutVars>
      </dgm:prSet>
      <dgm:spPr/>
    </dgm:pt>
    <dgm:pt modelId="{EF0A232E-AADA-4417-BC30-7D0C89DACB77}" type="pres">
      <dgm:prSet presAssocID="{902551FD-DC45-4B47-89AA-0D90326A5B0D}" presName="sibTrans" presStyleCnt="0"/>
      <dgm:spPr/>
    </dgm:pt>
    <dgm:pt modelId="{9DA92998-8394-4ADE-95EF-15075F7B3556}" type="pres">
      <dgm:prSet presAssocID="{0521E026-1A2D-4DD4-80D9-7BB93D19B8E7}" presName="compNode" presStyleCnt="0"/>
      <dgm:spPr/>
    </dgm:pt>
    <dgm:pt modelId="{E441560B-467F-49AF-9D85-52D648252D1A}" type="pres">
      <dgm:prSet presAssocID="{0521E026-1A2D-4DD4-80D9-7BB93D19B8E7}" presName="bgRect" presStyleLbl="bgShp" presStyleIdx="3" presStyleCnt="4"/>
      <dgm:spPr/>
    </dgm:pt>
    <dgm:pt modelId="{067AABA9-D448-4D63-9B8E-314C8B30B3CB}" type="pres">
      <dgm:prSet presAssocID="{0521E026-1A2D-4DD4-80D9-7BB93D19B8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013F3CBF-8861-4053-8D1F-F96E68A62039}" type="pres">
      <dgm:prSet presAssocID="{0521E026-1A2D-4DD4-80D9-7BB93D19B8E7}" presName="spaceRect" presStyleCnt="0"/>
      <dgm:spPr/>
    </dgm:pt>
    <dgm:pt modelId="{8132F4DE-25F6-43AB-86D0-F9CD1F46B635}" type="pres">
      <dgm:prSet presAssocID="{0521E026-1A2D-4DD4-80D9-7BB93D19B8E7}" presName="parTx" presStyleLbl="revTx" presStyleIdx="3" presStyleCnt="4" custScaleX="113640" custLinFactNeighborX="3606" custLinFactNeighborY="645">
        <dgm:presLayoutVars>
          <dgm:chMax val="0"/>
          <dgm:chPref val="0"/>
        </dgm:presLayoutVars>
      </dgm:prSet>
      <dgm:spPr/>
    </dgm:pt>
  </dgm:ptLst>
  <dgm:cxnLst>
    <dgm:cxn modelId="{7CE20B19-2A32-4E3F-9E77-2470642BE97D}" srcId="{B520FA8B-C308-4963-AD84-82AC141613DB}" destId="{AC55E202-A11D-4CA5-B256-03C38A9E4193}" srcOrd="2" destOrd="0" parTransId="{E1099895-74D2-487F-A1CC-C9DB402A3F42}" sibTransId="{902551FD-DC45-4B47-89AA-0D90326A5B0D}"/>
    <dgm:cxn modelId="{A893B848-3981-45DC-AFD3-72A4800D0AB5}" type="presOf" srcId="{B520FA8B-C308-4963-AD84-82AC141613DB}" destId="{D25FB1B8-FF49-46CD-A4AC-AB54F4DB7424}" srcOrd="0" destOrd="0" presId="urn:microsoft.com/office/officeart/2018/2/layout/IconVerticalSolidList"/>
    <dgm:cxn modelId="{BF64584A-AD7D-4B5C-9013-F2FC9CBB11EE}" srcId="{B520FA8B-C308-4963-AD84-82AC141613DB}" destId="{0C0A1B6A-3F90-4DA2-BADE-2F21DDAB6370}" srcOrd="1" destOrd="0" parTransId="{F80AB5D0-AC54-436B-A84D-A727F6D13441}" sibTransId="{144C06B6-84FE-4011-9E43-7D5EE76C6F88}"/>
    <dgm:cxn modelId="{6E7FB44E-9AC5-465F-BF67-620F9AFEB392}" srcId="{B520FA8B-C308-4963-AD84-82AC141613DB}" destId="{B151FB0A-8B22-4B03-BC15-368DED4990CA}" srcOrd="0" destOrd="0" parTransId="{652BB6C7-7F0E-4B82-8319-009ACF0A3B36}" sibTransId="{5A3C34D1-9A3C-4B12-99AE-76537BDDE436}"/>
    <dgm:cxn modelId="{77D605AB-D863-49A2-8CE5-84D95F7ED8E3}" srcId="{B520FA8B-C308-4963-AD84-82AC141613DB}" destId="{0521E026-1A2D-4DD4-80D9-7BB93D19B8E7}" srcOrd="3" destOrd="0" parTransId="{0FEA20C3-ECEF-4612-A509-CA84A4F46427}" sibTransId="{5D5910A7-0F6A-43FE-9D6A-F66293F0393A}"/>
    <dgm:cxn modelId="{20BB7DC4-C811-4731-BFC0-101E8DCB4FDB}" type="presOf" srcId="{0C0A1B6A-3F90-4DA2-BADE-2F21DDAB6370}" destId="{C373F49A-B9EF-4B54-A234-98D9399660DE}" srcOrd="0" destOrd="0" presId="urn:microsoft.com/office/officeart/2018/2/layout/IconVerticalSolidList"/>
    <dgm:cxn modelId="{305049DA-377F-491D-B6E5-DD98363D4AD7}" type="presOf" srcId="{AC55E202-A11D-4CA5-B256-03C38A9E4193}" destId="{65BA5656-F3A3-4335-9515-ACF4BA9A3270}" srcOrd="0" destOrd="0" presId="urn:microsoft.com/office/officeart/2018/2/layout/IconVerticalSolidList"/>
    <dgm:cxn modelId="{FDF3F2FC-1219-4ADF-A409-5B8FF31E286C}" type="presOf" srcId="{B151FB0A-8B22-4B03-BC15-368DED4990CA}" destId="{7C229AF3-1CF8-4338-97F6-9574D1BDEB26}" srcOrd="0" destOrd="0" presId="urn:microsoft.com/office/officeart/2018/2/layout/IconVerticalSolidList"/>
    <dgm:cxn modelId="{E4A015FE-A784-408C-9BE6-6A9DFDD3F93C}" type="presOf" srcId="{0521E026-1A2D-4DD4-80D9-7BB93D19B8E7}" destId="{8132F4DE-25F6-43AB-86D0-F9CD1F46B635}" srcOrd="0" destOrd="0" presId="urn:microsoft.com/office/officeart/2018/2/layout/IconVerticalSolidList"/>
    <dgm:cxn modelId="{5F48F3D7-6519-46E9-BA9C-3D29DBD3B05F}" type="presParOf" srcId="{D25FB1B8-FF49-46CD-A4AC-AB54F4DB7424}" destId="{8C0CDF58-1298-4AB4-A331-889004EEF2B7}" srcOrd="0" destOrd="0" presId="urn:microsoft.com/office/officeart/2018/2/layout/IconVerticalSolidList"/>
    <dgm:cxn modelId="{C1603AA6-895B-41A1-9178-A77A8F8609BB}" type="presParOf" srcId="{8C0CDF58-1298-4AB4-A331-889004EEF2B7}" destId="{6F765DF8-33F7-48AB-AFD4-EE808F39490C}" srcOrd="0" destOrd="0" presId="urn:microsoft.com/office/officeart/2018/2/layout/IconVerticalSolidList"/>
    <dgm:cxn modelId="{7AFF7FA7-50EC-43B5-BCB4-EBE9E1523021}" type="presParOf" srcId="{8C0CDF58-1298-4AB4-A331-889004EEF2B7}" destId="{E470868B-0177-4926-B509-7233043CF26F}" srcOrd="1" destOrd="0" presId="urn:microsoft.com/office/officeart/2018/2/layout/IconVerticalSolidList"/>
    <dgm:cxn modelId="{6AF24E57-EFAB-4A5B-BEF1-3DE273E174CB}" type="presParOf" srcId="{8C0CDF58-1298-4AB4-A331-889004EEF2B7}" destId="{B76563C4-1FD8-4A67-80D8-83968E8084CA}" srcOrd="2" destOrd="0" presId="urn:microsoft.com/office/officeart/2018/2/layout/IconVerticalSolidList"/>
    <dgm:cxn modelId="{647BB055-4369-4975-BF2B-8345F8639DFF}" type="presParOf" srcId="{8C0CDF58-1298-4AB4-A331-889004EEF2B7}" destId="{7C229AF3-1CF8-4338-97F6-9574D1BDEB26}" srcOrd="3" destOrd="0" presId="urn:microsoft.com/office/officeart/2018/2/layout/IconVerticalSolidList"/>
    <dgm:cxn modelId="{75B293A8-BC2E-42B8-ABA5-C87D7DBC9642}" type="presParOf" srcId="{D25FB1B8-FF49-46CD-A4AC-AB54F4DB7424}" destId="{CA9C7011-A60F-465B-A86B-9281C164DA71}" srcOrd="1" destOrd="0" presId="urn:microsoft.com/office/officeart/2018/2/layout/IconVerticalSolidList"/>
    <dgm:cxn modelId="{2AF8BA91-1A85-4B86-A4F9-B9BE7BB1337A}" type="presParOf" srcId="{D25FB1B8-FF49-46CD-A4AC-AB54F4DB7424}" destId="{EF8BE3C6-BC27-434E-9722-CA5FC4A63E62}" srcOrd="2" destOrd="0" presId="urn:microsoft.com/office/officeart/2018/2/layout/IconVerticalSolidList"/>
    <dgm:cxn modelId="{B980677D-7832-43A1-A4BB-A9534337B342}" type="presParOf" srcId="{EF8BE3C6-BC27-434E-9722-CA5FC4A63E62}" destId="{B409213E-E62E-43AD-992D-A69D66C71559}" srcOrd="0" destOrd="0" presId="urn:microsoft.com/office/officeart/2018/2/layout/IconVerticalSolidList"/>
    <dgm:cxn modelId="{FC2EE8C1-8EEB-425A-81D0-2043D11D3346}" type="presParOf" srcId="{EF8BE3C6-BC27-434E-9722-CA5FC4A63E62}" destId="{49ED23E3-43CB-4E23-931A-9EF0566E628B}" srcOrd="1" destOrd="0" presId="urn:microsoft.com/office/officeart/2018/2/layout/IconVerticalSolidList"/>
    <dgm:cxn modelId="{306099D1-154C-433F-B5E8-4C5DCFA76241}" type="presParOf" srcId="{EF8BE3C6-BC27-434E-9722-CA5FC4A63E62}" destId="{33356834-AFAF-489E-84E3-883260DEE120}" srcOrd="2" destOrd="0" presId="urn:microsoft.com/office/officeart/2018/2/layout/IconVerticalSolidList"/>
    <dgm:cxn modelId="{8A0B12F1-9F0F-45B9-986E-F347CBD18827}" type="presParOf" srcId="{EF8BE3C6-BC27-434E-9722-CA5FC4A63E62}" destId="{C373F49A-B9EF-4B54-A234-98D9399660DE}" srcOrd="3" destOrd="0" presId="urn:microsoft.com/office/officeart/2018/2/layout/IconVerticalSolidList"/>
    <dgm:cxn modelId="{1666D668-3A89-4403-B06D-8995C510777A}" type="presParOf" srcId="{D25FB1B8-FF49-46CD-A4AC-AB54F4DB7424}" destId="{FD39B24A-AA52-40B2-9C34-754A8F7D981E}" srcOrd="3" destOrd="0" presId="urn:microsoft.com/office/officeart/2018/2/layout/IconVerticalSolidList"/>
    <dgm:cxn modelId="{3F67D877-5295-40C7-A535-1876C125107C}" type="presParOf" srcId="{D25FB1B8-FF49-46CD-A4AC-AB54F4DB7424}" destId="{C8D7A97F-6AA3-418F-8746-4C2629DAF42B}" srcOrd="4" destOrd="0" presId="urn:microsoft.com/office/officeart/2018/2/layout/IconVerticalSolidList"/>
    <dgm:cxn modelId="{D05BC7A1-6D2D-4C0C-A4CA-8A4928F0BF5C}" type="presParOf" srcId="{C8D7A97F-6AA3-418F-8746-4C2629DAF42B}" destId="{5E6761F1-6512-4671-9C5E-03A589A2A7D4}" srcOrd="0" destOrd="0" presId="urn:microsoft.com/office/officeart/2018/2/layout/IconVerticalSolidList"/>
    <dgm:cxn modelId="{FDEFDA47-77E2-4D78-A6E0-AC8692FFAA22}" type="presParOf" srcId="{C8D7A97F-6AA3-418F-8746-4C2629DAF42B}" destId="{744DBD7A-B1CB-4B61-950F-2B1E3929AB9A}" srcOrd="1" destOrd="0" presId="urn:microsoft.com/office/officeart/2018/2/layout/IconVerticalSolidList"/>
    <dgm:cxn modelId="{3560613A-6A31-4663-8686-8FEC68EC18E5}" type="presParOf" srcId="{C8D7A97F-6AA3-418F-8746-4C2629DAF42B}" destId="{134A4B9D-49D8-442F-872F-49BF701BA11F}" srcOrd="2" destOrd="0" presId="urn:microsoft.com/office/officeart/2018/2/layout/IconVerticalSolidList"/>
    <dgm:cxn modelId="{D4AF78AA-E1F2-4236-B676-7DF684658FDE}" type="presParOf" srcId="{C8D7A97F-6AA3-418F-8746-4C2629DAF42B}" destId="{65BA5656-F3A3-4335-9515-ACF4BA9A3270}" srcOrd="3" destOrd="0" presId="urn:microsoft.com/office/officeart/2018/2/layout/IconVerticalSolidList"/>
    <dgm:cxn modelId="{BEC0BD80-DC65-4C1A-8794-A2350CCB93E3}" type="presParOf" srcId="{D25FB1B8-FF49-46CD-A4AC-AB54F4DB7424}" destId="{EF0A232E-AADA-4417-BC30-7D0C89DACB77}" srcOrd="5" destOrd="0" presId="urn:microsoft.com/office/officeart/2018/2/layout/IconVerticalSolidList"/>
    <dgm:cxn modelId="{970F4E93-DFA3-4409-88B0-8F01DD596ED6}" type="presParOf" srcId="{D25FB1B8-FF49-46CD-A4AC-AB54F4DB7424}" destId="{9DA92998-8394-4ADE-95EF-15075F7B3556}" srcOrd="6" destOrd="0" presId="urn:microsoft.com/office/officeart/2018/2/layout/IconVerticalSolidList"/>
    <dgm:cxn modelId="{8F9C400C-94B6-4A40-AC37-9718C8D14FA7}" type="presParOf" srcId="{9DA92998-8394-4ADE-95EF-15075F7B3556}" destId="{E441560B-467F-49AF-9D85-52D648252D1A}" srcOrd="0" destOrd="0" presId="urn:microsoft.com/office/officeart/2018/2/layout/IconVerticalSolidList"/>
    <dgm:cxn modelId="{CAB76312-11E1-4619-A53B-62B9E4B57017}" type="presParOf" srcId="{9DA92998-8394-4ADE-95EF-15075F7B3556}" destId="{067AABA9-D448-4D63-9B8E-314C8B30B3CB}" srcOrd="1" destOrd="0" presId="urn:microsoft.com/office/officeart/2018/2/layout/IconVerticalSolidList"/>
    <dgm:cxn modelId="{55B69BB9-5356-400B-B22A-D9B2269F9EC4}" type="presParOf" srcId="{9DA92998-8394-4ADE-95EF-15075F7B3556}" destId="{013F3CBF-8861-4053-8D1F-F96E68A62039}" srcOrd="2" destOrd="0" presId="urn:microsoft.com/office/officeart/2018/2/layout/IconVerticalSolidList"/>
    <dgm:cxn modelId="{91351C69-5D43-45C8-93D9-B7A67B7E4ECE}" type="presParOf" srcId="{9DA92998-8394-4ADE-95EF-15075F7B3556}" destId="{8132F4DE-25F6-43AB-86D0-F9CD1F46B63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A60A10-B448-4D77-80F4-18DC540E14D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B06137D-2247-49F7-87B9-32A0C3F8B846}">
      <dgm:prSet/>
      <dgm:spPr/>
      <dgm:t>
        <a:bodyPr/>
        <a:lstStyle/>
        <a:p>
          <a:pPr>
            <a:lnSpc>
              <a:spcPct val="100000"/>
            </a:lnSpc>
          </a:pPr>
          <a:r>
            <a:rPr lang="en-IN" b="0" i="0" dirty="0">
              <a:latin typeface="Aharoni" panose="02010803020104030203" pitchFamily="2" charset="-79"/>
              <a:cs typeface="Aharoni" panose="02010803020104030203" pitchFamily="2" charset="-79"/>
            </a:rPr>
            <a:t>Face recognition attendance systems use advanced computer technologies to identify individuals based on their facial features. These systems are replacing traditional attendance marking methods such as calling student names and checking identification cards. They can be used in a variety of fields</a:t>
          </a:r>
          <a:endParaRPr lang="en-US" dirty="0">
            <a:latin typeface="Aharoni" panose="02010803020104030203" pitchFamily="2" charset="-79"/>
            <a:cs typeface="Aharoni" panose="02010803020104030203" pitchFamily="2" charset="-79"/>
          </a:endParaRPr>
        </a:p>
      </dgm:t>
    </dgm:pt>
    <dgm:pt modelId="{7C14AD6F-5382-49F7-844F-7298314BDF43}" type="parTrans" cxnId="{73BA8FE9-DCEC-4393-98AA-DEBABD32FDB6}">
      <dgm:prSet/>
      <dgm:spPr/>
      <dgm:t>
        <a:bodyPr/>
        <a:lstStyle/>
        <a:p>
          <a:endParaRPr lang="en-US"/>
        </a:p>
      </dgm:t>
    </dgm:pt>
    <dgm:pt modelId="{DC82DE32-7791-4B2E-B7D0-106E70D6F02D}" type="sibTrans" cxnId="{73BA8FE9-DCEC-4393-98AA-DEBABD32FDB6}">
      <dgm:prSet/>
      <dgm:spPr/>
      <dgm:t>
        <a:bodyPr/>
        <a:lstStyle/>
        <a:p>
          <a:endParaRPr lang="en-US"/>
        </a:p>
      </dgm:t>
    </dgm:pt>
    <dgm:pt modelId="{6F53EBB8-EE67-4A9A-8947-ADED20F7B1FE}">
      <dgm:prSet custT="1"/>
      <dgm:spPr/>
      <dgm:t>
        <a:bodyPr/>
        <a:lstStyle/>
        <a:p>
          <a:pPr>
            <a:lnSpc>
              <a:spcPct val="100000"/>
            </a:lnSpc>
          </a:pPr>
          <a:r>
            <a:rPr lang="en-IN" sz="1600" b="0" i="0" dirty="0">
              <a:latin typeface="Aharoni" panose="02010803020104030203" pitchFamily="2" charset="-79"/>
              <a:cs typeface="Aharoni" panose="02010803020104030203" pitchFamily="2" charset="-79"/>
            </a:rPr>
            <a:t>Face recognition is one of the most important applications of image processing in the technical world. The process of identifying students using a face biostatistics system based on high-definition monitoring and other computer technologies is called a face recognition attendance system</a:t>
          </a:r>
          <a:endParaRPr lang="en-US" sz="1600" dirty="0">
            <a:latin typeface="Aharoni" panose="02010803020104030203" pitchFamily="2" charset="-79"/>
            <a:cs typeface="Aharoni" panose="02010803020104030203" pitchFamily="2" charset="-79"/>
          </a:endParaRPr>
        </a:p>
      </dgm:t>
    </dgm:pt>
    <dgm:pt modelId="{8F8F4BDC-A8DF-43ED-9167-A36B3E1AC597}" type="parTrans" cxnId="{B8C6C823-F0B7-4754-AE51-6B89B1EAED95}">
      <dgm:prSet/>
      <dgm:spPr/>
      <dgm:t>
        <a:bodyPr/>
        <a:lstStyle/>
        <a:p>
          <a:endParaRPr lang="en-US"/>
        </a:p>
      </dgm:t>
    </dgm:pt>
    <dgm:pt modelId="{0F8C0B25-04DD-4207-8856-D4E8EB0C1A42}" type="sibTrans" cxnId="{B8C6C823-F0B7-4754-AE51-6B89B1EAED95}">
      <dgm:prSet/>
      <dgm:spPr/>
      <dgm:t>
        <a:bodyPr/>
        <a:lstStyle/>
        <a:p>
          <a:endParaRPr lang="en-US"/>
        </a:p>
      </dgm:t>
    </dgm:pt>
    <dgm:pt modelId="{1815BABE-D296-47AA-AB42-4BAF1082A92C}">
      <dgm:prSet custT="1"/>
      <dgm:spPr/>
      <dgm:t>
        <a:bodyPr/>
        <a:lstStyle/>
        <a:p>
          <a:pPr>
            <a:lnSpc>
              <a:spcPct val="100000"/>
            </a:lnSpc>
          </a:pPr>
          <a:r>
            <a:rPr lang="en-IN" sz="1600" b="0" i="0" dirty="0">
              <a:latin typeface="Aharoni" panose="02010803020104030203" pitchFamily="2" charset="-79"/>
              <a:cs typeface="Aharoni" panose="02010803020104030203" pitchFamily="2" charset="-79"/>
            </a:rPr>
            <a:t>Facial recognition is a category of biometric software that maps an individual's facial features mathematically and stores the data as a faceprint. The software uses deep learning algorithms to compare a live capture or digital image to the stored faceprint in order to verify an individual's identity.</a:t>
          </a:r>
          <a:endParaRPr lang="en-US" sz="1600" dirty="0">
            <a:latin typeface="Aharoni" panose="02010803020104030203" pitchFamily="2" charset="-79"/>
            <a:cs typeface="Aharoni" panose="02010803020104030203" pitchFamily="2" charset="-79"/>
          </a:endParaRPr>
        </a:p>
      </dgm:t>
    </dgm:pt>
    <dgm:pt modelId="{66619442-C991-4017-B1B5-E4ACC24DEC8E}" type="parTrans" cxnId="{19ACAA06-DE71-452E-A951-10B36635C563}">
      <dgm:prSet/>
      <dgm:spPr/>
      <dgm:t>
        <a:bodyPr/>
        <a:lstStyle/>
        <a:p>
          <a:endParaRPr lang="en-US"/>
        </a:p>
      </dgm:t>
    </dgm:pt>
    <dgm:pt modelId="{CE327248-A556-418F-B5E0-EA5E93E66055}" type="sibTrans" cxnId="{19ACAA06-DE71-452E-A951-10B36635C563}">
      <dgm:prSet/>
      <dgm:spPr/>
      <dgm:t>
        <a:bodyPr/>
        <a:lstStyle/>
        <a:p>
          <a:endParaRPr lang="en-US"/>
        </a:p>
      </dgm:t>
    </dgm:pt>
    <dgm:pt modelId="{A94D0B20-3297-4821-8393-434DA9777FDA}" type="pres">
      <dgm:prSet presAssocID="{57A60A10-B448-4D77-80F4-18DC540E14DF}" presName="root" presStyleCnt="0">
        <dgm:presLayoutVars>
          <dgm:dir/>
          <dgm:resizeHandles val="exact"/>
        </dgm:presLayoutVars>
      </dgm:prSet>
      <dgm:spPr/>
    </dgm:pt>
    <dgm:pt modelId="{01F71F5C-84D4-40EF-A689-2B924010A724}" type="pres">
      <dgm:prSet presAssocID="{4B06137D-2247-49F7-87B9-32A0C3F8B846}" presName="compNode" presStyleCnt="0"/>
      <dgm:spPr/>
    </dgm:pt>
    <dgm:pt modelId="{8C2DAC2C-8518-4B13-A165-A381DD279164}" type="pres">
      <dgm:prSet presAssocID="{4B06137D-2247-49F7-87B9-32A0C3F8B846}" presName="bgRect" presStyleLbl="bgShp" presStyleIdx="0" presStyleCnt="3" custLinFactNeighborX="1090" custLinFactNeighborY="-43"/>
      <dgm:spPr/>
    </dgm:pt>
    <dgm:pt modelId="{179912F5-223D-4A91-A9A3-CA6D5533F300}" type="pres">
      <dgm:prSet presAssocID="{4B06137D-2247-49F7-87B9-32A0C3F8B846}" presName="iconRect" presStyleLbl="node1" presStyleIdx="0" presStyleCnt="3" custLinFactNeighborX="-17729" custLinFactNeighborY="-7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E622E1EE-2BE9-462D-8041-2C97992A7F63}" type="pres">
      <dgm:prSet presAssocID="{4B06137D-2247-49F7-87B9-32A0C3F8B846}" presName="spaceRect" presStyleCnt="0"/>
      <dgm:spPr/>
    </dgm:pt>
    <dgm:pt modelId="{BEB1D60A-2E16-4D00-A456-CF370AE95D91}" type="pres">
      <dgm:prSet presAssocID="{4B06137D-2247-49F7-87B9-32A0C3F8B846}" presName="parTx" presStyleLbl="revTx" presStyleIdx="0" presStyleCnt="3" custLinFactNeighborX="-3161" custLinFactNeighborY="-43">
        <dgm:presLayoutVars>
          <dgm:chMax val="0"/>
          <dgm:chPref val="0"/>
        </dgm:presLayoutVars>
      </dgm:prSet>
      <dgm:spPr/>
    </dgm:pt>
    <dgm:pt modelId="{22325A58-861C-4BF8-B71A-03938B88808E}" type="pres">
      <dgm:prSet presAssocID="{DC82DE32-7791-4B2E-B7D0-106E70D6F02D}" presName="sibTrans" presStyleCnt="0"/>
      <dgm:spPr/>
    </dgm:pt>
    <dgm:pt modelId="{0B235960-AE21-431E-898F-A2D4FDF25754}" type="pres">
      <dgm:prSet presAssocID="{6F53EBB8-EE67-4A9A-8947-ADED20F7B1FE}" presName="compNode" presStyleCnt="0"/>
      <dgm:spPr/>
    </dgm:pt>
    <dgm:pt modelId="{CCBA9C04-63CE-4642-B961-30B8EAAB655F}" type="pres">
      <dgm:prSet presAssocID="{6F53EBB8-EE67-4A9A-8947-ADED20F7B1FE}" presName="bgRect" presStyleLbl="bgShp" presStyleIdx="1" presStyleCnt="3" custLinFactNeighborX="-2300" custLinFactNeighborY="-26122"/>
      <dgm:spPr/>
    </dgm:pt>
    <dgm:pt modelId="{DA33C0F0-7A20-4962-9469-756E21AEF6B6}" type="pres">
      <dgm:prSet presAssocID="{6F53EBB8-EE67-4A9A-8947-ADED20F7B1FE}" presName="iconRect" presStyleLbl="node1" presStyleIdx="1" presStyleCnt="3" custLinFactNeighborX="-17729" custLinFactNeighborY="-4749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3983C0C6-1057-4753-A618-07EB0D5C5184}" type="pres">
      <dgm:prSet presAssocID="{6F53EBB8-EE67-4A9A-8947-ADED20F7B1FE}" presName="spaceRect" presStyleCnt="0"/>
      <dgm:spPr/>
    </dgm:pt>
    <dgm:pt modelId="{C6978286-08E2-4B0B-8D55-1A1C15E4A708}" type="pres">
      <dgm:prSet presAssocID="{6F53EBB8-EE67-4A9A-8947-ADED20F7B1FE}" presName="parTx" presStyleLbl="revTx" presStyleIdx="1" presStyleCnt="3" custLinFactNeighborX="-3161" custLinFactNeighborY="-26096">
        <dgm:presLayoutVars>
          <dgm:chMax val="0"/>
          <dgm:chPref val="0"/>
        </dgm:presLayoutVars>
      </dgm:prSet>
      <dgm:spPr/>
    </dgm:pt>
    <dgm:pt modelId="{B289C2C1-595C-4D88-9BFA-351C47FD31E8}" type="pres">
      <dgm:prSet presAssocID="{0F8C0B25-04DD-4207-8856-D4E8EB0C1A42}" presName="sibTrans" presStyleCnt="0"/>
      <dgm:spPr/>
    </dgm:pt>
    <dgm:pt modelId="{66F4F129-4C9C-4B4B-8416-BEC2B6AE6BAA}" type="pres">
      <dgm:prSet presAssocID="{1815BABE-D296-47AA-AB42-4BAF1082A92C}" presName="compNode" presStyleCnt="0"/>
      <dgm:spPr/>
    </dgm:pt>
    <dgm:pt modelId="{EACCC6C5-6ABF-4FC7-BC30-5A950907ADCC}" type="pres">
      <dgm:prSet presAssocID="{1815BABE-D296-47AA-AB42-4BAF1082A92C}" presName="bgRect" presStyleLbl="bgShp" presStyleIdx="2" presStyleCnt="3" custLinFactNeighborX="-2300" custLinFactNeighborY="-52131"/>
      <dgm:spPr/>
    </dgm:pt>
    <dgm:pt modelId="{5E289B15-369E-4807-BA5E-AE9C6AC9E915}" type="pres">
      <dgm:prSet presAssocID="{1815BABE-D296-47AA-AB42-4BAF1082A92C}" presName="iconRect" presStyleLbl="node1" presStyleIdx="2" presStyleCnt="3" custLinFactNeighborX="-17729" custLinFactNeighborY="-9478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E12B8A36-7D74-40E8-ADBD-A36E0235089D}" type="pres">
      <dgm:prSet presAssocID="{1815BABE-D296-47AA-AB42-4BAF1082A92C}" presName="spaceRect" presStyleCnt="0"/>
      <dgm:spPr/>
    </dgm:pt>
    <dgm:pt modelId="{C5AE44F7-B889-43C0-9AF6-63F40D4EA48F}" type="pres">
      <dgm:prSet presAssocID="{1815BABE-D296-47AA-AB42-4BAF1082A92C}" presName="parTx" presStyleLbl="revTx" presStyleIdx="2" presStyleCnt="3" custLinFactNeighborX="-3161" custLinFactNeighborY="-52080">
        <dgm:presLayoutVars>
          <dgm:chMax val="0"/>
          <dgm:chPref val="0"/>
        </dgm:presLayoutVars>
      </dgm:prSet>
      <dgm:spPr/>
    </dgm:pt>
  </dgm:ptLst>
  <dgm:cxnLst>
    <dgm:cxn modelId="{19ACAA06-DE71-452E-A951-10B36635C563}" srcId="{57A60A10-B448-4D77-80F4-18DC540E14DF}" destId="{1815BABE-D296-47AA-AB42-4BAF1082A92C}" srcOrd="2" destOrd="0" parTransId="{66619442-C991-4017-B1B5-E4ACC24DEC8E}" sibTransId="{CE327248-A556-418F-B5E0-EA5E93E66055}"/>
    <dgm:cxn modelId="{A7C8DE09-1B3F-46F9-AA15-2F32A6D8C73C}" type="presOf" srcId="{1815BABE-D296-47AA-AB42-4BAF1082A92C}" destId="{C5AE44F7-B889-43C0-9AF6-63F40D4EA48F}" srcOrd="0" destOrd="0" presId="urn:microsoft.com/office/officeart/2018/2/layout/IconVerticalSolidList"/>
    <dgm:cxn modelId="{B8C6C823-F0B7-4754-AE51-6B89B1EAED95}" srcId="{57A60A10-B448-4D77-80F4-18DC540E14DF}" destId="{6F53EBB8-EE67-4A9A-8947-ADED20F7B1FE}" srcOrd="1" destOrd="0" parTransId="{8F8F4BDC-A8DF-43ED-9167-A36B3E1AC597}" sibTransId="{0F8C0B25-04DD-4207-8856-D4E8EB0C1A42}"/>
    <dgm:cxn modelId="{F67A2E2A-E586-4D10-B04D-320E172F3299}" type="presOf" srcId="{57A60A10-B448-4D77-80F4-18DC540E14DF}" destId="{A94D0B20-3297-4821-8393-434DA9777FDA}" srcOrd="0" destOrd="0" presId="urn:microsoft.com/office/officeart/2018/2/layout/IconVerticalSolidList"/>
    <dgm:cxn modelId="{C93CDFCD-AD3F-4972-AE0B-889BA80FD656}" type="presOf" srcId="{6F53EBB8-EE67-4A9A-8947-ADED20F7B1FE}" destId="{C6978286-08E2-4B0B-8D55-1A1C15E4A708}" srcOrd="0" destOrd="0" presId="urn:microsoft.com/office/officeart/2018/2/layout/IconVerticalSolidList"/>
    <dgm:cxn modelId="{73BA8FE9-DCEC-4393-98AA-DEBABD32FDB6}" srcId="{57A60A10-B448-4D77-80F4-18DC540E14DF}" destId="{4B06137D-2247-49F7-87B9-32A0C3F8B846}" srcOrd="0" destOrd="0" parTransId="{7C14AD6F-5382-49F7-844F-7298314BDF43}" sibTransId="{DC82DE32-7791-4B2E-B7D0-106E70D6F02D}"/>
    <dgm:cxn modelId="{632D18EF-73E8-401A-957D-3C4299AC8CD9}" type="presOf" srcId="{4B06137D-2247-49F7-87B9-32A0C3F8B846}" destId="{BEB1D60A-2E16-4D00-A456-CF370AE95D91}" srcOrd="0" destOrd="0" presId="urn:microsoft.com/office/officeart/2018/2/layout/IconVerticalSolidList"/>
    <dgm:cxn modelId="{270F56CD-1529-4BD1-8778-938AAE724AD5}" type="presParOf" srcId="{A94D0B20-3297-4821-8393-434DA9777FDA}" destId="{01F71F5C-84D4-40EF-A689-2B924010A724}" srcOrd="0" destOrd="0" presId="urn:microsoft.com/office/officeart/2018/2/layout/IconVerticalSolidList"/>
    <dgm:cxn modelId="{B2D041CD-A3E6-4597-B652-3077E586E949}" type="presParOf" srcId="{01F71F5C-84D4-40EF-A689-2B924010A724}" destId="{8C2DAC2C-8518-4B13-A165-A381DD279164}" srcOrd="0" destOrd="0" presId="urn:microsoft.com/office/officeart/2018/2/layout/IconVerticalSolidList"/>
    <dgm:cxn modelId="{69CD8B49-0962-45D2-A7EE-6D933937BE7A}" type="presParOf" srcId="{01F71F5C-84D4-40EF-A689-2B924010A724}" destId="{179912F5-223D-4A91-A9A3-CA6D5533F300}" srcOrd="1" destOrd="0" presId="urn:microsoft.com/office/officeart/2018/2/layout/IconVerticalSolidList"/>
    <dgm:cxn modelId="{EACAB7F9-D6D2-4BC6-82A4-18C7350700DA}" type="presParOf" srcId="{01F71F5C-84D4-40EF-A689-2B924010A724}" destId="{E622E1EE-2BE9-462D-8041-2C97992A7F63}" srcOrd="2" destOrd="0" presId="urn:microsoft.com/office/officeart/2018/2/layout/IconVerticalSolidList"/>
    <dgm:cxn modelId="{02E653C2-69C5-4639-A116-A7B71A92D8D9}" type="presParOf" srcId="{01F71F5C-84D4-40EF-A689-2B924010A724}" destId="{BEB1D60A-2E16-4D00-A456-CF370AE95D91}" srcOrd="3" destOrd="0" presId="urn:microsoft.com/office/officeart/2018/2/layout/IconVerticalSolidList"/>
    <dgm:cxn modelId="{33F48125-463F-4DC2-8BAB-F3FE9E8D0504}" type="presParOf" srcId="{A94D0B20-3297-4821-8393-434DA9777FDA}" destId="{22325A58-861C-4BF8-B71A-03938B88808E}" srcOrd="1" destOrd="0" presId="urn:microsoft.com/office/officeart/2018/2/layout/IconVerticalSolidList"/>
    <dgm:cxn modelId="{DBCD0CD6-AE0E-4FFC-BB7F-BAAC2541A9D2}" type="presParOf" srcId="{A94D0B20-3297-4821-8393-434DA9777FDA}" destId="{0B235960-AE21-431E-898F-A2D4FDF25754}" srcOrd="2" destOrd="0" presId="urn:microsoft.com/office/officeart/2018/2/layout/IconVerticalSolidList"/>
    <dgm:cxn modelId="{B5DF23CF-BEBA-459D-B03E-A5A2DD378E26}" type="presParOf" srcId="{0B235960-AE21-431E-898F-A2D4FDF25754}" destId="{CCBA9C04-63CE-4642-B961-30B8EAAB655F}" srcOrd="0" destOrd="0" presId="urn:microsoft.com/office/officeart/2018/2/layout/IconVerticalSolidList"/>
    <dgm:cxn modelId="{2BB52F5B-3F01-4D02-8653-BE105F73DF19}" type="presParOf" srcId="{0B235960-AE21-431E-898F-A2D4FDF25754}" destId="{DA33C0F0-7A20-4962-9469-756E21AEF6B6}" srcOrd="1" destOrd="0" presId="urn:microsoft.com/office/officeart/2018/2/layout/IconVerticalSolidList"/>
    <dgm:cxn modelId="{0972617E-7498-4BB5-884E-32C58A9B79B3}" type="presParOf" srcId="{0B235960-AE21-431E-898F-A2D4FDF25754}" destId="{3983C0C6-1057-4753-A618-07EB0D5C5184}" srcOrd="2" destOrd="0" presId="urn:microsoft.com/office/officeart/2018/2/layout/IconVerticalSolidList"/>
    <dgm:cxn modelId="{C908CBCC-1E44-410C-B7CE-210BC9C7953E}" type="presParOf" srcId="{0B235960-AE21-431E-898F-A2D4FDF25754}" destId="{C6978286-08E2-4B0B-8D55-1A1C15E4A708}" srcOrd="3" destOrd="0" presId="urn:microsoft.com/office/officeart/2018/2/layout/IconVerticalSolidList"/>
    <dgm:cxn modelId="{B80DB987-A996-42C0-A461-06AB39A73506}" type="presParOf" srcId="{A94D0B20-3297-4821-8393-434DA9777FDA}" destId="{B289C2C1-595C-4D88-9BFA-351C47FD31E8}" srcOrd="3" destOrd="0" presId="urn:microsoft.com/office/officeart/2018/2/layout/IconVerticalSolidList"/>
    <dgm:cxn modelId="{CD6AEB91-AE67-45BC-8D97-B6249AFC8A07}" type="presParOf" srcId="{A94D0B20-3297-4821-8393-434DA9777FDA}" destId="{66F4F129-4C9C-4B4B-8416-BEC2B6AE6BAA}" srcOrd="4" destOrd="0" presId="urn:microsoft.com/office/officeart/2018/2/layout/IconVerticalSolidList"/>
    <dgm:cxn modelId="{9CCC4E59-6152-49D6-9333-8A8BC427AD9F}" type="presParOf" srcId="{66F4F129-4C9C-4B4B-8416-BEC2B6AE6BAA}" destId="{EACCC6C5-6ABF-4FC7-BC30-5A950907ADCC}" srcOrd="0" destOrd="0" presId="urn:microsoft.com/office/officeart/2018/2/layout/IconVerticalSolidList"/>
    <dgm:cxn modelId="{38ACD930-9060-4BEE-84D2-2E6E763ECAE9}" type="presParOf" srcId="{66F4F129-4C9C-4B4B-8416-BEC2B6AE6BAA}" destId="{5E289B15-369E-4807-BA5E-AE9C6AC9E915}" srcOrd="1" destOrd="0" presId="urn:microsoft.com/office/officeart/2018/2/layout/IconVerticalSolidList"/>
    <dgm:cxn modelId="{16A05A22-4ED9-4B15-B255-3B34CEA842E5}" type="presParOf" srcId="{66F4F129-4C9C-4B4B-8416-BEC2B6AE6BAA}" destId="{E12B8A36-7D74-40E8-ADBD-A36E0235089D}" srcOrd="2" destOrd="0" presId="urn:microsoft.com/office/officeart/2018/2/layout/IconVerticalSolidList"/>
    <dgm:cxn modelId="{1A7A4F49-759C-4EBE-9E38-2707E369A92E}" type="presParOf" srcId="{66F4F129-4C9C-4B4B-8416-BEC2B6AE6BAA}" destId="{C5AE44F7-B889-43C0-9AF6-63F40D4EA48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65DF8-33F7-48AB-AFD4-EE808F39490C}">
      <dsp:nvSpPr>
        <dsp:cNvPr id="0" name=""/>
        <dsp:cNvSpPr/>
      </dsp:nvSpPr>
      <dsp:spPr>
        <a:xfrm>
          <a:off x="0" y="6328"/>
          <a:ext cx="5943600" cy="1215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70868B-0177-4926-B509-7233043CF26F}">
      <dsp:nvSpPr>
        <dsp:cNvPr id="0" name=""/>
        <dsp:cNvSpPr/>
      </dsp:nvSpPr>
      <dsp:spPr>
        <a:xfrm>
          <a:off x="367675" y="279806"/>
          <a:ext cx="669155" cy="6685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229AF3-1CF8-4338-97F6-9574D1BDEB26}">
      <dsp:nvSpPr>
        <dsp:cNvPr id="0" name=""/>
        <dsp:cNvSpPr/>
      </dsp:nvSpPr>
      <dsp:spPr>
        <a:xfrm>
          <a:off x="1404506" y="6328"/>
          <a:ext cx="4226016" cy="121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62" tIns="128762" rIns="128762" bIns="128762" numCol="1" spcCol="1270" anchor="ctr" anchorCtr="0">
          <a:noAutofit/>
        </a:bodyPr>
        <a:lstStyle/>
        <a:p>
          <a:pPr marL="0" lvl="0" indent="0" algn="l" defTabSz="800100">
            <a:lnSpc>
              <a:spcPct val="100000"/>
            </a:lnSpc>
            <a:spcBef>
              <a:spcPct val="0"/>
            </a:spcBef>
            <a:spcAft>
              <a:spcPct val="35000"/>
            </a:spcAft>
            <a:buNone/>
          </a:pPr>
          <a:r>
            <a:rPr lang="en-IN" sz="1800" b="1" kern="1200" dirty="0"/>
            <a:t>The facial recognition attendance system is designed to revolutionize traditional attendance methods by leveraging advanced technologies.</a:t>
          </a:r>
          <a:endParaRPr lang="en-US" sz="1800" b="1" kern="1200" dirty="0"/>
        </a:p>
      </dsp:txBody>
      <dsp:txXfrm>
        <a:off x="1404506" y="6328"/>
        <a:ext cx="4226016" cy="1216645"/>
      </dsp:txXfrm>
    </dsp:sp>
    <dsp:sp modelId="{B409213E-E62E-43AD-992D-A69D66C71559}">
      <dsp:nvSpPr>
        <dsp:cNvPr id="0" name=""/>
        <dsp:cNvSpPr/>
      </dsp:nvSpPr>
      <dsp:spPr>
        <a:xfrm>
          <a:off x="0" y="1517918"/>
          <a:ext cx="5943600" cy="1215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D23E3-43CB-4E23-931A-9EF0566E628B}">
      <dsp:nvSpPr>
        <dsp:cNvPr id="0" name=""/>
        <dsp:cNvSpPr/>
      </dsp:nvSpPr>
      <dsp:spPr>
        <a:xfrm>
          <a:off x="367675" y="1791396"/>
          <a:ext cx="669155" cy="6685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73F49A-B9EF-4B54-A234-98D9399660DE}">
      <dsp:nvSpPr>
        <dsp:cNvPr id="0" name=""/>
        <dsp:cNvSpPr/>
      </dsp:nvSpPr>
      <dsp:spPr>
        <a:xfrm>
          <a:off x="1404506" y="1517918"/>
          <a:ext cx="4226016" cy="121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62" tIns="128762" rIns="128762" bIns="128762" numCol="1" spcCol="1270" anchor="ctr" anchorCtr="0">
          <a:noAutofit/>
        </a:bodyPr>
        <a:lstStyle/>
        <a:p>
          <a:pPr marL="0" lvl="0" indent="0" algn="l" defTabSz="800100">
            <a:lnSpc>
              <a:spcPct val="100000"/>
            </a:lnSpc>
            <a:spcBef>
              <a:spcPct val="0"/>
            </a:spcBef>
            <a:spcAft>
              <a:spcPct val="35000"/>
            </a:spcAft>
            <a:buNone/>
          </a:pPr>
          <a:r>
            <a:rPr lang="en-IN" sz="1800" b="1" kern="1200" dirty="0"/>
            <a:t>This system aims to enhance efficiency, accuracy, and accessibility in tracking attendance for students and staff in educational institutions</a:t>
          </a:r>
          <a:r>
            <a:rPr lang="en-IN" sz="1400" kern="1200" dirty="0"/>
            <a:t>. </a:t>
          </a:r>
          <a:endParaRPr lang="en-US" sz="1400" kern="1200" dirty="0"/>
        </a:p>
      </dsp:txBody>
      <dsp:txXfrm>
        <a:off x="1404506" y="1517918"/>
        <a:ext cx="4226016" cy="1216645"/>
      </dsp:txXfrm>
    </dsp:sp>
    <dsp:sp modelId="{5E6761F1-6512-4671-9C5E-03A589A2A7D4}">
      <dsp:nvSpPr>
        <dsp:cNvPr id="0" name=""/>
        <dsp:cNvSpPr/>
      </dsp:nvSpPr>
      <dsp:spPr>
        <a:xfrm>
          <a:off x="0" y="3029508"/>
          <a:ext cx="5943600" cy="1215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DBD7A-B1CB-4B61-950F-2B1E3929AB9A}">
      <dsp:nvSpPr>
        <dsp:cNvPr id="0" name=""/>
        <dsp:cNvSpPr/>
      </dsp:nvSpPr>
      <dsp:spPr>
        <a:xfrm>
          <a:off x="367675" y="3302986"/>
          <a:ext cx="669155" cy="6685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BA5656-F3A3-4335-9515-ACF4BA9A3270}">
      <dsp:nvSpPr>
        <dsp:cNvPr id="0" name=""/>
        <dsp:cNvSpPr/>
      </dsp:nvSpPr>
      <dsp:spPr>
        <a:xfrm>
          <a:off x="1404506" y="3029508"/>
          <a:ext cx="4226016" cy="121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62" tIns="128762" rIns="128762" bIns="128762" numCol="1" spcCol="1270" anchor="ctr" anchorCtr="0">
          <a:noAutofit/>
        </a:bodyPr>
        <a:lstStyle/>
        <a:p>
          <a:pPr marL="0" lvl="0" indent="0" algn="l" defTabSz="800100">
            <a:lnSpc>
              <a:spcPct val="100000"/>
            </a:lnSpc>
            <a:spcBef>
              <a:spcPct val="0"/>
            </a:spcBef>
            <a:spcAft>
              <a:spcPct val="35000"/>
            </a:spcAft>
            <a:buNone/>
          </a:pPr>
          <a:r>
            <a:rPr lang="en-IN" sz="1800" b="1" kern="1200" dirty="0"/>
            <a:t>By utilizing face databases, recognition algorithms, and real-time processing, the system can automatically identify individuals, record attendance data.</a:t>
          </a:r>
          <a:endParaRPr lang="en-US" sz="1800" b="1" kern="1200" dirty="0"/>
        </a:p>
      </dsp:txBody>
      <dsp:txXfrm>
        <a:off x="1404506" y="3029508"/>
        <a:ext cx="4226016" cy="1216645"/>
      </dsp:txXfrm>
    </dsp:sp>
    <dsp:sp modelId="{E441560B-467F-49AF-9D85-52D648252D1A}">
      <dsp:nvSpPr>
        <dsp:cNvPr id="0" name=""/>
        <dsp:cNvSpPr/>
      </dsp:nvSpPr>
      <dsp:spPr>
        <a:xfrm>
          <a:off x="0" y="4541098"/>
          <a:ext cx="5943600" cy="1215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AABA9-D448-4D63-9B8E-314C8B30B3CB}">
      <dsp:nvSpPr>
        <dsp:cNvPr id="0" name=""/>
        <dsp:cNvSpPr/>
      </dsp:nvSpPr>
      <dsp:spPr>
        <a:xfrm>
          <a:off x="367675" y="4814576"/>
          <a:ext cx="669155" cy="6685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32F4DE-25F6-43AB-86D0-F9CD1F46B635}">
      <dsp:nvSpPr>
        <dsp:cNvPr id="0" name=""/>
        <dsp:cNvSpPr/>
      </dsp:nvSpPr>
      <dsp:spPr>
        <a:xfrm>
          <a:off x="1141154" y="4547427"/>
          <a:ext cx="4802445" cy="121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62" tIns="128762" rIns="128762" bIns="128762" numCol="1" spcCol="1270" anchor="ctr" anchorCtr="0">
          <a:noAutofit/>
        </a:bodyPr>
        <a:lstStyle/>
        <a:p>
          <a:pPr marL="0" lvl="0" indent="0" algn="l" defTabSz="800100">
            <a:lnSpc>
              <a:spcPct val="100000"/>
            </a:lnSpc>
            <a:spcBef>
              <a:spcPct val="0"/>
            </a:spcBef>
            <a:spcAft>
              <a:spcPct val="35000"/>
            </a:spcAft>
            <a:buNone/>
          </a:pPr>
          <a:r>
            <a:rPr lang="en-IN" sz="1800" b="1" kern="1200" dirty="0"/>
            <a:t>The implementation involves creating a user-friendly interface, enabling face storage for new individuals, and providing clear indications of successful recognition. </a:t>
          </a:r>
          <a:endParaRPr lang="en-US" sz="1800" b="1" kern="1200" dirty="0"/>
        </a:p>
      </dsp:txBody>
      <dsp:txXfrm>
        <a:off x="1141154" y="4547427"/>
        <a:ext cx="4802445" cy="12166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DAC2C-8518-4B13-A165-A381DD279164}">
      <dsp:nvSpPr>
        <dsp:cNvPr id="0" name=""/>
        <dsp:cNvSpPr/>
      </dsp:nvSpPr>
      <dsp:spPr>
        <a:xfrm>
          <a:off x="0" y="0"/>
          <a:ext cx="7492140" cy="17670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9912F5-223D-4A91-A9A3-CA6D5533F300}">
      <dsp:nvSpPr>
        <dsp:cNvPr id="0" name=""/>
        <dsp:cNvSpPr/>
      </dsp:nvSpPr>
      <dsp:spPr>
        <a:xfrm>
          <a:off x="362235" y="397591"/>
          <a:ext cx="971896" cy="971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B1D60A-2E16-4D00-A456-CF370AE95D91}">
      <dsp:nvSpPr>
        <dsp:cNvPr id="0" name=""/>
        <dsp:cNvSpPr/>
      </dsp:nvSpPr>
      <dsp:spPr>
        <a:xfrm>
          <a:off x="1868672" y="0"/>
          <a:ext cx="5451156" cy="1767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017" tIns="187017" rIns="187017" bIns="187017" numCol="1" spcCol="1270" anchor="ctr" anchorCtr="0">
          <a:noAutofit/>
        </a:bodyPr>
        <a:lstStyle/>
        <a:p>
          <a:pPr marL="0" lvl="0" indent="0" algn="l" defTabSz="711200">
            <a:lnSpc>
              <a:spcPct val="100000"/>
            </a:lnSpc>
            <a:spcBef>
              <a:spcPct val="0"/>
            </a:spcBef>
            <a:spcAft>
              <a:spcPct val="35000"/>
            </a:spcAft>
            <a:buNone/>
          </a:pPr>
          <a:r>
            <a:rPr lang="en-IN" sz="1600" b="0" i="0" kern="1200" dirty="0">
              <a:latin typeface="Aharoni" panose="02010803020104030203" pitchFamily="2" charset="-79"/>
              <a:cs typeface="Aharoni" panose="02010803020104030203" pitchFamily="2" charset="-79"/>
            </a:rPr>
            <a:t>Face recognition attendance systems use advanced computer technologies to identify individuals based on their facial features. These systems are replacing traditional attendance marking methods such as calling student names and checking identification cards. They can be used in a variety of fields</a:t>
          </a:r>
          <a:endParaRPr lang="en-US" sz="1600" kern="1200" dirty="0">
            <a:latin typeface="Aharoni" panose="02010803020104030203" pitchFamily="2" charset="-79"/>
            <a:cs typeface="Aharoni" panose="02010803020104030203" pitchFamily="2" charset="-79"/>
          </a:endParaRPr>
        </a:p>
      </dsp:txBody>
      <dsp:txXfrm>
        <a:off x="1868672" y="0"/>
        <a:ext cx="5451156" cy="1767085"/>
      </dsp:txXfrm>
    </dsp:sp>
    <dsp:sp modelId="{CCBA9C04-63CE-4642-B961-30B8EAAB655F}">
      <dsp:nvSpPr>
        <dsp:cNvPr id="0" name=""/>
        <dsp:cNvSpPr/>
      </dsp:nvSpPr>
      <dsp:spPr>
        <a:xfrm>
          <a:off x="0" y="1748013"/>
          <a:ext cx="7492140" cy="17670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3C0F0-7A20-4962-9469-756E21AEF6B6}">
      <dsp:nvSpPr>
        <dsp:cNvPr id="0" name=""/>
        <dsp:cNvSpPr/>
      </dsp:nvSpPr>
      <dsp:spPr>
        <a:xfrm>
          <a:off x="362235" y="2145613"/>
          <a:ext cx="971896" cy="971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978286-08E2-4B0B-8D55-1A1C15E4A708}">
      <dsp:nvSpPr>
        <dsp:cNvPr id="0" name=""/>
        <dsp:cNvSpPr/>
      </dsp:nvSpPr>
      <dsp:spPr>
        <a:xfrm>
          <a:off x="1868672" y="1748473"/>
          <a:ext cx="5451156" cy="1767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017" tIns="187017" rIns="187017" bIns="187017" numCol="1" spcCol="1270" anchor="ctr" anchorCtr="0">
          <a:noAutofit/>
        </a:bodyPr>
        <a:lstStyle/>
        <a:p>
          <a:pPr marL="0" lvl="0" indent="0" algn="l" defTabSz="711200">
            <a:lnSpc>
              <a:spcPct val="100000"/>
            </a:lnSpc>
            <a:spcBef>
              <a:spcPct val="0"/>
            </a:spcBef>
            <a:spcAft>
              <a:spcPct val="35000"/>
            </a:spcAft>
            <a:buNone/>
          </a:pPr>
          <a:r>
            <a:rPr lang="en-IN" sz="1600" b="0" i="0" kern="1200" dirty="0">
              <a:latin typeface="Aharoni" panose="02010803020104030203" pitchFamily="2" charset="-79"/>
              <a:cs typeface="Aharoni" panose="02010803020104030203" pitchFamily="2" charset="-79"/>
            </a:rPr>
            <a:t>Face recognition is one of the most important applications of image processing in the technical world. The process of identifying students using a face biostatistics system based on high-definition monitoring and other computer technologies is called a face recognition attendance system</a:t>
          </a:r>
          <a:endParaRPr lang="en-US" sz="1600" kern="1200" dirty="0">
            <a:latin typeface="Aharoni" panose="02010803020104030203" pitchFamily="2" charset="-79"/>
            <a:cs typeface="Aharoni" panose="02010803020104030203" pitchFamily="2" charset="-79"/>
          </a:endParaRPr>
        </a:p>
      </dsp:txBody>
      <dsp:txXfrm>
        <a:off x="1868672" y="1748473"/>
        <a:ext cx="5451156" cy="1767085"/>
      </dsp:txXfrm>
    </dsp:sp>
    <dsp:sp modelId="{EACCC6C5-6ABF-4FC7-BC30-5A950907ADCC}">
      <dsp:nvSpPr>
        <dsp:cNvPr id="0" name=""/>
        <dsp:cNvSpPr/>
      </dsp:nvSpPr>
      <dsp:spPr>
        <a:xfrm>
          <a:off x="0" y="3497269"/>
          <a:ext cx="7492140" cy="17670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89B15-369E-4807-BA5E-AE9C6AC9E915}">
      <dsp:nvSpPr>
        <dsp:cNvPr id="0" name=""/>
        <dsp:cNvSpPr/>
      </dsp:nvSpPr>
      <dsp:spPr>
        <a:xfrm>
          <a:off x="362235" y="3894869"/>
          <a:ext cx="971896" cy="971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AE44F7-B889-43C0-9AF6-63F40D4EA48F}">
      <dsp:nvSpPr>
        <dsp:cNvPr id="0" name=""/>
        <dsp:cNvSpPr/>
      </dsp:nvSpPr>
      <dsp:spPr>
        <a:xfrm>
          <a:off x="1868672" y="3498170"/>
          <a:ext cx="5451156" cy="1767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017" tIns="187017" rIns="187017" bIns="187017" numCol="1" spcCol="1270" anchor="ctr" anchorCtr="0">
          <a:noAutofit/>
        </a:bodyPr>
        <a:lstStyle/>
        <a:p>
          <a:pPr marL="0" lvl="0" indent="0" algn="l" defTabSz="711200">
            <a:lnSpc>
              <a:spcPct val="100000"/>
            </a:lnSpc>
            <a:spcBef>
              <a:spcPct val="0"/>
            </a:spcBef>
            <a:spcAft>
              <a:spcPct val="35000"/>
            </a:spcAft>
            <a:buNone/>
          </a:pPr>
          <a:r>
            <a:rPr lang="en-IN" sz="1600" b="0" i="0" kern="1200" dirty="0">
              <a:latin typeface="Aharoni" panose="02010803020104030203" pitchFamily="2" charset="-79"/>
              <a:cs typeface="Aharoni" panose="02010803020104030203" pitchFamily="2" charset="-79"/>
            </a:rPr>
            <a:t>Facial recognition is a category of biometric software that maps an individual's facial features mathematically and stores the data as a faceprint. The software uses deep learning algorithms to compare a live capture or digital image to the stored faceprint in order to verify an individual's identity.</a:t>
          </a:r>
          <a:endParaRPr lang="en-US" sz="1600" kern="1200" dirty="0">
            <a:latin typeface="Aharoni" panose="02010803020104030203" pitchFamily="2" charset="-79"/>
            <a:cs typeface="Aharoni" panose="02010803020104030203" pitchFamily="2" charset="-79"/>
          </a:endParaRPr>
        </a:p>
      </dsp:txBody>
      <dsp:txXfrm>
        <a:off x="1868672" y="3498170"/>
        <a:ext cx="5451156" cy="176708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3/21/2024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25801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3/21/2024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1616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3/21/2024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44600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3/21/2024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53979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3/21/2024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39915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3/21/2024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68327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3/21/2024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13315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3/21/2024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75526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3/21/2024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0482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3/21/2024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74928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3/21/2024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75547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3/21/2024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66063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jibble.io/face-recognition-attendance-system" TargetMode="External"/><Relationship Id="rId2" Type="http://schemas.openxmlformats.org/officeDocument/2006/relationships/hyperlink" Target="https://www.lystloc.com/blog/what-is-facial-recognition-attendance-system-and-its-top-benefits-in-the-workplace/" TargetMode="External"/><Relationship Id="rId1" Type="http://schemas.openxmlformats.org/officeDocument/2006/relationships/slideLayout" Target="../slideLayouts/slideLayout1.xml"/><Relationship Id="rId5" Type="http://schemas.openxmlformats.org/officeDocument/2006/relationships/hyperlink" Target="https://www.perplexity.ai/search/Facial-recognition-project-5g9tQRFUQwy_Xeg.TnuzSg/" TargetMode="External"/><Relationship Id="rId4" Type="http://schemas.openxmlformats.org/officeDocument/2006/relationships/hyperlink" Target="https://truein.com/face-recognition-attendance-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4D8701-F52D-1887-28E7-73854F530C8D}"/>
              </a:ext>
            </a:extLst>
          </p:cNvPr>
          <p:cNvPicPr>
            <a:picLocks noChangeAspect="1"/>
          </p:cNvPicPr>
          <p:nvPr/>
        </p:nvPicPr>
        <p:blipFill>
          <a:blip r:embed="rId2">
            <a:extLst>
              <a:ext uri="{28A0092B-C50C-407E-A947-70E740481C1C}">
                <a14:useLocalDpi xmlns:a14="http://schemas.microsoft.com/office/drawing/2010/main" val="0"/>
              </a:ext>
            </a:extLst>
          </a:blip>
          <a:srcRect t="7786" b="7786"/>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9BD78BA5-2579-4D62-B68F-2289D39BF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6DE9F-346C-8FA0-7289-A6015C18F422}"/>
              </a:ext>
            </a:extLst>
          </p:cNvPr>
          <p:cNvSpPr>
            <a:spLocks noGrp="1"/>
          </p:cNvSpPr>
          <p:nvPr>
            <p:ph type="ctrTitle"/>
          </p:nvPr>
        </p:nvSpPr>
        <p:spPr>
          <a:xfrm>
            <a:off x="476250" y="358907"/>
            <a:ext cx="5271407" cy="3830534"/>
          </a:xfrm>
        </p:spPr>
        <p:txBody>
          <a:bodyPr anchor="t">
            <a:normAutofit fontScale="90000"/>
          </a:bodyPr>
          <a:lstStyle/>
          <a:p>
            <a:r>
              <a:rPr lang="en-IN" sz="7300" b="1" i="0" dirty="0">
                <a:solidFill>
                  <a:schemeClr val="accent2">
                    <a:lumMod val="60000"/>
                    <a:lumOff val="40000"/>
                  </a:schemeClr>
                </a:solidFill>
                <a:effectLst/>
                <a:latin typeface="Roboto" panose="02000000000000000000" pitchFamily="2" charset="0"/>
              </a:rPr>
              <a:t>Facial Recognition Attendance </a:t>
            </a:r>
            <a:r>
              <a:rPr lang="en-IN" sz="7300" b="1" dirty="0">
                <a:solidFill>
                  <a:schemeClr val="accent2">
                    <a:lumMod val="60000"/>
                    <a:lumOff val="40000"/>
                  </a:schemeClr>
                </a:solidFill>
                <a:latin typeface="Roboto" panose="02000000000000000000" pitchFamily="2" charset="0"/>
              </a:rPr>
              <a:t>S</a:t>
            </a:r>
            <a:r>
              <a:rPr lang="en-IN" sz="7300" b="1" i="0" dirty="0">
                <a:solidFill>
                  <a:schemeClr val="accent2">
                    <a:lumMod val="60000"/>
                    <a:lumOff val="40000"/>
                  </a:schemeClr>
                </a:solidFill>
                <a:effectLst/>
                <a:latin typeface="Roboto" panose="02000000000000000000" pitchFamily="2" charset="0"/>
              </a:rPr>
              <a:t>ystem</a:t>
            </a:r>
            <a:br>
              <a:rPr lang="en-IN" b="1" i="0" dirty="0">
                <a:solidFill>
                  <a:schemeClr val="accent2">
                    <a:lumMod val="60000"/>
                    <a:lumOff val="40000"/>
                  </a:schemeClr>
                </a:solidFill>
                <a:effectLst/>
                <a:latin typeface="Roboto" panose="02000000000000000000" pitchFamily="2" charset="0"/>
              </a:rPr>
            </a:br>
            <a:endParaRPr lang="en-IN" dirty="0">
              <a:solidFill>
                <a:schemeClr val="accent2">
                  <a:lumMod val="60000"/>
                  <a:lumOff val="40000"/>
                </a:schemeClr>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75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42D31CE-B7AB-F230-C91E-45A602394626}"/>
              </a:ext>
            </a:extLst>
          </p:cNvPr>
          <p:cNvSpPr txBox="1"/>
          <p:nvPr/>
        </p:nvSpPr>
        <p:spPr>
          <a:xfrm>
            <a:off x="224324" y="4914457"/>
            <a:ext cx="4969374" cy="2185214"/>
          </a:xfrm>
          <a:prstGeom prst="rect">
            <a:avLst/>
          </a:prstGeom>
          <a:noFill/>
        </p:spPr>
        <p:txBody>
          <a:bodyPr wrap="none" rtlCol="0">
            <a:spAutoFit/>
          </a:bodyPr>
          <a:lstStyle/>
          <a:p>
            <a:pPr>
              <a:lnSpc>
                <a:spcPct val="120000"/>
              </a:lnSpc>
              <a:spcAft>
                <a:spcPts val="600"/>
              </a:spcAft>
              <a:buSzPct val="87000"/>
            </a:pPr>
            <a:r>
              <a:rPr lang="en-US" sz="2000" b="1" dirty="0">
                <a:solidFill>
                  <a:schemeClr val="bg1">
                    <a:lumMod val="85000"/>
                  </a:schemeClr>
                </a:solidFill>
                <a:latin typeface="Abadi Extra Light" panose="020F0502020204030204" pitchFamily="34" charset="0"/>
              </a:rPr>
              <a:t>	TEAM MEMBERS : </a:t>
            </a:r>
          </a:p>
          <a:p>
            <a:pPr marL="571500" indent="-571500">
              <a:lnSpc>
                <a:spcPct val="120000"/>
              </a:lnSpc>
              <a:spcAft>
                <a:spcPts val="600"/>
              </a:spcAft>
              <a:buSzPct val="87000"/>
              <a:buFont typeface="Arial" panose="020B0604020202020204" pitchFamily="34" charset="0"/>
              <a:buChar char="•"/>
            </a:pPr>
            <a:r>
              <a:rPr lang="en-US" sz="2000" b="1" dirty="0">
                <a:solidFill>
                  <a:schemeClr val="bg1">
                    <a:lumMod val="85000"/>
                  </a:schemeClr>
                </a:solidFill>
                <a:latin typeface="Abadi Extra Light" panose="020F0502020204030204" pitchFamily="34" charset="0"/>
              </a:rPr>
              <a:t>Varun kumar potta (RA2111026010255)</a:t>
            </a:r>
          </a:p>
          <a:p>
            <a:pPr marL="571500" indent="-571500">
              <a:lnSpc>
                <a:spcPct val="120000"/>
              </a:lnSpc>
              <a:spcAft>
                <a:spcPts val="600"/>
              </a:spcAft>
              <a:buSzPct val="87000"/>
              <a:buFont typeface="Arial" panose="020B0604020202020204" pitchFamily="34" charset="0"/>
              <a:buChar char="•"/>
            </a:pPr>
            <a:r>
              <a:rPr lang="en-US" sz="2000" b="1" dirty="0" err="1">
                <a:solidFill>
                  <a:schemeClr val="bg1">
                    <a:lumMod val="85000"/>
                  </a:schemeClr>
                </a:solidFill>
                <a:latin typeface="Abadi Extra Light" panose="020F0502020204030204" pitchFamily="34" charset="0"/>
              </a:rPr>
              <a:t>Mohithjayavaram</a:t>
            </a:r>
            <a:r>
              <a:rPr lang="en-US" sz="2000" b="1" dirty="0">
                <a:solidFill>
                  <a:schemeClr val="bg1">
                    <a:lumMod val="85000"/>
                  </a:schemeClr>
                </a:solidFill>
                <a:latin typeface="Abadi Extra Light" panose="020F0502020204030204" pitchFamily="34" charset="0"/>
              </a:rPr>
              <a:t> (RA2111026010241)</a:t>
            </a:r>
          </a:p>
          <a:p>
            <a:pPr marL="571500" indent="-571500">
              <a:lnSpc>
                <a:spcPct val="120000"/>
              </a:lnSpc>
              <a:spcAft>
                <a:spcPts val="600"/>
              </a:spcAft>
              <a:buSzPct val="87000"/>
              <a:buFont typeface="Arial" panose="020B0604020202020204" pitchFamily="34" charset="0"/>
              <a:buChar char="•"/>
            </a:pPr>
            <a:r>
              <a:rPr lang="en-US" sz="2000" b="1" dirty="0">
                <a:solidFill>
                  <a:schemeClr val="bg1">
                    <a:lumMod val="85000"/>
                  </a:schemeClr>
                </a:solidFill>
                <a:latin typeface="Abadi Extra Light" panose="020F0502020204030204" pitchFamily="34" charset="0"/>
              </a:rPr>
              <a:t>Bhavana </a:t>
            </a:r>
            <a:r>
              <a:rPr lang="en-US" sz="2000" b="1" dirty="0" err="1">
                <a:solidFill>
                  <a:schemeClr val="bg1">
                    <a:lumMod val="85000"/>
                  </a:schemeClr>
                </a:solidFill>
                <a:latin typeface="Abadi Extra Light" panose="020F0502020204030204" pitchFamily="34" charset="0"/>
              </a:rPr>
              <a:t>Moparthi</a:t>
            </a:r>
            <a:r>
              <a:rPr lang="en-US" sz="2000" b="1" dirty="0">
                <a:solidFill>
                  <a:schemeClr val="bg1">
                    <a:lumMod val="85000"/>
                  </a:schemeClr>
                </a:solidFill>
                <a:latin typeface="Abadi Extra Light" panose="020F0502020204030204" pitchFamily="34" charset="0"/>
              </a:rPr>
              <a:t> (RA2111026010212)</a:t>
            </a:r>
          </a:p>
          <a:p>
            <a:endParaRPr lang="en-IN" sz="2000" dirty="0">
              <a:solidFill>
                <a:schemeClr val="bg1">
                  <a:lumMod val="85000"/>
                </a:schemeClr>
              </a:solidFill>
            </a:endParaRPr>
          </a:p>
        </p:txBody>
      </p:sp>
    </p:spTree>
    <p:extLst>
      <p:ext uri="{BB962C8B-B14F-4D97-AF65-F5344CB8AC3E}">
        <p14:creationId xmlns:p14="http://schemas.microsoft.com/office/powerpoint/2010/main" val="2302060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A blue background with a silhouette of a person's head&#10;&#10;Description automatically generated">
            <a:extLst>
              <a:ext uri="{FF2B5EF4-FFF2-40B4-BE49-F238E27FC236}">
                <a16:creationId xmlns:a16="http://schemas.microsoft.com/office/drawing/2014/main" id="{2ADD3C65-8F4B-A3C2-EAD8-284E9DBB1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1" y="69569"/>
            <a:ext cx="12164963" cy="6936617"/>
          </a:xfrm>
          <a:prstGeom prst="rect">
            <a:avLst/>
          </a:prstGeom>
        </p:spPr>
      </p:pic>
      <p:sp useBgFill="1">
        <p:nvSpPr>
          <p:cNvPr id="22" name="Rectangle 2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6DE9F-346C-8FA0-7289-A6015C18F422}"/>
              </a:ext>
            </a:extLst>
          </p:cNvPr>
          <p:cNvSpPr>
            <a:spLocks noGrp="1"/>
          </p:cNvSpPr>
          <p:nvPr>
            <p:ph type="ctrTitle"/>
          </p:nvPr>
        </p:nvSpPr>
        <p:spPr>
          <a:xfrm>
            <a:off x="912628" y="1371600"/>
            <a:ext cx="4323907" cy="2696866"/>
          </a:xfrm>
          <a:solidFill>
            <a:schemeClr val="bg1"/>
          </a:solidFill>
          <a:ln>
            <a:solidFill>
              <a:schemeClr val="bg1"/>
            </a:solidFill>
          </a:ln>
        </p:spPr>
        <p:txBody>
          <a:bodyPr anchor="t">
            <a:normAutofit/>
          </a:bodyPr>
          <a:lstStyle/>
          <a:p>
            <a:br>
              <a:rPr lang="en-IN" b="1" i="0">
                <a:effectLst/>
                <a:latin typeface="Roboto" panose="02000000000000000000" pitchFamily="2" charset="0"/>
              </a:rPr>
            </a:br>
            <a:endParaRPr lang="en-IN"/>
          </a:p>
        </p:txBody>
      </p:sp>
      <p:pic>
        <p:nvPicPr>
          <p:cNvPr id="4" name="Picture 3">
            <a:extLst>
              <a:ext uri="{FF2B5EF4-FFF2-40B4-BE49-F238E27FC236}">
                <a16:creationId xmlns:a16="http://schemas.microsoft.com/office/drawing/2014/main" id="{2C4D8701-F52D-1887-28E7-73854F530C8D}"/>
              </a:ext>
            </a:extLst>
          </p:cNvPr>
          <p:cNvPicPr>
            <a:picLocks noChangeAspect="1"/>
          </p:cNvPicPr>
          <p:nvPr/>
        </p:nvPicPr>
        <p:blipFill rotWithShape="1">
          <a:blip r:embed="rId3">
            <a:extLst>
              <a:ext uri="{28A0092B-C50C-407E-A947-70E740481C1C}">
                <a14:useLocalDpi xmlns:a14="http://schemas.microsoft.com/office/drawing/2010/main" val="0"/>
              </a:ext>
            </a:extLst>
          </a:blip>
          <a:srcRect l="2071" t="12500" r="2071" b="12500"/>
          <a:stretch/>
        </p:blipFill>
        <p:spPr>
          <a:xfrm>
            <a:off x="10886" y="-148186"/>
            <a:ext cx="12192000" cy="7154372"/>
          </a:xfrm>
          <a:prstGeom prst="rect">
            <a:avLst/>
          </a:prstGeom>
        </p:spPr>
      </p:pic>
      <p:cxnSp>
        <p:nvCxnSpPr>
          <p:cNvPr id="23" name="Straight Connector 22">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8FD9DC1-361C-66F9-9F9D-373EE4259062}"/>
              </a:ext>
            </a:extLst>
          </p:cNvPr>
          <p:cNvSpPr/>
          <p:nvPr/>
        </p:nvSpPr>
        <p:spPr>
          <a:xfrm>
            <a:off x="6096000" y="733425"/>
            <a:ext cx="4953000" cy="8191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tx1"/>
              </a:solidFill>
            </a:endParaRPr>
          </a:p>
        </p:txBody>
      </p:sp>
      <p:sp>
        <p:nvSpPr>
          <p:cNvPr id="5" name="Rectangle 4">
            <a:extLst>
              <a:ext uri="{FF2B5EF4-FFF2-40B4-BE49-F238E27FC236}">
                <a16:creationId xmlns:a16="http://schemas.microsoft.com/office/drawing/2014/main" id="{E6D4C906-5161-054B-4C1A-5F7F26BFE6A8}"/>
              </a:ext>
            </a:extLst>
          </p:cNvPr>
          <p:cNvSpPr/>
          <p:nvPr/>
        </p:nvSpPr>
        <p:spPr>
          <a:xfrm>
            <a:off x="6096000" y="2285998"/>
            <a:ext cx="4953000" cy="8191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6" name="Rectangle 5">
            <a:extLst>
              <a:ext uri="{FF2B5EF4-FFF2-40B4-BE49-F238E27FC236}">
                <a16:creationId xmlns:a16="http://schemas.microsoft.com/office/drawing/2014/main" id="{8CE2F10A-CD94-A091-09ED-2765244D9843}"/>
              </a:ext>
            </a:extLst>
          </p:cNvPr>
          <p:cNvSpPr/>
          <p:nvPr/>
        </p:nvSpPr>
        <p:spPr>
          <a:xfrm>
            <a:off x="6096000" y="3905245"/>
            <a:ext cx="4953000" cy="8191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7" name="Rectangle 6">
            <a:extLst>
              <a:ext uri="{FF2B5EF4-FFF2-40B4-BE49-F238E27FC236}">
                <a16:creationId xmlns:a16="http://schemas.microsoft.com/office/drawing/2014/main" id="{8BB01C70-2102-5FE7-6D57-E92AA7F68589}"/>
              </a:ext>
            </a:extLst>
          </p:cNvPr>
          <p:cNvSpPr/>
          <p:nvPr/>
        </p:nvSpPr>
        <p:spPr>
          <a:xfrm>
            <a:off x="6096000" y="5715001"/>
            <a:ext cx="4953000" cy="8191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8" name="TextBox 7">
            <a:extLst>
              <a:ext uri="{FF2B5EF4-FFF2-40B4-BE49-F238E27FC236}">
                <a16:creationId xmlns:a16="http://schemas.microsoft.com/office/drawing/2014/main" id="{605AF197-4139-8509-F385-B43A12ECED3C}"/>
              </a:ext>
            </a:extLst>
          </p:cNvPr>
          <p:cNvSpPr txBox="1"/>
          <p:nvPr/>
        </p:nvSpPr>
        <p:spPr>
          <a:xfrm>
            <a:off x="242860" y="107671"/>
            <a:ext cx="4201791" cy="923330"/>
          </a:xfrm>
          <a:prstGeom prst="rect">
            <a:avLst/>
          </a:prstGeom>
          <a:noFill/>
        </p:spPr>
        <p:txBody>
          <a:bodyPr wrap="none" rtlCol="0">
            <a:spAutoFit/>
          </a:bodyPr>
          <a:lstStyle/>
          <a:p>
            <a:r>
              <a:rPr lang="en-US" sz="5400" b="1" dirty="0">
                <a:solidFill>
                  <a:srgbClr val="C00000"/>
                </a:solidFill>
                <a:latin typeface="Aharoni" panose="02010803020104030203" pitchFamily="2" charset="-79"/>
                <a:cs typeface="Aharoni" panose="02010803020104030203" pitchFamily="2" charset="-79"/>
              </a:rPr>
              <a:t>Content Title</a:t>
            </a:r>
            <a:endParaRPr lang="en-IN" sz="5400" b="1" dirty="0">
              <a:solidFill>
                <a:srgbClr val="C00000"/>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0721CF91-DB54-D95C-BB7E-495B91BCBD20}"/>
              </a:ext>
            </a:extLst>
          </p:cNvPr>
          <p:cNvSpPr txBox="1"/>
          <p:nvPr/>
        </p:nvSpPr>
        <p:spPr>
          <a:xfrm>
            <a:off x="7529586" y="778013"/>
            <a:ext cx="2185214" cy="707886"/>
          </a:xfrm>
          <a:prstGeom prst="rect">
            <a:avLst/>
          </a:prstGeom>
          <a:noFill/>
        </p:spPr>
        <p:txBody>
          <a:bodyPr wrap="none" rtlCol="0">
            <a:spAutoFit/>
          </a:bodyPr>
          <a:lstStyle/>
          <a:p>
            <a:r>
              <a:rPr lang="en-US" sz="4000" b="1" dirty="0">
                <a:latin typeface="Aharoni" panose="02010803020104030203" pitchFamily="2" charset="-79"/>
                <a:cs typeface="Aharoni" panose="02010803020104030203" pitchFamily="2" charset="-79"/>
              </a:rPr>
              <a:t>Abstract</a:t>
            </a:r>
            <a:endParaRPr lang="en-IN" sz="4000" b="1" dirty="0">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298492AB-A7BC-111D-E66D-057A8E85EAE5}"/>
              </a:ext>
            </a:extLst>
          </p:cNvPr>
          <p:cNvSpPr txBox="1"/>
          <p:nvPr/>
        </p:nvSpPr>
        <p:spPr>
          <a:xfrm>
            <a:off x="7277816" y="2352672"/>
            <a:ext cx="3111749" cy="707886"/>
          </a:xfrm>
          <a:prstGeom prst="rect">
            <a:avLst/>
          </a:prstGeom>
          <a:noFill/>
        </p:spPr>
        <p:txBody>
          <a:bodyPr wrap="none" rtlCol="0">
            <a:spAutoFit/>
          </a:bodyPr>
          <a:lstStyle/>
          <a:p>
            <a:r>
              <a:rPr lang="en-US" sz="4000" b="1" dirty="0">
                <a:latin typeface="Aharoni" panose="02010803020104030203" pitchFamily="2" charset="-79"/>
                <a:cs typeface="Aharoni" panose="02010803020104030203" pitchFamily="2" charset="-79"/>
              </a:rPr>
              <a:t>Introduction</a:t>
            </a:r>
            <a:endParaRPr lang="en-IN" sz="4000" b="1" dirty="0">
              <a:latin typeface="Aharoni" panose="02010803020104030203" pitchFamily="2" charset="-79"/>
              <a:cs typeface="Aharoni" panose="02010803020104030203" pitchFamily="2" charset="-79"/>
            </a:endParaRPr>
          </a:p>
        </p:txBody>
      </p:sp>
      <p:sp>
        <p:nvSpPr>
          <p:cNvPr id="14" name="TextBox 13">
            <a:extLst>
              <a:ext uri="{FF2B5EF4-FFF2-40B4-BE49-F238E27FC236}">
                <a16:creationId xmlns:a16="http://schemas.microsoft.com/office/drawing/2014/main" id="{67D4FB11-6F71-392D-EAEB-C90DA84F9518}"/>
              </a:ext>
            </a:extLst>
          </p:cNvPr>
          <p:cNvSpPr txBox="1"/>
          <p:nvPr/>
        </p:nvSpPr>
        <p:spPr>
          <a:xfrm>
            <a:off x="7596012" y="4016507"/>
            <a:ext cx="2472152" cy="707886"/>
          </a:xfrm>
          <a:prstGeom prst="rect">
            <a:avLst/>
          </a:prstGeom>
          <a:noFill/>
        </p:spPr>
        <p:txBody>
          <a:bodyPr wrap="none" rtlCol="0">
            <a:spAutoFit/>
          </a:bodyPr>
          <a:lstStyle/>
          <a:p>
            <a:r>
              <a:rPr lang="en-US" sz="4000" b="1" dirty="0">
                <a:latin typeface="Aharoni" panose="02010803020104030203" pitchFamily="2" charset="-79"/>
                <a:cs typeface="Aharoni" panose="02010803020104030203" pitchFamily="2" charset="-79"/>
              </a:rPr>
              <a:t>Objective</a:t>
            </a:r>
            <a:endParaRPr lang="en-IN" sz="4000" b="1" dirty="0">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8CEFBB14-32D7-2323-DEC7-1FD445DB9EAA}"/>
              </a:ext>
            </a:extLst>
          </p:cNvPr>
          <p:cNvSpPr txBox="1"/>
          <p:nvPr/>
        </p:nvSpPr>
        <p:spPr>
          <a:xfrm>
            <a:off x="6621914" y="5651780"/>
            <a:ext cx="4382931" cy="707886"/>
          </a:xfrm>
          <a:prstGeom prst="rect">
            <a:avLst/>
          </a:prstGeom>
          <a:noFill/>
        </p:spPr>
        <p:txBody>
          <a:bodyPr wrap="none" rtlCol="0">
            <a:spAutoFit/>
          </a:bodyPr>
          <a:lstStyle/>
          <a:p>
            <a:r>
              <a:rPr lang="en-US" sz="4000" b="1" dirty="0">
                <a:latin typeface="Aharoni" panose="02010803020104030203" pitchFamily="2" charset="-79"/>
                <a:cs typeface="Aharoni" panose="02010803020104030203" pitchFamily="2" charset="-79"/>
              </a:rPr>
              <a:t>Literature Survey</a:t>
            </a:r>
            <a:endParaRPr lang="en-IN" sz="4000" b="1" dirty="0">
              <a:latin typeface="Aharoni" panose="02010803020104030203" pitchFamily="2" charset="-79"/>
              <a:cs typeface="Aharoni" panose="02010803020104030203" pitchFamily="2" charset="-79"/>
            </a:endParaRPr>
          </a:p>
        </p:txBody>
      </p:sp>
      <p:sp>
        <p:nvSpPr>
          <p:cNvPr id="16" name="AutoShape 2" descr="Workday's Global Study reveals the state of AI in business">
            <a:extLst>
              <a:ext uri="{FF2B5EF4-FFF2-40B4-BE49-F238E27FC236}">
                <a16:creationId xmlns:a16="http://schemas.microsoft.com/office/drawing/2014/main" id="{0CAB5632-F45E-BB76-5A8D-9ED4C21C62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1841817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6DE9F-346C-8FA0-7289-A6015C18F422}"/>
              </a:ext>
            </a:extLst>
          </p:cNvPr>
          <p:cNvSpPr>
            <a:spLocks noGrp="1"/>
          </p:cNvSpPr>
          <p:nvPr>
            <p:ph type="ctrTitle"/>
          </p:nvPr>
        </p:nvSpPr>
        <p:spPr>
          <a:xfrm>
            <a:off x="912628" y="1371600"/>
            <a:ext cx="4323907" cy="2696866"/>
          </a:xfrm>
        </p:spPr>
        <p:txBody>
          <a:bodyPr anchor="t">
            <a:normAutofit/>
          </a:bodyPr>
          <a:lstStyle/>
          <a:p>
            <a:br>
              <a:rPr lang="en-IN" b="1" i="0" dirty="0">
                <a:effectLst/>
                <a:latin typeface="Roboto" panose="02000000000000000000" pitchFamily="2" charset="0"/>
              </a:rPr>
            </a:br>
            <a:endParaRPr lang="en-IN" dirty="0"/>
          </a:p>
        </p:txBody>
      </p:sp>
      <p:cxnSp>
        <p:nvCxnSpPr>
          <p:cNvPr id="33" name="Straight Connector 32">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E6166CD-EC71-1A97-3610-2FD8DD1B7B84}"/>
              </a:ext>
            </a:extLst>
          </p:cNvPr>
          <p:cNvSpPr txBox="1"/>
          <p:nvPr/>
        </p:nvSpPr>
        <p:spPr>
          <a:xfrm>
            <a:off x="4665732" y="29705"/>
            <a:ext cx="2589170" cy="830997"/>
          </a:xfrm>
          <a:prstGeom prst="rect">
            <a:avLst/>
          </a:prstGeom>
          <a:noFill/>
        </p:spPr>
        <p:txBody>
          <a:bodyPr wrap="none" rtlCol="0">
            <a:spAutoFit/>
          </a:bodyPr>
          <a:lstStyle/>
          <a:p>
            <a:r>
              <a:rPr lang="en-US" sz="4800" dirty="0">
                <a:solidFill>
                  <a:srgbClr val="C00000"/>
                </a:solidFill>
                <a:latin typeface="Aharoni" panose="02010803020104030203" pitchFamily="2" charset="-79"/>
                <a:cs typeface="Aharoni" panose="02010803020104030203" pitchFamily="2" charset="-79"/>
              </a:rPr>
              <a:t>Abstract</a:t>
            </a:r>
            <a:endParaRPr lang="en-IN" sz="4800" dirty="0">
              <a:solidFill>
                <a:srgbClr val="C00000"/>
              </a:solidFill>
              <a:latin typeface="Aharoni" panose="02010803020104030203" pitchFamily="2" charset="-79"/>
              <a:cs typeface="Aharoni" panose="02010803020104030203" pitchFamily="2" charset="-79"/>
            </a:endParaRPr>
          </a:p>
        </p:txBody>
      </p:sp>
      <p:pic>
        <p:nvPicPr>
          <p:cNvPr id="6" name="Picture 2" descr="Face Recognition Attendance System Application in Various Industry">
            <a:extLst>
              <a:ext uri="{FF2B5EF4-FFF2-40B4-BE49-F238E27FC236}">
                <a16:creationId xmlns:a16="http://schemas.microsoft.com/office/drawing/2014/main" id="{E9BF719C-3024-BC8D-F5A6-6223694DBF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75" t="5568" r="6040"/>
          <a:stretch/>
        </p:blipFill>
        <p:spPr bwMode="auto">
          <a:xfrm>
            <a:off x="6618514" y="1031001"/>
            <a:ext cx="4998315" cy="53584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7" name="TextBox 4">
            <a:extLst>
              <a:ext uri="{FF2B5EF4-FFF2-40B4-BE49-F238E27FC236}">
                <a16:creationId xmlns:a16="http://schemas.microsoft.com/office/drawing/2014/main" id="{30110146-FB16-94F6-D3D4-65220C427C1C}"/>
              </a:ext>
            </a:extLst>
          </p:cNvPr>
          <p:cNvGraphicFramePr/>
          <p:nvPr>
            <p:extLst>
              <p:ext uri="{D42A27DB-BD31-4B8C-83A1-F6EECF244321}">
                <p14:modId xmlns:p14="http://schemas.microsoft.com/office/powerpoint/2010/main" val="3257284784"/>
              </p:ext>
            </p:extLst>
          </p:nvPr>
        </p:nvGraphicFramePr>
        <p:xfrm>
          <a:off x="433380" y="891125"/>
          <a:ext cx="5943600" cy="5764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0655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6DE9F-346C-8FA0-7289-A6015C18F422}"/>
              </a:ext>
            </a:extLst>
          </p:cNvPr>
          <p:cNvSpPr>
            <a:spLocks noGrp="1"/>
          </p:cNvSpPr>
          <p:nvPr>
            <p:ph type="ctrTitle"/>
          </p:nvPr>
        </p:nvSpPr>
        <p:spPr>
          <a:xfrm>
            <a:off x="912628" y="1371600"/>
            <a:ext cx="4323907" cy="2696866"/>
          </a:xfrm>
        </p:spPr>
        <p:txBody>
          <a:bodyPr anchor="t">
            <a:normAutofit/>
          </a:bodyPr>
          <a:lstStyle/>
          <a:p>
            <a:br>
              <a:rPr lang="en-IN" b="1" i="0" dirty="0">
                <a:effectLst/>
                <a:latin typeface="Roboto" panose="02000000000000000000" pitchFamily="2" charset="0"/>
              </a:rPr>
            </a:br>
            <a:endParaRPr lang="en-IN" dirty="0"/>
          </a:p>
        </p:txBody>
      </p:sp>
      <p:cxnSp>
        <p:nvCxnSpPr>
          <p:cNvPr id="33" name="Straight Connector 32">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E6166CD-EC71-1A97-3610-2FD8DD1B7B84}"/>
              </a:ext>
            </a:extLst>
          </p:cNvPr>
          <p:cNvSpPr txBox="1"/>
          <p:nvPr/>
        </p:nvSpPr>
        <p:spPr>
          <a:xfrm>
            <a:off x="3210228" y="159222"/>
            <a:ext cx="3703258" cy="830997"/>
          </a:xfrm>
          <a:prstGeom prst="rect">
            <a:avLst/>
          </a:prstGeom>
          <a:noFill/>
        </p:spPr>
        <p:txBody>
          <a:bodyPr wrap="none" rtlCol="0">
            <a:spAutoFit/>
          </a:bodyPr>
          <a:lstStyle/>
          <a:p>
            <a:r>
              <a:rPr lang="en-US" sz="4800" dirty="0">
                <a:solidFill>
                  <a:srgbClr val="C00000"/>
                </a:solidFill>
                <a:latin typeface="Aharoni" panose="02010803020104030203" pitchFamily="2" charset="-79"/>
                <a:cs typeface="Aharoni" panose="02010803020104030203" pitchFamily="2" charset="-79"/>
              </a:rPr>
              <a:t>Introduction</a:t>
            </a:r>
            <a:endParaRPr lang="en-IN" sz="4800" dirty="0">
              <a:solidFill>
                <a:srgbClr val="C00000"/>
              </a:solidFill>
              <a:latin typeface="Aharoni" panose="02010803020104030203" pitchFamily="2" charset="-79"/>
              <a:cs typeface="Aharoni" panose="02010803020104030203" pitchFamily="2" charset="-79"/>
            </a:endParaRPr>
          </a:p>
        </p:txBody>
      </p:sp>
      <p:sp>
        <p:nvSpPr>
          <p:cNvPr id="4" name="AutoShape 2" descr="Top 10 Employee Facial Recognition Attendance App">
            <a:extLst>
              <a:ext uri="{FF2B5EF4-FFF2-40B4-BE49-F238E27FC236}">
                <a16:creationId xmlns:a16="http://schemas.microsoft.com/office/drawing/2014/main" id="{72606BB6-AB3E-DF2C-B111-354A3A6245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person taking a selfie&#10;&#10;Description automatically generated">
            <a:extLst>
              <a:ext uri="{FF2B5EF4-FFF2-40B4-BE49-F238E27FC236}">
                <a16:creationId xmlns:a16="http://schemas.microsoft.com/office/drawing/2014/main" id="{9F16F357-69C2-AE4D-CB2A-08A7D55CE4D0}"/>
              </a:ext>
            </a:extLst>
          </p:cNvPr>
          <p:cNvPicPr>
            <a:picLocks noChangeAspect="1"/>
          </p:cNvPicPr>
          <p:nvPr/>
        </p:nvPicPr>
        <p:blipFill rotWithShape="1">
          <a:blip r:embed="rId2">
            <a:extLst>
              <a:ext uri="{28A0092B-C50C-407E-A947-70E740481C1C}">
                <a14:useLocalDpi xmlns:a14="http://schemas.microsoft.com/office/drawing/2010/main" val="0"/>
              </a:ext>
            </a:extLst>
          </a:blip>
          <a:srcRect l="18827" t="7096" r="19056" b="6430"/>
          <a:stretch/>
        </p:blipFill>
        <p:spPr>
          <a:xfrm>
            <a:off x="339878" y="1661971"/>
            <a:ext cx="3807081" cy="40934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36" name="TextBox 6">
            <a:extLst>
              <a:ext uri="{FF2B5EF4-FFF2-40B4-BE49-F238E27FC236}">
                <a16:creationId xmlns:a16="http://schemas.microsoft.com/office/drawing/2014/main" id="{732D9C66-1548-B07D-023E-0FAA21AFCA3D}"/>
              </a:ext>
            </a:extLst>
          </p:cNvPr>
          <p:cNvGraphicFramePr/>
          <p:nvPr>
            <p:extLst>
              <p:ext uri="{D42A27DB-BD31-4B8C-83A1-F6EECF244321}">
                <p14:modId xmlns:p14="http://schemas.microsoft.com/office/powerpoint/2010/main" val="1623428885"/>
              </p:ext>
            </p:extLst>
          </p:nvPr>
        </p:nvGraphicFramePr>
        <p:xfrm>
          <a:off x="4423409" y="1149441"/>
          <a:ext cx="7492140" cy="61863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74014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6DE9F-346C-8FA0-7289-A6015C18F422}"/>
              </a:ext>
            </a:extLst>
          </p:cNvPr>
          <p:cNvSpPr>
            <a:spLocks noGrp="1"/>
          </p:cNvSpPr>
          <p:nvPr>
            <p:ph type="ctrTitle"/>
          </p:nvPr>
        </p:nvSpPr>
        <p:spPr>
          <a:xfrm>
            <a:off x="912628" y="1371600"/>
            <a:ext cx="4323907" cy="2696866"/>
          </a:xfrm>
        </p:spPr>
        <p:txBody>
          <a:bodyPr anchor="t">
            <a:normAutofit/>
          </a:bodyPr>
          <a:lstStyle/>
          <a:p>
            <a:br>
              <a:rPr lang="en-IN" b="1" i="0" dirty="0">
                <a:effectLst/>
                <a:latin typeface="Roboto" panose="02000000000000000000" pitchFamily="2" charset="0"/>
              </a:rPr>
            </a:br>
            <a:endParaRPr lang="en-IN" dirty="0"/>
          </a:p>
        </p:txBody>
      </p:sp>
      <p:cxnSp>
        <p:nvCxnSpPr>
          <p:cNvPr id="33" name="Straight Connector 32">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E6166CD-EC71-1A97-3610-2FD8DD1B7B84}"/>
              </a:ext>
            </a:extLst>
          </p:cNvPr>
          <p:cNvSpPr txBox="1"/>
          <p:nvPr/>
        </p:nvSpPr>
        <p:spPr>
          <a:xfrm>
            <a:off x="4244371" y="200004"/>
            <a:ext cx="2932213" cy="830997"/>
          </a:xfrm>
          <a:prstGeom prst="rect">
            <a:avLst/>
          </a:prstGeom>
          <a:noFill/>
        </p:spPr>
        <p:txBody>
          <a:bodyPr wrap="none" rtlCol="0">
            <a:spAutoFit/>
          </a:bodyPr>
          <a:lstStyle/>
          <a:p>
            <a:r>
              <a:rPr lang="en-US" sz="4800" dirty="0">
                <a:solidFill>
                  <a:srgbClr val="C00000"/>
                </a:solidFill>
                <a:latin typeface="Aharoni" panose="02010803020104030203" pitchFamily="2" charset="-79"/>
                <a:cs typeface="Aharoni" panose="02010803020104030203" pitchFamily="2" charset="-79"/>
              </a:rPr>
              <a:t>Objective</a:t>
            </a:r>
            <a:endParaRPr lang="en-IN" sz="4800" dirty="0">
              <a:solidFill>
                <a:srgbClr val="C00000"/>
              </a:solidFill>
              <a:latin typeface="Aharoni" panose="02010803020104030203" pitchFamily="2" charset="-79"/>
              <a:cs typeface="Aharoni" panose="02010803020104030203" pitchFamily="2" charset="-79"/>
            </a:endParaRPr>
          </a:p>
        </p:txBody>
      </p:sp>
      <p:sp>
        <p:nvSpPr>
          <p:cNvPr id="4" name="AutoShape 2" descr="Top 10 Employee Facial Recognition Attendance App">
            <a:extLst>
              <a:ext uri="{FF2B5EF4-FFF2-40B4-BE49-F238E27FC236}">
                <a16:creationId xmlns:a16="http://schemas.microsoft.com/office/drawing/2014/main" id="{72606BB6-AB3E-DF2C-B111-354A3A6245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67FA049-F606-3BAA-9693-4BD1963C3407}"/>
              </a:ext>
            </a:extLst>
          </p:cNvPr>
          <p:cNvSpPr txBox="1"/>
          <p:nvPr/>
        </p:nvSpPr>
        <p:spPr>
          <a:xfrm>
            <a:off x="1004777" y="1524982"/>
            <a:ext cx="10288772" cy="923330"/>
          </a:xfrm>
          <a:prstGeom prst="rect">
            <a:avLst/>
          </a:prstGeom>
          <a:noFill/>
        </p:spPr>
        <p:txBody>
          <a:bodyPr wrap="square" rtlCol="0">
            <a:spAutoFit/>
          </a:bodyPr>
          <a:lstStyle/>
          <a:p>
            <a:pPr algn="just"/>
            <a:r>
              <a:rPr lang="en-IN" b="0" i="0" dirty="0">
                <a:solidFill>
                  <a:srgbClr val="002060"/>
                </a:solidFill>
                <a:effectLst/>
                <a:latin typeface="Aharoni" panose="02010803020104030203" pitchFamily="2" charset="-79"/>
                <a:cs typeface="Aharoni" panose="02010803020104030203" pitchFamily="2" charset="-79"/>
              </a:rPr>
              <a:t>Develop and implement a facial recognition attendance system to streamline the attendance tracking process, enhance accuracy, and improve overall efficiency within educational institutions or corporate environments.</a:t>
            </a:r>
            <a:endParaRPr lang="en-IN" dirty="0">
              <a:solidFill>
                <a:srgbClr val="002060"/>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19B17BEF-22BD-0324-1BF7-AF39E66C3B28}"/>
              </a:ext>
            </a:extLst>
          </p:cNvPr>
          <p:cNvSpPr txBox="1"/>
          <p:nvPr/>
        </p:nvSpPr>
        <p:spPr>
          <a:xfrm>
            <a:off x="492136" y="2448312"/>
            <a:ext cx="1733167" cy="461665"/>
          </a:xfrm>
          <a:prstGeom prst="rect">
            <a:avLst/>
          </a:prstGeom>
          <a:noFill/>
        </p:spPr>
        <p:txBody>
          <a:bodyPr wrap="none" rtlCol="0">
            <a:spAutoFit/>
          </a:bodyPr>
          <a:lstStyle/>
          <a:p>
            <a:r>
              <a:rPr lang="en-US" sz="2400" dirty="0">
                <a:solidFill>
                  <a:srgbClr val="C00000"/>
                </a:solidFill>
                <a:latin typeface="Aharoni" panose="02010803020104030203" pitchFamily="2" charset="-79"/>
                <a:cs typeface="Aharoni" panose="02010803020104030203" pitchFamily="2" charset="-79"/>
              </a:rPr>
              <a:t>Key roles :</a:t>
            </a:r>
            <a:endParaRPr lang="en-IN" sz="2400" dirty="0">
              <a:solidFill>
                <a:srgbClr val="C00000"/>
              </a:solidFill>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B7ADC410-9357-2E5A-D74F-780D243BE05D}"/>
              </a:ext>
            </a:extLst>
          </p:cNvPr>
          <p:cNvSpPr txBox="1"/>
          <p:nvPr/>
        </p:nvSpPr>
        <p:spPr>
          <a:xfrm>
            <a:off x="492136" y="1061219"/>
            <a:ext cx="2920992" cy="461665"/>
          </a:xfrm>
          <a:prstGeom prst="rect">
            <a:avLst/>
          </a:prstGeom>
          <a:noFill/>
        </p:spPr>
        <p:txBody>
          <a:bodyPr wrap="none" rtlCol="0">
            <a:spAutoFit/>
          </a:bodyPr>
          <a:lstStyle/>
          <a:p>
            <a:r>
              <a:rPr lang="en-US" sz="2400" dirty="0">
                <a:solidFill>
                  <a:srgbClr val="C00000"/>
                </a:solidFill>
                <a:latin typeface="Aharoni" panose="02010803020104030203" pitchFamily="2" charset="-79"/>
                <a:cs typeface="Aharoni" panose="02010803020104030203" pitchFamily="2" charset="-79"/>
              </a:rPr>
              <a:t>Primary objective :</a:t>
            </a:r>
            <a:endParaRPr lang="en-IN" sz="2400" dirty="0">
              <a:solidFill>
                <a:srgbClr val="C00000"/>
              </a:solidFill>
              <a:latin typeface="Aharoni" panose="02010803020104030203" pitchFamily="2" charset="-79"/>
              <a:cs typeface="Aharoni" panose="02010803020104030203" pitchFamily="2" charset="-79"/>
            </a:endParaRPr>
          </a:p>
        </p:txBody>
      </p:sp>
      <p:sp>
        <p:nvSpPr>
          <p:cNvPr id="13" name="TextBox 12">
            <a:extLst>
              <a:ext uri="{FF2B5EF4-FFF2-40B4-BE49-F238E27FC236}">
                <a16:creationId xmlns:a16="http://schemas.microsoft.com/office/drawing/2014/main" id="{2C5F5ED4-FE08-E654-4F07-FC9EF03D2BB3}"/>
              </a:ext>
            </a:extLst>
          </p:cNvPr>
          <p:cNvSpPr txBox="1"/>
          <p:nvPr/>
        </p:nvSpPr>
        <p:spPr>
          <a:xfrm>
            <a:off x="261339" y="2894484"/>
            <a:ext cx="6836147" cy="4370427"/>
          </a:xfrm>
          <a:prstGeom prst="rect">
            <a:avLst/>
          </a:prstGeom>
          <a:noFill/>
        </p:spPr>
        <p:txBody>
          <a:bodyPr wrap="square" rtlCol="0">
            <a:spAutoFit/>
          </a:bodyPr>
          <a:lstStyle/>
          <a:p>
            <a:pPr marL="342900" indent="-342900" algn="just">
              <a:buFont typeface="Wingdings" panose="05000000000000000000" pitchFamily="2" charset="2"/>
              <a:buChar char="q"/>
            </a:pPr>
            <a:r>
              <a:rPr lang="en-IN" sz="2000" b="1" i="0" dirty="0">
                <a:solidFill>
                  <a:srgbClr val="00B0F0"/>
                </a:solidFill>
                <a:effectLst/>
                <a:latin typeface="Aharoni" panose="02010803020104030203" pitchFamily="2" charset="-79"/>
                <a:cs typeface="Aharoni" panose="02010803020104030203" pitchFamily="2" charset="-79"/>
              </a:rPr>
              <a:t>Security</a:t>
            </a:r>
            <a:r>
              <a:rPr lang="en-IN" b="1" i="0" dirty="0">
                <a:solidFill>
                  <a:srgbClr val="00B0F0"/>
                </a:solidFill>
                <a:effectLst/>
                <a:latin typeface="Aharoni" panose="02010803020104030203" pitchFamily="2" charset="-79"/>
                <a:cs typeface="Aharoni" panose="02010803020104030203" pitchFamily="2" charset="-79"/>
              </a:rPr>
              <a:t>: </a:t>
            </a:r>
            <a:r>
              <a:rPr lang="en-IN" b="1" i="0" dirty="0">
                <a:solidFill>
                  <a:srgbClr val="002060"/>
                </a:solidFill>
                <a:effectLst/>
                <a:latin typeface="Aharoni" panose="02010803020104030203" pitchFamily="2" charset="-79"/>
                <a:cs typeface="Aharoni" panose="02010803020104030203" pitchFamily="2" charset="-79"/>
              </a:rPr>
              <a:t>Discuss how facial recognition enhances security measures by ensuring that only authorized personnel can access sensitive areas or record their attendance. </a:t>
            </a:r>
          </a:p>
          <a:p>
            <a:pPr marL="342900" indent="-342900" algn="just">
              <a:buFont typeface="Wingdings" panose="05000000000000000000" pitchFamily="2" charset="2"/>
              <a:buChar char="q"/>
            </a:pPr>
            <a:r>
              <a:rPr lang="en-IN" sz="2000" b="1" i="0" dirty="0">
                <a:solidFill>
                  <a:srgbClr val="00B0F0"/>
                </a:solidFill>
                <a:effectLst/>
                <a:latin typeface="Aharoni" panose="02010803020104030203" pitchFamily="2" charset="-79"/>
                <a:cs typeface="Aharoni" panose="02010803020104030203" pitchFamily="2" charset="-79"/>
              </a:rPr>
              <a:t>Convenience</a:t>
            </a:r>
            <a:r>
              <a:rPr lang="en-IN" b="0" i="0" dirty="0">
                <a:solidFill>
                  <a:srgbClr val="ECECEC"/>
                </a:solidFill>
                <a:effectLst/>
                <a:latin typeface="Aharoni" panose="02010803020104030203" pitchFamily="2" charset="-79"/>
                <a:cs typeface="Aharoni" panose="02010803020104030203" pitchFamily="2" charset="-79"/>
              </a:rPr>
              <a:t>: </a:t>
            </a:r>
            <a:r>
              <a:rPr lang="en-IN" b="0" i="0" dirty="0">
                <a:solidFill>
                  <a:srgbClr val="002060"/>
                </a:solidFill>
                <a:effectLst/>
                <a:latin typeface="Aharoni" panose="02010803020104030203" pitchFamily="2" charset="-79"/>
                <a:cs typeface="Aharoni" panose="02010803020104030203" pitchFamily="2" charset="-79"/>
              </a:rPr>
              <a:t>Point out the convenience of using facial recognition technology. Employees no longer need to carry physical badges or remember PINs or passwords, </a:t>
            </a:r>
          </a:p>
          <a:p>
            <a:pPr marL="342900" indent="-342900" algn="just">
              <a:buFont typeface="Wingdings" panose="05000000000000000000" pitchFamily="2" charset="2"/>
              <a:buChar char="q"/>
            </a:pPr>
            <a:r>
              <a:rPr lang="en-IN" sz="2000" b="1" i="0" dirty="0">
                <a:solidFill>
                  <a:srgbClr val="00B0F0"/>
                </a:solidFill>
                <a:effectLst/>
                <a:latin typeface="Söhne"/>
              </a:rPr>
              <a:t>User-Friendly Interface: </a:t>
            </a:r>
            <a:r>
              <a:rPr lang="en-IN" b="0" i="0" dirty="0">
                <a:solidFill>
                  <a:srgbClr val="002060"/>
                </a:solidFill>
                <a:effectLst/>
                <a:latin typeface="Aharoni" panose="02010803020104030203" pitchFamily="2" charset="-79"/>
                <a:cs typeface="Aharoni" panose="02010803020104030203" pitchFamily="2" charset="-79"/>
              </a:rPr>
              <a:t>Describe the user-friendly interface of the system, which makes it easy for both employees and administrators to navigate. Intuitive design and clear instructions contribute to a positive user experience.</a:t>
            </a:r>
          </a:p>
          <a:p>
            <a:pPr marL="342900" indent="-342900" algn="just">
              <a:buFont typeface="Wingdings" panose="05000000000000000000" pitchFamily="2" charset="2"/>
              <a:buChar char="q"/>
            </a:pPr>
            <a:r>
              <a:rPr lang="en-IN" sz="2000" b="1" i="0" dirty="0">
                <a:solidFill>
                  <a:srgbClr val="00B0F0"/>
                </a:solidFill>
                <a:effectLst/>
                <a:latin typeface="Söhne"/>
              </a:rPr>
              <a:t>Privacy Measures</a:t>
            </a:r>
            <a:r>
              <a:rPr lang="en-IN" b="0" i="0" dirty="0">
                <a:solidFill>
                  <a:srgbClr val="ECECEC"/>
                </a:solidFill>
                <a:effectLst/>
                <a:latin typeface="Söhne"/>
              </a:rPr>
              <a:t>: </a:t>
            </a:r>
            <a:r>
              <a:rPr lang="en-IN" b="0" i="0" dirty="0">
                <a:solidFill>
                  <a:srgbClr val="002060"/>
                </a:solidFill>
                <a:effectLst/>
                <a:latin typeface="Aharoni" panose="02010803020104030203" pitchFamily="2" charset="-79"/>
                <a:cs typeface="Aharoni" panose="02010803020104030203" pitchFamily="2" charset="-79"/>
              </a:rPr>
              <a:t>Address any concerns about privacy and data security by explaining the measures taken to safeguard biometric information</a:t>
            </a:r>
            <a:endParaRPr lang="en-IN" dirty="0">
              <a:solidFill>
                <a:srgbClr val="002060"/>
              </a:solidFill>
              <a:latin typeface="Aharoni" panose="02010803020104030203" pitchFamily="2" charset="-79"/>
              <a:cs typeface="Aharoni" panose="02010803020104030203" pitchFamily="2" charset="-79"/>
            </a:endParaRPr>
          </a:p>
          <a:p>
            <a:pPr marL="342900" indent="-342900" algn="just">
              <a:buFont typeface="Wingdings" panose="05000000000000000000" pitchFamily="2" charset="2"/>
              <a:buChar char="q"/>
            </a:pPr>
            <a:endParaRPr lang="en-IN" b="1" dirty="0">
              <a:solidFill>
                <a:srgbClr val="002060"/>
              </a:solidFill>
              <a:latin typeface="Aharoni" panose="02010803020104030203" pitchFamily="2" charset="-79"/>
              <a:cs typeface="Aharoni" panose="02010803020104030203" pitchFamily="2" charset="-79"/>
            </a:endParaRPr>
          </a:p>
          <a:p>
            <a:endParaRPr lang="en-IN" dirty="0"/>
          </a:p>
        </p:txBody>
      </p:sp>
      <p:pic>
        <p:nvPicPr>
          <p:cNvPr id="14" name="Picture 13">
            <a:extLst>
              <a:ext uri="{FF2B5EF4-FFF2-40B4-BE49-F238E27FC236}">
                <a16:creationId xmlns:a16="http://schemas.microsoft.com/office/drawing/2014/main" id="{3BF6F16B-1A36-1414-2C8B-ABC3CB301F5F}"/>
              </a:ext>
            </a:extLst>
          </p:cNvPr>
          <p:cNvPicPr>
            <a:picLocks noChangeAspect="1"/>
          </p:cNvPicPr>
          <p:nvPr/>
        </p:nvPicPr>
        <p:blipFill rotWithShape="1">
          <a:blip r:embed="rId2"/>
          <a:srcRect l="10227"/>
          <a:stretch/>
        </p:blipFill>
        <p:spPr>
          <a:xfrm>
            <a:off x="7189634" y="2065151"/>
            <a:ext cx="4915279" cy="4792849"/>
          </a:xfrm>
          <a:prstGeom prst="rect">
            <a:avLst/>
          </a:prstGeom>
        </p:spPr>
      </p:pic>
    </p:spTree>
    <p:extLst>
      <p:ext uri="{BB962C8B-B14F-4D97-AF65-F5344CB8AC3E}">
        <p14:creationId xmlns:p14="http://schemas.microsoft.com/office/powerpoint/2010/main" val="3071393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6DE9F-346C-8FA0-7289-A6015C18F422}"/>
              </a:ext>
            </a:extLst>
          </p:cNvPr>
          <p:cNvSpPr>
            <a:spLocks noGrp="1"/>
          </p:cNvSpPr>
          <p:nvPr>
            <p:ph type="ctrTitle"/>
          </p:nvPr>
        </p:nvSpPr>
        <p:spPr>
          <a:xfrm>
            <a:off x="912628" y="1371600"/>
            <a:ext cx="4323907" cy="2696866"/>
          </a:xfrm>
          <a:solidFill>
            <a:schemeClr val="bg1"/>
          </a:solidFill>
          <a:ln>
            <a:solidFill>
              <a:schemeClr val="bg1"/>
            </a:solidFill>
          </a:ln>
        </p:spPr>
        <p:txBody>
          <a:bodyPr anchor="t">
            <a:normAutofit/>
          </a:bodyPr>
          <a:lstStyle/>
          <a:p>
            <a:br>
              <a:rPr lang="en-IN" b="1" i="0">
                <a:effectLst/>
                <a:latin typeface="Roboto" panose="02000000000000000000" pitchFamily="2" charset="0"/>
              </a:rPr>
            </a:br>
            <a:endParaRPr lang="en-IN"/>
          </a:p>
        </p:txBody>
      </p:sp>
      <p:pic>
        <p:nvPicPr>
          <p:cNvPr id="4" name="Picture 3">
            <a:extLst>
              <a:ext uri="{FF2B5EF4-FFF2-40B4-BE49-F238E27FC236}">
                <a16:creationId xmlns:a16="http://schemas.microsoft.com/office/drawing/2014/main" id="{2C4D8701-F52D-1887-28E7-73854F530C8D}"/>
              </a:ext>
            </a:extLst>
          </p:cNvPr>
          <p:cNvPicPr>
            <a:picLocks noChangeAspect="1"/>
          </p:cNvPicPr>
          <p:nvPr/>
        </p:nvPicPr>
        <p:blipFill rotWithShape="1">
          <a:blip r:embed="rId2">
            <a:extLst>
              <a:ext uri="{28A0092B-C50C-407E-A947-70E740481C1C}">
                <a14:useLocalDpi xmlns:a14="http://schemas.microsoft.com/office/drawing/2010/main" val="0"/>
              </a:ext>
            </a:extLst>
          </a:blip>
          <a:srcRect t="8395" b="13363"/>
          <a:stretch/>
        </p:blipFill>
        <p:spPr>
          <a:xfrm>
            <a:off x="-1" y="76200"/>
            <a:ext cx="12192000" cy="6858000"/>
          </a:xfrm>
          <a:prstGeom prst="rect">
            <a:avLst/>
          </a:prstGeom>
        </p:spPr>
      </p:pic>
      <p:cxnSp>
        <p:nvCxnSpPr>
          <p:cNvPr id="23" name="Straight Connector 22">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841F2A6-111F-A7C0-05AC-123FACFF9957}"/>
              </a:ext>
            </a:extLst>
          </p:cNvPr>
          <p:cNvSpPr/>
          <p:nvPr/>
        </p:nvSpPr>
        <p:spPr>
          <a:xfrm>
            <a:off x="-2" y="0"/>
            <a:ext cx="12191999" cy="8164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3BFFC264-F72E-476F-09D9-288667C17AF1}"/>
              </a:ext>
            </a:extLst>
          </p:cNvPr>
          <p:cNvSpPr txBox="1"/>
          <p:nvPr/>
        </p:nvSpPr>
        <p:spPr>
          <a:xfrm>
            <a:off x="4920343" y="0"/>
            <a:ext cx="2297424" cy="769441"/>
          </a:xfrm>
          <a:prstGeom prst="rect">
            <a:avLst/>
          </a:prstGeom>
          <a:noFill/>
        </p:spPr>
        <p:txBody>
          <a:bodyPr wrap="none" rtlCol="0">
            <a:spAutoFit/>
          </a:bodyPr>
          <a:lstStyle/>
          <a:p>
            <a:r>
              <a:rPr lang="en-US" sz="4400" dirty="0">
                <a:solidFill>
                  <a:srgbClr val="C00000"/>
                </a:solidFill>
                <a:latin typeface="Aharoni" panose="02010803020104030203" pitchFamily="2" charset="-79"/>
                <a:cs typeface="Aharoni" panose="02010803020104030203" pitchFamily="2" charset="-79"/>
              </a:rPr>
              <a:t>Benefits</a:t>
            </a:r>
            <a:endParaRPr lang="en-IN" sz="4400" dirty="0">
              <a:solidFill>
                <a:srgbClr val="C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5325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6C3F09-ACA8-5369-D853-0EC6CE12FF28}"/>
              </a:ext>
            </a:extLst>
          </p:cNvPr>
          <p:cNvSpPr>
            <a:spLocks noGrp="1"/>
          </p:cNvSpPr>
          <p:nvPr>
            <p:ph type="ctrTitle"/>
          </p:nvPr>
        </p:nvSpPr>
        <p:spPr>
          <a:xfrm>
            <a:off x="3220400" y="326571"/>
            <a:ext cx="5935540" cy="772886"/>
          </a:xfrm>
        </p:spPr>
        <p:txBody>
          <a:bodyPr/>
          <a:lstStyle/>
          <a:p>
            <a:r>
              <a:rPr lang="en-US">
                <a:solidFill>
                  <a:srgbClr val="C00000"/>
                </a:solidFill>
                <a:latin typeface="Aharoni" panose="02010803020104030203" pitchFamily="2" charset="-79"/>
                <a:cs typeface="Aharoni" panose="02010803020104030203" pitchFamily="2" charset="-79"/>
              </a:rPr>
              <a:t>Literature Survey</a:t>
            </a:r>
            <a:endParaRPr lang="en-IN" dirty="0">
              <a:solidFill>
                <a:srgbClr val="C00000"/>
              </a:solidFill>
              <a:latin typeface="Aharoni" panose="02010803020104030203" pitchFamily="2" charset="-79"/>
              <a:cs typeface="Aharoni" panose="02010803020104030203" pitchFamily="2" charset="-79"/>
            </a:endParaRPr>
          </a:p>
        </p:txBody>
      </p:sp>
      <p:pic>
        <p:nvPicPr>
          <p:cNvPr id="8" name="Picture 7">
            <a:extLst>
              <a:ext uri="{FF2B5EF4-FFF2-40B4-BE49-F238E27FC236}">
                <a16:creationId xmlns:a16="http://schemas.microsoft.com/office/drawing/2014/main" id="{E4B24A6A-9E0A-135F-0CD9-EF0083C9405E}"/>
              </a:ext>
            </a:extLst>
          </p:cNvPr>
          <p:cNvPicPr>
            <a:picLocks noChangeAspect="1"/>
          </p:cNvPicPr>
          <p:nvPr/>
        </p:nvPicPr>
        <p:blipFill>
          <a:blip r:embed="rId2"/>
          <a:stretch>
            <a:fillRect/>
          </a:stretch>
        </p:blipFill>
        <p:spPr>
          <a:xfrm>
            <a:off x="7043057" y="2057009"/>
            <a:ext cx="4963885" cy="3886591"/>
          </a:xfrm>
          <a:prstGeom prst="rect">
            <a:avLst/>
          </a:prstGeom>
        </p:spPr>
      </p:pic>
      <p:sp>
        <p:nvSpPr>
          <p:cNvPr id="12" name="TextBox 11">
            <a:extLst>
              <a:ext uri="{FF2B5EF4-FFF2-40B4-BE49-F238E27FC236}">
                <a16:creationId xmlns:a16="http://schemas.microsoft.com/office/drawing/2014/main" id="{3650691A-3A0F-62AC-9FC0-E09E8480C9F7}"/>
              </a:ext>
            </a:extLst>
          </p:cNvPr>
          <p:cNvSpPr txBox="1"/>
          <p:nvPr/>
        </p:nvSpPr>
        <p:spPr>
          <a:xfrm>
            <a:off x="315684" y="1225689"/>
            <a:ext cx="6509657" cy="5632311"/>
          </a:xfrm>
          <a:prstGeom prst="rect">
            <a:avLst/>
          </a:prstGeom>
          <a:noFill/>
        </p:spPr>
        <p:txBody>
          <a:bodyPr wrap="square" rtlCol="0">
            <a:spAutoFit/>
          </a:bodyPr>
          <a:lstStyle/>
          <a:p>
            <a:pPr algn="just"/>
            <a:r>
              <a:rPr lang="en-IN" b="0" i="0" dirty="0">
                <a:solidFill>
                  <a:srgbClr val="002060"/>
                </a:solidFill>
                <a:effectLst/>
                <a:latin typeface="Aharoni" panose="02010803020104030203" pitchFamily="2" charset="-79"/>
                <a:cs typeface="Aharoni" panose="02010803020104030203" pitchFamily="2" charset="-79"/>
              </a:rPr>
              <a:t>A literature survey on facial recognition attendance systems would typically involve reviewing relevant academic papers, research articles, conference proceedings, and other scholarly sources that discuss various aspects of facial recognition technology in the context of attendance management. Below, I'll outline a structured approach to conducting such a literature survey</a:t>
            </a:r>
          </a:p>
          <a:p>
            <a:pPr algn="just"/>
            <a:endParaRPr lang="en-IN" dirty="0">
              <a:solidFill>
                <a:srgbClr val="002060"/>
              </a:solidFill>
              <a:latin typeface="Aharoni" panose="02010803020104030203" pitchFamily="2" charset="-79"/>
              <a:cs typeface="Aharoni" panose="02010803020104030203" pitchFamily="2" charset="-79"/>
            </a:endParaRPr>
          </a:p>
          <a:p>
            <a:pPr algn="l"/>
            <a:r>
              <a:rPr lang="en-IN" b="1" i="0" dirty="0">
                <a:solidFill>
                  <a:srgbClr val="0070C0"/>
                </a:solidFill>
                <a:effectLst/>
                <a:latin typeface="Aharoni" panose="02010803020104030203" pitchFamily="2" charset="-79"/>
                <a:cs typeface="Aharoni" panose="02010803020104030203" pitchFamily="2" charset="-79"/>
              </a:rPr>
              <a:t>User Experience and Acceptance</a:t>
            </a:r>
            <a:r>
              <a:rPr lang="en-IN" b="0" i="0" dirty="0">
                <a:solidFill>
                  <a:srgbClr val="0070C0"/>
                </a:solidFill>
                <a:effectLst/>
                <a:latin typeface="Aharoni" panose="02010803020104030203" pitchFamily="2" charset="-79"/>
                <a:cs typeface="Aharoni" panose="02010803020104030203" pitchFamily="2" charset="-79"/>
              </a:rPr>
              <a:t>:</a:t>
            </a:r>
          </a:p>
          <a:p>
            <a:pPr algn="l">
              <a:buFont typeface="Arial" panose="020B0604020202020204" pitchFamily="34" charset="0"/>
              <a:buChar char="•"/>
            </a:pPr>
            <a:r>
              <a:rPr lang="en-IN" b="0" i="0" dirty="0">
                <a:solidFill>
                  <a:srgbClr val="002060"/>
                </a:solidFill>
                <a:effectLst/>
                <a:latin typeface="Aharoni" panose="02010803020104030203" pitchFamily="2" charset="-79"/>
                <a:cs typeface="Aharoni" panose="02010803020104030203" pitchFamily="2" charset="-79"/>
              </a:rPr>
              <a:t>Review research on user acceptance and satisfaction with facial recognition attendance systems. Understand user experiences, perceptions, and concerns regarding usability, reliability, and convenience.</a:t>
            </a:r>
          </a:p>
          <a:p>
            <a:pPr algn="just"/>
            <a:endParaRPr lang="en-IN" dirty="0">
              <a:solidFill>
                <a:srgbClr val="002060"/>
              </a:solidFill>
              <a:latin typeface="Aharoni" panose="02010803020104030203" pitchFamily="2" charset="-79"/>
              <a:cs typeface="Aharoni" panose="02010803020104030203" pitchFamily="2" charset="-79"/>
            </a:endParaRPr>
          </a:p>
          <a:p>
            <a:pPr algn="l"/>
            <a:r>
              <a:rPr lang="en-IN" b="1" i="0" dirty="0">
                <a:solidFill>
                  <a:srgbClr val="0070C0"/>
                </a:solidFill>
                <a:effectLst/>
                <a:latin typeface="Aharoni" panose="02010803020104030203" pitchFamily="2" charset="-79"/>
                <a:cs typeface="Aharoni" panose="02010803020104030203" pitchFamily="2" charset="-79"/>
              </a:rPr>
              <a:t>Integration with Existing Systems</a:t>
            </a:r>
            <a:r>
              <a:rPr lang="en-IN" b="0" i="0" dirty="0">
                <a:solidFill>
                  <a:srgbClr val="0070C0"/>
                </a:solidFill>
                <a:effectLst/>
                <a:latin typeface="Aharoni" panose="02010803020104030203" pitchFamily="2" charset="-79"/>
                <a:cs typeface="Aharoni" panose="02010803020104030203" pitchFamily="2" charset="-79"/>
              </a:rPr>
              <a:t>:</a:t>
            </a:r>
          </a:p>
          <a:p>
            <a:pPr algn="l">
              <a:buFont typeface="Arial" panose="020B0604020202020204" pitchFamily="34" charset="0"/>
              <a:buChar char="•"/>
            </a:pPr>
            <a:r>
              <a:rPr lang="en-IN" b="0" i="0" dirty="0">
                <a:solidFill>
                  <a:srgbClr val="002060"/>
                </a:solidFill>
                <a:effectLst/>
                <a:latin typeface="Aharoni" panose="02010803020104030203" pitchFamily="2" charset="-79"/>
                <a:cs typeface="Aharoni" panose="02010803020104030203" pitchFamily="2" charset="-79"/>
              </a:rPr>
              <a:t>Explore how facial recognition attendance systems integrate with existing infrastructure, such as time and attendance management software, access control systems, and HR databases.</a:t>
            </a:r>
          </a:p>
          <a:p>
            <a:pPr algn="just"/>
            <a:endParaRPr lang="en-IN" dirty="0">
              <a:solidFill>
                <a:srgbClr val="00206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800621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6C3F09-ACA8-5369-D853-0EC6CE12FF28}"/>
              </a:ext>
            </a:extLst>
          </p:cNvPr>
          <p:cNvSpPr>
            <a:spLocks noGrp="1"/>
          </p:cNvSpPr>
          <p:nvPr>
            <p:ph type="ctrTitle"/>
          </p:nvPr>
        </p:nvSpPr>
        <p:spPr>
          <a:xfrm>
            <a:off x="3220400" y="326571"/>
            <a:ext cx="5935540" cy="772886"/>
          </a:xfrm>
        </p:spPr>
        <p:txBody>
          <a:bodyPr/>
          <a:lstStyle/>
          <a:p>
            <a:r>
              <a:rPr lang="en-US" dirty="0">
                <a:solidFill>
                  <a:srgbClr val="C00000"/>
                </a:solidFill>
                <a:latin typeface="Aharoni" panose="02010803020104030203" pitchFamily="2" charset="-79"/>
                <a:cs typeface="Aharoni" panose="02010803020104030203" pitchFamily="2" charset="-79"/>
              </a:rPr>
              <a:t>System diagram</a:t>
            </a:r>
            <a:endParaRPr lang="en-IN" dirty="0">
              <a:solidFill>
                <a:srgbClr val="C00000"/>
              </a:solidFill>
              <a:latin typeface="Aharoni" panose="02010803020104030203" pitchFamily="2" charset="-79"/>
              <a:cs typeface="Aharoni" panose="02010803020104030203" pitchFamily="2" charset="-79"/>
            </a:endParaRPr>
          </a:p>
        </p:txBody>
      </p:sp>
      <p:pic>
        <p:nvPicPr>
          <p:cNvPr id="3074" name="Picture 2" descr="Block diagram of the human face recognition system | Download Scientific  Diagram">
            <a:extLst>
              <a:ext uri="{FF2B5EF4-FFF2-40B4-BE49-F238E27FC236}">
                <a16:creationId xmlns:a16="http://schemas.microsoft.com/office/drawing/2014/main" id="{0FBC382E-F01A-AFE4-5CC3-57F847C98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342" y="1277124"/>
            <a:ext cx="6923315" cy="541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0090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6C3F09-ACA8-5369-D853-0EC6CE12FF28}"/>
              </a:ext>
            </a:extLst>
          </p:cNvPr>
          <p:cNvSpPr>
            <a:spLocks noGrp="1"/>
          </p:cNvSpPr>
          <p:nvPr>
            <p:ph type="ctrTitle"/>
          </p:nvPr>
        </p:nvSpPr>
        <p:spPr>
          <a:xfrm>
            <a:off x="4200115" y="391885"/>
            <a:ext cx="2956465" cy="772886"/>
          </a:xfrm>
        </p:spPr>
        <p:txBody>
          <a:bodyPr/>
          <a:lstStyle/>
          <a:p>
            <a:r>
              <a:rPr lang="en-US" dirty="0">
                <a:solidFill>
                  <a:srgbClr val="C00000"/>
                </a:solidFill>
                <a:latin typeface="Aharoni" panose="02010803020104030203" pitchFamily="2" charset="-79"/>
                <a:cs typeface="Aharoni" panose="02010803020104030203" pitchFamily="2" charset="-79"/>
              </a:rPr>
              <a:t>References</a:t>
            </a:r>
            <a:endParaRPr lang="en-IN" dirty="0">
              <a:solidFill>
                <a:srgbClr val="C00000"/>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169F82C6-F3F0-A245-2C7E-3BF4AC8CFBBF}"/>
              </a:ext>
            </a:extLst>
          </p:cNvPr>
          <p:cNvSpPr txBox="1"/>
          <p:nvPr/>
        </p:nvSpPr>
        <p:spPr>
          <a:xfrm>
            <a:off x="845617" y="1730300"/>
            <a:ext cx="10685106" cy="2862322"/>
          </a:xfrm>
          <a:prstGeom prst="rect">
            <a:avLst/>
          </a:prstGeom>
          <a:noFill/>
        </p:spPr>
        <p:txBody>
          <a:bodyPr wrap="square">
            <a:spAutoFit/>
          </a:bodyPr>
          <a:lstStyle/>
          <a:p>
            <a:r>
              <a:rPr lang="en-IN" dirty="0">
                <a:latin typeface="Aharoni" panose="02010803020104030203" pitchFamily="2" charset="-79"/>
                <a:cs typeface="Aharoni" panose="02010803020104030203" pitchFamily="2" charset="-79"/>
                <a:hlinkClick r:id="rId2"/>
              </a:rPr>
              <a:t>https://www.lystloc.com/blog/what-is-facial-recognition-attendance-system-and-its-top-benefits-in-the-workplace/</a:t>
            </a:r>
            <a:endParaRPr lang="en-IN" dirty="0">
              <a:latin typeface="Aharoni" panose="02010803020104030203" pitchFamily="2" charset="-79"/>
              <a:cs typeface="Aharoni" panose="02010803020104030203" pitchFamily="2" charset="-79"/>
            </a:endParaRPr>
          </a:p>
          <a:p>
            <a:endParaRPr lang="en-IN" dirty="0">
              <a:latin typeface="Aharoni" panose="02010803020104030203" pitchFamily="2" charset="-79"/>
              <a:cs typeface="Aharoni" panose="02010803020104030203" pitchFamily="2" charset="-79"/>
            </a:endParaRPr>
          </a:p>
          <a:p>
            <a:r>
              <a:rPr lang="en-IN" dirty="0">
                <a:latin typeface="Aharoni" panose="02010803020104030203" pitchFamily="2" charset="-79"/>
                <a:cs typeface="Aharoni" panose="02010803020104030203" pitchFamily="2" charset="-79"/>
                <a:hlinkClick r:id="rId3"/>
              </a:rPr>
              <a:t>https://www.jibble.io/face-recognition-attendance-system</a:t>
            </a:r>
            <a:endParaRPr lang="en-IN" dirty="0">
              <a:latin typeface="Aharoni" panose="02010803020104030203" pitchFamily="2" charset="-79"/>
              <a:cs typeface="Aharoni" panose="02010803020104030203" pitchFamily="2" charset="-79"/>
            </a:endParaRPr>
          </a:p>
          <a:p>
            <a:endParaRPr lang="en-IN" dirty="0">
              <a:latin typeface="Aharoni" panose="02010803020104030203" pitchFamily="2" charset="-79"/>
              <a:cs typeface="Aharoni" panose="02010803020104030203" pitchFamily="2" charset="-79"/>
            </a:endParaRPr>
          </a:p>
          <a:p>
            <a:r>
              <a:rPr lang="en-IN" dirty="0">
                <a:latin typeface="Aharoni" panose="02010803020104030203" pitchFamily="2" charset="-79"/>
                <a:cs typeface="Aharoni" panose="02010803020104030203" pitchFamily="2" charset="-79"/>
                <a:hlinkClick r:id="rId4"/>
              </a:rPr>
              <a:t>https://truein.com/face-recognition-attendance-system/</a:t>
            </a:r>
            <a:endParaRPr lang="en-IN" dirty="0">
              <a:latin typeface="Aharoni" panose="02010803020104030203" pitchFamily="2" charset="-79"/>
              <a:cs typeface="Aharoni" panose="02010803020104030203" pitchFamily="2" charset="-79"/>
            </a:endParaRPr>
          </a:p>
          <a:p>
            <a:endParaRPr lang="en-IN" dirty="0">
              <a:latin typeface="Aharoni" panose="02010803020104030203" pitchFamily="2" charset="-79"/>
              <a:cs typeface="Aharoni" panose="02010803020104030203" pitchFamily="2" charset="-79"/>
            </a:endParaRPr>
          </a:p>
          <a:p>
            <a:r>
              <a:rPr lang="en-IN" dirty="0">
                <a:latin typeface="Aharoni" panose="02010803020104030203" pitchFamily="2" charset="-79"/>
                <a:cs typeface="Aharoni" panose="02010803020104030203" pitchFamily="2" charset="-79"/>
                <a:hlinkClick r:id="rId5"/>
              </a:rPr>
              <a:t>https://www.perplexity.ai/search/Facial-recognition-project-5g9tQRFUQwy_Xeg.TnuzSg/</a:t>
            </a:r>
            <a:endParaRPr lang="en-IN" dirty="0">
              <a:latin typeface="Aharoni" panose="02010803020104030203" pitchFamily="2" charset="-79"/>
              <a:cs typeface="Aharoni" panose="02010803020104030203" pitchFamily="2" charset="-79"/>
            </a:endParaRPr>
          </a:p>
          <a:p>
            <a:endParaRPr lang="en-IN" dirty="0">
              <a:latin typeface="Aharoni" panose="02010803020104030203" pitchFamily="2" charset="-79"/>
              <a:cs typeface="Aharoni" panose="02010803020104030203" pitchFamily="2" charset="-79"/>
            </a:endParaRPr>
          </a:p>
          <a:p>
            <a:endParaRPr lang="en-IN"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460902171"/>
      </p:ext>
    </p:extLst>
  </p:cSld>
  <p:clrMapOvr>
    <a:masterClrMapping/>
  </p:clrMapOvr>
  <p:transition spd="slow">
    <p:push dir="u"/>
  </p:transition>
</p:sld>
</file>

<file path=ppt/theme/theme1.xml><?xml version="1.0" encoding="utf-8"?>
<a:theme xmlns:a="http://schemas.openxmlformats.org/drawingml/2006/main" name="DashVTI">
  <a:themeElements>
    <a:clrScheme name="AnalogousFromLightSeedRightStep">
      <a:dk1>
        <a:srgbClr val="000000"/>
      </a:dk1>
      <a:lt1>
        <a:srgbClr val="FFFFFF"/>
      </a:lt1>
      <a:dk2>
        <a:srgbClr val="34381F"/>
      </a:dk2>
      <a:lt2>
        <a:srgbClr val="E2E6E8"/>
      </a:lt2>
      <a:accent1>
        <a:srgbClr val="BF9A88"/>
      </a:accent1>
      <a:accent2>
        <a:srgbClr val="AEA077"/>
      </a:accent2>
      <a:accent3>
        <a:srgbClr val="A1A77E"/>
      </a:accent3>
      <a:accent4>
        <a:srgbClr val="8CAB75"/>
      </a:accent4>
      <a:accent5>
        <a:srgbClr val="81AC81"/>
      </a:accent5>
      <a:accent6>
        <a:srgbClr val="77AE8D"/>
      </a:accent6>
      <a:hlink>
        <a:srgbClr val="5C879B"/>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Integral</Template>
  <TotalTime>1279</TotalTime>
  <Words>570</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Abadi Extra Light</vt:lpstr>
      <vt:lpstr>Aharoni</vt:lpstr>
      <vt:lpstr>Arial</vt:lpstr>
      <vt:lpstr>Grandview Display</vt:lpstr>
      <vt:lpstr>Roboto</vt:lpstr>
      <vt:lpstr>Söhne</vt:lpstr>
      <vt:lpstr>Wingdings</vt:lpstr>
      <vt:lpstr>DashVTI</vt:lpstr>
      <vt:lpstr>Facial Recognition Attendance System </vt:lpstr>
      <vt:lpstr> </vt:lpstr>
      <vt:lpstr> </vt:lpstr>
      <vt:lpstr> </vt:lpstr>
      <vt:lpstr> </vt:lpstr>
      <vt:lpstr> </vt:lpstr>
      <vt:lpstr>Literature Survey</vt:lpstr>
      <vt:lpstr>System diagram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Attendance System</dc:title>
  <dc:creator>varun kumar potta</dc:creator>
  <cp:lastModifiedBy>varun kumar potta</cp:lastModifiedBy>
  <cp:revision>3</cp:revision>
  <dcterms:created xsi:type="dcterms:W3CDTF">2024-03-18T18:34:50Z</dcterms:created>
  <dcterms:modified xsi:type="dcterms:W3CDTF">2024-03-21T16:46:35Z</dcterms:modified>
</cp:coreProperties>
</file>