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9" r:id="rId2"/>
    <p:sldId id="257" r:id="rId3"/>
    <p:sldId id="295" r:id="rId4"/>
    <p:sldId id="296" r:id="rId5"/>
    <p:sldId id="297" r:id="rId6"/>
    <p:sldId id="298" r:id="rId7"/>
    <p:sldId id="302" r:id="rId8"/>
    <p:sldId id="308" r:id="rId9"/>
    <p:sldId id="311" r:id="rId10"/>
    <p:sldId id="272" r:id="rId11"/>
    <p:sldId id="299" r:id="rId12"/>
    <p:sldId id="324" r:id="rId13"/>
    <p:sldId id="320" r:id="rId14"/>
    <p:sldId id="325" r:id="rId15"/>
    <p:sldId id="321" r:id="rId16"/>
    <p:sldId id="326" r:id="rId17"/>
    <p:sldId id="304" r:id="rId18"/>
    <p:sldId id="323" r:id="rId19"/>
    <p:sldId id="322" r:id="rId20"/>
    <p:sldId id="258" r:id="rId21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23"/>
      <p:bold r:id="rId24"/>
    </p:embeddedFont>
    <p:embeddedFont>
      <p:font typeface="Oswald" panose="020B0604020202020204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074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489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87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362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114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32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800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162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18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21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96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96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60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4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408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79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3983665" y="2856614"/>
            <a:ext cx="4636906" cy="11326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Mini Project - II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261191" y="3989266"/>
            <a:ext cx="6359380" cy="700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Modelling on Multivariate Time Series Classification &amp; </a:t>
            </a:r>
            <a:r>
              <a:rPr lang="en-US"/>
              <a:t>Data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2"/>
                </a:solidFill>
              </a:rPr>
              <a:t>PRO</a:t>
            </a:r>
            <a:r>
              <a:rPr lang="en-IN" dirty="0">
                <a:solidFill>
                  <a:schemeClr val="accent2"/>
                </a:solidFill>
              </a:rPr>
              <a:t>JECT</a:t>
            </a:r>
            <a:r>
              <a:rPr lang="en" dirty="0"/>
              <a:t> </a:t>
            </a:r>
            <a:r>
              <a:rPr lang="en-IN" dirty="0"/>
              <a:t>PHASES</a:t>
            </a:r>
            <a:endParaRPr dirty="0"/>
          </a:p>
        </p:txBody>
      </p:sp>
      <p:sp>
        <p:nvSpPr>
          <p:cNvPr id="618" name="Google Shape;618;p29"/>
          <p:cNvSpPr/>
          <p:nvPr/>
        </p:nvSpPr>
        <p:spPr>
          <a:xfrm>
            <a:off x="578576" y="2061638"/>
            <a:ext cx="2419806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Stage-1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2661079" y="2070023"/>
            <a:ext cx="2419806" cy="1333485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Stage-2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4743582" y="2061638"/>
            <a:ext cx="2323523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Stage-3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620;p29">
            <a:extLst>
              <a:ext uri="{FF2B5EF4-FFF2-40B4-BE49-F238E27FC236}">
                <a16:creationId xmlns:a16="http://schemas.microsoft.com/office/drawing/2014/main" id="{4A07EDFA-96CB-4E1D-90BD-B1E6791CF827}"/>
              </a:ext>
            </a:extLst>
          </p:cNvPr>
          <p:cNvSpPr/>
          <p:nvPr/>
        </p:nvSpPr>
        <p:spPr>
          <a:xfrm>
            <a:off x="6729678" y="2061638"/>
            <a:ext cx="2251290" cy="1325100"/>
          </a:xfrm>
          <a:prstGeom prst="chevron">
            <a:avLst>
              <a:gd name="adj" fmla="val 29853"/>
            </a:avLst>
          </a:prstGeom>
          <a:solidFill>
            <a:srgbClr val="2FD7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-I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tage-4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2925740" y="284501"/>
            <a:ext cx="2380741" cy="42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STAGE</a:t>
            </a:r>
            <a:r>
              <a:rPr lang="en" dirty="0"/>
              <a:t> </a:t>
            </a:r>
            <a:r>
              <a:rPr lang="en-IN" dirty="0">
                <a:solidFill>
                  <a:schemeClr val="accent2"/>
                </a:solidFill>
              </a:rPr>
              <a:t>ONE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AE67AB-5250-4A9C-8963-97D663AE2063}"/>
              </a:ext>
            </a:extLst>
          </p:cNvPr>
          <p:cNvGrpSpPr/>
          <p:nvPr/>
        </p:nvGrpSpPr>
        <p:grpSpPr>
          <a:xfrm>
            <a:off x="1920948" y="967232"/>
            <a:ext cx="4825206" cy="2980991"/>
            <a:chOff x="228983" y="1048113"/>
            <a:chExt cx="7795679" cy="514529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BC14D8-E00F-4BEA-9464-EA9213FC62A0}"/>
                </a:ext>
              </a:extLst>
            </p:cNvPr>
            <p:cNvGrpSpPr/>
            <p:nvPr/>
          </p:nvGrpSpPr>
          <p:grpSpPr>
            <a:xfrm>
              <a:off x="228983" y="1048113"/>
              <a:ext cx="1055077" cy="805245"/>
              <a:chOff x="228983" y="1434588"/>
              <a:chExt cx="1055077" cy="805245"/>
            </a:xfrm>
            <a:solidFill>
              <a:schemeClr val="bg2"/>
            </a:solidFill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7A1A98C-62D4-48E5-96ED-8289EF4725CD}"/>
                  </a:ext>
                </a:extLst>
              </p:cNvPr>
              <p:cNvSpPr/>
              <p:nvPr/>
            </p:nvSpPr>
            <p:spPr>
              <a:xfrm>
                <a:off x="228983" y="1434588"/>
                <a:ext cx="1055077" cy="80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>
                  <a:latin typeface="Bahnschrift Condensed" panose="020B0502040204020203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46312D7-0ADE-4174-B589-2A99A84560EF}"/>
                  </a:ext>
                </a:extLst>
              </p:cNvPr>
              <p:cNvSpPr txBox="1"/>
              <p:nvPr/>
            </p:nvSpPr>
            <p:spPr>
              <a:xfrm>
                <a:off x="438966" y="1637155"/>
                <a:ext cx="544385" cy="478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rPr>
                  <a:t>No.</a:t>
                </a:r>
                <a:endParaRPr lang="en-IN" sz="1200" dirty="0">
                  <a:solidFill>
                    <a:schemeClr val="bg1"/>
                  </a:solidFill>
                  <a:latin typeface="Bahnschrift Condensed" panose="020B0502040204020203" pitchFamily="34" charset="0"/>
                  <a:ea typeface="Source Sans Pro" panose="020B0503030403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D6DB86-FF38-4D30-8238-18D87D2C2320}"/>
                </a:ext>
              </a:extLst>
            </p:cNvPr>
            <p:cNvGrpSpPr/>
            <p:nvPr/>
          </p:nvGrpSpPr>
          <p:grpSpPr>
            <a:xfrm>
              <a:off x="1402189" y="1048113"/>
              <a:ext cx="4739537" cy="805245"/>
              <a:chOff x="1356463" y="1434588"/>
              <a:chExt cx="4739537" cy="805245"/>
            </a:xfrm>
            <a:solidFill>
              <a:schemeClr val="bg2"/>
            </a:solidFill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172302C-6711-4460-9738-DBDCB8D9D655}"/>
                  </a:ext>
                </a:extLst>
              </p:cNvPr>
              <p:cNvSpPr/>
              <p:nvPr/>
            </p:nvSpPr>
            <p:spPr>
              <a:xfrm>
                <a:off x="1356463" y="1434588"/>
                <a:ext cx="4739537" cy="80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>
                  <a:latin typeface="Bahnschrift Condensed" panose="020B0502040204020203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194F66-7B7C-450B-9BCD-252BE305D20A}"/>
                  </a:ext>
                </a:extLst>
              </p:cNvPr>
              <p:cNvSpPr txBox="1"/>
              <p:nvPr/>
            </p:nvSpPr>
            <p:spPr>
              <a:xfrm>
                <a:off x="3409149" y="1637155"/>
                <a:ext cx="826676" cy="478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rPr>
                  <a:t>Target</a:t>
                </a:r>
                <a:endParaRPr lang="en-IN" sz="1200" dirty="0">
                  <a:solidFill>
                    <a:schemeClr val="bg1"/>
                  </a:solidFill>
                  <a:latin typeface="Bahnschrift Condensed" panose="020B0502040204020203" pitchFamily="34" charset="0"/>
                  <a:ea typeface="Source Sans Pro" panose="020B0503030403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FAA0962-652E-4F4B-BC49-482D10030022}"/>
                </a:ext>
              </a:extLst>
            </p:cNvPr>
            <p:cNvGrpSpPr/>
            <p:nvPr/>
          </p:nvGrpSpPr>
          <p:grpSpPr>
            <a:xfrm>
              <a:off x="6259855" y="1048113"/>
              <a:ext cx="1746256" cy="805245"/>
              <a:chOff x="6265957" y="1585201"/>
              <a:chExt cx="1746256" cy="805245"/>
            </a:xfrm>
            <a:solidFill>
              <a:schemeClr val="bg2"/>
            </a:solidFill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00E95BA-3B2C-4C83-8F35-C9950E9A42B1}"/>
                  </a:ext>
                </a:extLst>
              </p:cNvPr>
              <p:cNvSpPr/>
              <p:nvPr/>
            </p:nvSpPr>
            <p:spPr>
              <a:xfrm>
                <a:off x="6265957" y="1585201"/>
                <a:ext cx="1746256" cy="80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>
                  <a:latin typeface="Bahnschrift Condensed" panose="020B0502040204020203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DDF8B1-5022-452F-B5D5-959EE7750488}"/>
                  </a:ext>
                </a:extLst>
              </p:cNvPr>
              <p:cNvSpPr txBox="1"/>
              <p:nvPr/>
            </p:nvSpPr>
            <p:spPr>
              <a:xfrm>
                <a:off x="6314928" y="1787768"/>
                <a:ext cx="1648316" cy="478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rPr>
                  <a:t>Start  Date</a:t>
                </a:r>
                <a:endParaRPr lang="en-IN" sz="1200" dirty="0">
                  <a:solidFill>
                    <a:schemeClr val="bg1"/>
                  </a:solidFill>
                  <a:latin typeface="Bahnschrift Condensed" panose="020B0502040204020203" pitchFamily="34" charset="0"/>
                  <a:ea typeface="Source Sans Pro" panose="020B0503030403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BAF2212-F5A5-44F9-8F0A-DDDCAA225395}"/>
                </a:ext>
              </a:extLst>
            </p:cNvPr>
            <p:cNvGrpSpPr/>
            <p:nvPr/>
          </p:nvGrpSpPr>
          <p:grpSpPr>
            <a:xfrm>
              <a:off x="247534" y="1048113"/>
              <a:ext cx="7777128" cy="805245"/>
              <a:chOff x="247534" y="1104558"/>
              <a:chExt cx="7777128" cy="805245"/>
            </a:xfrm>
            <a:solidFill>
              <a:schemeClr val="bg2"/>
            </a:solidFill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40CD7A0-F92A-4246-8155-B904DCB66204}"/>
                  </a:ext>
                </a:extLst>
              </p:cNvPr>
              <p:cNvGrpSpPr/>
              <p:nvPr/>
            </p:nvGrpSpPr>
            <p:grpSpPr>
              <a:xfrm>
                <a:off x="247534" y="1104558"/>
                <a:ext cx="1055077" cy="805245"/>
                <a:chOff x="228983" y="1434588"/>
                <a:chExt cx="1055077" cy="805245"/>
              </a:xfrm>
              <a:grpFill/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F096D99-994A-429E-B5F2-B3AACE5E83D7}"/>
                    </a:ext>
                  </a:extLst>
                </p:cNvPr>
                <p:cNvSpPr/>
                <p:nvPr/>
              </p:nvSpPr>
              <p:spPr>
                <a:xfrm>
                  <a:off x="228983" y="1434588"/>
                  <a:ext cx="1055077" cy="805245"/>
                </a:xfrm>
                <a:prstGeom prst="rect">
                  <a:avLst/>
                </a:prstGeom>
                <a:solidFill>
                  <a:srgbClr val="2FD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>
                    <a:latin typeface="Bahnschrift Condensed" panose="020B0502040204020203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6056298-2FE9-4D1E-A598-2A19BDE41E57}"/>
                    </a:ext>
                  </a:extLst>
                </p:cNvPr>
                <p:cNvSpPr txBox="1"/>
                <p:nvPr/>
              </p:nvSpPr>
              <p:spPr>
                <a:xfrm>
                  <a:off x="438966" y="1637155"/>
                  <a:ext cx="544385" cy="478110"/>
                </a:xfrm>
                <a:prstGeom prst="rect">
                  <a:avLst/>
                </a:prstGeom>
                <a:solidFill>
                  <a:srgbClr val="2FD7B4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Bahnschrift Condensed" panose="020B0502040204020203" pitchFamily="34" charset="0"/>
                      <a:ea typeface="Source Sans Pro" panose="020B0503030403020204" pitchFamily="34" charset="0"/>
                      <a:cs typeface="Open Sans Extrabold" panose="020B0906030804020204" pitchFamily="34" charset="0"/>
                    </a:rPr>
                    <a:t>No.</a:t>
                  </a:r>
                  <a:endParaRPr lang="en-IN" sz="1200" b="1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EDD32F9-6A70-47FA-B4B1-7A2B612F0659}"/>
                  </a:ext>
                </a:extLst>
              </p:cNvPr>
              <p:cNvGrpSpPr/>
              <p:nvPr/>
            </p:nvGrpSpPr>
            <p:grpSpPr>
              <a:xfrm>
                <a:off x="1420740" y="1104558"/>
                <a:ext cx="4739537" cy="805245"/>
                <a:chOff x="1356463" y="1434588"/>
                <a:chExt cx="4739537" cy="805245"/>
              </a:xfrm>
              <a:grpFill/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22DF1C00-02F9-4F37-9BEA-2688B1E00587}"/>
                    </a:ext>
                  </a:extLst>
                </p:cNvPr>
                <p:cNvSpPr/>
                <p:nvPr/>
              </p:nvSpPr>
              <p:spPr>
                <a:xfrm>
                  <a:off x="1356463" y="1434588"/>
                  <a:ext cx="4739537" cy="805245"/>
                </a:xfrm>
                <a:prstGeom prst="rect">
                  <a:avLst/>
                </a:prstGeom>
                <a:solidFill>
                  <a:srgbClr val="2FD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>
                    <a:latin typeface="Bahnschrift Condensed" panose="020B0502040204020203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87CECD5-0831-4C07-9192-FFB85DD7A711}"/>
                    </a:ext>
                  </a:extLst>
                </p:cNvPr>
                <p:cNvSpPr txBox="1"/>
                <p:nvPr/>
              </p:nvSpPr>
              <p:spPr>
                <a:xfrm>
                  <a:off x="3076526" y="1585024"/>
                  <a:ext cx="785238" cy="478110"/>
                </a:xfrm>
                <a:prstGeom prst="rect">
                  <a:avLst/>
                </a:prstGeom>
                <a:solidFill>
                  <a:srgbClr val="2FD7B4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Bahnschrift Condensed" panose="020B0502040204020203" pitchFamily="34" charset="0"/>
                      <a:ea typeface="Source Sans Pro" panose="020B0503030403020204" pitchFamily="34" charset="0"/>
                      <a:cs typeface="Open Sans Extrabold" panose="020B0906030804020204" pitchFamily="34" charset="0"/>
                    </a:rPr>
                    <a:t>Model</a:t>
                  </a:r>
                  <a:endParaRPr lang="en-IN" sz="1200" b="1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7A7B337-4CCF-46A8-8088-B4FD4409E0AC}"/>
                  </a:ext>
                </a:extLst>
              </p:cNvPr>
              <p:cNvGrpSpPr/>
              <p:nvPr/>
            </p:nvGrpSpPr>
            <p:grpSpPr>
              <a:xfrm>
                <a:off x="6278406" y="1104558"/>
                <a:ext cx="1746256" cy="805245"/>
                <a:chOff x="6265957" y="1585201"/>
                <a:chExt cx="1746256" cy="805245"/>
              </a:xfrm>
              <a:grpFill/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C270070-2F23-495C-AB04-91D382E73BB1}"/>
                    </a:ext>
                  </a:extLst>
                </p:cNvPr>
                <p:cNvSpPr/>
                <p:nvPr/>
              </p:nvSpPr>
              <p:spPr>
                <a:xfrm>
                  <a:off x="6265957" y="1585201"/>
                  <a:ext cx="1746256" cy="805245"/>
                </a:xfrm>
                <a:prstGeom prst="rect">
                  <a:avLst/>
                </a:prstGeom>
                <a:solidFill>
                  <a:srgbClr val="2FD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>
                    <a:latin typeface="Bahnschrift Condensed" panose="020B0502040204020203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DFFE7F3-BA2D-464E-9D11-F971BBC2AA61}"/>
                    </a:ext>
                  </a:extLst>
                </p:cNvPr>
                <p:cNvSpPr txBox="1"/>
                <p:nvPr/>
              </p:nvSpPr>
              <p:spPr>
                <a:xfrm>
                  <a:off x="6363897" y="1735566"/>
                  <a:ext cx="1648316" cy="478110"/>
                </a:xfrm>
                <a:prstGeom prst="rect">
                  <a:avLst/>
                </a:prstGeom>
                <a:solidFill>
                  <a:srgbClr val="2FD7B4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Bahnschrift Condensed" panose="020B0502040204020203" pitchFamily="34" charset="0"/>
                      <a:ea typeface="Source Sans Pro" panose="020B0503030403020204" pitchFamily="34" charset="0"/>
                      <a:cs typeface="Open Sans Extrabold" panose="020B0906030804020204" pitchFamily="34" charset="0"/>
                    </a:rPr>
                    <a:t>Accuracy</a:t>
                  </a:r>
                  <a:endParaRPr lang="en-IN" sz="1200" b="1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endParaRPr>
                </a:p>
              </p:txBody>
            </p:sp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1DA58F-A9D1-422B-BFCB-7ECB9A92C7FE}"/>
                </a:ext>
              </a:extLst>
            </p:cNvPr>
            <p:cNvSpPr/>
            <p:nvPr/>
          </p:nvSpPr>
          <p:spPr>
            <a:xfrm>
              <a:off x="247534" y="1985178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D7BC40-C3BA-464B-81AB-68989373D620}"/>
                </a:ext>
              </a:extLst>
            </p:cNvPr>
            <p:cNvSpPr txBox="1"/>
            <p:nvPr/>
          </p:nvSpPr>
          <p:spPr>
            <a:xfrm>
              <a:off x="457517" y="2187746"/>
              <a:ext cx="381224" cy="5577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1</a:t>
              </a:r>
              <a:endParaRPr lang="en-IN" sz="15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CFAD48-4F0E-414C-8F0D-21417A033235}"/>
                </a:ext>
              </a:extLst>
            </p:cNvPr>
            <p:cNvSpPr/>
            <p:nvPr/>
          </p:nvSpPr>
          <p:spPr>
            <a:xfrm>
              <a:off x="1420740" y="1985178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805316-84ED-4962-B601-88FB0B8F44F5}"/>
                </a:ext>
              </a:extLst>
            </p:cNvPr>
            <p:cNvSpPr txBox="1"/>
            <p:nvPr/>
          </p:nvSpPr>
          <p:spPr>
            <a:xfrm>
              <a:off x="1470503" y="2205577"/>
              <a:ext cx="4591568" cy="53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Random Forest Classifier</a:t>
              </a:r>
              <a:endParaRPr lang="en-IN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1348EC-097F-43F9-8B95-F42414A757FD}"/>
                </a:ext>
              </a:extLst>
            </p:cNvPr>
            <p:cNvSpPr/>
            <p:nvPr/>
          </p:nvSpPr>
          <p:spPr>
            <a:xfrm>
              <a:off x="6278406" y="1985178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C158A-701E-4F81-AB50-554717FC7243}"/>
                </a:ext>
              </a:extLst>
            </p:cNvPr>
            <p:cNvSpPr txBox="1"/>
            <p:nvPr/>
          </p:nvSpPr>
          <p:spPr>
            <a:xfrm>
              <a:off x="6327378" y="2187746"/>
              <a:ext cx="1648312" cy="4382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99.898%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590E27-CE88-4494-B4B2-3A7FBED25B9B}"/>
                </a:ext>
              </a:extLst>
            </p:cNvPr>
            <p:cNvSpPr/>
            <p:nvPr/>
          </p:nvSpPr>
          <p:spPr>
            <a:xfrm>
              <a:off x="247534" y="2835923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1B5A6E-622F-4AD8-80F5-AE108C144BC6}"/>
                </a:ext>
              </a:extLst>
            </p:cNvPr>
            <p:cNvSpPr txBox="1"/>
            <p:nvPr/>
          </p:nvSpPr>
          <p:spPr>
            <a:xfrm>
              <a:off x="457517" y="3038490"/>
              <a:ext cx="422661" cy="5577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2</a:t>
              </a:r>
              <a:endParaRPr lang="en-IN" sz="15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4A1F20-7748-4859-8434-09C73F34D169}"/>
                </a:ext>
              </a:extLst>
            </p:cNvPr>
            <p:cNvSpPr/>
            <p:nvPr/>
          </p:nvSpPr>
          <p:spPr>
            <a:xfrm>
              <a:off x="1420740" y="2835923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7083B6-B13D-4E3E-BD4F-ACC7BF6E475A}"/>
                </a:ext>
              </a:extLst>
            </p:cNvPr>
            <p:cNvSpPr/>
            <p:nvPr/>
          </p:nvSpPr>
          <p:spPr>
            <a:xfrm>
              <a:off x="6278406" y="2835923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CBB70B-A864-4C87-911F-0394A527BB9D}"/>
                </a:ext>
              </a:extLst>
            </p:cNvPr>
            <p:cNvSpPr txBox="1"/>
            <p:nvPr/>
          </p:nvSpPr>
          <p:spPr>
            <a:xfrm>
              <a:off x="6327378" y="3038490"/>
              <a:ext cx="1648312" cy="43826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30.521%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F0350-3D41-46AC-B603-DFDD530EEDFB}"/>
                </a:ext>
              </a:extLst>
            </p:cNvPr>
            <p:cNvSpPr/>
            <p:nvPr/>
          </p:nvSpPr>
          <p:spPr>
            <a:xfrm>
              <a:off x="247534" y="3686668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8FFBB1-46B8-4979-BECE-36B24F5AD087}"/>
                </a:ext>
              </a:extLst>
            </p:cNvPr>
            <p:cNvSpPr txBox="1"/>
            <p:nvPr/>
          </p:nvSpPr>
          <p:spPr>
            <a:xfrm>
              <a:off x="457517" y="3889235"/>
              <a:ext cx="422661" cy="5577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3</a:t>
              </a:r>
              <a:endParaRPr lang="en-IN" sz="15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D42A03-1FF5-4AEA-B18C-AFA70B7A4DD5}"/>
                </a:ext>
              </a:extLst>
            </p:cNvPr>
            <p:cNvSpPr/>
            <p:nvPr/>
          </p:nvSpPr>
          <p:spPr>
            <a:xfrm>
              <a:off x="1420740" y="3686668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D29C9E-BCB2-4FC4-8FB2-4ABF181037E8}"/>
                </a:ext>
              </a:extLst>
            </p:cNvPr>
            <p:cNvSpPr/>
            <p:nvPr/>
          </p:nvSpPr>
          <p:spPr>
            <a:xfrm>
              <a:off x="6278406" y="3686668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52582E-F853-4BAD-857D-6D3AACF16539}"/>
                </a:ext>
              </a:extLst>
            </p:cNvPr>
            <p:cNvSpPr txBox="1"/>
            <p:nvPr/>
          </p:nvSpPr>
          <p:spPr>
            <a:xfrm>
              <a:off x="6327378" y="3889235"/>
              <a:ext cx="1648312" cy="43826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31.72%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F89E82C-297D-4404-964D-9F9258E405CB}"/>
                </a:ext>
              </a:extLst>
            </p:cNvPr>
            <p:cNvSpPr/>
            <p:nvPr/>
          </p:nvSpPr>
          <p:spPr>
            <a:xfrm>
              <a:off x="247534" y="4537413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78DB6D-1AAF-4537-B4C0-43DA04230966}"/>
                </a:ext>
              </a:extLst>
            </p:cNvPr>
            <p:cNvSpPr txBox="1"/>
            <p:nvPr/>
          </p:nvSpPr>
          <p:spPr>
            <a:xfrm>
              <a:off x="457517" y="4739981"/>
              <a:ext cx="433021" cy="5577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4</a:t>
              </a:r>
              <a:endParaRPr lang="en-IN" sz="15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61ECC8C-D3ED-4721-A122-BEDA5CA36200}"/>
                </a:ext>
              </a:extLst>
            </p:cNvPr>
            <p:cNvSpPr/>
            <p:nvPr/>
          </p:nvSpPr>
          <p:spPr>
            <a:xfrm>
              <a:off x="1420740" y="4537413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6221FD-22AA-40E4-A949-E87B827659DC}"/>
                </a:ext>
              </a:extLst>
            </p:cNvPr>
            <p:cNvSpPr/>
            <p:nvPr/>
          </p:nvSpPr>
          <p:spPr>
            <a:xfrm>
              <a:off x="6278406" y="4537413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10CAE9-22AD-4E20-8CB6-621FDE5E3615}"/>
                </a:ext>
              </a:extLst>
            </p:cNvPr>
            <p:cNvSpPr txBox="1"/>
            <p:nvPr/>
          </p:nvSpPr>
          <p:spPr>
            <a:xfrm>
              <a:off x="6327378" y="4739981"/>
              <a:ext cx="1648312" cy="43826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88.08%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F1B0B49-09C9-40FA-BAF4-3BC1E11EA539}"/>
                </a:ext>
              </a:extLst>
            </p:cNvPr>
            <p:cNvSpPr/>
            <p:nvPr/>
          </p:nvSpPr>
          <p:spPr>
            <a:xfrm>
              <a:off x="247534" y="5388158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83F9A7-A3F8-4AA5-A9FA-3044A454F641}"/>
                </a:ext>
              </a:extLst>
            </p:cNvPr>
            <p:cNvSpPr txBox="1"/>
            <p:nvPr/>
          </p:nvSpPr>
          <p:spPr>
            <a:xfrm>
              <a:off x="457517" y="5590724"/>
              <a:ext cx="433021" cy="5843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5</a:t>
              </a:r>
              <a:endParaRPr lang="en-IN" sz="16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15A37C-AB1F-425E-BA1D-ADCBA87EABAD}"/>
                </a:ext>
              </a:extLst>
            </p:cNvPr>
            <p:cNvSpPr/>
            <p:nvPr/>
          </p:nvSpPr>
          <p:spPr>
            <a:xfrm>
              <a:off x="1420740" y="5388158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49B7593-0CAC-440C-B62D-59E2D6D8E90D}"/>
                </a:ext>
              </a:extLst>
            </p:cNvPr>
            <p:cNvSpPr/>
            <p:nvPr/>
          </p:nvSpPr>
          <p:spPr>
            <a:xfrm>
              <a:off x="6278406" y="5388158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08DE58-5DF6-4C42-ABDC-96C3F270339C}"/>
                </a:ext>
              </a:extLst>
            </p:cNvPr>
            <p:cNvSpPr txBox="1"/>
            <p:nvPr/>
          </p:nvSpPr>
          <p:spPr>
            <a:xfrm>
              <a:off x="6327378" y="5590724"/>
              <a:ext cx="1648312" cy="43826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83.4%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683B2D-EDD3-40EC-9169-D50EDCEEEFEB}"/>
                </a:ext>
              </a:extLst>
            </p:cNvPr>
            <p:cNvSpPr txBox="1"/>
            <p:nvPr/>
          </p:nvSpPr>
          <p:spPr>
            <a:xfrm>
              <a:off x="1470503" y="3053879"/>
              <a:ext cx="4591568" cy="53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Logistic Regression</a:t>
              </a:r>
              <a:endParaRPr lang="en-IN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CBC33D-94ED-484E-AA14-58B4048932E1}"/>
                </a:ext>
              </a:extLst>
            </p:cNvPr>
            <p:cNvSpPr txBox="1"/>
            <p:nvPr/>
          </p:nvSpPr>
          <p:spPr>
            <a:xfrm>
              <a:off x="1470503" y="3904626"/>
              <a:ext cx="4591568" cy="53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Linear Support Vector Classifier</a:t>
              </a:r>
              <a:endParaRPr lang="en-IN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A77CF4-DADA-4C54-871B-15C425E71C7A}"/>
                </a:ext>
              </a:extLst>
            </p:cNvPr>
            <p:cNvSpPr txBox="1"/>
            <p:nvPr/>
          </p:nvSpPr>
          <p:spPr>
            <a:xfrm>
              <a:off x="1470503" y="4755369"/>
              <a:ext cx="4591568" cy="504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K-Nearest Neighbor Classifier</a:t>
              </a:r>
              <a:endParaRPr lang="en-IN" sz="13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FA3D8-2D61-4BDB-9464-588D3CAB0726}"/>
                </a:ext>
              </a:extLst>
            </p:cNvPr>
            <p:cNvSpPr txBox="1"/>
            <p:nvPr/>
          </p:nvSpPr>
          <p:spPr>
            <a:xfrm>
              <a:off x="1470503" y="5606113"/>
              <a:ext cx="4591568" cy="53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Gaussian Naïve Bayes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99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2383E-E541-4DF8-B6CB-39B466D0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3" y="571365"/>
            <a:ext cx="8782493" cy="3706438"/>
          </a:xfrm>
          <a:prstGeom prst="rect">
            <a:avLst/>
          </a:prstGeom>
        </p:spPr>
      </p:pic>
      <p:sp>
        <p:nvSpPr>
          <p:cNvPr id="8" name="Google Shape;499;p18">
            <a:extLst>
              <a:ext uri="{FF2B5EF4-FFF2-40B4-BE49-F238E27FC236}">
                <a16:creationId xmlns:a16="http://schemas.microsoft.com/office/drawing/2014/main" id="{E6CE6B77-8CEA-4DC7-9BD6-A1C324535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5740" y="284501"/>
            <a:ext cx="2380741" cy="42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STAGE</a:t>
            </a:r>
            <a:r>
              <a:rPr lang="en" dirty="0"/>
              <a:t> </a:t>
            </a:r>
            <a:r>
              <a:rPr lang="en-IN" dirty="0">
                <a:solidFill>
                  <a:schemeClr val="accent2"/>
                </a:solidFill>
              </a:rPr>
              <a:t>ONE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8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2925740" y="284501"/>
            <a:ext cx="2380741" cy="42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STAGE</a:t>
            </a:r>
            <a:r>
              <a:rPr lang="en" dirty="0"/>
              <a:t> </a:t>
            </a:r>
            <a:r>
              <a:rPr lang="en-IN" dirty="0">
                <a:solidFill>
                  <a:schemeClr val="accent2"/>
                </a:solidFill>
              </a:rPr>
              <a:t>TWO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AE67AB-5250-4A9C-8963-97D663AE2063}"/>
              </a:ext>
            </a:extLst>
          </p:cNvPr>
          <p:cNvGrpSpPr/>
          <p:nvPr/>
        </p:nvGrpSpPr>
        <p:grpSpPr>
          <a:xfrm>
            <a:off x="1920948" y="967232"/>
            <a:ext cx="4825206" cy="2980991"/>
            <a:chOff x="228983" y="1048113"/>
            <a:chExt cx="7795679" cy="514529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BC14D8-E00F-4BEA-9464-EA9213FC62A0}"/>
                </a:ext>
              </a:extLst>
            </p:cNvPr>
            <p:cNvGrpSpPr/>
            <p:nvPr/>
          </p:nvGrpSpPr>
          <p:grpSpPr>
            <a:xfrm>
              <a:off x="228983" y="1048113"/>
              <a:ext cx="1055077" cy="805245"/>
              <a:chOff x="228983" y="1434588"/>
              <a:chExt cx="1055077" cy="805245"/>
            </a:xfrm>
            <a:solidFill>
              <a:schemeClr val="bg2"/>
            </a:solidFill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7A1A98C-62D4-48E5-96ED-8289EF4725CD}"/>
                  </a:ext>
                </a:extLst>
              </p:cNvPr>
              <p:cNvSpPr/>
              <p:nvPr/>
            </p:nvSpPr>
            <p:spPr>
              <a:xfrm>
                <a:off x="228983" y="1434588"/>
                <a:ext cx="1055077" cy="80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>
                  <a:latin typeface="Bahnschrift Condensed" panose="020B0502040204020203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46312D7-0ADE-4174-B589-2A99A84560EF}"/>
                  </a:ext>
                </a:extLst>
              </p:cNvPr>
              <p:cNvSpPr txBox="1"/>
              <p:nvPr/>
            </p:nvSpPr>
            <p:spPr>
              <a:xfrm>
                <a:off x="438966" y="1637155"/>
                <a:ext cx="544385" cy="478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rPr>
                  <a:t>No.</a:t>
                </a:r>
                <a:endParaRPr lang="en-IN" sz="1200" dirty="0">
                  <a:solidFill>
                    <a:schemeClr val="bg1"/>
                  </a:solidFill>
                  <a:latin typeface="Bahnschrift Condensed" panose="020B0502040204020203" pitchFamily="34" charset="0"/>
                  <a:ea typeface="Source Sans Pro" panose="020B0503030403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D6DB86-FF38-4D30-8238-18D87D2C2320}"/>
                </a:ext>
              </a:extLst>
            </p:cNvPr>
            <p:cNvGrpSpPr/>
            <p:nvPr/>
          </p:nvGrpSpPr>
          <p:grpSpPr>
            <a:xfrm>
              <a:off x="1402189" y="1048113"/>
              <a:ext cx="4739537" cy="805245"/>
              <a:chOff x="1356463" y="1434588"/>
              <a:chExt cx="4739537" cy="805245"/>
            </a:xfrm>
            <a:solidFill>
              <a:schemeClr val="bg2"/>
            </a:solidFill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172302C-6711-4460-9738-DBDCB8D9D655}"/>
                  </a:ext>
                </a:extLst>
              </p:cNvPr>
              <p:cNvSpPr/>
              <p:nvPr/>
            </p:nvSpPr>
            <p:spPr>
              <a:xfrm>
                <a:off x="1356463" y="1434588"/>
                <a:ext cx="4739537" cy="80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>
                  <a:latin typeface="Bahnschrift Condensed" panose="020B0502040204020203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194F66-7B7C-450B-9BCD-252BE305D20A}"/>
                  </a:ext>
                </a:extLst>
              </p:cNvPr>
              <p:cNvSpPr txBox="1"/>
              <p:nvPr/>
            </p:nvSpPr>
            <p:spPr>
              <a:xfrm>
                <a:off x="3409149" y="1637155"/>
                <a:ext cx="826676" cy="478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rPr>
                  <a:t>Target</a:t>
                </a:r>
                <a:endParaRPr lang="en-IN" sz="1200" dirty="0">
                  <a:solidFill>
                    <a:schemeClr val="bg1"/>
                  </a:solidFill>
                  <a:latin typeface="Bahnschrift Condensed" panose="020B0502040204020203" pitchFamily="34" charset="0"/>
                  <a:ea typeface="Source Sans Pro" panose="020B0503030403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FAA0962-652E-4F4B-BC49-482D10030022}"/>
                </a:ext>
              </a:extLst>
            </p:cNvPr>
            <p:cNvGrpSpPr/>
            <p:nvPr/>
          </p:nvGrpSpPr>
          <p:grpSpPr>
            <a:xfrm>
              <a:off x="6259855" y="1048113"/>
              <a:ext cx="1746256" cy="805245"/>
              <a:chOff x="6265957" y="1585201"/>
              <a:chExt cx="1746256" cy="805245"/>
            </a:xfrm>
            <a:solidFill>
              <a:schemeClr val="bg2"/>
            </a:solidFill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00E95BA-3B2C-4C83-8F35-C9950E9A42B1}"/>
                  </a:ext>
                </a:extLst>
              </p:cNvPr>
              <p:cNvSpPr/>
              <p:nvPr/>
            </p:nvSpPr>
            <p:spPr>
              <a:xfrm>
                <a:off x="6265957" y="1585201"/>
                <a:ext cx="1746256" cy="80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>
                  <a:latin typeface="Bahnschrift Condensed" panose="020B0502040204020203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DDF8B1-5022-452F-B5D5-959EE7750488}"/>
                  </a:ext>
                </a:extLst>
              </p:cNvPr>
              <p:cNvSpPr txBox="1"/>
              <p:nvPr/>
            </p:nvSpPr>
            <p:spPr>
              <a:xfrm>
                <a:off x="6314928" y="1787768"/>
                <a:ext cx="1648316" cy="478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rPr>
                  <a:t>Start  Date</a:t>
                </a:r>
                <a:endParaRPr lang="en-IN" sz="1200" dirty="0">
                  <a:solidFill>
                    <a:schemeClr val="bg1"/>
                  </a:solidFill>
                  <a:latin typeface="Bahnschrift Condensed" panose="020B0502040204020203" pitchFamily="34" charset="0"/>
                  <a:ea typeface="Source Sans Pro" panose="020B0503030403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BAF2212-F5A5-44F9-8F0A-DDDCAA225395}"/>
                </a:ext>
              </a:extLst>
            </p:cNvPr>
            <p:cNvGrpSpPr/>
            <p:nvPr/>
          </p:nvGrpSpPr>
          <p:grpSpPr>
            <a:xfrm>
              <a:off x="247534" y="1048113"/>
              <a:ext cx="7777128" cy="805245"/>
              <a:chOff x="247534" y="1104558"/>
              <a:chExt cx="7777128" cy="805245"/>
            </a:xfrm>
            <a:solidFill>
              <a:schemeClr val="bg2"/>
            </a:solidFill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40CD7A0-F92A-4246-8155-B904DCB66204}"/>
                  </a:ext>
                </a:extLst>
              </p:cNvPr>
              <p:cNvGrpSpPr/>
              <p:nvPr/>
            </p:nvGrpSpPr>
            <p:grpSpPr>
              <a:xfrm>
                <a:off x="247534" y="1104558"/>
                <a:ext cx="1055077" cy="805245"/>
                <a:chOff x="228983" y="1434588"/>
                <a:chExt cx="1055077" cy="805245"/>
              </a:xfrm>
              <a:grpFill/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F096D99-994A-429E-B5F2-B3AACE5E83D7}"/>
                    </a:ext>
                  </a:extLst>
                </p:cNvPr>
                <p:cNvSpPr/>
                <p:nvPr/>
              </p:nvSpPr>
              <p:spPr>
                <a:xfrm>
                  <a:off x="228983" y="1434588"/>
                  <a:ext cx="1055077" cy="805245"/>
                </a:xfrm>
                <a:prstGeom prst="rect">
                  <a:avLst/>
                </a:prstGeom>
                <a:solidFill>
                  <a:srgbClr val="2FD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>
                    <a:latin typeface="Bahnschrift Condensed" panose="020B0502040204020203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6056298-2FE9-4D1E-A598-2A19BDE41E57}"/>
                    </a:ext>
                  </a:extLst>
                </p:cNvPr>
                <p:cNvSpPr txBox="1"/>
                <p:nvPr/>
              </p:nvSpPr>
              <p:spPr>
                <a:xfrm>
                  <a:off x="438966" y="1637155"/>
                  <a:ext cx="544385" cy="478110"/>
                </a:xfrm>
                <a:prstGeom prst="rect">
                  <a:avLst/>
                </a:prstGeom>
                <a:solidFill>
                  <a:srgbClr val="2FD7B4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Bahnschrift Condensed" panose="020B0502040204020203" pitchFamily="34" charset="0"/>
                      <a:ea typeface="Source Sans Pro" panose="020B0503030403020204" pitchFamily="34" charset="0"/>
                      <a:cs typeface="Open Sans Extrabold" panose="020B0906030804020204" pitchFamily="34" charset="0"/>
                    </a:rPr>
                    <a:t>No.</a:t>
                  </a:r>
                  <a:endParaRPr lang="en-IN" sz="1200" b="1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EDD32F9-6A70-47FA-B4B1-7A2B612F0659}"/>
                  </a:ext>
                </a:extLst>
              </p:cNvPr>
              <p:cNvGrpSpPr/>
              <p:nvPr/>
            </p:nvGrpSpPr>
            <p:grpSpPr>
              <a:xfrm>
                <a:off x="1420740" y="1104558"/>
                <a:ext cx="4739537" cy="805245"/>
                <a:chOff x="1356463" y="1434588"/>
                <a:chExt cx="4739537" cy="805245"/>
              </a:xfrm>
              <a:grpFill/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22DF1C00-02F9-4F37-9BEA-2688B1E00587}"/>
                    </a:ext>
                  </a:extLst>
                </p:cNvPr>
                <p:cNvSpPr/>
                <p:nvPr/>
              </p:nvSpPr>
              <p:spPr>
                <a:xfrm>
                  <a:off x="1356463" y="1434588"/>
                  <a:ext cx="4739537" cy="805245"/>
                </a:xfrm>
                <a:prstGeom prst="rect">
                  <a:avLst/>
                </a:prstGeom>
                <a:solidFill>
                  <a:srgbClr val="2FD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>
                    <a:latin typeface="Bahnschrift Condensed" panose="020B0502040204020203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87CECD5-0831-4C07-9192-FFB85DD7A711}"/>
                    </a:ext>
                  </a:extLst>
                </p:cNvPr>
                <p:cNvSpPr txBox="1"/>
                <p:nvPr/>
              </p:nvSpPr>
              <p:spPr>
                <a:xfrm>
                  <a:off x="3076526" y="1585024"/>
                  <a:ext cx="785238" cy="478110"/>
                </a:xfrm>
                <a:prstGeom prst="rect">
                  <a:avLst/>
                </a:prstGeom>
                <a:solidFill>
                  <a:srgbClr val="2FD7B4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Bahnschrift Condensed" panose="020B0502040204020203" pitchFamily="34" charset="0"/>
                      <a:ea typeface="Source Sans Pro" panose="020B0503030403020204" pitchFamily="34" charset="0"/>
                      <a:cs typeface="Open Sans Extrabold" panose="020B0906030804020204" pitchFamily="34" charset="0"/>
                    </a:rPr>
                    <a:t>Model</a:t>
                  </a:r>
                  <a:endParaRPr lang="en-IN" sz="1200" b="1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7A7B337-4CCF-46A8-8088-B4FD4409E0AC}"/>
                  </a:ext>
                </a:extLst>
              </p:cNvPr>
              <p:cNvGrpSpPr/>
              <p:nvPr/>
            </p:nvGrpSpPr>
            <p:grpSpPr>
              <a:xfrm>
                <a:off x="6278406" y="1104558"/>
                <a:ext cx="1746256" cy="805245"/>
                <a:chOff x="6265957" y="1585201"/>
                <a:chExt cx="1746256" cy="805245"/>
              </a:xfrm>
              <a:grpFill/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C270070-2F23-495C-AB04-91D382E73BB1}"/>
                    </a:ext>
                  </a:extLst>
                </p:cNvPr>
                <p:cNvSpPr/>
                <p:nvPr/>
              </p:nvSpPr>
              <p:spPr>
                <a:xfrm>
                  <a:off x="6265957" y="1585201"/>
                  <a:ext cx="1746256" cy="805245"/>
                </a:xfrm>
                <a:prstGeom prst="rect">
                  <a:avLst/>
                </a:prstGeom>
                <a:solidFill>
                  <a:srgbClr val="2FD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>
                    <a:latin typeface="Bahnschrift Condensed" panose="020B0502040204020203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DFFE7F3-BA2D-464E-9D11-F971BBC2AA61}"/>
                    </a:ext>
                  </a:extLst>
                </p:cNvPr>
                <p:cNvSpPr txBox="1"/>
                <p:nvPr/>
              </p:nvSpPr>
              <p:spPr>
                <a:xfrm>
                  <a:off x="6363897" y="1735566"/>
                  <a:ext cx="1648316" cy="478110"/>
                </a:xfrm>
                <a:prstGeom prst="rect">
                  <a:avLst/>
                </a:prstGeom>
                <a:solidFill>
                  <a:srgbClr val="2FD7B4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Bahnschrift Condensed" panose="020B0502040204020203" pitchFamily="34" charset="0"/>
                      <a:ea typeface="Source Sans Pro" panose="020B0503030403020204" pitchFamily="34" charset="0"/>
                      <a:cs typeface="Open Sans Extrabold" panose="020B0906030804020204" pitchFamily="34" charset="0"/>
                    </a:rPr>
                    <a:t>Accuracy</a:t>
                  </a:r>
                  <a:endParaRPr lang="en-IN" sz="1200" b="1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endParaRPr>
                </a:p>
              </p:txBody>
            </p:sp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1DA58F-A9D1-422B-BFCB-7ECB9A92C7FE}"/>
                </a:ext>
              </a:extLst>
            </p:cNvPr>
            <p:cNvSpPr/>
            <p:nvPr/>
          </p:nvSpPr>
          <p:spPr>
            <a:xfrm>
              <a:off x="247534" y="1985178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D7BC40-C3BA-464B-81AB-68989373D620}"/>
                </a:ext>
              </a:extLst>
            </p:cNvPr>
            <p:cNvSpPr txBox="1"/>
            <p:nvPr/>
          </p:nvSpPr>
          <p:spPr>
            <a:xfrm>
              <a:off x="457517" y="2187746"/>
              <a:ext cx="381224" cy="5577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1</a:t>
              </a:r>
              <a:endParaRPr lang="en-IN" sz="15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CFAD48-4F0E-414C-8F0D-21417A033235}"/>
                </a:ext>
              </a:extLst>
            </p:cNvPr>
            <p:cNvSpPr/>
            <p:nvPr/>
          </p:nvSpPr>
          <p:spPr>
            <a:xfrm>
              <a:off x="1420740" y="1985178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805316-84ED-4962-B601-88FB0B8F44F5}"/>
                </a:ext>
              </a:extLst>
            </p:cNvPr>
            <p:cNvSpPr txBox="1"/>
            <p:nvPr/>
          </p:nvSpPr>
          <p:spPr>
            <a:xfrm>
              <a:off x="1470503" y="2205577"/>
              <a:ext cx="4591568" cy="53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Random Forest Classifier</a:t>
              </a:r>
              <a:endParaRPr lang="en-IN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1348EC-097F-43F9-8B95-F42414A757FD}"/>
                </a:ext>
              </a:extLst>
            </p:cNvPr>
            <p:cNvSpPr/>
            <p:nvPr/>
          </p:nvSpPr>
          <p:spPr>
            <a:xfrm>
              <a:off x="6278406" y="1985178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C158A-701E-4F81-AB50-554717FC7243}"/>
                </a:ext>
              </a:extLst>
            </p:cNvPr>
            <p:cNvSpPr txBox="1"/>
            <p:nvPr/>
          </p:nvSpPr>
          <p:spPr>
            <a:xfrm>
              <a:off x="6327378" y="2187746"/>
              <a:ext cx="1648312" cy="4382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99.2%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590E27-CE88-4494-B4B2-3A7FBED25B9B}"/>
                </a:ext>
              </a:extLst>
            </p:cNvPr>
            <p:cNvSpPr/>
            <p:nvPr/>
          </p:nvSpPr>
          <p:spPr>
            <a:xfrm>
              <a:off x="247534" y="2835923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1B5A6E-622F-4AD8-80F5-AE108C144BC6}"/>
                </a:ext>
              </a:extLst>
            </p:cNvPr>
            <p:cNvSpPr txBox="1"/>
            <p:nvPr/>
          </p:nvSpPr>
          <p:spPr>
            <a:xfrm>
              <a:off x="457517" y="3038490"/>
              <a:ext cx="422661" cy="5577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2</a:t>
              </a:r>
              <a:endParaRPr lang="en-IN" sz="15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4A1F20-7748-4859-8434-09C73F34D169}"/>
                </a:ext>
              </a:extLst>
            </p:cNvPr>
            <p:cNvSpPr/>
            <p:nvPr/>
          </p:nvSpPr>
          <p:spPr>
            <a:xfrm>
              <a:off x="1420740" y="2835923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7083B6-B13D-4E3E-BD4F-ACC7BF6E475A}"/>
                </a:ext>
              </a:extLst>
            </p:cNvPr>
            <p:cNvSpPr/>
            <p:nvPr/>
          </p:nvSpPr>
          <p:spPr>
            <a:xfrm>
              <a:off x="6278406" y="2835923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CBB70B-A864-4C87-911F-0394A527BB9D}"/>
                </a:ext>
              </a:extLst>
            </p:cNvPr>
            <p:cNvSpPr txBox="1"/>
            <p:nvPr/>
          </p:nvSpPr>
          <p:spPr>
            <a:xfrm>
              <a:off x="6327378" y="3038490"/>
              <a:ext cx="1648312" cy="43826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99.66%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F0350-3D41-46AC-B603-DFDD530EEDFB}"/>
                </a:ext>
              </a:extLst>
            </p:cNvPr>
            <p:cNvSpPr/>
            <p:nvPr/>
          </p:nvSpPr>
          <p:spPr>
            <a:xfrm>
              <a:off x="247534" y="3686668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8FFBB1-46B8-4979-BECE-36B24F5AD087}"/>
                </a:ext>
              </a:extLst>
            </p:cNvPr>
            <p:cNvSpPr txBox="1"/>
            <p:nvPr/>
          </p:nvSpPr>
          <p:spPr>
            <a:xfrm>
              <a:off x="457517" y="3889235"/>
              <a:ext cx="422661" cy="5577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3</a:t>
              </a:r>
              <a:endParaRPr lang="en-IN" sz="15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D42A03-1FF5-4AEA-B18C-AFA70B7A4DD5}"/>
                </a:ext>
              </a:extLst>
            </p:cNvPr>
            <p:cNvSpPr/>
            <p:nvPr/>
          </p:nvSpPr>
          <p:spPr>
            <a:xfrm>
              <a:off x="1420740" y="3686668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D29C9E-BCB2-4FC4-8FB2-4ABF181037E8}"/>
                </a:ext>
              </a:extLst>
            </p:cNvPr>
            <p:cNvSpPr/>
            <p:nvPr/>
          </p:nvSpPr>
          <p:spPr>
            <a:xfrm>
              <a:off x="6278406" y="3686668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52582E-F853-4BAD-857D-6D3AACF16539}"/>
                </a:ext>
              </a:extLst>
            </p:cNvPr>
            <p:cNvSpPr txBox="1"/>
            <p:nvPr/>
          </p:nvSpPr>
          <p:spPr>
            <a:xfrm>
              <a:off x="6327378" y="3889235"/>
              <a:ext cx="1648312" cy="43826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37.3%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F89E82C-297D-4404-964D-9F9258E405CB}"/>
                </a:ext>
              </a:extLst>
            </p:cNvPr>
            <p:cNvSpPr/>
            <p:nvPr/>
          </p:nvSpPr>
          <p:spPr>
            <a:xfrm>
              <a:off x="247534" y="4537413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78DB6D-1AAF-4537-B4C0-43DA04230966}"/>
                </a:ext>
              </a:extLst>
            </p:cNvPr>
            <p:cNvSpPr txBox="1"/>
            <p:nvPr/>
          </p:nvSpPr>
          <p:spPr>
            <a:xfrm>
              <a:off x="457517" y="4739981"/>
              <a:ext cx="433021" cy="5577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4</a:t>
              </a:r>
              <a:endParaRPr lang="en-IN" sz="15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61ECC8C-D3ED-4721-A122-BEDA5CA36200}"/>
                </a:ext>
              </a:extLst>
            </p:cNvPr>
            <p:cNvSpPr/>
            <p:nvPr/>
          </p:nvSpPr>
          <p:spPr>
            <a:xfrm>
              <a:off x="1420740" y="4537413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6221FD-22AA-40E4-A949-E87B827659DC}"/>
                </a:ext>
              </a:extLst>
            </p:cNvPr>
            <p:cNvSpPr/>
            <p:nvPr/>
          </p:nvSpPr>
          <p:spPr>
            <a:xfrm>
              <a:off x="6278406" y="4537413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10CAE9-22AD-4E20-8CB6-621FDE5E3615}"/>
                </a:ext>
              </a:extLst>
            </p:cNvPr>
            <p:cNvSpPr txBox="1"/>
            <p:nvPr/>
          </p:nvSpPr>
          <p:spPr>
            <a:xfrm>
              <a:off x="6327378" y="4739981"/>
              <a:ext cx="1648312" cy="43826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96.07%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F1B0B49-09C9-40FA-BAF4-3BC1E11EA539}"/>
                </a:ext>
              </a:extLst>
            </p:cNvPr>
            <p:cNvSpPr/>
            <p:nvPr/>
          </p:nvSpPr>
          <p:spPr>
            <a:xfrm>
              <a:off x="247534" y="5388158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83F9A7-A3F8-4AA5-A9FA-3044A454F641}"/>
                </a:ext>
              </a:extLst>
            </p:cNvPr>
            <p:cNvSpPr txBox="1"/>
            <p:nvPr/>
          </p:nvSpPr>
          <p:spPr>
            <a:xfrm>
              <a:off x="457517" y="5590724"/>
              <a:ext cx="433021" cy="5843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5</a:t>
              </a:r>
              <a:endParaRPr lang="en-IN" sz="16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15A37C-AB1F-425E-BA1D-ADCBA87EABAD}"/>
                </a:ext>
              </a:extLst>
            </p:cNvPr>
            <p:cNvSpPr/>
            <p:nvPr/>
          </p:nvSpPr>
          <p:spPr>
            <a:xfrm>
              <a:off x="1420740" y="5388158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49B7593-0CAC-440C-B62D-59E2D6D8E90D}"/>
                </a:ext>
              </a:extLst>
            </p:cNvPr>
            <p:cNvSpPr/>
            <p:nvPr/>
          </p:nvSpPr>
          <p:spPr>
            <a:xfrm>
              <a:off x="6278406" y="5388158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08DE58-5DF6-4C42-ABDC-96C3F270339C}"/>
                </a:ext>
              </a:extLst>
            </p:cNvPr>
            <p:cNvSpPr txBox="1"/>
            <p:nvPr/>
          </p:nvSpPr>
          <p:spPr>
            <a:xfrm>
              <a:off x="6327378" y="5590724"/>
              <a:ext cx="1648312" cy="43826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90.07%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683B2D-EDD3-40EC-9169-D50EDCEEEFEB}"/>
                </a:ext>
              </a:extLst>
            </p:cNvPr>
            <p:cNvSpPr txBox="1"/>
            <p:nvPr/>
          </p:nvSpPr>
          <p:spPr>
            <a:xfrm>
              <a:off x="1470503" y="3053879"/>
              <a:ext cx="4591568" cy="53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X Gradient Boost</a:t>
              </a:r>
              <a:endParaRPr lang="en-IN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CBC33D-94ED-484E-AA14-58B4048932E1}"/>
                </a:ext>
              </a:extLst>
            </p:cNvPr>
            <p:cNvSpPr txBox="1"/>
            <p:nvPr/>
          </p:nvSpPr>
          <p:spPr>
            <a:xfrm>
              <a:off x="1470503" y="3904626"/>
              <a:ext cx="4591568" cy="53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LSTM-RNN</a:t>
              </a:r>
              <a:endParaRPr lang="en-IN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A77CF4-DADA-4C54-871B-15C425E71C7A}"/>
                </a:ext>
              </a:extLst>
            </p:cNvPr>
            <p:cNvSpPr txBox="1"/>
            <p:nvPr/>
          </p:nvSpPr>
          <p:spPr>
            <a:xfrm>
              <a:off x="1470503" y="4755369"/>
              <a:ext cx="4591568" cy="504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K-Nearest Neighbor Classifier</a:t>
              </a:r>
              <a:endParaRPr lang="en-IN" sz="13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FA3D8-2D61-4BDB-9464-588D3CAB0726}"/>
                </a:ext>
              </a:extLst>
            </p:cNvPr>
            <p:cNvSpPr txBox="1"/>
            <p:nvPr/>
          </p:nvSpPr>
          <p:spPr>
            <a:xfrm>
              <a:off x="1470503" y="5606113"/>
              <a:ext cx="4591568" cy="53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Gaussian Naïve Bayes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085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Google Shape;499;p18">
            <a:extLst>
              <a:ext uri="{FF2B5EF4-FFF2-40B4-BE49-F238E27FC236}">
                <a16:creationId xmlns:a16="http://schemas.microsoft.com/office/drawing/2014/main" id="{E6CE6B77-8CEA-4DC7-9BD6-A1C324535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5740" y="284501"/>
            <a:ext cx="2380741" cy="42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STAGE</a:t>
            </a:r>
            <a:r>
              <a:rPr lang="en" dirty="0"/>
              <a:t> </a:t>
            </a:r>
            <a:r>
              <a:rPr lang="en-IN" dirty="0">
                <a:solidFill>
                  <a:schemeClr val="accent2"/>
                </a:solidFill>
              </a:rPr>
              <a:t>TWO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CD27E-899A-4B95-BE97-A146692F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" y="706543"/>
            <a:ext cx="8761228" cy="36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2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4E9683AB-497D-4889-8FFA-E337F07337EF}"/>
              </a:ext>
            </a:extLst>
          </p:cNvPr>
          <p:cNvSpPr/>
          <p:nvPr/>
        </p:nvSpPr>
        <p:spPr>
          <a:xfrm>
            <a:off x="1772091" y="3792385"/>
            <a:ext cx="653049" cy="466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>
              <a:latin typeface="Bahnschrift Condensed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2925740" y="284501"/>
            <a:ext cx="2380741" cy="42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STAGE</a:t>
            </a:r>
            <a:r>
              <a:rPr lang="en" dirty="0"/>
              <a:t> </a:t>
            </a:r>
            <a:r>
              <a:rPr lang="en-IN" dirty="0">
                <a:solidFill>
                  <a:schemeClr val="accent2"/>
                </a:solidFill>
              </a:rPr>
              <a:t>THREE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AE67AB-5250-4A9C-8963-97D663AE2063}"/>
              </a:ext>
            </a:extLst>
          </p:cNvPr>
          <p:cNvGrpSpPr/>
          <p:nvPr/>
        </p:nvGrpSpPr>
        <p:grpSpPr>
          <a:xfrm>
            <a:off x="1772092" y="706543"/>
            <a:ext cx="4825206" cy="2980991"/>
            <a:chOff x="228983" y="1048113"/>
            <a:chExt cx="7795679" cy="514529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BC14D8-E00F-4BEA-9464-EA9213FC62A0}"/>
                </a:ext>
              </a:extLst>
            </p:cNvPr>
            <p:cNvGrpSpPr/>
            <p:nvPr/>
          </p:nvGrpSpPr>
          <p:grpSpPr>
            <a:xfrm>
              <a:off x="228983" y="1048113"/>
              <a:ext cx="1055077" cy="805245"/>
              <a:chOff x="228983" y="1434588"/>
              <a:chExt cx="1055077" cy="805245"/>
            </a:xfrm>
            <a:solidFill>
              <a:schemeClr val="bg2"/>
            </a:solidFill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7A1A98C-62D4-48E5-96ED-8289EF4725CD}"/>
                  </a:ext>
                </a:extLst>
              </p:cNvPr>
              <p:cNvSpPr/>
              <p:nvPr/>
            </p:nvSpPr>
            <p:spPr>
              <a:xfrm>
                <a:off x="228983" y="1434588"/>
                <a:ext cx="1055077" cy="80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>
                  <a:latin typeface="Bahnschrift Condensed" panose="020B0502040204020203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46312D7-0ADE-4174-B589-2A99A84560EF}"/>
                  </a:ext>
                </a:extLst>
              </p:cNvPr>
              <p:cNvSpPr txBox="1"/>
              <p:nvPr/>
            </p:nvSpPr>
            <p:spPr>
              <a:xfrm>
                <a:off x="438966" y="1637155"/>
                <a:ext cx="544385" cy="478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rPr>
                  <a:t>No.</a:t>
                </a:r>
                <a:endParaRPr lang="en-IN" sz="1200" dirty="0">
                  <a:solidFill>
                    <a:schemeClr val="bg1"/>
                  </a:solidFill>
                  <a:latin typeface="Bahnschrift Condensed" panose="020B0502040204020203" pitchFamily="34" charset="0"/>
                  <a:ea typeface="Source Sans Pro" panose="020B0503030403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D6DB86-FF38-4D30-8238-18D87D2C2320}"/>
                </a:ext>
              </a:extLst>
            </p:cNvPr>
            <p:cNvGrpSpPr/>
            <p:nvPr/>
          </p:nvGrpSpPr>
          <p:grpSpPr>
            <a:xfrm>
              <a:off x="1402189" y="1048113"/>
              <a:ext cx="4739537" cy="805245"/>
              <a:chOff x="1356463" y="1434588"/>
              <a:chExt cx="4739537" cy="805245"/>
            </a:xfrm>
            <a:solidFill>
              <a:schemeClr val="bg2"/>
            </a:solidFill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172302C-6711-4460-9738-DBDCB8D9D655}"/>
                  </a:ext>
                </a:extLst>
              </p:cNvPr>
              <p:cNvSpPr/>
              <p:nvPr/>
            </p:nvSpPr>
            <p:spPr>
              <a:xfrm>
                <a:off x="1356463" y="1434588"/>
                <a:ext cx="4739537" cy="80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>
                  <a:latin typeface="Bahnschrift Condensed" panose="020B0502040204020203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194F66-7B7C-450B-9BCD-252BE305D20A}"/>
                  </a:ext>
                </a:extLst>
              </p:cNvPr>
              <p:cNvSpPr txBox="1"/>
              <p:nvPr/>
            </p:nvSpPr>
            <p:spPr>
              <a:xfrm>
                <a:off x="3409149" y="1637155"/>
                <a:ext cx="826676" cy="478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rPr>
                  <a:t>Target</a:t>
                </a:r>
                <a:endParaRPr lang="en-IN" sz="1200" dirty="0">
                  <a:solidFill>
                    <a:schemeClr val="bg1"/>
                  </a:solidFill>
                  <a:latin typeface="Bahnschrift Condensed" panose="020B0502040204020203" pitchFamily="34" charset="0"/>
                  <a:ea typeface="Source Sans Pro" panose="020B0503030403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FAA0962-652E-4F4B-BC49-482D10030022}"/>
                </a:ext>
              </a:extLst>
            </p:cNvPr>
            <p:cNvGrpSpPr/>
            <p:nvPr/>
          </p:nvGrpSpPr>
          <p:grpSpPr>
            <a:xfrm>
              <a:off x="6259855" y="1048113"/>
              <a:ext cx="1746256" cy="805245"/>
              <a:chOff x="6265957" y="1585201"/>
              <a:chExt cx="1746256" cy="805245"/>
            </a:xfrm>
            <a:solidFill>
              <a:schemeClr val="bg2"/>
            </a:solidFill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00E95BA-3B2C-4C83-8F35-C9950E9A42B1}"/>
                  </a:ext>
                </a:extLst>
              </p:cNvPr>
              <p:cNvSpPr/>
              <p:nvPr/>
            </p:nvSpPr>
            <p:spPr>
              <a:xfrm>
                <a:off x="6265957" y="1585201"/>
                <a:ext cx="1746256" cy="8052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>
                  <a:latin typeface="Bahnschrift Condensed" panose="020B0502040204020203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DDF8B1-5022-452F-B5D5-959EE7750488}"/>
                  </a:ext>
                </a:extLst>
              </p:cNvPr>
              <p:cNvSpPr txBox="1"/>
              <p:nvPr/>
            </p:nvSpPr>
            <p:spPr>
              <a:xfrm>
                <a:off x="6314928" y="1787768"/>
                <a:ext cx="1648316" cy="478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rPr>
                  <a:t>Start  Date</a:t>
                </a:r>
                <a:endParaRPr lang="en-IN" sz="1200" dirty="0">
                  <a:solidFill>
                    <a:schemeClr val="bg1"/>
                  </a:solidFill>
                  <a:latin typeface="Bahnschrift Condensed" panose="020B0502040204020203" pitchFamily="34" charset="0"/>
                  <a:ea typeface="Source Sans Pro" panose="020B0503030403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BAF2212-F5A5-44F9-8F0A-DDDCAA225395}"/>
                </a:ext>
              </a:extLst>
            </p:cNvPr>
            <p:cNvGrpSpPr/>
            <p:nvPr/>
          </p:nvGrpSpPr>
          <p:grpSpPr>
            <a:xfrm>
              <a:off x="247534" y="1048113"/>
              <a:ext cx="7777128" cy="805245"/>
              <a:chOff x="247534" y="1104558"/>
              <a:chExt cx="7777128" cy="805245"/>
            </a:xfrm>
            <a:solidFill>
              <a:schemeClr val="bg2"/>
            </a:solidFill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40CD7A0-F92A-4246-8155-B904DCB66204}"/>
                  </a:ext>
                </a:extLst>
              </p:cNvPr>
              <p:cNvGrpSpPr/>
              <p:nvPr/>
            </p:nvGrpSpPr>
            <p:grpSpPr>
              <a:xfrm>
                <a:off x="247534" y="1104558"/>
                <a:ext cx="1055077" cy="805245"/>
                <a:chOff x="228983" y="1434588"/>
                <a:chExt cx="1055077" cy="805245"/>
              </a:xfrm>
              <a:grpFill/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F096D99-994A-429E-B5F2-B3AACE5E83D7}"/>
                    </a:ext>
                  </a:extLst>
                </p:cNvPr>
                <p:cNvSpPr/>
                <p:nvPr/>
              </p:nvSpPr>
              <p:spPr>
                <a:xfrm>
                  <a:off x="228983" y="1434588"/>
                  <a:ext cx="1055077" cy="805245"/>
                </a:xfrm>
                <a:prstGeom prst="rect">
                  <a:avLst/>
                </a:prstGeom>
                <a:solidFill>
                  <a:srgbClr val="2FD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>
                    <a:latin typeface="Bahnschrift Condensed" panose="020B0502040204020203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6056298-2FE9-4D1E-A598-2A19BDE41E57}"/>
                    </a:ext>
                  </a:extLst>
                </p:cNvPr>
                <p:cNvSpPr txBox="1"/>
                <p:nvPr/>
              </p:nvSpPr>
              <p:spPr>
                <a:xfrm>
                  <a:off x="438966" y="1637155"/>
                  <a:ext cx="544385" cy="478110"/>
                </a:xfrm>
                <a:prstGeom prst="rect">
                  <a:avLst/>
                </a:prstGeom>
                <a:solidFill>
                  <a:srgbClr val="2FD7B4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Bahnschrift Condensed" panose="020B0502040204020203" pitchFamily="34" charset="0"/>
                      <a:ea typeface="Source Sans Pro" panose="020B0503030403020204" pitchFamily="34" charset="0"/>
                      <a:cs typeface="Open Sans Extrabold" panose="020B0906030804020204" pitchFamily="34" charset="0"/>
                    </a:rPr>
                    <a:t>No.</a:t>
                  </a:r>
                  <a:endParaRPr lang="en-IN" sz="1200" b="1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EDD32F9-6A70-47FA-B4B1-7A2B612F0659}"/>
                  </a:ext>
                </a:extLst>
              </p:cNvPr>
              <p:cNvGrpSpPr/>
              <p:nvPr/>
            </p:nvGrpSpPr>
            <p:grpSpPr>
              <a:xfrm>
                <a:off x="1420740" y="1104558"/>
                <a:ext cx="4739537" cy="805245"/>
                <a:chOff x="1356463" y="1434588"/>
                <a:chExt cx="4739537" cy="805245"/>
              </a:xfrm>
              <a:grpFill/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22DF1C00-02F9-4F37-9BEA-2688B1E00587}"/>
                    </a:ext>
                  </a:extLst>
                </p:cNvPr>
                <p:cNvSpPr/>
                <p:nvPr/>
              </p:nvSpPr>
              <p:spPr>
                <a:xfrm>
                  <a:off x="1356463" y="1434588"/>
                  <a:ext cx="4739537" cy="805245"/>
                </a:xfrm>
                <a:prstGeom prst="rect">
                  <a:avLst/>
                </a:prstGeom>
                <a:solidFill>
                  <a:srgbClr val="2FD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>
                    <a:latin typeface="Bahnschrift Condensed" panose="020B0502040204020203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87CECD5-0831-4C07-9192-FFB85DD7A711}"/>
                    </a:ext>
                  </a:extLst>
                </p:cNvPr>
                <p:cNvSpPr txBox="1"/>
                <p:nvPr/>
              </p:nvSpPr>
              <p:spPr>
                <a:xfrm>
                  <a:off x="3076526" y="1585024"/>
                  <a:ext cx="785238" cy="478110"/>
                </a:xfrm>
                <a:prstGeom prst="rect">
                  <a:avLst/>
                </a:prstGeom>
                <a:solidFill>
                  <a:srgbClr val="2FD7B4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Bahnschrift Condensed" panose="020B0502040204020203" pitchFamily="34" charset="0"/>
                      <a:ea typeface="Source Sans Pro" panose="020B0503030403020204" pitchFamily="34" charset="0"/>
                      <a:cs typeface="Open Sans Extrabold" panose="020B0906030804020204" pitchFamily="34" charset="0"/>
                    </a:rPr>
                    <a:t>Model</a:t>
                  </a:r>
                  <a:endParaRPr lang="en-IN" sz="1200" b="1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7A7B337-4CCF-46A8-8088-B4FD4409E0AC}"/>
                  </a:ext>
                </a:extLst>
              </p:cNvPr>
              <p:cNvGrpSpPr/>
              <p:nvPr/>
            </p:nvGrpSpPr>
            <p:grpSpPr>
              <a:xfrm>
                <a:off x="6278406" y="1104558"/>
                <a:ext cx="1746256" cy="805245"/>
                <a:chOff x="6265957" y="1585201"/>
                <a:chExt cx="1746256" cy="805245"/>
              </a:xfrm>
              <a:grpFill/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C270070-2F23-495C-AB04-91D382E73BB1}"/>
                    </a:ext>
                  </a:extLst>
                </p:cNvPr>
                <p:cNvSpPr/>
                <p:nvPr/>
              </p:nvSpPr>
              <p:spPr>
                <a:xfrm>
                  <a:off x="6265957" y="1585201"/>
                  <a:ext cx="1746256" cy="805245"/>
                </a:xfrm>
                <a:prstGeom prst="rect">
                  <a:avLst/>
                </a:prstGeom>
                <a:solidFill>
                  <a:srgbClr val="2FD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>
                    <a:latin typeface="Bahnschrift Condensed" panose="020B0502040204020203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DFFE7F3-BA2D-464E-9D11-F971BBC2AA61}"/>
                    </a:ext>
                  </a:extLst>
                </p:cNvPr>
                <p:cNvSpPr txBox="1"/>
                <p:nvPr/>
              </p:nvSpPr>
              <p:spPr>
                <a:xfrm>
                  <a:off x="6363897" y="1735566"/>
                  <a:ext cx="1648316" cy="478110"/>
                </a:xfrm>
                <a:prstGeom prst="rect">
                  <a:avLst/>
                </a:prstGeom>
                <a:solidFill>
                  <a:srgbClr val="2FD7B4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Bahnschrift Condensed" panose="020B0502040204020203" pitchFamily="34" charset="0"/>
                      <a:ea typeface="Source Sans Pro" panose="020B0503030403020204" pitchFamily="34" charset="0"/>
                      <a:cs typeface="Open Sans Extrabold" panose="020B0906030804020204" pitchFamily="34" charset="0"/>
                    </a:rPr>
                    <a:t>Accuracy</a:t>
                  </a:r>
                  <a:endParaRPr lang="en-IN" sz="1200" b="1" dirty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Source Sans Pro" panose="020B0503030403020204" pitchFamily="34" charset="0"/>
                    <a:cs typeface="Open Sans Extrabold" panose="020B0906030804020204" pitchFamily="34" charset="0"/>
                  </a:endParaRPr>
                </a:p>
              </p:txBody>
            </p:sp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1DA58F-A9D1-422B-BFCB-7ECB9A92C7FE}"/>
                </a:ext>
              </a:extLst>
            </p:cNvPr>
            <p:cNvSpPr/>
            <p:nvPr/>
          </p:nvSpPr>
          <p:spPr>
            <a:xfrm>
              <a:off x="247534" y="1985178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D7BC40-C3BA-464B-81AB-68989373D620}"/>
                </a:ext>
              </a:extLst>
            </p:cNvPr>
            <p:cNvSpPr txBox="1"/>
            <p:nvPr/>
          </p:nvSpPr>
          <p:spPr>
            <a:xfrm>
              <a:off x="457517" y="2187746"/>
              <a:ext cx="381224" cy="5577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1</a:t>
              </a:r>
              <a:endParaRPr lang="en-IN" sz="15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CFAD48-4F0E-414C-8F0D-21417A033235}"/>
                </a:ext>
              </a:extLst>
            </p:cNvPr>
            <p:cNvSpPr/>
            <p:nvPr/>
          </p:nvSpPr>
          <p:spPr>
            <a:xfrm>
              <a:off x="1420740" y="1985178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805316-84ED-4962-B601-88FB0B8F44F5}"/>
                </a:ext>
              </a:extLst>
            </p:cNvPr>
            <p:cNvSpPr txBox="1"/>
            <p:nvPr/>
          </p:nvSpPr>
          <p:spPr>
            <a:xfrm>
              <a:off x="1470503" y="2205577"/>
              <a:ext cx="4591568" cy="53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Random Forest Classifier</a:t>
              </a:r>
              <a:endParaRPr lang="en-IN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1348EC-097F-43F9-8B95-F42414A757FD}"/>
                </a:ext>
              </a:extLst>
            </p:cNvPr>
            <p:cNvSpPr/>
            <p:nvPr/>
          </p:nvSpPr>
          <p:spPr>
            <a:xfrm>
              <a:off x="6278406" y="1985178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C158A-701E-4F81-AB50-554717FC7243}"/>
                </a:ext>
              </a:extLst>
            </p:cNvPr>
            <p:cNvSpPr txBox="1"/>
            <p:nvPr/>
          </p:nvSpPr>
          <p:spPr>
            <a:xfrm>
              <a:off x="6327378" y="2187746"/>
              <a:ext cx="1648312" cy="4382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74.72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590E27-CE88-4494-B4B2-3A7FBED25B9B}"/>
                </a:ext>
              </a:extLst>
            </p:cNvPr>
            <p:cNvSpPr/>
            <p:nvPr/>
          </p:nvSpPr>
          <p:spPr>
            <a:xfrm>
              <a:off x="247534" y="2835923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1B5A6E-622F-4AD8-80F5-AE108C144BC6}"/>
                </a:ext>
              </a:extLst>
            </p:cNvPr>
            <p:cNvSpPr txBox="1"/>
            <p:nvPr/>
          </p:nvSpPr>
          <p:spPr>
            <a:xfrm>
              <a:off x="457517" y="3038490"/>
              <a:ext cx="422661" cy="5577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2</a:t>
              </a:r>
              <a:endParaRPr lang="en-IN" sz="15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4A1F20-7748-4859-8434-09C73F34D169}"/>
                </a:ext>
              </a:extLst>
            </p:cNvPr>
            <p:cNvSpPr/>
            <p:nvPr/>
          </p:nvSpPr>
          <p:spPr>
            <a:xfrm>
              <a:off x="1420740" y="2835923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7083B6-B13D-4E3E-BD4F-ACC7BF6E475A}"/>
                </a:ext>
              </a:extLst>
            </p:cNvPr>
            <p:cNvSpPr/>
            <p:nvPr/>
          </p:nvSpPr>
          <p:spPr>
            <a:xfrm>
              <a:off x="6278406" y="2835923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CBB70B-A864-4C87-911F-0394A527BB9D}"/>
                </a:ext>
              </a:extLst>
            </p:cNvPr>
            <p:cNvSpPr txBox="1"/>
            <p:nvPr/>
          </p:nvSpPr>
          <p:spPr>
            <a:xfrm>
              <a:off x="6327378" y="3038490"/>
              <a:ext cx="1648312" cy="43826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72.9%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F0350-3D41-46AC-B603-DFDD530EEDFB}"/>
                </a:ext>
              </a:extLst>
            </p:cNvPr>
            <p:cNvSpPr/>
            <p:nvPr/>
          </p:nvSpPr>
          <p:spPr>
            <a:xfrm>
              <a:off x="247534" y="3686668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8FFBB1-46B8-4979-BECE-36B24F5AD087}"/>
                </a:ext>
              </a:extLst>
            </p:cNvPr>
            <p:cNvSpPr txBox="1"/>
            <p:nvPr/>
          </p:nvSpPr>
          <p:spPr>
            <a:xfrm>
              <a:off x="457517" y="3889235"/>
              <a:ext cx="422661" cy="5577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3</a:t>
              </a:r>
              <a:endParaRPr lang="en-IN" sz="15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D42A03-1FF5-4AEA-B18C-AFA70B7A4DD5}"/>
                </a:ext>
              </a:extLst>
            </p:cNvPr>
            <p:cNvSpPr/>
            <p:nvPr/>
          </p:nvSpPr>
          <p:spPr>
            <a:xfrm>
              <a:off x="1420740" y="3686668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D29C9E-BCB2-4FC4-8FB2-4ABF181037E8}"/>
                </a:ext>
              </a:extLst>
            </p:cNvPr>
            <p:cNvSpPr/>
            <p:nvPr/>
          </p:nvSpPr>
          <p:spPr>
            <a:xfrm>
              <a:off x="6278406" y="3686668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52582E-F853-4BAD-857D-6D3AACF16539}"/>
                </a:ext>
              </a:extLst>
            </p:cNvPr>
            <p:cNvSpPr txBox="1"/>
            <p:nvPr/>
          </p:nvSpPr>
          <p:spPr>
            <a:xfrm>
              <a:off x="6327378" y="3889235"/>
              <a:ext cx="1648312" cy="43826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3.56%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F89E82C-297D-4404-964D-9F9258E405CB}"/>
                </a:ext>
              </a:extLst>
            </p:cNvPr>
            <p:cNvSpPr/>
            <p:nvPr/>
          </p:nvSpPr>
          <p:spPr>
            <a:xfrm>
              <a:off x="247534" y="4537413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78DB6D-1AAF-4537-B4C0-43DA04230966}"/>
                </a:ext>
              </a:extLst>
            </p:cNvPr>
            <p:cNvSpPr txBox="1"/>
            <p:nvPr/>
          </p:nvSpPr>
          <p:spPr>
            <a:xfrm>
              <a:off x="457517" y="4739981"/>
              <a:ext cx="433021" cy="5577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4</a:t>
              </a:r>
              <a:endParaRPr lang="en-IN" sz="15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61ECC8C-D3ED-4721-A122-BEDA5CA36200}"/>
                </a:ext>
              </a:extLst>
            </p:cNvPr>
            <p:cNvSpPr/>
            <p:nvPr/>
          </p:nvSpPr>
          <p:spPr>
            <a:xfrm>
              <a:off x="1420740" y="4537413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6221FD-22AA-40E4-A949-E87B827659DC}"/>
                </a:ext>
              </a:extLst>
            </p:cNvPr>
            <p:cNvSpPr/>
            <p:nvPr/>
          </p:nvSpPr>
          <p:spPr>
            <a:xfrm>
              <a:off x="6278406" y="4537413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10CAE9-22AD-4E20-8CB6-621FDE5E3615}"/>
                </a:ext>
              </a:extLst>
            </p:cNvPr>
            <p:cNvSpPr txBox="1"/>
            <p:nvPr/>
          </p:nvSpPr>
          <p:spPr>
            <a:xfrm>
              <a:off x="6327378" y="4739981"/>
              <a:ext cx="1648312" cy="43826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50.82%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F1B0B49-09C9-40FA-BAF4-3BC1E11EA539}"/>
                </a:ext>
              </a:extLst>
            </p:cNvPr>
            <p:cNvSpPr/>
            <p:nvPr/>
          </p:nvSpPr>
          <p:spPr>
            <a:xfrm>
              <a:off x="247534" y="5388158"/>
              <a:ext cx="105507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83F9A7-A3F8-4AA5-A9FA-3044A454F641}"/>
                </a:ext>
              </a:extLst>
            </p:cNvPr>
            <p:cNvSpPr txBox="1"/>
            <p:nvPr/>
          </p:nvSpPr>
          <p:spPr>
            <a:xfrm>
              <a:off x="457517" y="5590724"/>
              <a:ext cx="433021" cy="5843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5</a:t>
              </a:r>
              <a:endParaRPr lang="en-IN" sz="16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15A37C-AB1F-425E-BA1D-ADCBA87EABAD}"/>
                </a:ext>
              </a:extLst>
            </p:cNvPr>
            <p:cNvSpPr/>
            <p:nvPr/>
          </p:nvSpPr>
          <p:spPr>
            <a:xfrm>
              <a:off x="1420740" y="5388158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49B7593-0CAC-440C-B62D-59E2D6D8E90D}"/>
                </a:ext>
              </a:extLst>
            </p:cNvPr>
            <p:cNvSpPr/>
            <p:nvPr/>
          </p:nvSpPr>
          <p:spPr>
            <a:xfrm>
              <a:off x="6278406" y="5388158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08DE58-5DF6-4C42-ABDC-96C3F270339C}"/>
                </a:ext>
              </a:extLst>
            </p:cNvPr>
            <p:cNvSpPr txBox="1"/>
            <p:nvPr/>
          </p:nvSpPr>
          <p:spPr>
            <a:xfrm>
              <a:off x="6327378" y="5590724"/>
              <a:ext cx="1648312" cy="43826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69.15%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683B2D-EDD3-40EC-9169-D50EDCEEEFEB}"/>
                </a:ext>
              </a:extLst>
            </p:cNvPr>
            <p:cNvSpPr txBox="1"/>
            <p:nvPr/>
          </p:nvSpPr>
          <p:spPr>
            <a:xfrm>
              <a:off x="1470503" y="3053879"/>
              <a:ext cx="4591568" cy="53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X Gradient Boost</a:t>
              </a:r>
              <a:endParaRPr lang="en-IN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CBC33D-94ED-484E-AA14-58B4048932E1}"/>
                </a:ext>
              </a:extLst>
            </p:cNvPr>
            <p:cNvSpPr txBox="1"/>
            <p:nvPr/>
          </p:nvSpPr>
          <p:spPr>
            <a:xfrm>
              <a:off x="1470503" y="3904626"/>
              <a:ext cx="4591568" cy="53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LSTM-RNN</a:t>
              </a:r>
              <a:endParaRPr lang="en-IN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A77CF4-DADA-4C54-871B-15C425E71C7A}"/>
                </a:ext>
              </a:extLst>
            </p:cNvPr>
            <p:cNvSpPr txBox="1"/>
            <p:nvPr/>
          </p:nvSpPr>
          <p:spPr>
            <a:xfrm>
              <a:off x="1470503" y="4755369"/>
              <a:ext cx="4591568" cy="504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K-Nearest Neighbor Classifier</a:t>
              </a:r>
              <a:endParaRPr lang="en-IN" sz="13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FA3D8-2D61-4BDB-9464-588D3CAB0726}"/>
                </a:ext>
              </a:extLst>
            </p:cNvPr>
            <p:cNvSpPr txBox="1"/>
            <p:nvPr/>
          </p:nvSpPr>
          <p:spPr>
            <a:xfrm>
              <a:off x="1470503" y="5606113"/>
              <a:ext cx="4591568" cy="53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Gaussian Naïve Bayes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90F3618-3971-44AD-BAB9-AE21BC4AD94B}"/>
              </a:ext>
            </a:extLst>
          </p:cNvPr>
          <p:cNvGrpSpPr/>
          <p:nvPr/>
        </p:nvGrpSpPr>
        <p:grpSpPr>
          <a:xfrm>
            <a:off x="1926369" y="3781332"/>
            <a:ext cx="4670929" cy="466529"/>
            <a:chOff x="478236" y="1985178"/>
            <a:chExt cx="7546426" cy="805245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4045565-E9BE-4F1B-841C-72AA78AF5DFF}"/>
                </a:ext>
              </a:extLst>
            </p:cNvPr>
            <p:cNvSpPr txBox="1"/>
            <p:nvPr/>
          </p:nvSpPr>
          <p:spPr>
            <a:xfrm>
              <a:off x="478236" y="2050800"/>
              <a:ext cx="417482" cy="5577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6</a:t>
              </a:r>
              <a:endParaRPr lang="en-IN" sz="150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3C60DB6-8AEB-4F0B-937E-7F2A6F2A61AF}"/>
                </a:ext>
              </a:extLst>
            </p:cNvPr>
            <p:cNvSpPr/>
            <p:nvPr/>
          </p:nvSpPr>
          <p:spPr>
            <a:xfrm>
              <a:off x="1420740" y="1985178"/>
              <a:ext cx="4739537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9AE71A1-6FF6-4D86-AC8A-41E593A90A9D}"/>
                </a:ext>
              </a:extLst>
            </p:cNvPr>
            <p:cNvSpPr/>
            <p:nvPr/>
          </p:nvSpPr>
          <p:spPr>
            <a:xfrm>
              <a:off x="6278406" y="1985178"/>
              <a:ext cx="1746256" cy="805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Bahnschrift Condensed" panose="020B0502040204020203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BFB4C5D-BFA1-471C-9313-F9B4BD867C35}"/>
                </a:ext>
              </a:extLst>
            </p:cNvPr>
            <p:cNvSpPr txBox="1"/>
            <p:nvPr/>
          </p:nvSpPr>
          <p:spPr>
            <a:xfrm>
              <a:off x="6308826" y="2187746"/>
              <a:ext cx="1648313" cy="4382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Bahnschrift Condensed" panose="020B0502040204020203" pitchFamily="34" charset="0"/>
                  <a:ea typeface="Source Sans Pro" panose="020B0503030403020204" pitchFamily="34" charset="0"/>
                  <a:cs typeface="Open Sans Light" panose="020B0306030504020204" pitchFamily="34" charset="0"/>
                </a:rPr>
                <a:t>44.52</a:t>
              </a:r>
              <a:endParaRPr lang="en-IN" sz="1050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AA9F1F2F-D4D4-4A6F-ACDE-BF4BFFEA29D0}"/>
              </a:ext>
            </a:extLst>
          </p:cNvPr>
          <p:cNvSpPr txBox="1"/>
          <p:nvPr/>
        </p:nvSpPr>
        <p:spPr>
          <a:xfrm>
            <a:off x="2540541" y="3838007"/>
            <a:ext cx="284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124836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499;p18">
            <a:extLst>
              <a:ext uri="{FF2B5EF4-FFF2-40B4-BE49-F238E27FC236}">
                <a16:creationId xmlns:a16="http://schemas.microsoft.com/office/drawing/2014/main" id="{E6CE6B77-8CEA-4DC7-9BD6-A1C324535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5740" y="284501"/>
            <a:ext cx="2380741" cy="42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STAGE</a:t>
            </a:r>
            <a:r>
              <a:rPr lang="en" dirty="0"/>
              <a:t> </a:t>
            </a:r>
            <a:r>
              <a:rPr lang="en-IN" dirty="0">
                <a:solidFill>
                  <a:schemeClr val="accent2"/>
                </a:solidFill>
              </a:rPr>
              <a:t>THREE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AB3CB-A305-4B03-A606-BBFF2FC2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1" y="706543"/>
            <a:ext cx="8718698" cy="367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8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891806" y="8123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STAGE</a:t>
            </a:r>
            <a:r>
              <a:rPr lang="en" dirty="0"/>
              <a:t> </a:t>
            </a:r>
            <a:r>
              <a:rPr lang="en-IN" dirty="0">
                <a:solidFill>
                  <a:schemeClr val="accent2"/>
                </a:solidFill>
              </a:rPr>
              <a:t>FOUR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30F75-63AE-4266-B82B-C0DA579F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50" y="1284563"/>
            <a:ext cx="2064299" cy="579248"/>
          </a:xfrm>
        </p:spPr>
        <p:txBody>
          <a:bodyPr/>
          <a:lstStyle/>
          <a:p>
            <a:pPr marL="101600" indent="0" algn="ctr">
              <a:buNone/>
            </a:pPr>
            <a:r>
              <a:rPr lang="en-US" b="1" dirty="0"/>
              <a:t>Watching TV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53AA34-883B-4B97-AF27-B542C7554906}"/>
              </a:ext>
            </a:extLst>
          </p:cNvPr>
          <p:cNvPicPr/>
          <p:nvPr/>
        </p:nvPicPr>
        <p:blipFill rotWithShape="1">
          <a:blip r:embed="rId3"/>
          <a:srcRect l="1088" t="10628" r="4320" b="3833"/>
          <a:stretch/>
        </p:blipFill>
        <p:spPr bwMode="auto">
          <a:xfrm>
            <a:off x="2637914" y="846651"/>
            <a:ext cx="5960660" cy="18894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51AAA2-52AD-4311-9DA0-E60067097D5E}"/>
              </a:ext>
            </a:extLst>
          </p:cNvPr>
          <p:cNvPicPr/>
          <p:nvPr/>
        </p:nvPicPr>
        <p:blipFill rotWithShape="1">
          <a:blip r:embed="rId4"/>
          <a:srcRect t="6761" b="1357"/>
          <a:stretch/>
        </p:blipFill>
        <p:spPr>
          <a:xfrm>
            <a:off x="2725350" y="2736112"/>
            <a:ext cx="5785788" cy="188946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986ABF-88FB-4BD3-A61F-2BAD83E76D96}"/>
              </a:ext>
            </a:extLst>
          </p:cNvPr>
          <p:cNvSpPr txBox="1">
            <a:spLocks/>
          </p:cNvSpPr>
          <p:nvPr/>
        </p:nvSpPr>
        <p:spPr>
          <a:xfrm>
            <a:off x="661050" y="3174024"/>
            <a:ext cx="2064299" cy="57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 algn="ctr">
              <a:buFont typeface="Source Sans Pro"/>
              <a:buNone/>
            </a:pPr>
            <a:r>
              <a:rPr lang="en-US" b="1" dirty="0"/>
              <a:t>Bathe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7615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891806" y="8123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STAGE</a:t>
            </a:r>
            <a:r>
              <a:rPr lang="en" dirty="0"/>
              <a:t> </a:t>
            </a:r>
            <a:r>
              <a:rPr lang="en-IN" dirty="0">
                <a:solidFill>
                  <a:schemeClr val="accent2"/>
                </a:solidFill>
              </a:rPr>
              <a:t>FOUR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30F75-63AE-4266-B82B-C0DA579F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753" y="1936693"/>
            <a:ext cx="1394578" cy="863214"/>
          </a:xfrm>
        </p:spPr>
        <p:txBody>
          <a:bodyPr/>
          <a:lstStyle/>
          <a:p>
            <a:pPr marL="101600" indent="0" algn="ctr">
              <a:buNone/>
            </a:pPr>
            <a:r>
              <a:rPr lang="en-US" b="1" dirty="0"/>
              <a:t>Personal Hygiene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D34AB5-EBF0-4423-9FB6-D739FD361E5B}"/>
              </a:ext>
            </a:extLst>
          </p:cNvPr>
          <p:cNvPicPr/>
          <p:nvPr/>
        </p:nvPicPr>
        <p:blipFill rotWithShape="1">
          <a:blip r:embed="rId3"/>
          <a:srcRect t="1874" b="-1"/>
          <a:stretch/>
        </p:blipFill>
        <p:spPr>
          <a:xfrm>
            <a:off x="2073218" y="1210135"/>
            <a:ext cx="6836866" cy="3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5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891806" y="8123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STAGE</a:t>
            </a:r>
            <a:r>
              <a:rPr lang="en" dirty="0"/>
              <a:t> </a:t>
            </a:r>
            <a:r>
              <a:rPr lang="en-IN" dirty="0">
                <a:solidFill>
                  <a:schemeClr val="accent2"/>
                </a:solidFill>
              </a:rPr>
              <a:t>FOUR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30F75-63AE-4266-B82B-C0DA579F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50" y="1284563"/>
            <a:ext cx="2064299" cy="863214"/>
          </a:xfrm>
        </p:spPr>
        <p:txBody>
          <a:bodyPr/>
          <a:lstStyle/>
          <a:p>
            <a:pPr marL="101600" indent="0" algn="ctr">
              <a:buNone/>
            </a:pPr>
            <a:r>
              <a:rPr lang="en-US" b="1" dirty="0"/>
              <a:t>Phone</a:t>
            </a:r>
            <a:endParaRPr lang="en-IN" b="1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986ABF-88FB-4BD3-A61F-2BAD83E76D96}"/>
              </a:ext>
            </a:extLst>
          </p:cNvPr>
          <p:cNvSpPr txBox="1">
            <a:spLocks/>
          </p:cNvSpPr>
          <p:nvPr/>
        </p:nvSpPr>
        <p:spPr>
          <a:xfrm>
            <a:off x="661050" y="3174024"/>
            <a:ext cx="2064299" cy="57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 algn="ctr">
              <a:buFont typeface="Source Sans Pro"/>
              <a:buNone/>
            </a:pPr>
            <a:r>
              <a:rPr lang="en-US" b="1" dirty="0"/>
              <a:t>Sleep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197227-A8D7-4E0E-BD51-0A6821401E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17329" y="2692491"/>
            <a:ext cx="5250572" cy="1889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83681-75AC-4650-9799-1133B0DA7D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17328" y="736777"/>
            <a:ext cx="5250573" cy="183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7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878581" y="11893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Introduction</a:t>
            </a:r>
            <a:endParaRPr sz="2400"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1087535" y="968550"/>
            <a:ext cx="3155029" cy="15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Series</a:t>
            </a:r>
            <a:endParaRPr sz="18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Time-series analysis is a statistical method of analyzing data from repeated observations on a single unit or individual at regular intervals over a large number of observations.</a:t>
            </a: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155029" cy="168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 Learning</a:t>
            </a:r>
            <a:endParaRPr sz="18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 learning (ML) is a field of inquiry devoted to understanding and building methods that 'learn', that is, methods that leverage data to improve performance on some set of tasks.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BF29C9-E102-476D-A4DD-04994F2FC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05" y="2638877"/>
            <a:ext cx="1731489" cy="15725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F01D60-B230-40B0-87CC-58B237481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3" t="3290" r="2387" b="5592"/>
          <a:stretch/>
        </p:blipFill>
        <p:spPr>
          <a:xfrm>
            <a:off x="4816807" y="2791953"/>
            <a:ext cx="2557026" cy="14194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864781"/>
            <a:ext cx="6585855" cy="15381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0" dirty="0"/>
              <a:t>THANK YOU</a:t>
            </a: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3061419" y="2402958"/>
            <a:ext cx="2864459" cy="1952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b="1" dirty="0"/>
              <a:t>Presented by:</a:t>
            </a:r>
            <a:endParaRPr sz="2500" b="1" dirty="0"/>
          </a:p>
          <a:p>
            <a:pPr marL="0" indent="0" algn="just">
              <a:buSzPts val="1100"/>
              <a:buNone/>
            </a:pPr>
            <a:r>
              <a:rPr lang="nl-NL" sz="1500" dirty="0"/>
              <a:t>19BCS015 	B S Sathwik Goud</a:t>
            </a:r>
            <a:endParaRPr lang="en-US"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19BCS043 	G Mohith Krishna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19BCS056 	Kola Lokesh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19BCS085 	P Goutam</a:t>
            </a: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130851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</a:t>
            </a:r>
            <a:r>
              <a:rPr lang="en" dirty="0"/>
              <a:t> </a:t>
            </a:r>
            <a:r>
              <a:rPr lang="en-IN" dirty="0">
                <a:solidFill>
                  <a:schemeClr val="accent2"/>
                </a:solidFill>
              </a:rPr>
              <a:t>COLLECTION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47750" y="1189867"/>
            <a:ext cx="6996600" cy="3360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en-US" sz="1600" b="1" dirty="0"/>
              <a:t>Human Activity Recognition from Continuous Ambient Sensor-Data</a:t>
            </a:r>
          </a:p>
          <a:p>
            <a:pPr marL="101600" lvl="0" indent="0">
              <a:buNone/>
            </a:pPr>
            <a:endParaRPr lang="en-US" sz="1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200" dirty="0"/>
              <a:t>This dataset represents ambient data collected in homes with volunteer residents.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200" dirty="0"/>
              <a:t>Data is collected continuously while residents perform their normal routines.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200" dirty="0"/>
              <a:t>This dataset has 37 attributes and has around 14 million data points.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200" dirty="0"/>
              <a:t>The classification task is to predict the activity that is occurring in the smart home and being observed by the ambient sensors.</a:t>
            </a:r>
            <a:endParaRPr sz="12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554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86071" y="286796"/>
            <a:ext cx="6926669" cy="44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</a:t>
            </a:r>
            <a:r>
              <a:rPr lang="en" dirty="0"/>
              <a:t> </a:t>
            </a:r>
            <a:r>
              <a:rPr lang="en-IN" dirty="0">
                <a:solidFill>
                  <a:schemeClr val="accent2"/>
                </a:solidFill>
              </a:rPr>
              <a:t>COLLECTION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6E9CA-30C3-494E-8205-2DBB8CEAA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51" y="853739"/>
            <a:ext cx="6503589" cy="33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1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0" y="1450669"/>
            <a:ext cx="4703133" cy="1740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3">
              <a:lnSpc>
                <a:spcPct val="150000"/>
              </a:lnSpc>
            </a:pPr>
            <a:r>
              <a:rPr lang="en-US" sz="1600" dirty="0"/>
              <a:t>Random Forest</a:t>
            </a:r>
          </a:p>
          <a:p>
            <a:pPr lvl="3">
              <a:lnSpc>
                <a:spcPct val="150000"/>
              </a:lnSpc>
            </a:pPr>
            <a:r>
              <a:rPr lang="en-US" sz="1600" dirty="0"/>
              <a:t>Logistic Regression</a:t>
            </a:r>
          </a:p>
          <a:p>
            <a:pPr lvl="3">
              <a:lnSpc>
                <a:spcPct val="150000"/>
              </a:lnSpc>
            </a:pPr>
            <a:r>
              <a:rPr lang="en-US" sz="1600" dirty="0"/>
              <a:t>Linear Support Vector Classifier</a:t>
            </a:r>
          </a:p>
          <a:p>
            <a:pPr lvl="3">
              <a:lnSpc>
                <a:spcPct val="150000"/>
              </a:lnSpc>
            </a:pPr>
            <a:r>
              <a:rPr lang="en-US" sz="1600" dirty="0"/>
              <a:t>K – Nearest Neighbor Classifier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9B55A-BD9B-403E-AEF4-2EE6638EBD69}"/>
              </a:ext>
            </a:extLst>
          </p:cNvPr>
          <p:cNvSpPr txBox="1"/>
          <p:nvPr/>
        </p:nvSpPr>
        <p:spPr>
          <a:xfrm>
            <a:off x="962689" y="537378"/>
            <a:ext cx="689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 algn="ctr">
              <a:spcBef>
                <a:spcPts val="600"/>
              </a:spcBef>
              <a:buClr>
                <a:srgbClr val="28324A"/>
              </a:buClr>
              <a:buSzPts val="2000"/>
            </a:pPr>
            <a:r>
              <a:rPr lang="en-US" sz="2800" b="1" dirty="0">
                <a:solidFill>
                  <a:srgbClr val="28324A"/>
                </a:solidFill>
                <a:latin typeface="Source Sans Pro"/>
                <a:ea typeface="Source Sans Pro"/>
                <a:sym typeface="Source Sans Pro"/>
              </a:rPr>
              <a:t>Machine Learning models used</a:t>
            </a:r>
          </a:p>
        </p:txBody>
      </p:sp>
      <p:sp>
        <p:nvSpPr>
          <p:cNvPr id="8" name="Google Shape;500;p18">
            <a:extLst>
              <a:ext uri="{FF2B5EF4-FFF2-40B4-BE49-F238E27FC236}">
                <a16:creationId xmlns:a16="http://schemas.microsoft.com/office/drawing/2014/main" id="{63A5CBFA-8972-4FC4-AD1A-A13E0983AE62}"/>
              </a:ext>
            </a:extLst>
          </p:cNvPr>
          <p:cNvSpPr txBox="1">
            <a:spLocks/>
          </p:cNvSpPr>
          <p:nvPr/>
        </p:nvSpPr>
        <p:spPr>
          <a:xfrm>
            <a:off x="4004931" y="1450669"/>
            <a:ext cx="4359349" cy="163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3">
              <a:lnSpc>
                <a:spcPct val="150000"/>
              </a:lnSpc>
            </a:pPr>
            <a:r>
              <a:rPr lang="en-US" sz="1600" dirty="0"/>
              <a:t>Gaussian Naïve Bayes</a:t>
            </a:r>
          </a:p>
          <a:p>
            <a:pPr lvl="3">
              <a:lnSpc>
                <a:spcPct val="150000"/>
              </a:lnSpc>
            </a:pPr>
            <a:r>
              <a:rPr lang="en-US" sz="1600" dirty="0"/>
              <a:t>Multinomial Naïve Bayes</a:t>
            </a:r>
          </a:p>
          <a:p>
            <a:pPr lvl="3">
              <a:lnSpc>
                <a:spcPct val="150000"/>
              </a:lnSpc>
            </a:pPr>
            <a:r>
              <a:rPr lang="en-US" sz="1600" dirty="0"/>
              <a:t>X Gradient Boost</a:t>
            </a:r>
          </a:p>
          <a:p>
            <a:pPr lvl="3">
              <a:lnSpc>
                <a:spcPct val="150000"/>
              </a:lnSpc>
            </a:pPr>
            <a:r>
              <a:rPr lang="en-US" sz="1600" dirty="0"/>
              <a:t>LSTM-RNN Model</a:t>
            </a:r>
          </a:p>
        </p:txBody>
      </p:sp>
    </p:spTree>
    <p:extLst>
      <p:ext uri="{BB962C8B-B14F-4D97-AF65-F5344CB8AC3E}">
        <p14:creationId xmlns:p14="http://schemas.microsoft.com/office/powerpoint/2010/main" val="226741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395081" y="1344480"/>
            <a:ext cx="3070593" cy="2452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en-US" sz="1600" b="1" dirty="0"/>
              <a:t>Random Forest </a:t>
            </a:r>
          </a:p>
          <a:p>
            <a:pPr marL="101600" lvl="0" indent="0">
              <a:buNone/>
            </a:pPr>
            <a:endParaRPr lang="en-US" sz="1600" b="1" dirty="0"/>
          </a:p>
          <a:p>
            <a:pPr marL="101600" lvl="0" indent="0" algn="just">
              <a:buNone/>
            </a:pPr>
            <a:r>
              <a:rPr lang="en-US" sz="1400" dirty="0"/>
              <a:t>Random forests or random decision forests is an ensemble learning method for classification, regression and other tasks that operates by constructing a multitude of decision trees at training time.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500;p18">
            <a:extLst>
              <a:ext uri="{FF2B5EF4-FFF2-40B4-BE49-F238E27FC236}">
                <a16:creationId xmlns:a16="http://schemas.microsoft.com/office/drawing/2014/main" id="{BE9B5591-A9AC-4E6C-9093-ABEB8B72FD74}"/>
              </a:ext>
            </a:extLst>
          </p:cNvPr>
          <p:cNvSpPr txBox="1">
            <a:spLocks/>
          </p:cNvSpPr>
          <p:nvPr/>
        </p:nvSpPr>
        <p:spPr>
          <a:xfrm>
            <a:off x="4571999" y="1344479"/>
            <a:ext cx="3260651" cy="244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>
              <a:buFont typeface="Source Sans Pro"/>
              <a:buNone/>
            </a:pPr>
            <a:r>
              <a:rPr lang="en-US" sz="1600" b="1" dirty="0"/>
              <a:t>Logistic Regression</a:t>
            </a:r>
          </a:p>
          <a:p>
            <a:pPr marL="101600" indent="0">
              <a:buFont typeface="Source Sans Pro"/>
              <a:buNone/>
            </a:pPr>
            <a:endParaRPr lang="en-US" sz="1600" b="1" dirty="0"/>
          </a:p>
          <a:p>
            <a:pPr marL="101600" indent="0">
              <a:buFont typeface="Source Sans Pro"/>
              <a:buNone/>
            </a:pPr>
            <a:r>
              <a:rPr lang="en-US" sz="1400" dirty="0"/>
              <a:t>Logistic Regression is a type of statistical model which is often used for classification and predictive analytics.</a:t>
            </a:r>
          </a:p>
          <a:p>
            <a:pPr marL="101600" indent="0">
              <a:buFont typeface="Source Sans Pro"/>
              <a:buNone/>
            </a:pPr>
            <a:r>
              <a:rPr lang="en-US" sz="1400" dirty="0"/>
              <a:t>A logistic regression model predicts a dependent data variable by analyzing the relationship between one or more existing independent variables.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B6860-D288-4475-B8E2-B3EA4EB2B974}"/>
              </a:ext>
            </a:extLst>
          </p:cNvPr>
          <p:cNvSpPr txBox="1"/>
          <p:nvPr/>
        </p:nvSpPr>
        <p:spPr>
          <a:xfrm>
            <a:off x="962689" y="537378"/>
            <a:ext cx="689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 algn="ctr">
              <a:spcBef>
                <a:spcPts val="600"/>
              </a:spcBef>
              <a:buClr>
                <a:srgbClr val="28324A"/>
              </a:buClr>
              <a:buSzPts val="2000"/>
            </a:pPr>
            <a:r>
              <a:rPr lang="en-US" sz="2800" b="1" dirty="0">
                <a:solidFill>
                  <a:srgbClr val="28324A"/>
                </a:solidFill>
                <a:latin typeface="Source Sans Pro"/>
                <a:ea typeface="Source Sans Pro"/>
                <a:sym typeface="Source Sans Pro"/>
              </a:rPr>
              <a:t>Machine Learning models used</a:t>
            </a:r>
          </a:p>
        </p:txBody>
      </p:sp>
    </p:spTree>
    <p:extLst>
      <p:ext uri="{BB962C8B-B14F-4D97-AF65-F5344CB8AC3E}">
        <p14:creationId xmlns:p14="http://schemas.microsoft.com/office/powerpoint/2010/main" val="32122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3700" y="1266999"/>
            <a:ext cx="3250207" cy="2723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en-US" sz="1600" b="1" dirty="0"/>
              <a:t>Linear Support Vector Classifier</a:t>
            </a:r>
          </a:p>
          <a:p>
            <a:pPr marL="101600" lvl="0" indent="0">
              <a:buNone/>
            </a:pPr>
            <a:endParaRPr lang="en-US" sz="1600" b="1" dirty="0"/>
          </a:p>
          <a:p>
            <a:pPr marL="101600" lvl="0" indent="0" algn="just">
              <a:buNone/>
            </a:pPr>
            <a:r>
              <a:rPr lang="en-US" sz="1400" dirty="0"/>
              <a:t>Linear Support Vector Classifier is an algorithm that attempts to find a hyperplane to maximize the distance between classified samples linearly. </a:t>
            </a:r>
          </a:p>
          <a:p>
            <a:pPr marL="101600" lvl="0" indent="0" algn="just">
              <a:buNone/>
            </a:pPr>
            <a:r>
              <a:rPr lang="en-US" sz="1400" dirty="0"/>
              <a:t>Linear SVC doesn’t support multi-class classification natively. It supports binary classification and separating data points into two classes.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500;p18">
            <a:extLst>
              <a:ext uri="{FF2B5EF4-FFF2-40B4-BE49-F238E27FC236}">
                <a16:creationId xmlns:a16="http://schemas.microsoft.com/office/drawing/2014/main" id="{AE3D0E0E-F7A1-496A-996E-2541090D9076}"/>
              </a:ext>
            </a:extLst>
          </p:cNvPr>
          <p:cNvSpPr txBox="1">
            <a:spLocks/>
          </p:cNvSpPr>
          <p:nvPr/>
        </p:nvSpPr>
        <p:spPr>
          <a:xfrm>
            <a:off x="4820095" y="1266999"/>
            <a:ext cx="3515831" cy="292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>
              <a:buFont typeface="Source Sans Pro"/>
              <a:buNone/>
            </a:pPr>
            <a:r>
              <a:rPr lang="en-US" sz="1600" b="1" dirty="0"/>
              <a:t>K – Nearest Neighbor Classifier</a:t>
            </a:r>
          </a:p>
          <a:p>
            <a:pPr marL="101600" indent="0">
              <a:buFont typeface="Source Sans Pro"/>
              <a:buNone/>
            </a:pPr>
            <a:endParaRPr lang="en-US" sz="1600" b="1" dirty="0"/>
          </a:p>
          <a:p>
            <a:pPr marL="101600" indent="0">
              <a:buFont typeface="Source Sans Pro"/>
              <a:buNone/>
            </a:pPr>
            <a:r>
              <a:rPr lang="en-US" sz="1400" dirty="0"/>
              <a:t>K-nearest-neighbor classification was developed from the need to perform discriminant analysis when reliable parametric estimates of probability densities are unknown or difficult to determine.</a:t>
            </a:r>
          </a:p>
          <a:p>
            <a:pPr marL="101600" indent="0">
              <a:buFont typeface="Source Sans Pro"/>
              <a:buNone/>
            </a:pPr>
            <a:r>
              <a:rPr lang="en-US" sz="1400" dirty="0"/>
              <a:t>It is used for classification and regression. In both cases, the input consists of the k closest training examples in a data 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51733-D5BF-48DF-884A-5E2F6855160C}"/>
              </a:ext>
            </a:extLst>
          </p:cNvPr>
          <p:cNvSpPr txBox="1"/>
          <p:nvPr/>
        </p:nvSpPr>
        <p:spPr>
          <a:xfrm>
            <a:off x="962689" y="537378"/>
            <a:ext cx="689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 algn="ctr">
              <a:spcBef>
                <a:spcPts val="600"/>
              </a:spcBef>
              <a:buClr>
                <a:srgbClr val="28324A"/>
              </a:buClr>
              <a:buSzPts val="2000"/>
            </a:pPr>
            <a:r>
              <a:rPr lang="en-US" sz="2800" b="1" dirty="0">
                <a:solidFill>
                  <a:srgbClr val="28324A"/>
                </a:solidFill>
                <a:latin typeface="Source Sans Pro"/>
                <a:ea typeface="Source Sans Pro"/>
                <a:sym typeface="Source Sans Pro"/>
              </a:rPr>
              <a:t>Machine Learning models used</a:t>
            </a:r>
          </a:p>
        </p:txBody>
      </p:sp>
    </p:spTree>
    <p:extLst>
      <p:ext uri="{BB962C8B-B14F-4D97-AF65-F5344CB8AC3E}">
        <p14:creationId xmlns:p14="http://schemas.microsoft.com/office/powerpoint/2010/main" val="390353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804342" y="1279358"/>
            <a:ext cx="3023379" cy="2851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en-US" sz="1600" b="1" dirty="0"/>
              <a:t>Gaussian Naïve Bayes</a:t>
            </a:r>
          </a:p>
          <a:p>
            <a:pPr marL="101600" lvl="0" indent="0">
              <a:buNone/>
            </a:pPr>
            <a:endParaRPr lang="en-US" sz="1600" b="1" dirty="0"/>
          </a:p>
          <a:p>
            <a:pPr marL="101600" lvl="0" indent="0" algn="just">
              <a:buNone/>
            </a:pPr>
            <a:r>
              <a:rPr lang="en-US" sz="1400" dirty="0"/>
              <a:t>Gaussian Naive Bayes supports continuous valued features and models each as conforming to a Gaussian (normal) distribution.</a:t>
            </a:r>
          </a:p>
          <a:p>
            <a:pPr marL="101600" lvl="0" indent="0" algn="just">
              <a:buNone/>
            </a:pPr>
            <a:r>
              <a:rPr lang="en-US" sz="1400" dirty="0"/>
              <a:t>An approach to create a simple model is to assume that the data is described by a Gaussian distribution with no co-variance (independent dimensions) between dimensions.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500;p18">
            <a:extLst>
              <a:ext uri="{FF2B5EF4-FFF2-40B4-BE49-F238E27FC236}">
                <a16:creationId xmlns:a16="http://schemas.microsoft.com/office/drawing/2014/main" id="{1831DD32-EBEA-46F5-ACC8-5A9EFDF9D24B}"/>
              </a:ext>
            </a:extLst>
          </p:cNvPr>
          <p:cNvSpPr txBox="1">
            <a:spLocks/>
          </p:cNvSpPr>
          <p:nvPr/>
        </p:nvSpPr>
        <p:spPr>
          <a:xfrm>
            <a:off x="3827721" y="1289897"/>
            <a:ext cx="2541370" cy="265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>
              <a:buFont typeface="Source Sans Pro"/>
              <a:buNone/>
            </a:pPr>
            <a:r>
              <a:rPr lang="en-US" sz="1600" b="1" dirty="0"/>
              <a:t>Multinomial Naïve Bayes</a:t>
            </a:r>
          </a:p>
          <a:p>
            <a:pPr marL="101600" indent="0">
              <a:buFont typeface="Source Sans Pro"/>
              <a:buNone/>
            </a:pPr>
            <a:endParaRPr lang="en-US" sz="1600" b="1" dirty="0"/>
          </a:p>
          <a:p>
            <a:pPr marL="101600" indent="0">
              <a:buFont typeface="Source Sans Pro"/>
              <a:buNone/>
            </a:pPr>
            <a:r>
              <a:rPr lang="en-US" sz="1400" dirty="0"/>
              <a:t>Feature vectors represent the frequencies with which certain events have been generated by a multinomial distribution.</a:t>
            </a:r>
          </a:p>
          <a:p>
            <a:pPr marL="101600" indent="0">
              <a:buFont typeface="Source Sans Pro"/>
              <a:buNone/>
            </a:pPr>
            <a:r>
              <a:rPr lang="en-US" sz="1400" dirty="0"/>
              <a:t>This is the event model typically used for document classification.</a:t>
            </a:r>
          </a:p>
        </p:txBody>
      </p:sp>
      <p:sp>
        <p:nvSpPr>
          <p:cNvPr id="5" name="Google Shape;500;p18">
            <a:extLst>
              <a:ext uri="{FF2B5EF4-FFF2-40B4-BE49-F238E27FC236}">
                <a16:creationId xmlns:a16="http://schemas.microsoft.com/office/drawing/2014/main" id="{A25D1B00-83DE-4BE0-A7C4-C30279FE8204}"/>
              </a:ext>
            </a:extLst>
          </p:cNvPr>
          <p:cNvSpPr txBox="1">
            <a:spLocks/>
          </p:cNvSpPr>
          <p:nvPr/>
        </p:nvSpPr>
        <p:spPr>
          <a:xfrm>
            <a:off x="6381863" y="1289897"/>
            <a:ext cx="2723612" cy="328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>
              <a:buFont typeface="Source Sans Pro"/>
              <a:buNone/>
            </a:pPr>
            <a:r>
              <a:rPr lang="en-US" sz="1600" b="1" dirty="0"/>
              <a:t>X Gradient Boost</a:t>
            </a:r>
          </a:p>
          <a:p>
            <a:pPr marL="101600" indent="0">
              <a:buFont typeface="Source Sans Pro"/>
              <a:buNone/>
            </a:pPr>
            <a:endParaRPr lang="en-US" sz="1600" b="1" dirty="0"/>
          </a:p>
          <a:p>
            <a:pPr marL="101600" indent="0">
              <a:buFont typeface="Source Sans Pro"/>
              <a:buNone/>
            </a:pPr>
            <a:r>
              <a:rPr lang="en-US" sz="1400" dirty="0"/>
              <a:t>In this algorithm, decision trees are created in sequential form. Weights play an important role in XGBoost.</a:t>
            </a:r>
          </a:p>
          <a:p>
            <a:pPr marL="101600" indent="0">
              <a:buFont typeface="Source Sans Pro"/>
              <a:buNone/>
            </a:pPr>
            <a:r>
              <a:rPr lang="en-US" sz="1400" dirty="0"/>
              <a:t>Weights are assigned to all the independent variables which are then fed into the decision tree which predicts results.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CD095-8647-4B74-AC4B-70FAA4924271}"/>
              </a:ext>
            </a:extLst>
          </p:cNvPr>
          <p:cNvSpPr txBox="1"/>
          <p:nvPr/>
        </p:nvSpPr>
        <p:spPr>
          <a:xfrm>
            <a:off x="962689" y="537378"/>
            <a:ext cx="689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 algn="ctr">
              <a:spcBef>
                <a:spcPts val="600"/>
              </a:spcBef>
              <a:buClr>
                <a:srgbClr val="28324A"/>
              </a:buClr>
              <a:buSzPts val="2000"/>
            </a:pPr>
            <a:r>
              <a:rPr lang="en-US" sz="2800" b="1" dirty="0">
                <a:solidFill>
                  <a:srgbClr val="28324A"/>
                </a:solidFill>
                <a:latin typeface="Source Sans Pro"/>
                <a:ea typeface="Source Sans Pro"/>
                <a:sym typeface="Source Sans Pro"/>
              </a:rPr>
              <a:t>Machine Learning models used</a:t>
            </a:r>
          </a:p>
        </p:txBody>
      </p:sp>
    </p:spTree>
    <p:extLst>
      <p:ext uri="{BB962C8B-B14F-4D97-AF65-F5344CB8AC3E}">
        <p14:creationId xmlns:p14="http://schemas.microsoft.com/office/powerpoint/2010/main" val="361269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87114" y="1057473"/>
            <a:ext cx="6996600" cy="3028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en-US" sz="1600" b="1" dirty="0"/>
              <a:t>LSTM-RNN</a:t>
            </a:r>
          </a:p>
          <a:p>
            <a:pPr marL="101600" lvl="0" indent="0">
              <a:buNone/>
            </a:pPr>
            <a:endParaRPr lang="en-US" sz="1600" b="1" dirty="0"/>
          </a:p>
          <a:p>
            <a:pPr marL="101600" lvl="0" indent="0">
              <a:buNone/>
            </a:pPr>
            <a:r>
              <a:rPr lang="en-US" sz="1400" dirty="0"/>
              <a:t>Recurrent Neural Network is a generalization of feedforward neural network that has an internal memory. </a:t>
            </a:r>
          </a:p>
          <a:p>
            <a:pPr marL="101600" lvl="0" indent="0">
              <a:buNone/>
            </a:pPr>
            <a:r>
              <a:rPr lang="en-US" sz="1400" dirty="0"/>
              <a:t>RNN is recurrent in nature as it performs the same function for every input of data while the output of the current input depends on the past one computation.</a:t>
            </a:r>
          </a:p>
          <a:p>
            <a:pPr marL="101600" lvl="0" indent="0">
              <a:buNone/>
            </a:pPr>
            <a:r>
              <a:rPr lang="en-US" sz="1400" dirty="0"/>
              <a:t>Long Short-Term Memory (LSTM) networks are a modified version of recurrent neural networks, which makes it easier to remember past data in memory.</a:t>
            </a:r>
          </a:p>
          <a:p>
            <a:pPr marL="101600" lvl="0" indent="0">
              <a:buNone/>
            </a:pPr>
            <a:r>
              <a:rPr lang="en-US" sz="1400" dirty="0"/>
              <a:t>The vanishing gradient problem of RNN is resolved here.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47825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771</Words>
  <Application>Microsoft Office PowerPoint</Application>
  <PresentationFormat>On-screen Show (16:9)</PresentationFormat>
  <Paragraphs>170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Open Sans Extrabold</vt:lpstr>
      <vt:lpstr>Source Sans Pro</vt:lpstr>
      <vt:lpstr>Bahnschrift Condensed</vt:lpstr>
      <vt:lpstr>Courier New</vt:lpstr>
      <vt:lpstr>Oswald</vt:lpstr>
      <vt:lpstr>Arial</vt:lpstr>
      <vt:lpstr>Open Sans Light</vt:lpstr>
      <vt:lpstr>Quince template</vt:lpstr>
      <vt:lpstr>Mini Project - II</vt:lpstr>
      <vt:lpstr>Introduction</vt:lpstr>
      <vt:lpstr>DATA COLLECTION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PROJECT PHASES</vt:lpstr>
      <vt:lpstr>STAGE ONE</vt:lpstr>
      <vt:lpstr>STAGE ONE</vt:lpstr>
      <vt:lpstr>STAGE TWO</vt:lpstr>
      <vt:lpstr>STAGE TWO</vt:lpstr>
      <vt:lpstr>STAGE THREE</vt:lpstr>
      <vt:lpstr>STAGE THREE</vt:lpstr>
      <vt:lpstr>STAGE FOUR</vt:lpstr>
      <vt:lpstr>STAGE FOUR</vt:lpstr>
      <vt:lpstr>STAGE FOUR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II</dc:title>
  <cp:lastModifiedBy>Sathwik Goud</cp:lastModifiedBy>
  <cp:revision>132</cp:revision>
  <dcterms:modified xsi:type="dcterms:W3CDTF">2022-12-15T10:07:06Z</dcterms:modified>
</cp:coreProperties>
</file>