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82" r:id="rId3"/>
    <p:sldId id="257" r:id="rId4"/>
    <p:sldId id="259" r:id="rId5"/>
    <p:sldId id="261" r:id="rId6"/>
    <p:sldId id="266" r:id="rId7"/>
    <p:sldId id="269" r:id="rId8"/>
    <p:sldId id="270" r:id="rId9"/>
    <p:sldId id="271" r:id="rId10"/>
    <p:sldId id="276" r:id="rId11"/>
    <p:sldId id="277" r:id="rId12"/>
    <p:sldId id="268" r:id="rId13"/>
    <p:sldId id="294" r:id="rId14"/>
    <p:sldId id="295" r:id="rId15"/>
    <p:sldId id="296" r:id="rId16"/>
    <p:sldId id="297" r:id="rId17"/>
    <p:sldId id="267" r:id="rId18"/>
    <p:sldId id="293" r:id="rId19"/>
    <p:sldId id="292" r:id="rId20"/>
    <p:sldId id="272"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p:scale>
          <a:sx n="80" d="100"/>
          <a:sy n="80" d="100"/>
        </p:scale>
        <p:origin x="1406"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D8BD707-D9CF-40AE-B4C6-C98DA3205C09}" type="datetimeFigureOut">
              <a:rPr lang="en-US" smtClean="0"/>
              <a:pPr/>
              <a:t>5/10/2023</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985797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235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06458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63787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45321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25094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8920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03944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07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D8BD707-D9CF-40AE-B4C6-C98DA3205C09}" type="datetimeFigureOut">
              <a:rPr lang="en-US" smtClean="0"/>
              <a:pPr/>
              <a:t>5/10/2023</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86877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5318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6913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019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361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7987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95527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8186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5/10/2023</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9057658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hyperlink" Target="file:///C:\Users\mohit\OneDrive\Desktop\Project\%20https:\business.adobe.com\in\products\analytics\adobe-analytics.html" TargetMode="External"/><Relationship Id="rId2" Type="http://schemas.openxmlformats.org/officeDocument/2006/relationships/hyperlink" Target="https://rubyonrails.org/" TargetMode="External"/><Relationship Id="rId1" Type="http://schemas.openxmlformats.org/officeDocument/2006/relationships/slideLayout" Target="../slideLayouts/slideLayout1.xml"/><Relationship Id="rId4" Type="http://schemas.openxmlformats.org/officeDocument/2006/relationships/hyperlink" Target="https://pragprog.com/titles/rails6/agile-web-development-with-rails-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52247" y="4078424"/>
            <a:ext cx="5875019" cy="1155427"/>
          </a:xfrm>
        </p:spPr>
        <p:txBody>
          <a:bodyPr anchor="ctr">
            <a:normAutofit/>
          </a:bodyPr>
          <a:lstStyle/>
          <a:p>
            <a:pPr algn="ctr">
              <a:lnSpc>
                <a:spcPct val="90000"/>
              </a:lnSpc>
            </a:pPr>
            <a:r>
              <a:rPr lang="en-IN" sz="2600" b="1" dirty="0">
                <a:latin typeface="Tahoma" panose="020B0604030504040204" pitchFamily="34" charset="0"/>
                <a:ea typeface="Tahoma" panose="020B0604030504040204" pitchFamily="34" charset="0"/>
                <a:cs typeface="Tahoma" panose="020B0604030504040204" pitchFamily="34" charset="0"/>
              </a:rPr>
              <a:t> </a:t>
            </a:r>
            <a:r>
              <a:rPr lang="en-IN" sz="2600" b="1" dirty="0">
                <a:latin typeface="Colonna MT" panose="04020805060202030203" pitchFamily="82" charset="0"/>
                <a:ea typeface="Tahoma" panose="020B0604030504040204" pitchFamily="34" charset="0"/>
                <a:cs typeface="Tahoma" panose="020B0604030504040204" pitchFamily="34" charset="0"/>
              </a:rPr>
              <a:t>Department of Computer Science &amp; Engineering</a:t>
            </a:r>
            <a:endParaRPr lang="en-IN" sz="2600" dirty="0">
              <a:latin typeface="Colonna MT" panose="04020805060202030203" pitchFamily="82"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3276600" y="5106035"/>
            <a:ext cx="5240734" cy="914400"/>
          </a:xfrm>
        </p:spPr>
        <p:txBody>
          <a:bodyPr anchor="ctr">
            <a:normAutofit/>
          </a:bodyPr>
          <a:lstStyle/>
          <a:p>
            <a:pPr algn="ctr">
              <a:lnSpc>
                <a:spcPct val="90000"/>
              </a:lnSpc>
            </a:pPr>
            <a:r>
              <a:rPr lang="en-IN" sz="2400" b="1" dirty="0">
                <a:latin typeface="Bahnschrift" panose="020B0502040204020203" pitchFamily="34" charset="0"/>
                <a:ea typeface="Tahoma" panose="020B0604030504040204" pitchFamily="34" charset="0"/>
                <a:cs typeface="Tahoma" panose="020B0604030504040204" pitchFamily="34" charset="0"/>
              </a:rPr>
              <a:t>Project Work - II</a:t>
            </a:r>
            <a:endParaRPr lang="en-IN" sz="2400" dirty="0">
              <a:latin typeface="Bahnschrift" panose="020B0502040204020203" pitchFamily="34" charset="0"/>
              <a:ea typeface="Tahoma" panose="020B0604030504040204" pitchFamily="34" charset="0"/>
              <a:cs typeface="Tahoma" panose="020B0604030504040204" pitchFamily="34" charset="0"/>
            </a:endParaRPr>
          </a:p>
          <a:p>
            <a:pPr marL="92075" indent="-92075" defTabSz="630238">
              <a:lnSpc>
                <a:spcPct val="90000"/>
              </a:lnSpc>
              <a:tabLst>
                <a:tab pos="182563" algn="l"/>
              </a:tabLst>
            </a:pPr>
            <a:endParaRPr lang="en-IN" sz="1300" dirty="0">
              <a:latin typeface="Bahnschrift" panose="020B0502040204020203" pitchFamily="34" charset="0"/>
              <a:ea typeface="Tahoma" panose="020B0604030504040204" pitchFamily="34" charset="0"/>
              <a:cs typeface="Tahoma" panose="020B0604030504040204" pitchFamily="34" charset="0"/>
            </a:endParaRPr>
          </a:p>
        </p:txBody>
      </p:sp>
      <p:sp>
        <p:nvSpPr>
          <p:cNvPr id="10"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609600"/>
            <a:ext cx="587502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9" descr="Picture 9">
            <a:extLst>
              <a:ext uri="{FF2B5EF4-FFF2-40B4-BE49-F238E27FC236}">
                <a16:creationId xmlns:a16="http://schemas.microsoft.com/office/drawing/2014/main" id="{5C374243-D46A-DFBF-0E9B-6A821A75DBBF}"/>
              </a:ext>
            </a:extLst>
          </p:cNvPr>
          <p:cNvPicPr>
            <a:picLocks noChangeAspect="1"/>
          </p:cNvPicPr>
          <p:nvPr/>
        </p:nvPicPr>
        <p:blipFill>
          <a:blip r:embed="rId3"/>
          <a:stretch>
            <a:fillRect/>
          </a:stretch>
        </p:blipFill>
        <p:spPr>
          <a:xfrm>
            <a:off x="3035481" y="1493128"/>
            <a:ext cx="5381898" cy="1372384"/>
          </a:xfrm>
          <a:prstGeom prst="rect">
            <a:avLst/>
          </a:prstGeom>
        </p:spPr>
      </p:pic>
    </p:spTree>
    <p:extLst>
      <p:ext uri="{BB962C8B-B14F-4D97-AF65-F5344CB8AC3E}">
        <p14:creationId xmlns:p14="http://schemas.microsoft.com/office/powerpoint/2010/main" val="3808049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8001000" cy="1066800"/>
          </a:xfrm>
        </p:spPr>
        <p:txBody>
          <a:bodyPr anchor="ctr">
            <a:normAutofit/>
          </a:bodyPr>
          <a:lstStyle/>
          <a:p>
            <a:pPr algn="ctr"/>
            <a:r>
              <a:rPr lang="en-US" sz="3600" b="1" dirty="0">
                <a:latin typeface="Berlin Sans FB" panose="020E0602020502020306" pitchFamily="34" charset="0"/>
              </a:rPr>
              <a:t>Non-Functional Requirements</a:t>
            </a:r>
            <a:endParaRPr lang="en-IN" sz="3600" b="1" dirty="0">
              <a:latin typeface="Berlin Sans FB" panose="020E0602020502020306" pitchFamily="34" charset="0"/>
            </a:endParaRPr>
          </a:p>
        </p:txBody>
      </p:sp>
      <p:sp>
        <p:nvSpPr>
          <p:cNvPr id="3" name="Subtitle 2"/>
          <p:cNvSpPr>
            <a:spLocks noGrp="1"/>
          </p:cNvSpPr>
          <p:nvPr>
            <p:ph type="subTitle" idx="1"/>
          </p:nvPr>
        </p:nvSpPr>
        <p:spPr>
          <a:xfrm>
            <a:off x="2209800" y="1270000"/>
            <a:ext cx="6324600" cy="4597400"/>
          </a:xfrm>
        </p:spPr>
        <p:txBody>
          <a:bodyPr>
            <a:normAutofit fontScale="92500" lnSpcReduction="10000"/>
          </a:bodyPr>
          <a:lstStyle/>
          <a:p>
            <a:pPr marL="342900" lvl="0" indent="-342900" algn="l">
              <a:lnSpc>
                <a:spcPct val="115000"/>
              </a:lnSpc>
              <a:spcAft>
                <a:spcPts val="1000"/>
              </a:spcAft>
              <a:buFont typeface="Arial" panose="020B0604020202020204" pitchFamily="34" charset="0"/>
              <a:buChar char="•"/>
              <a:tabLst>
                <a:tab pos="457200" algn="l"/>
              </a:tabLst>
            </a:pPr>
            <a:r>
              <a:rPr lang="en-US" sz="1900" b="1" dirty="0">
                <a:solidFill>
                  <a:srgbClr val="00000A"/>
                </a:solidFill>
                <a:effectLst/>
                <a:latin typeface="Bahnschrift" panose="020B0502040204020203" pitchFamily="34" charset="0"/>
                <a:ea typeface="Droid Sans Fallback"/>
                <a:cs typeface="Times New Roman" panose="02020603050405020304" pitchFamily="18" charset="0"/>
              </a:rPr>
              <a:t>Reliability and availability</a:t>
            </a:r>
            <a:r>
              <a:rPr lang="en-US" sz="1900" b="1" dirty="0">
                <a:solidFill>
                  <a:srgbClr val="00000A"/>
                </a:solidFill>
                <a:latin typeface="Bahnschrift" panose="020B0502040204020203" pitchFamily="34" charset="0"/>
                <a:ea typeface="Droid Sans Fallback"/>
                <a:cs typeface="Times New Roman" panose="02020603050405020304" pitchFamily="18" charset="0"/>
              </a:rPr>
              <a:t>-</a:t>
            </a:r>
            <a:r>
              <a:rPr lang="en-US" sz="1900" dirty="0">
                <a:solidFill>
                  <a:srgbClr val="00000A"/>
                </a:solidFill>
                <a:effectLst/>
                <a:latin typeface="Bahnschrift" panose="020B0502040204020203" pitchFamily="34" charset="0"/>
                <a:ea typeface="Droid Sans Fallback"/>
                <a:cs typeface="Times New Roman" panose="02020603050405020304" pitchFamily="18" charset="0"/>
              </a:rPr>
              <a:t> Out server is available 24 X 7 user can access it any time. There is no such dependency of time.</a:t>
            </a:r>
            <a:endParaRPr lang="en-IN" sz="1900" dirty="0">
              <a:solidFill>
                <a:srgbClr val="00000A"/>
              </a:solidFill>
              <a:effectLst/>
              <a:latin typeface="Bahnschrift" panose="020B0502040204020203" pitchFamily="34" charset="0"/>
              <a:ea typeface="Droid Sans Fallback"/>
              <a:cs typeface="Times New Roman" panose="02020603050405020304" pitchFamily="18" charset="0"/>
            </a:endParaRPr>
          </a:p>
          <a:p>
            <a:pPr marL="342900" lvl="0" indent="-342900" algn="l">
              <a:lnSpc>
                <a:spcPct val="115000"/>
              </a:lnSpc>
              <a:spcAft>
                <a:spcPts val="1000"/>
              </a:spcAft>
              <a:buFont typeface="Arial" panose="020B0604020202020204" pitchFamily="34" charset="0"/>
              <a:buChar char="•"/>
              <a:tabLst>
                <a:tab pos="457200" algn="l"/>
              </a:tabLst>
            </a:pPr>
            <a:r>
              <a:rPr lang="en-US" sz="1900" b="1" dirty="0">
                <a:solidFill>
                  <a:srgbClr val="00000A"/>
                </a:solidFill>
                <a:effectLst/>
                <a:latin typeface="Bahnschrift" panose="020B0502040204020203" pitchFamily="34" charset="0"/>
                <a:ea typeface="Droid Sans Fallback"/>
                <a:cs typeface="Times New Roman" panose="02020603050405020304" pitchFamily="18" charset="0"/>
              </a:rPr>
              <a:t>Security</a:t>
            </a:r>
            <a:r>
              <a:rPr lang="en-US" sz="1900" b="1" dirty="0">
                <a:solidFill>
                  <a:srgbClr val="00000A"/>
                </a:solidFill>
                <a:latin typeface="Bahnschrift" panose="020B0502040204020203" pitchFamily="34" charset="0"/>
                <a:ea typeface="Droid Sans Fallback"/>
                <a:cs typeface="Times New Roman" panose="02020603050405020304" pitchFamily="18" charset="0"/>
              </a:rPr>
              <a:t>-</a:t>
            </a:r>
            <a:r>
              <a:rPr lang="en-US" sz="1900" dirty="0">
                <a:solidFill>
                  <a:srgbClr val="00000A"/>
                </a:solidFill>
                <a:effectLst/>
                <a:latin typeface="Bahnschrift" panose="020B0502040204020203" pitchFamily="34" charset="0"/>
                <a:ea typeface="Droid Sans Fallback"/>
                <a:cs typeface="Times New Roman" panose="02020603050405020304" pitchFamily="18" charset="0"/>
              </a:rPr>
              <a:t> The data will remain secure.</a:t>
            </a:r>
            <a:endParaRPr lang="en-IN" sz="1900" dirty="0">
              <a:solidFill>
                <a:srgbClr val="00000A"/>
              </a:solidFill>
              <a:effectLst/>
              <a:latin typeface="Bahnschrift" panose="020B0502040204020203" pitchFamily="34" charset="0"/>
              <a:ea typeface="Droid Sans Fallback"/>
              <a:cs typeface="Times New Roman" panose="02020603050405020304" pitchFamily="18" charset="0"/>
            </a:endParaRPr>
          </a:p>
          <a:p>
            <a:pPr marL="342900" lvl="0" indent="-342900" algn="l">
              <a:lnSpc>
                <a:spcPct val="115000"/>
              </a:lnSpc>
              <a:spcAft>
                <a:spcPts val="1000"/>
              </a:spcAft>
              <a:buFont typeface="Arial" panose="020B0604020202020204" pitchFamily="34" charset="0"/>
              <a:buChar char="•"/>
              <a:tabLst>
                <a:tab pos="457200" algn="l"/>
              </a:tabLst>
            </a:pPr>
            <a:r>
              <a:rPr lang="en-US" sz="1900" b="1" dirty="0">
                <a:solidFill>
                  <a:srgbClr val="00000A"/>
                </a:solidFill>
                <a:effectLst/>
                <a:latin typeface="Bahnschrift" panose="020B0502040204020203" pitchFamily="34" charset="0"/>
                <a:ea typeface="Droid Sans Fallback"/>
                <a:cs typeface="Times New Roman" panose="02020603050405020304" pitchFamily="18" charset="0"/>
              </a:rPr>
              <a:t>Maintainability</a:t>
            </a:r>
            <a:r>
              <a:rPr lang="en-US" sz="1900" b="1" dirty="0">
                <a:solidFill>
                  <a:srgbClr val="00000A"/>
                </a:solidFill>
                <a:latin typeface="Bahnschrift" panose="020B0502040204020203" pitchFamily="34" charset="0"/>
                <a:ea typeface="Droid Sans Fallback"/>
                <a:cs typeface="Times New Roman" panose="02020603050405020304" pitchFamily="18" charset="0"/>
              </a:rPr>
              <a:t>-</a:t>
            </a:r>
            <a:r>
              <a:rPr lang="en-US" sz="1900" dirty="0">
                <a:solidFill>
                  <a:srgbClr val="00000A"/>
                </a:solidFill>
                <a:effectLst/>
                <a:latin typeface="Bahnschrift" panose="020B0502040204020203" pitchFamily="34" charset="0"/>
                <a:ea typeface="Droid Sans Fallback"/>
                <a:cs typeface="Times New Roman" panose="02020603050405020304" pitchFamily="18" charset="0"/>
              </a:rPr>
              <a:t> The projects are easily maintainable and manageable </a:t>
            </a:r>
            <a:endParaRPr lang="en-IN" sz="1900" dirty="0">
              <a:solidFill>
                <a:srgbClr val="00000A"/>
              </a:solidFill>
              <a:effectLst/>
              <a:latin typeface="Bahnschrift" panose="020B0502040204020203" pitchFamily="34" charset="0"/>
              <a:ea typeface="Droid Sans Fallback"/>
              <a:cs typeface="Times New Roman" panose="02020603050405020304" pitchFamily="18" charset="0"/>
            </a:endParaRPr>
          </a:p>
          <a:p>
            <a:pPr marL="342900" lvl="0" indent="-342900" algn="l">
              <a:lnSpc>
                <a:spcPct val="115000"/>
              </a:lnSpc>
              <a:spcAft>
                <a:spcPts val="1000"/>
              </a:spcAft>
              <a:buFont typeface="Arial" panose="020B0604020202020204" pitchFamily="34" charset="0"/>
              <a:buChar char="•"/>
              <a:tabLst>
                <a:tab pos="457200" algn="l"/>
              </a:tabLst>
            </a:pPr>
            <a:r>
              <a:rPr lang="en-US" sz="1900" b="1" dirty="0">
                <a:solidFill>
                  <a:srgbClr val="00000A"/>
                </a:solidFill>
                <a:effectLst/>
                <a:latin typeface="Bahnschrift" panose="020B0502040204020203" pitchFamily="34" charset="0"/>
                <a:ea typeface="Droid Sans Fallback"/>
                <a:cs typeface="Times New Roman" panose="02020603050405020304" pitchFamily="18" charset="0"/>
              </a:rPr>
              <a:t>Compatible</a:t>
            </a:r>
            <a:r>
              <a:rPr lang="en-US" sz="1900" b="1" dirty="0">
                <a:solidFill>
                  <a:srgbClr val="00000A"/>
                </a:solidFill>
                <a:latin typeface="Bahnschrift" panose="020B0502040204020203" pitchFamily="34" charset="0"/>
                <a:ea typeface="Droid Sans Fallback"/>
                <a:cs typeface="Times New Roman" panose="02020603050405020304" pitchFamily="18" charset="0"/>
              </a:rPr>
              <a:t>-</a:t>
            </a:r>
            <a:r>
              <a:rPr lang="en-US" sz="1900" dirty="0">
                <a:solidFill>
                  <a:srgbClr val="00000A"/>
                </a:solidFill>
                <a:effectLst/>
                <a:latin typeface="Bahnschrift" panose="020B0502040204020203" pitchFamily="34" charset="0"/>
                <a:ea typeface="Droid Sans Fallback"/>
                <a:cs typeface="Times New Roman" panose="02020603050405020304" pitchFamily="18" charset="0"/>
              </a:rPr>
              <a:t> There is no such extra hardware required to run this project. It can work fine with normal configurations (64-bit processor and 4 GB ram)</a:t>
            </a:r>
            <a:endParaRPr lang="en-IN" sz="1900" dirty="0">
              <a:solidFill>
                <a:srgbClr val="00000A"/>
              </a:solidFill>
              <a:effectLst/>
              <a:latin typeface="Bahnschrift" panose="020B0502040204020203" pitchFamily="34" charset="0"/>
              <a:ea typeface="Droid Sans Fallback"/>
              <a:cs typeface="Times New Roman" panose="02020603050405020304" pitchFamily="18" charset="0"/>
            </a:endParaRPr>
          </a:p>
          <a:p>
            <a:pPr marL="342900" lvl="0" indent="-342900" algn="l">
              <a:lnSpc>
                <a:spcPct val="115000"/>
              </a:lnSpc>
              <a:spcAft>
                <a:spcPts val="1000"/>
              </a:spcAft>
              <a:buFont typeface="Arial" panose="020B0604020202020204" pitchFamily="34" charset="0"/>
              <a:buChar char="•"/>
              <a:tabLst>
                <a:tab pos="457200" algn="l"/>
              </a:tabLst>
            </a:pPr>
            <a:r>
              <a:rPr lang="en-US" sz="1900" b="1" dirty="0">
                <a:solidFill>
                  <a:srgbClr val="00000A"/>
                </a:solidFill>
                <a:effectLst/>
                <a:latin typeface="Bahnschrift" panose="020B0502040204020203" pitchFamily="34" charset="0"/>
                <a:ea typeface="Droid Sans Fallback"/>
                <a:cs typeface="Times New Roman" panose="02020603050405020304" pitchFamily="18" charset="0"/>
              </a:rPr>
              <a:t>Usable and Scalable</a:t>
            </a:r>
            <a:r>
              <a:rPr lang="en-US" sz="1900" b="1" dirty="0">
                <a:solidFill>
                  <a:srgbClr val="00000A"/>
                </a:solidFill>
                <a:latin typeface="Bahnschrift" panose="020B0502040204020203" pitchFamily="34" charset="0"/>
                <a:ea typeface="Droid Sans Fallback"/>
                <a:cs typeface="Times New Roman" panose="02020603050405020304" pitchFamily="18" charset="0"/>
              </a:rPr>
              <a:t>-</a:t>
            </a:r>
            <a:r>
              <a:rPr lang="en-US" sz="1900" dirty="0">
                <a:solidFill>
                  <a:srgbClr val="00000A"/>
                </a:solidFill>
                <a:effectLst/>
                <a:latin typeface="Bahnschrift" panose="020B0502040204020203" pitchFamily="34" charset="0"/>
                <a:ea typeface="Droid Sans Fallback"/>
                <a:cs typeface="Times New Roman" panose="02020603050405020304" pitchFamily="18" charset="0"/>
              </a:rPr>
              <a:t> Very simple and user-friendly UI is designed so user will not find any difficulty in using this project.</a:t>
            </a:r>
            <a:endParaRPr lang="en-IN" sz="1900" dirty="0">
              <a:solidFill>
                <a:srgbClr val="00000A"/>
              </a:solidFill>
              <a:effectLst/>
              <a:latin typeface="Bahnschrift" panose="020B0502040204020203" pitchFamily="34" charset="0"/>
              <a:ea typeface="Droid Sans Fallback"/>
              <a:cs typeface="Times New Roman" panose="02020603050405020304" pitchFamily="18" charset="0"/>
            </a:endParaRPr>
          </a:p>
          <a:p>
            <a:pPr marL="342900" indent="-342900">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129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0"/>
            <a:ext cx="7924800" cy="1066800"/>
          </a:xfrm>
        </p:spPr>
        <p:txBody>
          <a:bodyPr anchor="ctr"/>
          <a:lstStyle/>
          <a:p>
            <a:pPr algn="ctr"/>
            <a:r>
              <a:rPr lang="en-US" sz="4000" b="1" dirty="0">
                <a:latin typeface="Berlin Sans FB" panose="020E0602020502020306" pitchFamily="34" charset="0"/>
              </a:rPr>
              <a:t>System Requirements</a:t>
            </a:r>
            <a:endParaRPr lang="en-IN" sz="4000" b="1" dirty="0">
              <a:latin typeface="Berlin Sans FB" panose="020E0602020502020306" pitchFamily="34" charset="0"/>
            </a:endParaRPr>
          </a:p>
        </p:txBody>
      </p:sp>
      <p:sp>
        <p:nvSpPr>
          <p:cNvPr id="3" name="Subtitle 2"/>
          <p:cNvSpPr>
            <a:spLocks noGrp="1"/>
          </p:cNvSpPr>
          <p:nvPr>
            <p:ph type="subTitle" idx="1"/>
          </p:nvPr>
        </p:nvSpPr>
        <p:spPr>
          <a:xfrm>
            <a:off x="3098800" y="1143000"/>
            <a:ext cx="6019800" cy="5410200"/>
          </a:xfrm>
        </p:spPr>
        <p:txBody>
          <a:bodyPr wrap="none" anchor="ctr">
            <a:normAutofit/>
          </a:bodyPr>
          <a:lstStyle/>
          <a:p>
            <a:pPr algn="l">
              <a:lnSpc>
                <a:spcPct val="120000"/>
              </a:lnSpc>
              <a:spcBef>
                <a:spcPts val="1000"/>
              </a:spcBef>
            </a:pPr>
            <a:r>
              <a:rPr lang="en-US" b="1" dirty="0">
                <a:effectLst/>
                <a:latin typeface="Bahnschrift" panose="020B0502040204020203" pitchFamily="34" charset="0"/>
                <a:ea typeface="Times New Roman" panose="02020603050405020304" pitchFamily="18" charset="0"/>
                <a:cs typeface="Times New Roman" panose="02020603050405020304" pitchFamily="18" charset="0"/>
              </a:rPr>
              <a:t>Supported Browsers:</a:t>
            </a:r>
            <a:endParaRPr lang="en-IN" dirty="0">
              <a:solidFill>
                <a:srgbClr val="00000A"/>
              </a:solidFill>
              <a:effectLst/>
              <a:latin typeface="Calibri" panose="020F0502020204030204" pitchFamily="34" charset="0"/>
              <a:ea typeface="Droid Sans Fallback"/>
            </a:endParaRPr>
          </a:p>
          <a:p>
            <a:pPr marL="342900" lvl="0" indent="-342900" algn="l">
              <a:lnSpc>
                <a:spcPct val="120000"/>
              </a:lnSpc>
              <a:spcAft>
                <a:spcPts val="1000"/>
              </a:spcAft>
              <a:buFont typeface="Arial" panose="020B0604020202020204" pitchFamily="34" charset="0"/>
              <a:buChar char="•"/>
              <a:tabLst>
                <a:tab pos="457200" algn="l"/>
              </a:tabLst>
            </a:pPr>
            <a:r>
              <a:rPr lang="en-US" sz="1700" dirty="0">
                <a:solidFill>
                  <a:srgbClr val="00000A"/>
                </a:solidFill>
                <a:effectLst/>
                <a:latin typeface="Bahnschrift" panose="020B0502040204020203" pitchFamily="34" charset="0"/>
                <a:ea typeface="Droid Sans Fallback"/>
                <a:cs typeface="Times New Roman" panose="02020603050405020304" pitchFamily="18" charset="0"/>
              </a:rPr>
              <a:t>Windows : Google Chrome, Microsoft Edge, Firefox</a:t>
            </a:r>
          </a:p>
          <a:p>
            <a:pPr marL="342900" lvl="0" indent="-342900" algn="l">
              <a:lnSpc>
                <a:spcPct val="120000"/>
              </a:lnSpc>
              <a:spcAft>
                <a:spcPts val="1000"/>
              </a:spcAft>
              <a:buFont typeface="Arial" panose="020B0604020202020204" pitchFamily="34" charset="0"/>
              <a:buChar char="•"/>
              <a:tabLst>
                <a:tab pos="457200" algn="l"/>
              </a:tabLst>
            </a:pPr>
            <a:r>
              <a:rPr lang="en-US" sz="1700" dirty="0">
                <a:solidFill>
                  <a:srgbClr val="00000A"/>
                </a:solidFill>
                <a:effectLst/>
                <a:latin typeface="Bahnschrift" panose="020B0502040204020203" pitchFamily="34" charset="0"/>
                <a:ea typeface="Droid Sans Fallback"/>
                <a:cs typeface="Times New Roman" panose="02020603050405020304" pitchFamily="18" charset="0"/>
              </a:rPr>
              <a:t>MacOS : Google Chrome, Safari, Firefox</a:t>
            </a:r>
          </a:p>
          <a:p>
            <a:pPr lvl="0" algn="l">
              <a:lnSpc>
                <a:spcPct val="120000"/>
              </a:lnSpc>
              <a:spcAft>
                <a:spcPts val="1000"/>
              </a:spcAft>
              <a:tabLst>
                <a:tab pos="457200" algn="l"/>
              </a:tabLst>
            </a:pPr>
            <a:r>
              <a:rPr lang="en-US" b="1" dirty="0">
                <a:solidFill>
                  <a:srgbClr val="00000A"/>
                </a:solidFill>
                <a:effectLst/>
                <a:latin typeface="Bahnschrift" panose="020B0502040204020203" pitchFamily="34" charset="0"/>
                <a:ea typeface="Droid Sans Fallback"/>
              </a:rPr>
              <a:t>Hardware Specifications:</a:t>
            </a:r>
            <a:endParaRPr lang="en-IN" b="1" dirty="0">
              <a:solidFill>
                <a:srgbClr val="00000A"/>
              </a:solidFill>
              <a:effectLst/>
              <a:latin typeface="Bahnschrift" panose="020B0502040204020203" pitchFamily="34" charset="0"/>
              <a:ea typeface="Droid Sans Fallback"/>
            </a:endParaRPr>
          </a:p>
          <a:p>
            <a:pPr marL="342900" lvl="0" indent="-342900" algn="l">
              <a:lnSpc>
                <a:spcPct val="120000"/>
              </a:lnSpc>
              <a:spcAft>
                <a:spcPts val="1000"/>
              </a:spcAft>
              <a:buFont typeface="Arial" panose="020B0604020202020204" pitchFamily="34" charset="0"/>
              <a:buChar char="•"/>
              <a:tabLst>
                <a:tab pos="457200" algn="l"/>
              </a:tabLst>
            </a:pPr>
            <a:r>
              <a:rPr lang="en-IN" sz="1600" dirty="0">
                <a:solidFill>
                  <a:srgbClr val="00000A"/>
                </a:solidFill>
                <a:effectLst/>
                <a:latin typeface="Bahnschrift" panose="020B0502040204020203" pitchFamily="34" charset="0"/>
                <a:ea typeface="Droid Sans Fallback"/>
                <a:cs typeface="Times New Roman" panose="02020603050405020304" pitchFamily="18" charset="0"/>
              </a:rPr>
              <a:t>Processor 64-bit, four-core, 2.5 GHz minimum per core.</a:t>
            </a:r>
          </a:p>
          <a:p>
            <a:pPr marL="342900" lvl="0" indent="-342900" algn="l">
              <a:lnSpc>
                <a:spcPct val="120000"/>
              </a:lnSpc>
              <a:spcAft>
                <a:spcPts val="1000"/>
              </a:spcAft>
              <a:buFont typeface="Arial" panose="020B0604020202020204" pitchFamily="34" charset="0"/>
              <a:buChar char="•"/>
              <a:tabLst>
                <a:tab pos="457200" algn="l"/>
              </a:tabLst>
            </a:pPr>
            <a:r>
              <a:rPr lang="en-IN" sz="1600" dirty="0">
                <a:solidFill>
                  <a:srgbClr val="00000A"/>
                </a:solidFill>
                <a:effectLst/>
                <a:latin typeface="Bahnschrift" panose="020B0502040204020203" pitchFamily="34" charset="0"/>
                <a:ea typeface="Droid Sans Fallback"/>
                <a:cs typeface="Times New Roman" panose="02020603050405020304" pitchFamily="18" charset="0"/>
              </a:rPr>
              <a:t>RAM  4 - 8 GB for smooth working of Adobe platform.</a:t>
            </a:r>
          </a:p>
          <a:p>
            <a:pPr marL="342900" indent="-342900" algn="l">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1126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latin typeface="Berlin Sans FB" panose="020E0602020502020306" pitchFamily="34" charset="0"/>
              </a:rPr>
              <a:t>User Interface – Project Index Page</a:t>
            </a:r>
            <a:endParaRPr lang="en-IN" sz="4000" b="1" dirty="0">
              <a:latin typeface="Berlin Sans FB" panose="020E0602020502020306" pitchFamily="34" charset="0"/>
            </a:endParaRPr>
          </a:p>
        </p:txBody>
      </p:sp>
      <p:pic>
        <p:nvPicPr>
          <p:cNvPr id="5" name="Picture 4" descr="Graphical user interface, application&#10;&#10;Description automatically generated">
            <a:extLst>
              <a:ext uri="{FF2B5EF4-FFF2-40B4-BE49-F238E27FC236}">
                <a16:creationId xmlns:a16="http://schemas.microsoft.com/office/drawing/2014/main" id="{12FBE5F6-C817-B9F2-3041-9B20EEBE59C9}"/>
              </a:ext>
            </a:extLst>
          </p:cNvPr>
          <p:cNvPicPr>
            <a:picLocks noChangeAspect="1"/>
          </p:cNvPicPr>
          <p:nvPr/>
        </p:nvPicPr>
        <p:blipFill>
          <a:blip r:embed="rId3"/>
          <a:stretch>
            <a:fillRect/>
          </a:stretch>
        </p:blipFill>
        <p:spPr>
          <a:xfrm>
            <a:off x="914400" y="2057400"/>
            <a:ext cx="8077200" cy="3800981"/>
          </a:xfrm>
          <a:prstGeom prst="rect">
            <a:avLst/>
          </a:prstGeom>
          <a:ln>
            <a:solidFill>
              <a:schemeClr val="tx1"/>
            </a:solidFill>
          </a:ln>
        </p:spPr>
      </p:pic>
    </p:spTree>
    <p:extLst>
      <p:ext uri="{BB962C8B-B14F-4D97-AF65-F5344CB8AC3E}">
        <p14:creationId xmlns:p14="http://schemas.microsoft.com/office/powerpoint/2010/main" val="4268509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latin typeface="Berlin Sans FB" panose="020E0602020502020306" pitchFamily="34" charset="0"/>
              </a:rPr>
              <a:t>New Project </a:t>
            </a:r>
            <a:r>
              <a:rPr lang="en-US" b="1" dirty="0" err="1">
                <a:latin typeface="Berlin Sans FB" panose="020E0602020502020306" pitchFamily="34" charset="0"/>
              </a:rPr>
              <a:t>Interace</a:t>
            </a:r>
            <a:endParaRPr lang="en-IN" sz="4000" b="1" dirty="0">
              <a:latin typeface="Berlin Sans FB" panose="020E0602020502020306" pitchFamily="34" charset="0"/>
            </a:endParaRPr>
          </a:p>
        </p:txBody>
      </p:sp>
      <p:pic>
        <p:nvPicPr>
          <p:cNvPr id="4" name="Picture 3" descr="Graphical user interface, application, email&#10;&#10;Description automatically generated">
            <a:extLst>
              <a:ext uri="{FF2B5EF4-FFF2-40B4-BE49-F238E27FC236}">
                <a16:creationId xmlns:a16="http://schemas.microsoft.com/office/drawing/2014/main" id="{8096669A-8A60-B174-CBDE-C9A463DEC646}"/>
              </a:ext>
            </a:extLst>
          </p:cNvPr>
          <p:cNvPicPr>
            <a:picLocks noChangeAspect="1"/>
          </p:cNvPicPr>
          <p:nvPr/>
        </p:nvPicPr>
        <p:blipFill>
          <a:blip r:embed="rId3"/>
          <a:stretch>
            <a:fillRect/>
          </a:stretch>
        </p:blipFill>
        <p:spPr>
          <a:xfrm>
            <a:off x="838200" y="1905000"/>
            <a:ext cx="8059580" cy="3810000"/>
          </a:xfrm>
          <a:prstGeom prst="rect">
            <a:avLst/>
          </a:prstGeom>
          <a:ln>
            <a:solidFill>
              <a:schemeClr val="tx1"/>
            </a:solidFill>
          </a:ln>
        </p:spPr>
      </p:pic>
    </p:spTree>
    <p:extLst>
      <p:ext uri="{BB962C8B-B14F-4D97-AF65-F5344CB8AC3E}">
        <p14:creationId xmlns:p14="http://schemas.microsoft.com/office/powerpoint/2010/main" val="3672315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latin typeface="Berlin Sans FB" panose="020E0602020502020306" pitchFamily="34" charset="0"/>
              </a:rPr>
              <a:t>Dashboard Page Loads</a:t>
            </a:r>
            <a:endParaRPr lang="en-IN" sz="4000" b="1" dirty="0">
              <a:latin typeface="Berlin Sans FB" panose="020E0602020502020306" pitchFamily="34" charset="0"/>
            </a:endParaRPr>
          </a:p>
        </p:txBody>
      </p:sp>
      <p:pic>
        <p:nvPicPr>
          <p:cNvPr id="3" name="Picture 2" descr="Graphical user interface, application&#10;&#10;Description automatically generated">
            <a:extLst>
              <a:ext uri="{FF2B5EF4-FFF2-40B4-BE49-F238E27FC236}">
                <a16:creationId xmlns:a16="http://schemas.microsoft.com/office/drawing/2014/main" id="{833E8EA9-EA53-929E-997D-B1AA3514907C}"/>
              </a:ext>
            </a:extLst>
          </p:cNvPr>
          <p:cNvPicPr>
            <a:picLocks noChangeAspect="1"/>
          </p:cNvPicPr>
          <p:nvPr/>
        </p:nvPicPr>
        <p:blipFill>
          <a:blip r:embed="rId3"/>
          <a:stretch>
            <a:fillRect/>
          </a:stretch>
        </p:blipFill>
        <p:spPr>
          <a:xfrm>
            <a:off x="838200" y="1905000"/>
            <a:ext cx="8142817" cy="3973498"/>
          </a:xfrm>
          <a:prstGeom prst="rect">
            <a:avLst/>
          </a:prstGeom>
          <a:ln>
            <a:solidFill>
              <a:schemeClr val="tx1"/>
            </a:solidFill>
          </a:ln>
        </p:spPr>
      </p:pic>
    </p:spTree>
    <p:extLst>
      <p:ext uri="{BB962C8B-B14F-4D97-AF65-F5344CB8AC3E}">
        <p14:creationId xmlns:p14="http://schemas.microsoft.com/office/powerpoint/2010/main" val="1602535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latin typeface="Berlin Sans FB" panose="020E0602020502020306" pitchFamily="34" charset="0"/>
              </a:rPr>
              <a:t>Dashboard Product Hierarchy</a:t>
            </a:r>
            <a:endParaRPr lang="en-IN" sz="4000" b="1" dirty="0">
              <a:latin typeface="Berlin Sans FB" panose="020E0602020502020306" pitchFamily="34" charset="0"/>
            </a:endParaRPr>
          </a:p>
        </p:txBody>
      </p:sp>
      <p:pic>
        <p:nvPicPr>
          <p:cNvPr id="4" name="Picture 3" descr="Graphical user interface, application&#10;&#10;Description automatically generated">
            <a:extLst>
              <a:ext uri="{FF2B5EF4-FFF2-40B4-BE49-F238E27FC236}">
                <a16:creationId xmlns:a16="http://schemas.microsoft.com/office/drawing/2014/main" id="{90DDA9FF-3363-0313-40E2-45DC0AB65293}"/>
              </a:ext>
            </a:extLst>
          </p:cNvPr>
          <p:cNvPicPr>
            <a:picLocks noChangeAspect="1"/>
          </p:cNvPicPr>
          <p:nvPr/>
        </p:nvPicPr>
        <p:blipFill>
          <a:blip r:embed="rId3"/>
          <a:stretch>
            <a:fillRect/>
          </a:stretch>
        </p:blipFill>
        <p:spPr>
          <a:xfrm>
            <a:off x="1066800" y="2133600"/>
            <a:ext cx="7930202" cy="3775075"/>
          </a:xfrm>
          <a:prstGeom prst="rect">
            <a:avLst/>
          </a:prstGeom>
          <a:ln>
            <a:solidFill>
              <a:schemeClr val="tx1"/>
            </a:solidFill>
          </a:ln>
        </p:spPr>
      </p:pic>
    </p:spTree>
    <p:extLst>
      <p:ext uri="{BB962C8B-B14F-4D97-AF65-F5344CB8AC3E}">
        <p14:creationId xmlns:p14="http://schemas.microsoft.com/office/powerpoint/2010/main" val="2696948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latin typeface="Berlin Sans FB" panose="020E0602020502020306" pitchFamily="34" charset="0"/>
              </a:rPr>
              <a:t>Dashboard Journey Tracking</a:t>
            </a:r>
            <a:endParaRPr lang="en-IN" sz="4000" b="1" dirty="0">
              <a:latin typeface="Berlin Sans FB" panose="020E0602020502020306" pitchFamily="34" charset="0"/>
            </a:endParaRPr>
          </a:p>
        </p:txBody>
      </p:sp>
      <p:pic>
        <p:nvPicPr>
          <p:cNvPr id="3" name="Picture 2">
            <a:extLst>
              <a:ext uri="{FF2B5EF4-FFF2-40B4-BE49-F238E27FC236}">
                <a16:creationId xmlns:a16="http://schemas.microsoft.com/office/drawing/2014/main" id="{57D63208-F546-7195-BF93-D9621B43B4C8}"/>
              </a:ext>
            </a:extLst>
          </p:cNvPr>
          <p:cNvPicPr>
            <a:picLocks noChangeAspect="1"/>
          </p:cNvPicPr>
          <p:nvPr/>
        </p:nvPicPr>
        <p:blipFill>
          <a:blip r:embed="rId3"/>
          <a:stretch>
            <a:fillRect/>
          </a:stretch>
        </p:blipFill>
        <p:spPr>
          <a:xfrm>
            <a:off x="982133" y="2080134"/>
            <a:ext cx="8001000" cy="3801995"/>
          </a:xfrm>
          <a:prstGeom prst="rect">
            <a:avLst/>
          </a:prstGeom>
          <a:ln>
            <a:solidFill>
              <a:schemeClr val="tx1"/>
            </a:solidFill>
          </a:ln>
        </p:spPr>
      </p:pic>
    </p:spTree>
    <p:extLst>
      <p:ext uri="{BB962C8B-B14F-4D97-AF65-F5344CB8AC3E}">
        <p14:creationId xmlns:p14="http://schemas.microsoft.com/office/powerpoint/2010/main" val="4026864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8001000" cy="1066800"/>
          </a:xfrm>
        </p:spPr>
        <p:txBody>
          <a:bodyPr anchor="ctr">
            <a:noAutofit/>
          </a:bodyPr>
          <a:lstStyle/>
          <a:p>
            <a:pPr algn="ctr"/>
            <a:r>
              <a:rPr lang="en-US" sz="4000" b="1" dirty="0">
                <a:latin typeface="Berlin Sans FB" panose="020E0602020502020306" pitchFamily="34" charset="0"/>
              </a:rPr>
              <a:t>Methodology</a:t>
            </a:r>
            <a:endParaRPr lang="en-IN" sz="4000" b="1" dirty="0">
              <a:latin typeface="Berlin Sans FB" panose="020E0602020502020306" pitchFamily="34" charset="0"/>
            </a:endParaRPr>
          </a:p>
        </p:txBody>
      </p:sp>
      <p:sp>
        <p:nvSpPr>
          <p:cNvPr id="3" name="Subtitle 2"/>
          <p:cNvSpPr>
            <a:spLocks noGrp="1"/>
          </p:cNvSpPr>
          <p:nvPr>
            <p:ph type="subTitle" idx="1"/>
          </p:nvPr>
        </p:nvSpPr>
        <p:spPr>
          <a:xfrm>
            <a:off x="2819400" y="1371600"/>
            <a:ext cx="5791200" cy="4343400"/>
          </a:xfrm>
        </p:spPr>
        <p:txBody>
          <a:bodyPr>
            <a:normAutofit/>
          </a:bodyPr>
          <a:lstStyle/>
          <a:p>
            <a:pPr algn="just">
              <a:lnSpc>
                <a:spcPct val="115000"/>
              </a:lnSpc>
              <a:spcAft>
                <a:spcPts val="1000"/>
              </a:spcAft>
            </a:pPr>
            <a:r>
              <a:rPr lang="en-US" sz="1800" b="1" dirty="0">
                <a:solidFill>
                  <a:srgbClr val="00000A"/>
                </a:solidFill>
                <a:effectLst/>
                <a:latin typeface="Bahnschrift" panose="020B0502040204020203" pitchFamily="34" charset="0"/>
                <a:ea typeface="Droid Sans Fallback"/>
              </a:rPr>
              <a:t>The process can be divided into following stages-</a:t>
            </a:r>
            <a:endParaRPr lang="en-IN" sz="1800" dirty="0">
              <a:solidFill>
                <a:srgbClr val="00000A"/>
              </a:solidFill>
              <a:effectLst/>
              <a:latin typeface="Bahnschrift" panose="020B0502040204020203" pitchFamily="34" charset="0"/>
              <a:ea typeface="Droid Sans Fallback"/>
            </a:endParaRPr>
          </a:p>
          <a:p>
            <a:pPr marL="342900" lvl="0" indent="-342900" algn="just">
              <a:lnSpc>
                <a:spcPct val="115000"/>
              </a:lnSpc>
              <a:spcAft>
                <a:spcPts val="1000"/>
              </a:spcAft>
              <a:buFont typeface="Arial" panose="020B0604020202020204" pitchFamily="34" charset="0"/>
              <a:buChar char="•"/>
              <a:tabLst>
                <a:tab pos="457200" algn="l"/>
              </a:tabLst>
            </a:pPr>
            <a:r>
              <a:rPr lang="en-US" sz="1800" dirty="0">
                <a:solidFill>
                  <a:srgbClr val="000000"/>
                </a:solidFill>
                <a:effectLst/>
                <a:latin typeface="Bahnschrift" panose="020B0502040204020203" pitchFamily="34" charset="0"/>
                <a:ea typeface="Droid Sans Fallback"/>
                <a:cs typeface="Times New Roman" panose="02020603050405020304" pitchFamily="18" charset="0"/>
              </a:rPr>
              <a:t>Flow Understanding</a:t>
            </a:r>
            <a:endParaRPr lang="en-IN" sz="1800" dirty="0">
              <a:solidFill>
                <a:srgbClr val="00000A"/>
              </a:solidFill>
              <a:effectLst/>
              <a:latin typeface="Bahnschrift" panose="020B0502040204020203" pitchFamily="34" charset="0"/>
              <a:ea typeface="Droid Sans Fallback"/>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US" sz="1800" dirty="0">
                <a:solidFill>
                  <a:srgbClr val="000000"/>
                </a:solidFill>
                <a:effectLst/>
                <a:latin typeface="Bahnschrift" panose="020B0502040204020203" pitchFamily="34" charset="0"/>
                <a:ea typeface="Droid Sans Fallback"/>
                <a:cs typeface="Times New Roman" panose="02020603050405020304" pitchFamily="18" charset="0"/>
              </a:rPr>
              <a:t>Technical Support Document Creation</a:t>
            </a:r>
            <a:endParaRPr lang="en-IN" sz="1800" dirty="0">
              <a:solidFill>
                <a:srgbClr val="00000A"/>
              </a:solidFill>
              <a:effectLst/>
              <a:latin typeface="Bahnschrift" panose="020B0502040204020203" pitchFamily="34" charset="0"/>
              <a:ea typeface="Droid Sans Fallback"/>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US" dirty="0">
                <a:solidFill>
                  <a:srgbClr val="000000"/>
                </a:solidFill>
                <a:latin typeface="Bahnschrift" panose="020B0502040204020203" pitchFamily="34" charset="0"/>
                <a:ea typeface="Droid Sans Fallback"/>
                <a:cs typeface="Times New Roman" panose="02020603050405020304" pitchFamily="18" charset="0"/>
              </a:rPr>
              <a:t>Testing on websites</a:t>
            </a:r>
            <a:endParaRPr lang="en-IN" sz="1800" dirty="0">
              <a:solidFill>
                <a:srgbClr val="00000A"/>
              </a:solidFill>
              <a:effectLst/>
              <a:latin typeface="Bahnschrift" panose="020B0502040204020203" pitchFamily="34" charset="0"/>
              <a:ea typeface="Droid Sans Fallback"/>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US" sz="1800" dirty="0">
                <a:solidFill>
                  <a:srgbClr val="000000"/>
                </a:solidFill>
                <a:effectLst/>
                <a:latin typeface="Bahnschrift" panose="020B0502040204020203" pitchFamily="34" charset="0"/>
                <a:ea typeface="Droid Sans Fallback"/>
                <a:cs typeface="Times New Roman" panose="02020603050405020304" pitchFamily="18" charset="0"/>
              </a:rPr>
              <a:t>Adobe Dashboard and Testing</a:t>
            </a:r>
            <a:endParaRPr lang="en-IN" sz="1800" dirty="0">
              <a:solidFill>
                <a:srgbClr val="00000A"/>
              </a:solidFill>
              <a:effectLst/>
              <a:latin typeface="Bahnschrift" panose="020B0502040204020203" pitchFamily="34" charset="0"/>
              <a:ea typeface="Droid Sans Fallback"/>
              <a:cs typeface="Times New Roman" panose="02020603050405020304" pitchFamily="18" charset="0"/>
            </a:endParaRPr>
          </a:p>
          <a:p>
            <a:pPr marL="342900" indent="-342900" algn="just">
              <a:lnSpc>
                <a:spcPct val="115000"/>
              </a:lnSpc>
              <a:spcAft>
                <a:spcPts val="1000"/>
              </a:spcAft>
              <a:buFont typeface="Arial" panose="020B0604020202020204" pitchFamily="34" charset="0"/>
              <a:buChar char="•"/>
              <a:tabLst>
                <a:tab pos="457200" algn="l"/>
              </a:tabLst>
            </a:pPr>
            <a:r>
              <a:rPr lang="en-US" sz="1800" dirty="0">
                <a:solidFill>
                  <a:srgbClr val="000000"/>
                </a:solidFill>
                <a:effectLst/>
                <a:latin typeface="Bahnschrift" panose="020B0502040204020203" pitchFamily="34" charset="0"/>
                <a:ea typeface="Droid Sans Fallback"/>
                <a:cs typeface="Times New Roman" panose="02020603050405020304" pitchFamily="18" charset="0"/>
              </a:rPr>
              <a:t>Resend for corrections</a:t>
            </a:r>
          </a:p>
          <a:p>
            <a:pPr marL="342900" lvl="0" indent="-342900" algn="just">
              <a:lnSpc>
                <a:spcPct val="115000"/>
              </a:lnSpc>
              <a:spcAft>
                <a:spcPts val="1000"/>
              </a:spcAft>
              <a:buFont typeface="Arial" panose="020B0604020202020204" pitchFamily="34" charset="0"/>
              <a:buChar char="•"/>
              <a:tabLst>
                <a:tab pos="457200" algn="l"/>
              </a:tabLst>
            </a:pPr>
            <a:r>
              <a:rPr lang="en-US" sz="1800" dirty="0">
                <a:solidFill>
                  <a:srgbClr val="000000"/>
                </a:solidFill>
                <a:effectLst/>
                <a:latin typeface="Bahnschrift" panose="020B0502040204020203" pitchFamily="34" charset="0"/>
                <a:ea typeface="Droid Sans Fallback"/>
                <a:cs typeface="Times New Roman" panose="02020603050405020304" pitchFamily="18" charset="0"/>
              </a:rPr>
              <a:t>Retesting and Evaluation</a:t>
            </a:r>
            <a:endParaRPr lang="en-IN" sz="1800" dirty="0">
              <a:solidFill>
                <a:srgbClr val="00000A"/>
              </a:solidFill>
              <a:effectLst/>
              <a:latin typeface="Bahnschrift" panose="020B0502040204020203" pitchFamily="34" charset="0"/>
              <a:ea typeface="Droid Sans Fallback"/>
              <a:cs typeface="Times New Roman" panose="02020603050405020304" pitchFamily="18" charset="0"/>
            </a:endParaRPr>
          </a:p>
          <a:p>
            <a:pPr algn="l">
              <a:buClrTx/>
            </a:pPr>
            <a:endParaRPr lang="en-IN" sz="2000" dirty="0">
              <a:solidFill>
                <a:schemeClr val="tx1"/>
              </a:solidFill>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865739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8001000" cy="1066800"/>
          </a:xfrm>
        </p:spPr>
        <p:txBody>
          <a:bodyPr anchor="ctr">
            <a:normAutofit/>
          </a:bodyPr>
          <a:lstStyle/>
          <a:p>
            <a:pPr algn="ctr"/>
            <a:r>
              <a:rPr lang="en-US" sz="4000" b="1" dirty="0">
                <a:latin typeface="Berlin Sans FB" panose="020E0602020502020306" pitchFamily="34" charset="0"/>
              </a:rPr>
              <a:t>Future Scope</a:t>
            </a:r>
            <a:endParaRPr lang="en-IN" sz="4000" dirty="0">
              <a:latin typeface="Berlin Sans FB" panose="020E0602020502020306" pitchFamily="34" charset="0"/>
            </a:endParaRPr>
          </a:p>
        </p:txBody>
      </p:sp>
      <p:sp>
        <p:nvSpPr>
          <p:cNvPr id="3" name="Subtitle 2"/>
          <p:cNvSpPr>
            <a:spLocks noGrp="1"/>
          </p:cNvSpPr>
          <p:nvPr>
            <p:ph type="subTitle" idx="1"/>
          </p:nvPr>
        </p:nvSpPr>
        <p:spPr>
          <a:xfrm>
            <a:off x="2286000" y="1219200"/>
            <a:ext cx="6477000" cy="4953000"/>
          </a:xfrm>
        </p:spPr>
        <p:txBody>
          <a:bodyPr>
            <a:noAutofit/>
          </a:bodyPr>
          <a:lstStyle/>
          <a:p>
            <a:pPr algn="just">
              <a:lnSpc>
                <a:spcPct val="115000"/>
              </a:lnSpc>
              <a:spcAft>
                <a:spcPts val="1000"/>
              </a:spcAft>
            </a:pPr>
            <a:r>
              <a:rPr lang="en-US" dirty="0">
                <a:solidFill>
                  <a:srgbClr val="00000A"/>
                </a:solidFill>
                <a:latin typeface="Bahnschrift" panose="020B0502040204020203" pitchFamily="34" charset="0"/>
              </a:rPr>
              <a:t>Adobe AEM is rising rapidly and probably become one of the top job sectors in the coming years. A minimum of the next 5-10 years, AEM will certainly be in excessive demand. With each release, Adobe is striving to make AEM development less complicated, and therefore the need for genuine AEM designers is on the rage.</a:t>
            </a:r>
          </a:p>
          <a:p>
            <a:pPr algn="just"/>
            <a:endParaRPr lang="en-IN" dirty="0">
              <a:solidFill>
                <a:schemeClr val="tx1"/>
              </a:solidFill>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689975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8001000" cy="1066800"/>
          </a:xfrm>
        </p:spPr>
        <p:txBody>
          <a:bodyPr anchor="ctr">
            <a:normAutofit/>
          </a:bodyPr>
          <a:lstStyle/>
          <a:p>
            <a:pPr algn="ctr"/>
            <a:r>
              <a:rPr lang="en-US" sz="4000" b="1" dirty="0">
                <a:latin typeface="Berlin Sans FB" panose="020E0602020502020306" pitchFamily="34" charset="0"/>
              </a:rPr>
              <a:t>Conclusion</a:t>
            </a:r>
            <a:endParaRPr lang="en-IN" sz="4000" dirty="0">
              <a:latin typeface="Berlin Sans FB" panose="020E0602020502020306" pitchFamily="34" charset="0"/>
            </a:endParaRPr>
          </a:p>
        </p:txBody>
      </p:sp>
      <p:sp>
        <p:nvSpPr>
          <p:cNvPr id="3" name="Subtitle 2"/>
          <p:cNvSpPr>
            <a:spLocks noGrp="1"/>
          </p:cNvSpPr>
          <p:nvPr>
            <p:ph type="subTitle" idx="1"/>
          </p:nvPr>
        </p:nvSpPr>
        <p:spPr>
          <a:xfrm>
            <a:off x="2133600" y="1371600"/>
            <a:ext cx="6553200" cy="4419600"/>
          </a:xfrm>
        </p:spPr>
        <p:txBody>
          <a:bodyPr>
            <a:noAutofit/>
          </a:bodyPr>
          <a:lstStyle/>
          <a:p>
            <a:pPr marR="0" algn="just">
              <a:lnSpc>
                <a:spcPct val="115000"/>
              </a:lnSpc>
              <a:spcBef>
                <a:spcPts val="0"/>
              </a:spcBef>
              <a:spcAft>
                <a:spcPts val="0"/>
              </a:spcAft>
            </a:pPr>
            <a:r>
              <a:rPr lang="en-US" dirty="0">
                <a:solidFill>
                  <a:srgbClr val="00000A"/>
                </a:solidFill>
                <a:latin typeface="Bahnschrift" panose="020B0502040204020203" pitchFamily="34" charset="0"/>
              </a:rPr>
              <a:t>The AEP is one of the most preferred platforms for analytics, it is easy to use and has a lot of features which makes analysis easy, quick, and efficient. AEP was used in this project to create meaningful and easy to understand dashboards and track issues with websites and apps. Through AEP, which has a lot of features, we were able to learn about Adobe Launch, whose functionalities has been discussed in the report, providing an API- first design, which allows scripting to automate technology deployments, publishing workflows, data collection and sharing and more.</a:t>
            </a:r>
          </a:p>
          <a:p>
            <a:pPr marR="0" algn="just">
              <a:lnSpc>
                <a:spcPct val="115000"/>
              </a:lnSpc>
              <a:spcBef>
                <a:spcPts val="0"/>
              </a:spcBef>
              <a:spcAft>
                <a:spcPts val="0"/>
              </a:spcAft>
            </a:pPr>
            <a:r>
              <a:rPr lang="en-US" dirty="0">
                <a:solidFill>
                  <a:srgbClr val="00000A"/>
                </a:solidFill>
                <a:latin typeface="Bahnschrift" panose="020B0502040204020203" pitchFamily="34" charset="0"/>
              </a:rPr>
              <a:t>Overall, we were successful in creating a dashboard that provides a comprehensive solution for issue tracking and data analysis. AEP can manage multiple projects with customizable workflows and dashboards, making it an effective tool for data analysis</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a:p>
            <a:pPr algn="just"/>
            <a:endParaRPr lang="en-IN" dirty="0">
              <a:solidFill>
                <a:schemeClr val="tx1"/>
              </a:solidFill>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533397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05000" y="1025120"/>
            <a:ext cx="5562601" cy="990600"/>
          </a:xfrm>
        </p:spPr>
        <p:txBody>
          <a:bodyPr anchor="ctr">
            <a:noAutofit/>
          </a:bodyPr>
          <a:lstStyle/>
          <a:p>
            <a:pPr algn="ctr">
              <a:lnSpc>
                <a:spcPct val="90000"/>
              </a:lnSpc>
            </a:pPr>
            <a:r>
              <a:rPr lang="en-US" sz="4000" b="1" dirty="0">
                <a:solidFill>
                  <a:srgbClr val="00000A"/>
                </a:solidFill>
                <a:effectLst/>
                <a:latin typeface="Colonna MT" panose="04020805060202030203" pitchFamily="82" charset="0"/>
                <a:ea typeface="Times New Roman" panose="02020603050405020304" pitchFamily="18" charset="0"/>
              </a:rPr>
              <a:t>Analytics Tool Adobe Experience/Launch</a:t>
            </a:r>
            <a:endParaRPr lang="en-IN" sz="4000" b="1" dirty="0">
              <a:latin typeface="Colonna MT" panose="04020805060202030203" pitchFamily="82" charset="0"/>
              <a:ea typeface="Tahoma" panose="020B0604030504040204" pitchFamily="34" charset="0"/>
              <a:cs typeface="Tahoma" panose="020B0604030504040204" pitchFamily="34" charset="0"/>
            </a:endParaRPr>
          </a:p>
        </p:txBody>
      </p:sp>
      <p:sp>
        <p:nvSpPr>
          <p:cNvPr id="3" name="Subtitle 2"/>
          <p:cNvSpPr>
            <a:spLocks noGrp="1"/>
          </p:cNvSpPr>
          <p:nvPr>
            <p:ph type="body" idx="1"/>
          </p:nvPr>
        </p:nvSpPr>
        <p:spPr>
          <a:xfrm>
            <a:off x="2057399" y="2722360"/>
            <a:ext cx="5181601" cy="990600"/>
          </a:xfrm>
        </p:spPr>
        <p:txBody>
          <a:bodyPr>
            <a:normAutofit/>
          </a:bodyPr>
          <a:lstStyle/>
          <a:p>
            <a:pPr algn="r">
              <a:lnSpc>
                <a:spcPct val="90000"/>
              </a:lnSpc>
            </a:pPr>
            <a:r>
              <a:rPr lang="en-IN" sz="1800" b="1" dirty="0">
                <a:latin typeface="Bahnschrift" panose="020B0502040204020203" pitchFamily="34" charset="0"/>
                <a:ea typeface="Tahoma" panose="020B0604030504040204" pitchFamily="34" charset="0"/>
                <a:cs typeface="Tahoma" panose="020B0604030504040204" pitchFamily="34" charset="0"/>
              </a:rPr>
              <a:t>Presented By -  </a:t>
            </a:r>
            <a:r>
              <a:rPr lang="en-IN" sz="1800" dirty="0">
                <a:latin typeface="Bahnschrift" panose="020B0502040204020203" pitchFamily="34" charset="0"/>
                <a:ea typeface="Tahoma" panose="020B0604030504040204" pitchFamily="34" charset="0"/>
                <a:cs typeface="Tahoma" panose="020B0604030504040204" pitchFamily="34" charset="0"/>
              </a:rPr>
              <a:t>Mohith H Pillai (EN19CS303032)</a:t>
            </a:r>
          </a:p>
          <a:p>
            <a:pPr marL="92075" indent="-92075" defTabSz="630238">
              <a:lnSpc>
                <a:spcPct val="90000"/>
              </a:lnSpc>
              <a:tabLst>
                <a:tab pos="182563" algn="l"/>
              </a:tabLst>
            </a:pPr>
            <a:endParaRPr lang="en-IN" sz="1300" dirty="0">
              <a:latin typeface="Bahnschrift" panose="020B0502040204020203" pitchFamily="34" charset="0"/>
              <a:ea typeface="Tahoma" panose="020B0604030504040204" pitchFamily="34" charset="0"/>
              <a:cs typeface="Tahoma" panose="020B0604030504040204" pitchFamily="34" charset="0"/>
            </a:endParaRPr>
          </a:p>
        </p:txBody>
      </p:sp>
      <p:pic>
        <p:nvPicPr>
          <p:cNvPr id="7" name="Picture 8" descr="Picture 8">
            <a:extLst>
              <a:ext uri="{FF2B5EF4-FFF2-40B4-BE49-F238E27FC236}">
                <a16:creationId xmlns:a16="http://schemas.microsoft.com/office/drawing/2014/main" id="{DBD170D5-11DC-D93E-4404-D81096A4AC01}"/>
              </a:ext>
            </a:extLst>
          </p:cNvPr>
          <p:cNvPicPr>
            <a:picLocks noChangeAspect="1"/>
          </p:cNvPicPr>
          <p:nvPr/>
        </p:nvPicPr>
        <p:blipFill>
          <a:blip r:embed="rId3"/>
          <a:stretch>
            <a:fillRect/>
          </a:stretch>
        </p:blipFill>
        <p:spPr>
          <a:xfrm>
            <a:off x="7711798" y="155434"/>
            <a:ext cx="1188001" cy="869686"/>
          </a:xfrm>
          <a:prstGeom prst="rect">
            <a:avLst/>
          </a:prstGeom>
          <a:ln w="12700">
            <a:miter lim="400000"/>
            <a:headEnd/>
            <a:tailEnd/>
          </a:ln>
        </p:spPr>
      </p:pic>
      <p:pic>
        <p:nvPicPr>
          <p:cNvPr id="11" name="Picture 6" descr="Picture 6">
            <a:extLst>
              <a:ext uri="{FF2B5EF4-FFF2-40B4-BE49-F238E27FC236}">
                <a16:creationId xmlns:a16="http://schemas.microsoft.com/office/drawing/2014/main" id="{BC3992D0-2BAB-0CE0-5F57-57648B8229D7}"/>
              </a:ext>
            </a:extLst>
          </p:cNvPr>
          <p:cNvPicPr>
            <a:picLocks noChangeAspect="1"/>
          </p:cNvPicPr>
          <p:nvPr/>
        </p:nvPicPr>
        <p:blipFill>
          <a:blip r:embed="rId4"/>
          <a:stretch>
            <a:fillRect/>
          </a:stretch>
        </p:blipFill>
        <p:spPr>
          <a:xfrm>
            <a:off x="5003800" y="5688687"/>
            <a:ext cx="4073515" cy="1169313"/>
          </a:xfrm>
          <a:prstGeom prst="rect">
            <a:avLst/>
          </a:prstGeom>
          <a:ln w="12700">
            <a:miter lim="400000"/>
            <a:headEnd/>
            <a:tailEnd/>
          </a:ln>
        </p:spPr>
      </p:pic>
      <p:sp>
        <p:nvSpPr>
          <p:cNvPr id="12" name="TextBox 11">
            <a:extLst>
              <a:ext uri="{FF2B5EF4-FFF2-40B4-BE49-F238E27FC236}">
                <a16:creationId xmlns:a16="http://schemas.microsoft.com/office/drawing/2014/main" id="{65E07F32-ED71-3A87-178C-A64BB10DCC16}"/>
              </a:ext>
            </a:extLst>
          </p:cNvPr>
          <p:cNvSpPr txBox="1"/>
          <p:nvPr/>
        </p:nvSpPr>
        <p:spPr>
          <a:xfrm>
            <a:off x="2057399" y="4195950"/>
            <a:ext cx="6248400" cy="646331"/>
          </a:xfrm>
          <a:prstGeom prst="rect">
            <a:avLst/>
          </a:prstGeom>
          <a:noFill/>
        </p:spPr>
        <p:txBody>
          <a:bodyPr wrap="square" rtlCol="0">
            <a:spAutoFit/>
          </a:bodyPr>
          <a:lstStyle/>
          <a:p>
            <a:pPr algn="r"/>
            <a:r>
              <a:rPr lang="en-IN" b="1" dirty="0">
                <a:latin typeface="Bahnschrift" panose="020B0502040204020203" pitchFamily="34" charset="0"/>
              </a:rPr>
              <a:t>Project Guide –</a:t>
            </a:r>
            <a:r>
              <a:rPr lang="en-IN" dirty="0">
                <a:latin typeface="Bahnschrift" panose="020B0502040204020203" pitchFamily="34" charset="0"/>
              </a:rPr>
              <a:t> Mr. Gaurav Sharma (Assistant Professor)</a:t>
            </a:r>
          </a:p>
          <a:p>
            <a:pPr algn="r"/>
            <a:r>
              <a:rPr lang="en-IN" dirty="0">
                <a:latin typeface="Bahnschrift" panose="020B0502040204020203" pitchFamily="34" charset="0"/>
              </a:rPr>
              <a:t>Medi-Caps University, Indore</a:t>
            </a:r>
          </a:p>
        </p:txBody>
      </p:sp>
    </p:spTree>
    <p:extLst>
      <p:ext uri="{BB962C8B-B14F-4D97-AF65-F5344CB8AC3E}">
        <p14:creationId xmlns:p14="http://schemas.microsoft.com/office/powerpoint/2010/main" val="822171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8001000" cy="1066800"/>
          </a:xfrm>
        </p:spPr>
        <p:txBody>
          <a:bodyPr anchor="ctr"/>
          <a:lstStyle/>
          <a:p>
            <a:pPr algn="ctr"/>
            <a:r>
              <a:rPr lang="en-US" sz="4000" b="1" dirty="0">
                <a:latin typeface="Berlin Sans FB" panose="020E0602020502020306" pitchFamily="34" charset="0"/>
              </a:rPr>
              <a:t>References &amp; Bibliography</a:t>
            </a:r>
            <a:endParaRPr lang="en-IN" sz="4000" b="1" dirty="0">
              <a:latin typeface="Berlin Sans FB" panose="020E0602020502020306" pitchFamily="34" charset="0"/>
            </a:endParaRPr>
          </a:p>
        </p:txBody>
      </p:sp>
      <p:sp>
        <p:nvSpPr>
          <p:cNvPr id="3" name="Subtitle 2"/>
          <p:cNvSpPr>
            <a:spLocks noGrp="1"/>
          </p:cNvSpPr>
          <p:nvPr>
            <p:ph type="subTitle" idx="1"/>
          </p:nvPr>
        </p:nvSpPr>
        <p:spPr>
          <a:xfrm>
            <a:off x="1905000" y="1676400"/>
            <a:ext cx="6781800" cy="3810000"/>
          </a:xfrm>
        </p:spPr>
        <p:txBody>
          <a:bodyPr>
            <a:normAutofit fontScale="85000" lnSpcReduction="20000"/>
          </a:bodyPr>
          <a:lstStyle/>
          <a:p>
            <a:pPr marL="342900" marR="0" lvl="0" indent="-342900" algn="just">
              <a:lnSpc>
                <a:spcPct val="90000"/>
              </a:lnSpc>
              <a:spcAft>
                <a:spcPts val="1000"/>
              </a:spcAft>
              <a:buFont typeface="Arial" panose="020B0604020202020204" pitchFamily="34" charset="0"/>
              <a:buChar char="•"/>
            </a:pPr>
            <a:r>
              <a:rPr lang="en-US" sz="1900" dirty="0">
                <a:solidFill>
                  <a:srgbClr val="00000A"/>
                </a:solidFill>
                <a:latin typeface="Bahnschrift" panose="020B0502040204020203" pitchFamily="34" charset="0"/>
              </a:rPr>
              <a:t>Adobe Experience Platform. (2021) Retrieved from</a:t>
            </a:r>
            <a:r>
              <a:rPr lang="en-US" sz="1900" dirty="0">
                <a:solidFill>
                  <a:srgbClr val="00000A"/>
                </a:solidFill>
                <a:latin typeface="Bahnschrift" panose="020B0502040204020203" pitchFamily="34" charset="0"/>
                <a:hlinkClick r:id="rId2">
                  <a:extLst>
                    <a:ext uri="{A12FA001-AC4F-418D-AE19-62706E023703}">
                      <ahyp:hlinkClr xmlns:ahyp="http://schemas.microsoft.com/office/drawing/2018/hyperlinkcolor" val="tx"/>
                    </a:ext>
                  </a:extLst>
                </a:hlinkClick>
              </a:rPr>
              <a:t> </a:t>
            </a:r>
            <a:r>
              <a:rPr lang="en-US" sz="1900" dirty="0">
                <a:solidFill>
                  <a:srgbClr val="0070C0"/>
                </a:solidFill>
                <a:latin typeface="Bahnschrift" panose="020B0502040204020203" pitchFamily="34" charset="0"/>
                <a:hlinkClick r:id="rId2">
                  <a:extLst>
                    <a:ext uri="{A12FA001-AC4F-418D-AE19-62706E023703}">
                      <ahyp:hlinkClr xmlns:ahyp="http://schemas.microsoft.com/office/drawing/2018/hyperlinkcolor" val="tx"/>
                    </a:ext>
                  </a:extLst>
                </a:hlinkClick>
              </a:rPr>
              <a:t>https://business.adobe.com/in/products/experience-platform/launch.html </a:t>
            </a:r>
            <a:endParaRPr lang="en-US" sz="1900" dirty="0">
              <a:solidFill>
                <a:srgbClr val="0070C0"/>
              </a:solidFill>
              <a:latin typeface="Bahnschrift" panose="020B0502040204020203" pitchFamily="34" charset="0"/>
            </a:endParaRPr>
          </a:p>
          <a:p>
            <a:pPr marL="342900" indent="-342900" algn="just">
              <a:lnSpc>
                <a:spcPct val="90000"/>
              </a:lnSpc>
              <a:spcAft>
                <a:spcPts val="1000"/>
              </a:spcAft>
              <a:buFont typeface="Arial" panose="020B0604020202020204" pitchFamily="34" charset="0"/>
              <a:buChar char="•"/>
            </a:pPr>
            <a:r>
              <a:rPr lang="en-US" sz="1900" dirty="0">
                <a:solidFill>
                  <a:srgbClr val="00000A"/>
                </a:solidFill>
                <a:latin typeface="Bahnschrift" panose="020B0502040204020203" pitchFamily="34" charset="0"/>
              </a:rPr>
              <a:t>Adobe Analytics. (2022). Retrieved from </a:t>
            </a:r>
            <a:r>
              <a:rPr lang="en-US" sz="1900" dirty="0">
                <a:solidFill>
                  <a:srgbClr val="00000A"/>
                </a:solidFill>
                <a:latin typeface="Bahnschrift" panose="020B0502040204020203" pitchFamily="34" charset="0"/>
                <a:hlinkClick r:id="rId3">
                  <a:extLst>
                    <a:ext uri="{A12FA001-AC4F-418D-AE19-62706E023703}">
                      <ahyp:hlinkClr xmlns:ahyp="http://schemas.microsoft.com/office/drawing/2018/hyperlinkcolor" val="tx"/>
                    </a:ext>
                  </a:extLst>
                </a:hlinkClick>
              </a:rPr>
              <a:t> </a:t>
            </a:r>
            <a:r>
              <a:rPr lang="en-US" sz="1900" dirty="0">
                <a:solidFill>
                  <a:srgbClr val="0070C0"/>
                </a:solidFill>
                <a:latin typeface="Bahnschrift" panose="020B0502040204020203" pitchFamily="34" charset="0"/>
                <a:hlinkClick r:id="rId3">
                  <a:extLst>
                    <a:ext uri="{A12FA001-AC4F-418D-AE19-62706E023703}">
                      <ahyp:hlinkClr xmlns:ahyp="http://schemas.microsoft.com/office/drawing/2018/hyperlinkcolor" val="tx"/>
                    </a:ext>
                  </a:extLst>
                </a:hlinkClick>
              </a:rPr>
              <a:t>https://business.adobe.com/in/products/analytics/adobe-analytics.html </a:t>
            </a:r>
            <a:endParaRPr lang="en-US" sz="1900" dirty="0">
              <a:solidFill>
                <a:srgbClr val="0070C0"/>
              </a:solidFill>
              <a:latin typeface="Bahnschrift" panose="020B0502040204020203" pitchFamily="34" charset="0"/>
            </a:endParaRPr>
          </a:p>
          <a:p>
            <a:pPr marL="342900" marR="0" lvl="0" indent="-342900" algn="just">
              <a:lnSpc>
                <a:spcPct val="90000"/>
              </a:lnSpc>
              <a:spcAft>
                <a:spcPts val="1000"/>
              </a:spcAft>
              <a:buFont typeface="Arial" panose="020B0604020202020204" pitchFamily="34" charset="0"/>
              <a:buChar char="•"/>
            </a:pPr>
            <a:r>
              <a:rPr lang="en-US" sz="1900" dirty="0">
                <a:solidFill>
                  <a:srgbClr val="00000A"/>
                </a:solidFill>
                <a:latin typeface="Bahnschrift" panose="020B0502040204020203" pitchFamily="34" charset="0"/>
              </a:rPr>
              <a:t>Tag Management System. (2021). Retrieved from</a:t>
            </a:r>
            <a:r>
              <a:rPr lang="en-US" sz="1900" dirty="0">
                <a:solidFill>
                  <a:srgbClr val="00000A"/>
                </a:solidFill>
                <a:latin typeface="Bahnschrift" panose="020B0502040204020203" pitchFamily="34" charset="0"/>
                <a:hlinkClick r:id="rId4">
                  <a:extLst>
                    <a:ext uri="{A12FA001-AC4F-418D-AE19-62706E023703}">
                      <ahyp:hlinkClr xmlns:ahyp="http://schemas.microsoft.com/office/drawing/2018/hyperlinkcolor" val="tx"/>
                    </a:ext>
                  </a:extLst>
                </a:hlinkClick>
              </a:rPr>
              <a:t> </a:t>
            </a:r>
            <a:r>
              <a:rPr lang="en-US" sz="1900" dirty="0">
                <a:solidFill>
                  <a:srgbClr val="0070C0"/>
                </a:solidFill>
                <a:latin typeface="Bahnschrift" panose="020B0502040204020203" pitchFamily="34" charset="0"/>
                <a:hlinkClick r:id="rId4">
                  <a:extLst>
                    <a:ext uri="{A12FA001-AC4F-418D-AE19-62706E023703}">
                      <ahyp:hlinkClr xmlns:ahyp="http://schemas.microsoft.com/office/drawing/2018/hyperlinkcolor" val="tx"/>
                    </a:ext>
                  </a:extLst>
                </a:hlinkClick>
              </a:rPr>
              <a:t>https://digitalmarketing.grazitti.com/blog/how-to-implement-configure-adobe-launch/#:~:text=Adobe%20Launch%20is%20the%20next,based%20on%20your%20organization's%20needs.</a:t>
            </a:r>
            <a:endParaRPr lang="en-US" sz="1900" dirty="0">
              <a:solidFill>
                <a:srgbClr val="0070C0"/>
              </a:solidFill>
              <a:latin typeface="Bahnschrift" panose="020B0502040204020203" pitchFamily="34" charset="0"/>
            </a:endParaRPr>
          </a:p>
          <a:p>
            <a:pPr marL="342900" indent="-342900" algn="just">
              <a:lnSpc>
                <a:spcPct val="90000"/>
              </a:lnSpc>
              <a:spcAft>
                <a:spcPts val="1000"/>
              </a:spcAft>
              <a:buFont typeface="Arial" panose="020B0604020202020204" pitchFamily="34" charset="0"/>
              <a:buChar char="•"/>
            </a:pPr>
            <a:r>
              <a:rPr lang="en-US" sz="1900" dirty="0">
                <a:solidFill>
                  <a:srgbClr val="00000A"/>
                </a:solidFill>
                <a:latin typeface="Bahnschrift" panose="020B0502040204020203" pitchFamily="34" charset="0"/>
              </a:rPr>
              <a:t>Functionalities of Adobe Launch. (2021). Retrieved from </a:t>
            </a:r>
            <a:r>
              <a:rPr lang="en-US" sz="1900" dirty="0">
                <a:solidFill>
                  <a:srgbClr val="0070C0"/>
                </a:solidFill>
                <a:latin typeface="Bahnschrift" panose="020B0502040204020203" pitchFamily="34" charset="0"/>
              </a:rPr>
              <a:t>https://www.nabler.com/adobe-analytics/articles/5-ways-make-most-out-of-adobe-launch/</a:t>
            </a:r>
          </a:p>
          <a:p>
            <a:pPr>
              <a:lnSpc>
                <a:spcPct val="90000"/>
              </a:lnSpc>
              <a:spcAft>
                <a:spcPts val="1000"/>
              </a:spcAft>
            </a:pPr>
            <a:r>
              <a:rPr lang="en-US" sz="1800" dirty="0">
                <a:solidFill>
                  <a:srgbClr val="00000A"/>
                </a:solidFill>
                <a:effectLst/>
                <a:latin typeface="Times New Roman" panose="02020603050405020304" pitchFamily="18" charset="0"/>
                <a:ea typeface="Times New Roman" panose="02020603050405020304" pitchFamily="18" charset="0"/>
              </a:rPr>
              <a:t> </a:t>
            </a:r>
            <a:endParaRPr lang="en-IN" sz="1800" dirty="0">
              <a:solidFill>
                <a:srgbClr val="00000A"/>
              </a:solidFill>
              <a:effectLst/>
              <a:latin typeface="Calibri" panose="020F0502020204030204" pitchFamily="34" charset="0"/>
              <a:ea typeface="Droid Sans Fallback"/>
            </a:endParaRPr>
          </a:p>
          <a:p>
            <a:pPr algn="l"/>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8337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8001000" cy="1066800"/>
          </a:xfrm>
        </p:spPr>
        <p:txBody>
          <a:bodyPr anchor="ctr">
            <a:normAutofit/>
          </a:bodyPr>
          <a:lstStyle/>
          <a:p>
            <a:pPr algn="ctr"/>
            <a:r>
              <a:rPr lang="en-US" sz="4000" b="1" dirty="0">
                <a:latin typeface="Berlin Sans FB" panose="020E0602020502020306" pitchFamily="34" charset="0"/>
              </a:rPr>
              <a:t>Abstract</a:t>
            </a:r>
            <a:endParaRPr lang="en-IN" sz="4000" dirty="0">
              <a:latin typeface="Berlin Sans FB" panose="020E0602020502020306" pitchFamily="34" charset="0"/>
            </a:endParaRPr>
          </a:p>
        </p:txBody>
      </p:sp>
      <p:sp>
        <p:nvSpPr>
          <p:cNvPr id="3" name="Subtitle 2"/>
          <p:cNvSpPr>
            <a:spLocks noGrp="1"/>
          </p:cNvSpPr>
          <p:nvPr>
            <p:ph type="subTitle" idx="1"/>
          </p:nvPr>
        </p:nvSpPr>
        <p:spPr>
          <a:xfrm>
            <a:off x="2057400" y="1828800"/>
            <a:ext cx="6629400" cy="3200400"/>
          </a:xfrm>
        </p:spPr>
        <p:txBody>
          <a:bodyPr>
            <a:normAutofit/>
          </a:bodyPr>
          <a:lstStyle/>
          <a:p>
            <a:pPr algn="just"/>
            <a:r>
              <a:rPr lang="en-US" dirty="0">
                <a:solidFill>
                  <a:srgbClr val="00000A"/>
                </a:solidFill>
                <a:latin typeface="Bahnschrift" panose="020B0502040204020203" pitchFamily="34" charset="0"/>
              </a:rPr>
              <a:t>Adobe Launch is a Data Analytics tool developed by Adobe Inc. It is designed to help teams plan, test, and manage projects efficiently. Adobe Launch is widely used by analyst teams, to create dashboards, test sites and apps data tracking.</a:t>
            </a:r>
          </a:p>
          <a:p>
            <a:pPr marL="0" marR="0" algn="just">
              <a:spcBef>
                <a:spcPts val="0"/>
              </a:spcBef>
              <a:spcAft>
                <a:spcPts val="0"/>
              </a:spcAft>
            </a:pPr>
            <a:r>
              <a:rPr lang="en-US" dirty="0">
                <a:solidFill>
                  <a:srgbClr val="00000A"/>
                </a:solidFill>
                <a:latin typeface="Bahnschrift" panose="020B0502040204020203" pitchFamily="34" charset="0"/>
              </a:rPr>
              <a:t>The purpose of this report is to provide an overview of Adobe Launch, a Data analytics tool used by organizations worldwide. The report covers the various features of Adobe, how it works, and its benefits.</a:t>
            </a:r>
          </a:p>
        </p:txBody>
      </p:sp>
    </p:spTree>
    <p:extLst>
      <p:ext uri="{BB962C8B-B14F-4D97-AF65-F5344CB8AC3E}">
        <p14:creationId xmlns:p14="http://schemas.microsoft.com/office/powerpoint/2010/main" val="278110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8001000" cy="1066800"/>
          </a:xfrm>
        </p:spPr>
        <p:txBody>
          <a:bodyPr anchor="ctr">
            <a:normAutofit/>
          </a:bodyPr>
          <a:lstStyle/>
          <a:p>
            <a:pPr algn="ctr"/>
            <a:r>
              <a:rPr lang="en-US" sz="4000" b="1" dirty="0">
                <a:latin typeface="Berlin Sans FB" panose="020E0602020502020306" pitchFamily="34" charset="0"/>
              </a:rPr>
              <a:t>Introduction</a:t>
            </a:r>
            <a:endParaRPr lang="en-IN" sz="4000" dirty="0">
              <a:latin typeface="Berlin Sans FB" panose="020E0602020502020306" pitchFamily="34" charset="0"/>
            </a:endParaRPr>
          </a:p>
        </p:txBody>
      </p:sp>
      <p:sp>
        <p:nvSpPr>
          <p:cNvPr id="3" name="Subtitle 2"/>
          <p:cNvSpPr>
            <a:spLocks noGrp="1"/>
          </p:cNvSpPr>
          <p:nvPr>
            <p:ph type="subTitle" idx="1"/>
          </p:nvPr>
        </p:nvSpPr>
        <p:spPr>
          <a:xfrm>
            <a:off x="2286000" y="1219200"/>
            <a:ext cx="6370320" cy="4114800"/>
          </a:xfrm>
        </p:spPr>
        <p:txBody>
          <a:bodyPr>
            <a:normAutofit lnSpcReduction="10000"/>
          </a:bodyPr>
          <a:lstStyle/>
          <a:p>
            <a:pPr algn="just"/>
            <a:r>
              <a:rPr lang="en-US" dirty="0">
                <a:solidFill>
                  <a:srgbClr val="000000"/>
                </a:solidFill>
                <a:latin typeface="Bahnschrift" panose="020B0502040204020203" pitchFamily="34" charset="0"/>
              </a:rPr>
              <a:t>Adobe Analytics is a critical aspect of successful project delivery. Effective project management requires the use of appropriate tools and techniques to plan, track, and manage project tasks, resources, and timelines. Adobe Analytics tool is a platform designed to help analysts team to understand the organizational goals and provide them with the best, impactful and easy to understand analytics dashboard. </a:t>
            </a:r>
          </a:p>
          <a:p>
            <a:pPr algn="just"/>
            <a:r>
              <a:rPr lang="en-US" dirty="0">
                <a:solidFill>
                  <a:srgbClr val="000000"/>
                </a:solidFill>
                <a:latin typeface="Bahnschrift" panose="020B0502040204020203" pitchFamily="34" charset="0"/>
              </a:rPr>
              <a:t>Adobe Experience Cloud is a web-based application that allows analysts to plan, track, test, and manage their projects in a collaborative and efficient manner. Adobe Experience Cloud is designed to test and validate whether the data is being tracked for websites and apps and create dashboards to represent that data. It is very popular among analysts as it is user friendly and very powerful. </a:t>
            </a:r>
          </a:p>
          <a:p>
            <a:pPr algn="just"/>
            <a:endParaRPr lang="en-IN" sz="2000" dirty="0">
              <a:solidFill>
                <a:schemeClr val="tx1"/>
              </a:solidFill>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419244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8001000" cy="1066800"/>
          </a:xfrm>
        </p:spPr>
        <p:txBody>
          <a:bodyPr anchor="ctr">
            <a:noAutofit/>
          </a:bodyPr>
          <a:lstStyle/>
          <a:p>
            <a:pPr algn="ctr"/>
            <a:r>
              <a:rPr lang="en-US" sz="4000" b="1" dirty="0">
                <a:latin typeface="Berlin Sans FB" panose="020E0602020502020306" pitchFamily="34" charset="0"/>
              </a:rPr>
              <a:t>Problem Statement</a:t>
            </a:r>
            <a:endParaRPr lang="en-IN" sz="4000" dirty="0">
              <a:latin typeface="Berlin Sans FB" panose="020E0602020502020306" pitchFamily="34" charset="0"/>
            </a:endParaRPr>
          </a:p>
        </p:txBody>
      </p:sp>
      <p:sp>
        <p:nvSpPr>
          <p:cNvPr id="3" name="Subtitle 2"/>
          <p:cNvSpPr>
            <a:spLocks noGrp="1"/>
          </p:cNvSpPr>
          <p:nvPr>
            <p:ph type="subTitle" idx="1"/>
          </p:nvPr>
        </p:nvSpPr>
        <p:spPr>
          <a:xfrm>
            <a:off x="2362200" y="1676400"/>
            <a:ext cx="6248400" cy="3657600"/>
          </a:xfrm>
        </p:spPr>
        <p:txBody>
          <a:bodyPr>
            <a:noAutofit/>
          </a:bodyPr>
          <a:lstStyle/>
          <a:p>
            <a:pPr algn="just">
              <a:buClrTx/>
            </a:pPr>
            <a:r>
              <a:rPr lang="en-IN" dirty="0">
                <a:solidFill>
                  <a:srgbClr val="00000A"/>
                </a:solidFill>
                <a:effectLst/>
                <a:latin typeface="Bahnschrift" panose="020B0502040204020203" pitchFamily="34" charset="0"/>
                <a:ea typeface="Droid Sans Fallback"/>
              </a:rPr>
              <a:t>The widespread problem of Businesses or Organizations is understanding their customers, analysing their behaviour,  which is difficult without data collection and analysing that data, which will help organizations to further improve their products or understand where the users are facing problems.</a:t>
            </a:r>
            <a:endParaRPr lang="en-IN" dirty="0">
              <a:solidFill>
                <a:srgbClr val="00000A"/>
              </a:solidFill>
              <a:latin typeface="Bahnschrift" panose="020B0502040204020203" pitchFamily="34" charset="0"/>
              <a:ea typeface="Droid Sans Fallback"/>
            </a:endParaRPr>
          </a:p>
        </p:txBody>
      </p:sp>
    </p:spTree>
    <p:extLst>
      <p:ext uri="{BB962C8B-B14F-4D97-AF65-F5344CB8AC3E}">
        <p14:creationId xmlns:p14="http://schemas.microsoft.com/office/powerpoint/2010/main" val="1509742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8001000" cy="1066800"/>
          </a:xfrm>
        </p:spPr>
        <p:txBody>
          <a:bodyPr anchor="ctr"/>
          <a:lstStyle/>
          <a:p>
            <a:pPr algn="ctr"/>
            <a:r>
              <a:rPr lang="en-US" sz="4000" b="1" dirty="0">
                <a:latin typeface="Berlin Sans FB" panose="020E0602020502020306" pitchFamily="34" charset="0"/>
              </a:rPr>
              <a:t>Solution Domain</a:t>
            </a:r>
            <a:endParaRPr lang="en-IN" sz="4000" b="1" dirty="0">
              <a:latin typeface="Berlin Sans FB" panose="020E0602020502020306" pitchFamily="34" charset="0"/>
            </a:endParaRPr>
          </a:p>
        </p:txBody>
      </p:sp>
      <p:sp>
        <p:nvSpPr>
          <p:cNvPr id="3" name="Subtitle 2"/>
          <p:cNvSpPr>
            <a:spLocks noGrp="1"/>
          </p:cNvSpPr>
          <p:nvPr>
            <p:ph type="subTitle" idx="1"/>
          </p:nvPr>
        </p:nvSpPr>
        <p:spPr>
          <a:xfrm>
            <a:off x="2362200" y="1676400"/>
            <a:ext cx="6400800" cy="3657600"/>
          </a:xfrm>
        </p:spPr>
        <p:txBody>
          <a:bodyPr>
            <a:normAutofit/>
          </a:bodyPr>
          <a:lstStyle/>
          <a:p>
            <a:pPr algn="just">
              <a:buClrTx/>
            </a:pPr>
            <a:r>
              <a:rPr lang="en-US" dirty="0">
                <a:solidFill>
                  <a:srgbClr val="00000A"/>
                </a:solidFill>
                <a:latin typeface="Bahnschrift" panose="020B0502040204020203" pitchFamily="34" charset="0"/>
              </a:rPr>
              <a:t>In recent years, data analytics has become increasingly popular due to their ability to easily collect data.</a:t>
            </a:r>
            <a:endParaRPr lang="en-IN" dirty="0">
              <a:solidFill>
                <a:srgbClr val="00000A"/>
              </a:solidFill>
              <a:latin typeface="Bahnschrift" panose="020B0502040204020203" pitchFamily="34" charset="0"/>
            </a:endParaRPr>
          </a:p>
          <a:p>
            <a:pPr algn="just">
              <a:buClrTx/>
            </a:pPr>
            <a:r>
              <a:rPr lang="en-IN" dirty="0">
                <a:solidFill>
                  <a:srgbClr val="00000A"/>
                </a:solidFill>
                <a:latin typeface="Bahnschrift" panose="020B0502040204020203" pitchFamily="34" charset="0"/>
              </a:rPr>
              <a:t>Adobe Experience is the platform which provides these and other features for analysts to fulfil organization goals.</a:t>
            </a:r>
            <a:r>
              <a:rPr lang="en-US" dirty="0">
                <a:solidFill>
                  <a:srgbClr val="00000A"/>
                </a:solidFill>
                <a:latin typeface="Bahnschrift" panose="020B0502040204020203" pitchFamily="34" charset="0"/>
              </a:rPr>
              <a:t> Adobe provides a range of features to test and validate data, create dashboard, data analysis, and understand traffic of websites and apps. </a:t>
            </a:r>
            <a:endParaRPr lang="en-IN" dirty="0">
              <a:solidFill>
                <a:srgbClr val="00000A"/>
              </a:solidFill>
              <a:latin typeface="Bahnschrift" panose="020B0502040204020203" pitchFamily="34" charset="0"/>
            </a:endParaRPr>
          </a:p>
          <a:p>
            <a:pPr algn="just"/>
            <a:r>
              <a:rPr lang="en-US" dirty="0">
                <a:solidFill>
                  <a:srgbClr val="00000A"/>
                </a:solidFill>
                <a:latin typeface="Bahnschrift" panose="020B0502040204020203" pitchFamily="34" charset="0"/>
              </a:rPr>
              <a:t>The objective of this report is to provide a comprehensive overview of Adobe Experience, a data analytics tool developed by Adobe Inc. The report aims to provide an understanding of the key features of Adobe Experience, how it works, and its benefits. </a:t>
            </a:r>
          </a:p>
        </p:txBody>
      </p:sp>
    </p:spTree>
    <p:extLst>
      <p:ext uri="{BB962C8B-B14F-4D97-AF65-F5344CB8AC3E}">
        <p14:creationId xmlns:p14="http://schemas.microsoft.com/office/powerpoint/2010/main" val="3552020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8001000" cy="1066800"/>
          </a:xfrm>
        </p:spPr>
        <p:txBody>
          <a:bodyPr anchor="ctr"/>
          <a:lstStyle/>
          <a:p>
            <a:pPr algn="ctr"/>
            <a:r>
              <a:rPr lang="en-US" sz="4000" b="1" dirty="0">
                <a:latin typeface="Berlin Sans FB" panose="020E0602020502020306" pitchFamily="34" charset="0"/>
              </a:rPr>
              <a:t>System Domain</a:t>
            </a:r>
            <a:endParaRPr lang="en-IN" sz="4000" b="1" dirty="0">
              <a:latin typeface="Berlin Sans FB" panose="020E0602020502020306" pitchFamily="34" charset="0"/>
            </a:endParaRPr>
          </a:p>
        </p:txBody>
      </p:sp>
      <p:sp>
        <p:nvSpPr>
          <p:cNvPr id="5" name="TextBox 4">
            <a:extLst>
              <a:ext uri="{FF2B5EF4-FFF2-40B4-BE49-F238E27FC236}">
                <a16:creationId xmlns:a16="http://schemas.microsoft.com/office/drawing/2014/main" id="{EF548E42-7194-FBD8-F332-641899F2C8FC}"/>
              </a:ext>
            </a:extLst>
          </p:cNvPr>
          <p:cNvSpPr txBox="1"/>
          <p:nvPr/>
        </p:nvSpPr>
        <p:spPr>
          <a:xfrm>
            <a:off x="1600200" y="2459504"/>
            <a:ext cx="7239000" cy="1323439"/>
          </a:xfrm>
          <a:prstGeom prst="rect">
            <a:avLst/>
          </a:prstGeom>
          <a:noFill/>
        </p:spPr>
        <p:txBody>
          <a:bodyPr wrap="square">
            <a:spAutoFit/>
          </a:bodyPr>
          <a:lstStyle/>
          <a:p>
            <a:pPr algn="just"/>
            <a:r>
              <a:rPr lang="en-IN" sz="2000" dirty="0">
                <a:latin typeface="Bahnschrift" panose="020B0502040204020203" pitchFamily="34" charset="0"/>
              </a:rPr>
              <a:t>Adobe Analytics tool can work with mobile and tablets of both operating system including iOS and Android with their minimum version's. Adobe Analytics tool requires only internet connection with minimum connectivity.</a:t>
            </a:r>
          </a:p>
        </p:txBody>
      </p:sp>
    </p:spTree>
    <p:extLst>
      <p:ext uri="{BB962C8B-B14F-4D97-AF65-F5344CB8AC3E}">
        <p14:creationId xmlns:p14="http://schemas.microsoft.com/office/powerpoint/2010/main" val="82135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8001000" cy="1066800"/>
          </a:xfrm>
        </p:spPr>
        <p:txBody>
          <a:bodyPr anchor="ctr"/>
          <a:lstStyle/>
          <a:p>
            <a:pPr algn="ctr"/>
            <a:r>
              <a:rPr lang="en-US" sz="4000" b="1" dirty="0">
                <a:latin typeface="Berlin Sans FB" panose="020E0602020502020306" pitchFamily="34" charset="0"/>
              </a:rPr>
              <a:t>Application Domain</a:t>
            </a:r>
            <a:endParaRPr lang="en-IN" sz="4000" b="1" dirty="0">
              <a:latin typeface="Berlin Sans FB" panose="020E0602020502020306" pitchFamily="34" charset="0"/>
            </a:endParaRPr>
          </a:p>
        </p:txBody>
      </p:sp>
      <p:sp>
        <p:nvSpPr>
          <p:cNvPr id="3" name="Subtitle 2"/>
          <p:cNvSpPr>
            <a:spLocks noGrp="1"/>
          </p:cNvSpPr>
          <p:nvPr>
            <p:ph type="subTitle" idx="1"/>
          </p:nvPr>
        </p:nvSpPr>
        <p:spPr>
          <a:xfrm>
            <a:off x="1828800" y="2286000"/>
            <a:ext cx="6858000" cy="2514600"/>
          </a:xfrm>
        </p:spPr>
        <p:txBody>
          <a:bodyPr>
            <a:normAutofit/>
          </a:bodyPr>
          <a:lstStyle/>
          <a:p>
            <a:pPr algn="just"/>
            <a:r>
              <a:rPr lang="en-US" dirty="0">
                <a:solidFill>
                  <a:schemeClr val="tx1"/>
                </a:solidFill>
                <a:latin typeface="Bahnschrift" panose="020B0502040204020203" pitchFamily="34" charset="0"/>
                <a:cs typeface="Times New Roman" panose="02020603050405020304" pitchFamily="18" charset="0"/>
              </a:rPr>
              <a:t>Adobe Analytics tool is used for various purposes:</a:t>
            </a:r>
          </a:p>
          <a:p>
            <a:pPr algn="just"/>
            <a:r>
              <a:rPr lang="en-US" dirty="0">
                <a:solidFill>
                  <a:schemeClr val="tx1"/>
                </a:solidFill>
                <a:latin typeface="Bahnschrift" panose="020B0502040204020203" pitchFamily="34" charset="0"/>
                <a:cs typeface="Times New Roman" panose="02020603050405020304" pitchFamily="18" charset="0"/>
              </a:rPr>
              <a:t>1. It is a comprehensive content management solution for building websites, mobile apps, and forms.</a:t>
            </a:r>
          </a:p>
          <a:p>
            <a:pPr algn="just"/>
            <a:r>
              <a:rPr lang="en-US" dirty="0">
                <a:solidFill>
                  <a:schemeClr val="tx1"/>
                </a:solidFill>
                <a:latin typeface="Bahnschrift" panose="020B0502040204020203" pitchFamily="34" charset="0"/>
                <a:cs typeface="Times New Roman" panose="02020603050405020304" pitchFamily="18" charset="0"/>
              </a:rPr>
              <a:t>2. Manage your marketing content and assets.</a:t>
            </a:r>
          </a:p>
          <a:p>
            <a:pPr algn="just"/>
            <a:r>
              <a:rPr lang="en-US" dirty="0">
                <a:solidFill>
                  <a:schemeClr val="tx1"/>
                </a:solidFill>
                <a:latin typeface="Bahnschrift" panose="020B0502040204020203" pitchFamily="34" charset="0"/>
                <a:cs typeface="Times New Roman" panose="02020603050405020304" pitchFamily="18" charset="0"/>
              </a:rPr>
              <a:t>3. Easy data collection and data analytics.</a:t>
            </a:r>
          </a:p>
        </p:txBody>
      </p:sp>
    </p:spTree>
    <p:extLst>
      <p:ext uri="{BB962C8B-B14F-4D97-AF65-F5344CB8AC3E}">
        <p14:creationId xmlns:p14="http://schemas.microsoft.com/office/powerpoint/2010/main" val="4093118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8001000" cy="1066800"/>
          </a:xfrm>
        </p:spPr>
        <p:txBody>
          <a:bodyPr anchor="ctr"/>
          <a:lstStyle/>
          <a:p>
            <a:pPr algn="ctr"/>
            <a:r>
              <a:rPr lang="en-US" sz="4000" b="1" dirty="0">
                <a:latin typeface="Berlin Sans FB" panose="020E0602020502020306" pitchFamily="34" charset="0"/>
              </a:rPr>
              <a:t>Expected Outcome-</a:t>
            </a:r>
            <a:endParaRPr lang="en-IN" sz="4000" b="1" dirty="0">
              <a:latin typeface="Berlin Sans FB" panose="020E0602020502020306" pitchFamily="34" charset="0"/>
            </a:endParaRPr>
          </a:p>
        </p:txBody>
      </p:sp>
      <p:sp>
        <p:nvSpPr>
          <p:cNvPr id="3" name="Subtitle 2"/>
          <p:cNvSpPr>
            <a:spLocks noGrp="1"/>
          </p:cNvSpPr>
          <p:nvPr>
            <p:ph type="subTitle" idx="1"/>
          </p:nvPr>
        </p:nvSpPr>
        <p:spPr>
          <a:xfrm>
            <a:off x="2057400" y="2514600"/>
            <a:ext cx="6629400" cy="1828800"/>
          </a:xfrm>
        </p:spPr>
        <p:txBody>
          <a:bodyPr>
            <a:normAutofit/>
          </a:bodyPr>
          <a:lstStyle/>
          <a:p>
            <a:pPr algn="l"/>
            <a:r>
              <a:rPr lang="en-US" dirty="0">
                <a:solidFill>
                  <a:schemeClr val="tx1"/>
                </a:solidFill>
                <a:latin typeface="Bahnschrift" panose="020B0502040204020203" pitchFamily="34" charset="0"/>
                <a:cs typeface="Times New Roman" panose="02020603050405020304" pitchFamily="18" charset="0"/>
              </a:rPr>
              <a:t>Adobe Analytics tool helps an analyst to discover whether the data is being tracked for every important user's action. So that the organizations can better understand their customers and provide them a better experience.</a:t>
            </a:r>
          </a:p>
        </p:txBody>
      </p:sp>
    </p:spTree>
    <p:extLst>
      <p:ext uri="{BB962C8B-B14F-4D97-AF65-F5344CB8AC3E}">
        <p14:creationId xmlns:p14="http://schemas.microsoft.com/office/powerpoint/2010/main" val="84406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817</TotalTime>
  <Words>1069</Words>
  <Application>Microsoft Office PowerPoint</Application>
  <PresentationFormat>On-screen Show (4:3)</PresentationFormat>
  <Paragraphs>64</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Bahnschrift</vt:lpstr>
      <vt:lpstr>Berlin Sans FB</vt:lpstr>
      <vt:lpstr>Calibri</vt:lpstr>
      <vt:lpstr>Colonna MT</vt:lpstr>
      <vt:lpstr>Corbel</vt:lpstr>
      <vt:lpstr>Tahoma</vt:lpstr>
      <vt:lpstr>Times New Roman</vt:lpstr>
      <vt:lpstr>Parallax</vt:lpstr>
      <vt:lpstr> Department of Computer Science &amp; Engineering</vt:lpstr>
      <vt:lpstr>Analytics Tool Adobe Experience/Launch</vt:lpstr>
      <vt:lpstr>Abstract</vt:lpstr>
      <vt:lpstr>Introduction</vt:lpstr>
      <vt:lpstr>Problem Statement</vt:lpstr>
      <vt:lpstr>Solution Domain</vt:lpstr>
      <vt:lpstr>System Domain</vt:lpstr>
      <vt:lpstr>Application Domain</vt:lpstr>
      <vt:lpstr>Expected Outcome-</vt:lpstr>
      <vt:lpstr>Non-Functional Requirements</vt:lpstr>
      <vt:lpstr>System Requirements</vt:lpstr>
      <vt:lpstr>User Interface – Project Index Page</vt:lpstr>
      <vt:lpstr>New Project Interace</vt:lpstr>
      <vt:lpstr>Dashboard Page Loads</vt:lpstr>
      <vt:lpstr>Dashboard Product Hierarchy</vt:lpstr>
      <vt:lpstr>Dashboard Journey Tracking</vt:lpstr>
      <vt:lpstr>Methodology</vt:lpstr>
      <vt:lpstr>Future Scope</vt:lpstr>
      <vt:lpstr>Conclusion</vt:lpstr>
      <vt:lpstr>References &amp; 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In the Field of  MACHINE LEARNING</dc:title>
  <dc:creator>Mohith Pillai</dc:creator>
  <cp:lastModifiedBy>Mohith Pillai</cp:lastModifiedBy>
  <cp:revision>70</cp:revision>
  <dcterms:created xsi:type="dcterms:W3CDTF">2006-08-16T00:00:00Z</dcterms:created>
  <dcterms:modified xsi:type="dcterms:W3CDTF">2023-05-10T07:37:59Z</dcterms:modified>
</cp:coreProperties>
</file>