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2" r:id="rId6"/>
    <p:sldId id="263" r:id="rId7"/>
    <p:sldId id="264" r:id="rId8"/>
    <p:sldId id="267" r:id="rId9"/>
    <p:sldId id="268" r:id="rId10"/>
    <p:sldId id="270" r:id="rId11"/>
    <p:sldId id="269" r:id="rId12"/>
    <p:sldId id="272" r:id="rId13"/>
    <p:sldId id="258" r:id="rId14"/>
    <p:sldId id="273" r:id="rId15"/>
    <p:sldId id="259" r:id="rId16"/>
    <p:sldId id="260" r:id="rId17"/>
    <p:sldId id="26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pPr/>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pPr/>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pPr/>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pPr/>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8"/>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14400" y="3467100"/>
            <a:ext cx="7086600" cy="1905000"/>
          </a:xfrm>
        </p:spPr>
        <p:txBody>
          <a:bodyPr>
            <a:normAutofit/>
          </a:bodyPr>
          <a:lstStyle/>
          <a:p>
            <a:r>
              <a:rPr lang="en-US" sz="2800" dirty="0"/>
              <a:t>Section -  E</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cstate="print"/>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https://github.com/MohithR17/Web-Tech-project.git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754313"/>
            <a:ext cx="7696200" cy="67468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IN" sz="2400" i="0" u="none" strike="noStrike" kern="1200" cap="none" spc="0" normalizeH="0" noProof="0" dirty="0">
                <a:ln>
                  <a:noFill/>
                </a:ln>
                <a:solidFill>
                  <a:srgbClr val="000000"/>
                </a:solidFill>
                <a:uLnTx/>
                <a:uFillTx/>
                <a:latin typeface="+mj-lt"/>
                <a:ea typeface="+mj-ea"/>
                <a:cs typeface="Tunga" panose="020B0502040204020203" pitchFamily="34" charset="0"/>
              </a:rPr>
              <a:t>S</a:t>
            </a:r>
            <a:r>
              <a:rPr lang="en-IN" sz="2400" dirty="0" err="1">
                <a:solidFill>
                  <a:srgbClr val="000000"/>
                </a:solidFill>
                <a:effectLst/>
                <a:latin typeface="+mj-lt"/>
                <a:ea typeface="Calibri" panose="020F0502020204030204" pitchFamily="34" charset="0"/>
                <a:cs typeface="Tunga" panose="020B0502040204020203" pitchFamily="34" charset="0"/>
              </a:rPr>
              <a:t>ouvenir</a:t>
            </a:r>
            <a:r>
              <a:rPr lang="en-IN" sz="2400" dirty="0">
                <a:solidFill>
                  <a:srgbClr val="000000"/>
                </a:solidFill>
                <a:effectLst/>
                <a:latin typeface="+mj-lt"/>
                <a:ea typeface="Calibri" panose="020F0502020204030204" pitchFamily="34" charset="0"/>
                <a:cs typeface="Tunga" panose="020B0502040204020203" pitchFamily="34" charset="0"/>
              </a:rPr>
              <a:t> Online Shop</a:t>
            </a:r>
            <a:r>
              <a:rPr kumimoji="0" lang="en-US" sz="2400" i="0" u="none" strike="noStrike" kern="1200" cap="none" spc="0" normalizeH="0" noProof="0" dirty="0">
                <a:ln>
                  <a:noFill/>
                </a:ln>
                <a:solidFill>
                  <a:schemeClr val="tx1"/>
                </a:solidFill>
                <a:effectLst/>
                <a:uLnTx/>
                <a:uFillTx/>
                <a:latin typeface="+mj-lt"/>
                <a:ea typeface="+mj-ea"/>
                <a:cs typeface="+mj-cs"/>
              </a:rPr>
              <a:t> </a:t>
            </a:r>
            <a:endParaRPr kumimoji="0" lang="en-GB" sz="240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9">
            <a:extLst>
              <a:ext uri="{FF2B5EF4-FFF2-40B4-BE49-F238E27FC236}">
                <a16:creationId xmlns:a16="http://schemas.microsoft.com/office/drawing/2014/main" id="{DE62262B-E1A1-41CF-9433-C9849AEA5439}"/>
              </a:ext>
            </a:extLst>
          </p:cNvPr>
          <p:cNvGraphicFramePr>
            <a:graphicFrameLocks noGrp="1"/>
          </p:cNvGraphicFramePr>
          <p:nvPr>
            <p:extLst>
              <p:ext uri="{D42A27DB-BD31-4B8C-83A1-F6EECF244321}">
                <p14:modId xmlns:p14="http://schemas.microsoft.com/office/powerpoint/2010/main" val="112594902"/>
              </p:ext>
            </p:extLst>
          </p:nvPr>
        </p:nvGraphicFramePr>
        <p:xfrm>
          <a:off x="1981200" y="4034790"/>
          <a:ext cx="4953000" cy="1737360"/>
        </p:xfrm>
        <a:graphic>
          <a:graphicData uri="http://schemas.openxmlformats.org/drawingml/2006/table">
            <a:tbl>
              <a:tblPr firstRow="1" bandRow="1">
                <a:tableStyleId>{21E4AEA4-8DFA-4A89-87EB-49C32662AFE0}</a:tableStyleId>
              </a:tblPr>
              <a:tblGrid>
                <a:gridCol w="2476500">
                  <a:extLst>
                    <a:ext uri="{9D8B030D-6E8A-4147-A177-3AD203B41FA5}">
                      <a16:colId xmlns:a16="http://schemas.microsoft.com/office/drawing/2014/main" val="3778591041"/>
                    </a:ext>
                  </a:extLst>
                </a:gridCol>
                <a:gridCol w="2476500">
                  <a:extLst>
                    <a:ext uri="{9D8B030D-6E8A-4147-A177-3AD203B41FA5}">
                      <a16:colId xmlns:a16="http://schemas.microsoft.com/office/drawing/2014/main" val="2528656510"/>
                    </a:ext>
                  </a:extLst>
                </a:gridCol>
              </a:tblGrid>
              <a:tr h="233413">
                <a:tc>
                  <a:txBody>
                    <a:bodyPr/>
                    <a:lstStyle/>
                    <a:p>
                      <a:r>
                        <a:rPr lang="en-US" dirty="0"/>
                        <a:t>Name</a:t>
                      </a:r>
                      <a:endParaRPr lang="en-IN" dirty="0"/>
                    </a:p>
                  </a:txBody>
                  <a:tcPr/>
                </a:tc>
                <a:tc>
                  <a:txBody>
                    <a:bodyPr/>
                    <a:lstStyle/>
                    <a:p>
                      <a:r>
                        <a:rPr lang="en-US" dirty="0"/>
                        <a:t>SRN</a:t>
                      </a:r>
                      <a:endParaRPr lang="en-IN" dirty="0"/>
                    </a:p>
                  </a:txBody>
                  <a:tcPr/>
                </a:tc>
                <a:extLst>
                  <a:ext uri="{0D108BD9-81ED-4DB2-BD59-A6C34878D82A}">
                    <a16:rowId xmlns:a16="http://schemas.microsoft.com/office/drawing/2014/main" val="3885521426"/>
                  </a:ext>
                </a:extLst>
              </a:tr>
              <a:tr h="206743">
                <a:tc>
                  <a:txBody>
                    <a:bodyPr/>
                    <a:lstStyle/>
                    <a:p>
                      <a:r>
                        <a:rPr lang="en-IN" sz="1800" kern="1200" dirty="0">
                          <a:solidFill>
                            <a:schemeClr val="dk1"/>
                          </a:solidFill>
                          <a:effectLst/>
                          <a:latin typeface="+mn-lt"/>
                          <a:ea typeface="+mn-ea"/>
                          <a:cs typeface="+mn-cs"/>
                        </a:rPr>
                        <a:t>Mohith R</a:t>
                      </a:r>
                      <a:endParaRPr lang="en-IN" dirty="0"/>
                    </a:p>
                  </a:txBody>
                  <a:tcPr/>
                </a:tc>
                <a:tc>
                  <a:txBody>
                    <a:bodyPr/>
                    <a:lstStyle/>
                    <a:p>
                      <a:r>
                        <a:rPr lang="en-IN" sz="1800" kern="1200" dirty="0">
                          <a:solidFill>
                            <a:schemeClr val="dk1"/>
                          </a:solidFill>
                          <a:effectLst/>
                          <a:latin typeface="+mn-lt"/>
                          <a:ea typeface="+mn-ea"/>
                          <a:cs typeface="+mn-cs"/>
                        </a:rPr>
                        <a:t>PES1UG19CS277</a:t>
                      </a:r>
                      <a:endParaRPr lang="en-IN" dirty="0"/>
                    </a:p>
                  </a:txBody>
                  <a:tcPr/>
                </a:tc>
                <a:extLst>
                  <a:ext uri="{0D108BD9-81ED-4DB2-BD59-A6C34878D82A}">
                    <a16:rowId xmlns:a16="http://schemas.microsoft.com/office/drawing/2014/main" val="3713905236"/>
                  </a:ext>
                </a:extLst>
              </a:tr>
              <a:tr h="221983">
                <a:tc>
                  <a:txBody>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P J </a:t>
                      </a:r>
                      <a:r>
                        <a:rPr lang="en-IN" sz="18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err="1">
                          <a:effectLst/>
                          <a:latin typeface="Calibri" panose="020F0502020204030204" pitchFamily="34" charset="0"/>
                          <a:ea typeface="Calibri" panose="020F0502020204030204" pitchFamily="34" charset="0"/>
                          <a:cs typeface="Tunga" panose="020B0502040204020203" pitchFamily="34" charset="0"/>
                        </a:rPr>
                        <a:t>Hande</a:t>
                      </a:r>
                      <a:endParaRPr lang="en-IN" sz="18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r>
                        <a:rPr lang="en-IN" sz="1800" kern="1200" dirty="0">
                          <a:solidFill>
                            <a:schemeClr val="dk1"/>
                          </a:solidFill>
                          <a:effectLst/>
                          <a:latin typeface="+mn-lt"/>
                          <a:ea typeface="+mn-ea"/>
                          <a:cs typeface="+mn-cs"/>
                        </a:rPr>
                        <a:t>PES1UG19CS316</a:t>
                      </a:r>
                      <a:endParaRPr lang="en-IN" dirty="0"/>
                    </a:p>
                  </a:txBody>
                  <a:tcPr/>
                </a:tc>
                <a:extLst>
                  <a:ext uri="{0D108BD9-81ED-4DB2-BD59-A6C34878D82A}">
                    <a16:rowId xmlns:a16="http://schemas.microsoft.com/office/drawing/2014/main" val="997184920"/>
                  </a:ext>
                </a:extLst>
              </a:tr>
              <a:tr h="408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Nandana</a:t>
                      </a:r>
                      <a:r>
                        <a:rPr lang="en-IN" sz="1800" kern="1200" dirty="0">
                          <a:solidFill>
                            <a:schemeClr val="dk1"/>
                          </a:solidFill>
                          <a:effectLst/>
                          <a:latin typeface="+mn-lt"/>
                          <a:ea typeface="+mn-ea"/>
                          <a:cs typeface="+mn-cs"/>
                        </a:rPr>
                        <a:t> K A</a:t>
                      </a:r>
                      <a:endParaRPr lang="en-IN" dirty="0"/>
                    </a:p>
                    <a:p>
                      <a:endParaRPr lang="en-IN" dirty="0"/>
                    </a:p>
                  </a:txBody>
                  <a:tcPr/>
                </a:tc>
                <a:tc>
                  <a:txBody>
                    <a:bodyPr/>
                    <a:lstStyle/>
                    <a:p>
                      <a:r>
                        <a:rPr lang="en-US" sz="1800" kern="1200" dirty="0">
                          <a:solidFill>
                            <a:schemeClr val="dk1"/>
                          </a:solidFill>
                          <a:effectLst/>
                          <a:latin typeface="+mn-lt"/>
                          <a:ea typeface="+mn-ea"/>
                          <a:cs typeface="+mn-cs"/>
                        </a:rPr>
                        <a:t>PES1UG19CS290</a:t>
                      </a:r>
                      <a:endParaRPr lang="en-IN" dirty="0"/>
                    </a:p>
                  </a:txBody>
                  <a:tcPr/>
                </a:tc>
                <a:extLst>
                  <a:ext uri="{0D108BD9-81ED-4DB2-BD59-A6C34878D82A}">
                    <a16:rowId xmlns:a16="http://schemas.microsoft.com/office/drawing/2014/main" val="2555969714"/>
                  </a:ext>
                </a:extLst>
              </a:tr>
            </a:tbl>
          </a:graphicData>
        </a:graphic>
      </p:graphicFrame>
      <p:pic>
        <p:nvPicPr>
          <p:cNvPr id="11" name="Picture 10">
            <a:extLst>
              <a:ext uri="{FF2B5EF4-FFF2-40B4-BE49-F238E27FC236}">
                <a16:creationId xmlns:a16="http://schemas.microsoft.com/office/drawing/2014/main" id="{33BCA23E-5D95-417D-9908-37D79F98D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249" y="2452687"/>
            <a:ext cx="1219200" cy="995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CFB8-E25B-4913-832A-B4850297A8F0}"/>
              </a:ext>
            </a:extLst>
          </p:cNvPr>
          <p:cNvSpPr>
            <a:spLocks noGrp="1"/>
          </p:cNvSpPr>
          <p:nvPr>
            <p:ph type="title"/>
          </p:nvPr>
        </p:nvSpPr>
        <p:spPr/>
        <p:txBody>
          <a:bodyPr>
            <a:normAutofit fontScale="90000"/>
          </a:bodyPr>
          <a:lstStyle/>
          <a:p>
            <a:r>
              <a:rPr lang="en-US" dirty="0" err="1"/>
              <a:t>UploadProduct</a:t>
            </a:r>
            <a:r>
              <a:rPr lang="en-US" dirty="0"/>
              <a:t> page when scrolled down</a:t>
            </a:r>
            <a:endParaRPr lang="en-IN" dirty="0"/>
          </a:p>
        </p:txBody>
      </p:sp>
      <p:pic>
        <p:nvPicPr>
          <p:cNvPr id="4" name="Content Placeholder 3">
            <a:extLst>
              <a:ext uri="{FF2B5EF4-FFF2-40B4-BE49-F238E27FC236}">
                <a16:creationId xmlns:a16="http://schemas.microsoft.com/office/drawing/2014/main" id="{7A7DA4FE-42FD-4177-ABE5-84437B782DA3}"/>
              </a:ext>
            </a:extLst>
          </p:cNvPr>
          <p:cNvPicPr>
            <a:picLocks noGrp="1" noChangeAspect="1"/>
          </p:cNvPicPr>
          <p:nvPr>
            <p:ph idx="1"/>
          </p:nvPr>
        </p:nvPicPr>
        <p:blipFill>
          <a:blip r:embed="rId2"/>
          <a:stretch>
            <a:fillRect/>
          </a:stretch>
        </p:blipFill>
        <p:spPr>
          <a:xfrm>
            <a:off x="457200" y="2236297"/>
            <a:ext cx="8229600" cy="3253768"/>
          </a:xfrm>
          <a:prstGeom prst="rect">
            <a:avLst/>
          </a:prstGeom>
        </p:spPr>
      </p:pic>
    </p:spTree>
    <p:extLst>
      <p:ext uri="{BB962C8B-B14F-4D97-AF65-F5344CB8AC3E}">
        <p14:creationId xmlns:p14="http://schemas.microsoft.com/office/powerpoint/2010/main" val="7153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1F4-5DE8-410D-ADB0-0D5EA8DCC0C3}"/>
              </a:ext>
            </a:extLst>
          </p:cNvPr>
          <p:cNvSpPr>
            <a:spLocks noGrp="1"/>
          </p:cNvSpPr>
          <p:nvPr>
            <p:ph type="title"/>
          </p:nvPr>
        </p:nvSpPr>
        <p:spPr/>
        <p:txBody>
          <a:bodyPr>
            <a:normAutofit fontScale="90000"/>
          </a:bodyPr>
          <a:lstStyle/>
          <a:p>
            <a:r>
              <a:rPr lang="en-US" sz="4000" dirty="0"/>
              <a:t>Add to cart</a:t>
            </a:r>
            <a:br>
              <a:rPr lang="en-US" sz="2200" dirty="0"/>
            </a:br>
            <a:r>
              <a:rPr lang="en-US" sz="2200" dirty="0"/>
              <a:t>Navigated from </a:t>
            </a:r>
            <a:r>
              <a:rPr lang="en-US" sz="2200" dirty="0" err="1"/>
              <a:t>UploadProduct</a:t>
            </a:r>
            <a:r>
              <a:rPr lang="en-US" sz="2200" dirty="0"/>
              <a:t> page when user wishes to add product to cart</a:t>
            </a:r>
            <a:endParaRPr lang="en-IN" sz="2200" dirty="0"/>
          </a:p>
        </p:txBody>
      </p:sp>
      <p:pic>
        <p:nvPicPr>
          <p:cNvPr id="4" name="Content Placeholder 3">
            <a:extLst>
              <a:ext uri="{FF2B5EF4-FFF2-40B4-BE49-F238E27FC236}">
                <a16:creationId xmlns:a16="http://schemas.microsoft.com/office/drawing/2014/main" id="{BE5904C1-03D6-4096-8DBF-1D783B2A692B}"/>
              </a:ext>
            </a:extLst>
          </p:cNvPr>
          <p:cNvPicPr>
            <a:picLocks noGrp="1" noChangeAspect="1"/>
          </p:cNvPicPr>
          <p:nvPr>
            <p:ph idx="1"/>
          </p:nvPr>
        </p:nvPicPr>
        <p:blipFill>
          <a:blip r:embed="rId2"/>
          <a:stretch>
            <a:fillRect/>
          </a:stretch>
        </p:blipFill>
        <p:spPr>
          <a:xfrm>
            <a:off x="457200" y="2183716"/>
            <a:ext cx="8229600" cy="3358931"/>
          </a:xfrm>
          <a:prstGeom prst="rect">
            <a:avLst/>
          </a:prstGeom>
        </p:spPr>
      </p:pic>
    </p:spTree>
    <p:extLst>
      <p:ext uri="{BB962C8B-B14F-4D97-AF65-F5344CB8AC3E}">
        <p14:creationId xmlns:p14="http://schemas.microsoft.com/office/powerpoint/2010/main" val="26659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947-21A0-4FEF-A480-A99411781449}"/>
              </a:ext>
            </a:extLst>
          </p:cNvPr>
          <p:cNvSpPr>
            <a:spLocks noGrp="1"/>
          </p:cNvSpPr>
          <p:nvPr>
            <p:ph type="title"/>
          </p:nvPr>
        </p:nvSpPr>
        <p:spPr/>
        <p:txBody>
          <a:bodyPr>
            <a:normAutofit/>
          </a:bodyPr>
          <a:lstStyle/>
          <a:p>
            <a:r>
              <a:rPr lang="en-US" dirty="0" err="1"/>
              <a:t>Paypal</a:t>
            </a:r>
            <a:r>
              <a:rPr lang="en-US" dirty="0"/>
              <a:t> payment</a:t>
            </a:r>
            <a:br>
              <a:rPr lang="en-US" dirty="0"/>
            </a:br>
            <a:r>
              <a:rPr lang="en-US" sz="2400" dirty="0"/>
              <a:t>from My cart</a:t>
            </a:r>
            <a:endParaRPr lang="en-IN" sz="2400" dirty="0"/>
          </a:p>
        </p:txBody>
      </p:sp>
      <p:pic>
        <p:nvPicPr>
          <p:cNvPr id="4" name="Content Placeholder 3">
            <a:extLst>
              <a:ext uri="{FF2B5EF4-FFF2-40B4-BE49-F238E27FC236}">
                <a16:creationId xmlns:a16="http://schemas.microsoft.com/office/drawing/2014/main" id="{AB27B04E-9D3A-446F-A446-7F84BC2A0035}"/>
              </a:ext>
            </a:extLst>
          </p:cNvPr>
          <p:cNvPicPr>
            <a:picLocks noGrp="1" noChangeAspect="1"/>
          </p:cNvPicPr>
          <p:nvPr>
            <p:ph idx="1"/>
          </p:nvPr>
        </p:nvPicPr>
        <p:blipFill>
          <a:blip r:embed="rId2"/>
          <a:stretch>
            <a:fillRect/>
          </a:stretch>
        </p:blipFill>
        <p:spPr>
          <a:xfrm>
            <a:off x="457200" y="2055361"/>
            <a:ext cx="8229600" cy="3615641"/>
          </a:xfrm>
          <a:prstGeom prst="rect">
            <a:avLst/>
          </a:prstGeom>
        </p:spPr>
      </p:pic>
    </p:spTree>
    <p:extLst>
      <p:ext uri="{BB962C8B-B14F-4D97-AF65-F5344CB8AC3E}">
        <p14:creationId xmlns:p14="http://schemas.microsoft.com/office/powerpoint/2010/main" val="54066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lnSpcReduction="10000"/>
          </a:bodyPr>
          <a:lstStyle/>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We have used HTML, CSS, JavaScript in the front end along with React JS, backend we are using Node JS and Database Mongo DB. Node </a:t>
            </a:r>
            <a:r>
              <a:rPr lang="en-IN" sz="1800" dirty="0" err="1">
                <a:solidFill>
                  <a:srgbClr val="222222"/>
                </a:solidFill>
                <a:effectLst/>
                <a:latin typeface="Arial" panose="020B0604020202020204" pitchFamily="34" charset="0"/>
                <a:ea typeface="Calibri" panose="020F0502020204030204" pitchFamily="34" charset="0"/>
                <a:cs typeface="Tunga" panose="020B0502040204020203" pitchFamily="34" charset="0"/>
              </a:rPr>
              <a:t>Js</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 with </a:t>
            </a:r>
            <a:r>
              <a:rPr lang="en-IN" sz="1800" b="0" i="0" dirty="0">
                <a:solidFill>
                  <a:srgbClr val="030303"/>
                </a:solidFill>
                <a:effectLst/>
                <a:latin typeface="Arial" panose="020B0604020202020204" pitchFamily="34" charset="0"/>
                <a:cs typeface="Arial" panose="020B0604020202020204" pitchFamily="34" charset="0"/>
              </a:rPr>
              <a:t>Express JS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and</a:t>
            </a:r>
            <a:r>
              <a:rPr lang="en-IN" sz="1100" b="0" i="0" dirty="0">
                <a:solidFill>
                  <a:srgbClr val="030303"/>
                </a:solidFill>
                <a:effectLst/>
                <a:latin typeface="Roboto"/>
              </a:rPr>
              <a:t>,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act as a controller which control and mediate between database and front end</a:t>
            </a:r>
            <a:endParaRPr lang="en-IN" sz="1800" dirty="0">
              <a:solidFill>
                <a:srgbClr val="222222"/>
              </a:solidFill>
              <a:latin typeface="Arial" panose="020B0604020202020204" pitchFamily="34" charset="0"/>
              <a:ea typeface="Calibri" panose="020F0502020204030204" pitchFamily="34" charset="0"/>
              <a:cs typeface="Tunga" panose="020B0502040204020203" pitchFamily="34" charset="0"/>
            </a:endParaRPr>
          </a:p>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Modules:</a:t>
            </a:r>
          </a:p>
          <a:p>
            <a:r>
              <a:rPr lang="en-IN" sz="1800" b="1" dirty="0" err="1">
                <a:solidFill>
                  <a:srgbClr val="222222"/>
                </a:solidFill>
                <a:latin typeface="Arial" panose="020B0604020202020204" pitchFamily="34" charset="0"/>
                <a:ea typeface="Calibri" panose="020F0502020204030204" pitchFamily="34" charset="0"/>
                <a:cs typeface="Tunga" panose="020B0502040204020203" pitchFamily="34" charset="0"/>
              </a:rPr>
              <a:t>antd</a:t>
            </a:r>
            <a:r>
              <a:rPr lang="en-IN" sz="1800" dirty="0">
                <a:solidFill>
                  <a:srgbClr val="222222"/>
                </a:solidFill>
                <a:latin typeface="Arial" panose="020B0604020202020204" pitchFamily="34" charset="0"/>
                <a:ea typeface="Calibri" panose="020F0502020204030204" pitchFamily="34" charset="0"/>
                <a:cs typeface="Tunga" panose="020B0502040204020203" pitchFamily="34" charset="0"/>
              </a:rPr>
              <a:t> – for styling</a:t>
            </a:r>
          </a:p>
          <a:p>
            <a:r>
              <a:rPr lang="en-IN" sz="1800" b="1" dirty="0" err="1">
                <a:latin typeface="Calibri" panose="020F0502020204030204" pitchFamily="34" charset="0"/>
                <a:ea typeface="Calibri" panose="020F0502020204030204" pitchFamily="34" charset="0"/>
                <a:cs typeface="Tunga" panose="020B0502040204020203" pitchFamily="34" charset="0"/>
              </a:rPr>
              <a:t>a</a:t>
            </a:r>
            <a:r>
              <a:rPr lang="en-IN" sz="1800" b="1" dirty="0" err="1">
                <a:effectLst/>
                <a:latin typeface="Calibri" panose="020F0502020204030204" pitchFamily="34" charset="0"/>
                <a:ea typeface="Calibri" panose="020F0502020204030204" pitchFamily="34" charset="0"/>
                <a:cs typeface="Tunga" panose="020B0502040204020203" pitchFamily="34" charset="0"/>
              </a:rPr>
              <a:t>xios</a:t>
            </a:r>
            <a:r>
              <a:rPr lang="en-IN" sz="1800" b="1" dirty="0">
                <a:effectLst/>
                <a:latin typeface="Calibri" panose="020F0502020204030204" pitchFamily="34" charset="0"/>
                <a:ea typeface="Calibri" panose="020F0502020204030204" pitchFamily="34" charset="0"/>
                <a:cs typeface="Tunga" panose="020B0502040204020203" pitchFamily="34" charset="0"/>
              </a:rPr>
              <a:t> </a:t>
            </a:r>
            <a:r>
              <a:rPr lang="en-IN" sz="1800" dirty="0">
                <a:effectLst/>
                <a:latin typeface="Calibri" panose="020F0502020204030204" pitchFamily="34" charset="0"/>
                <a:ea typeface="Calibri" panose="020F0502020204030204" pitchFamily="34" charset="0"/>
                <a:cs typeface="Tunga" panose="020B0502040204020203" pitchFamily="34" charset="0"/>
              </a:rPr>
              <a:t>–</a:t>
            </a:r>
            <a:r>
              <a:rPr lang="en-US" sz="1800" dirty="0">
                <a:solidFill>
                  <a:srgbClr val="202124"/>
                </a:solidFill>
                <a:latin typeface="Calibri"/>
                <a:ea typeface="Calibri"/>
                <a:cs typeface="Calibri"/>
                <a:sym typeface="Calibri"/>
              </a:rPr>
              <a:t>HTTP client for the browser and node.js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a:effectLst/>
                <a:latin typeface="Calibri" panose="020F0502020204030204" pitchFamily="34" charset="0"/>
                <a:ea typeface="Calibri" panose="020F0502020204030204" pitchFamily="34" charset="0"/>
                <a:cs typeface="Tunga" panose="020B0502040204020203" pitchFamily="34" charset="0"/>
              </a:rPr>
              <a:t>Router</a:t>
            </a:r>
            <a:r>
              <a:rPr lang="en-IN" sz="1800" dirty="0">
                <a:effectLst/>
                <a:latin typeface="Calibri" panose="020F0502020204030204" pitchFamily="34" charset="0"/>
                <a:ea typeface="Calibri" panose="020F0502020204030204" pitchFamily="34" charset="0"/>
                <a:cs typeface="Tunga" panose="020B0502040204020203" pitchFamily="34" charset="0"/>
              </a:rPr>
              <a:t>  from </a:t>
            </a:r>
            <a:r>
              <a:rPr lang="en-IN" sz="1800" dirty="0" err="1">
                <a:effectLst/>
                <a:latin typeface="Calibri" panose="020F0502020204030204" pitchFamily="34" charset="0"/>
                <a:ea typeface="Calibri" panose="020F0502020204030204" pitchFamily="34" charset="0"/>
                <a:cs typeface="Tunga" panose="020B0502040204020203" pitchFamily="34" charset="0"/>
              </a:rPr>
              <a:t>express.Router</a:t>
            </a:r>
            <a:r>
              <a:rPr lang="en-IN" sz="1800" dirty="0">
                <a:effectLst/>
                <a:latin typeface="Calibri" panose="020F0502020204030204" pitchFamily="34" charset="0"/>
                <a:ea typeface="Calibri" panose="020F0502020204030204" pitchFamily="34" charset="0"/>
                <a:cs typeface="Tunga" panose="020B0502040204020203" pitchFamily="34" charset="0"/>
              </a:rPr>
              <a:t>() – route in the server end</a:t>
            </a:r>
          </a:p>
          <a:p>
            <a:r>
              <a:rPr lang="en-IN" sz="1800" b="1" dirty="0" err="1">
                <a:effectLst/>
                <a:latin typeface="Calibri" panose="020F0502020204030204" pitchFamily="34" charset="0"/>
                <a:ea typeface="Calibri" panose="020F0502020204030204" pitchFamily="34" charset="0"/>
                <a:cs typeface="Tunga" panose="020B0502040204020203" pitchFamily="34" charset="0"/>
              </a:rPr>
              <a:t>multer</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effectLst/>
                <a:latin typeface="Calibri" panose="020F0502020204030204" pitchFamily="34" charset="0"/>
                <a:ea typeface="Calibri" panose="020F0502020204030204" pitchFamily="34" charset="0"/>
                <a:cs typeface="Tunga" panose="020B0502040204020203" pitchFamily="34" charset="0"/>
              </a:rPr>
              <a:t>This is a node.js middleware for handling multipart/form-data.</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from ‘react-</a:t>
            </a:r>
            <a:r>
              <a:rPr lang="en-IN" sz="1800"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for uploading images of the products in FileUpload.js file in our project</a:t>
            </a:r>
          </a:p>
          <a:p>
            <a:r>
              <a:rPr lang="en-IN" sz="1800" b="1" dirty="0">
                <a:effectLst/>
                <a:latin typeface="Calibri" panose="020F0502020204030204" pitchFamily="34" charset="0"/>
                <a:ea typeface="Calibri" panose="020F0502020204030204" pitchFamily="34" charset="0"/>
                <a:cs typeface="Tunga" panose="020B0502040204020203" pitchFamily="34" charset="0"/>
              </a:rPr>
              <a:t>React-router-DOM</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solidFill>
                  <a:srgbClr val="202124"/>
                </a:solidFill>
                <a:latin typeface="Calibri"/>
                <a:ea typeface="Calibri"/>
                <a:cs typeface="Calibri"/>
                <a:sym typeface="Calibri"/>
              </a:rPr>
              <a:t>DOM bindings for React Router</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I</a:t>
            </a:r>
            <a:r>
              <a:rPr lang="en-IN" sz="1800" b="1" dirty="0" err="1">
                <a:effectLst/>
                <a:latin typeface="Calibri" panose="020F0502020204030204" pitchFamily="34" charset="0"/>
                <a:ea typeface="Calibri" panose="020F0502020204030204" pitchFamily="34" charset="0"/>
                <a:cs typeface="Tunga" panose="020B0502040204020203" pitchFamily="34" charset="0"/>
              </a:rPr>
              <a:t>mageGallery</a:t>
            </a:r>
            <a:r>
              <a:rPr lang="en-IN" sz="1800" b="1" dirty="0">
                <a:effectLst/>
                <a:latin typeface="Calibri" panose="020F0502020204030204" pitchFamily="34" charset="0"/>
                <a:ea typeface="Calibri" panose="020F0502020204030204" pitchFamily="34" charset="0"/>
                <a:cs typeface="Tunga" panose="020B0502040204020203" pitchFamily="34" charset="0"/>
              </a:rPr>
              <a:t> from ‘react-image-gallery’ </a:t>
            </a:r>
            <a:r>
              <a:rPr lang="en-IN" sz="1800" dirty="0">
                <a:effectLst/>
                <a:latin typeface="Calibri" panose="020F0502020204030204" pitchFamily="34" charset="0"/>
                <a:ea typeface="Calibri" panose="020F0502020204030204" pitchFamily="34" charset="0"/>
                <a:cs typeface="Tunga" panose="020B0502040204020203" pitchFamily="34" charset="0"/>
              </a:rPr>
              <a:t>– in </a:t>
            </a:r>
            <a:r>
              <a:rPr lang="en-IN" sz="1800" dirty="0" err="1">
                <a:effectLst/>
                <a:latin typeface="Calibri" panose="020F0502020204030204" pitchFamily="34" charset="0"/>
                <a:ea typeface="Calibri" panose="020F0502020204030204" pitchFamily="34" charset="0"/>
                <a:cs typeface="Tunga" panose="020B0502040204020203" pitchFamily="34" charset="0"/>
              </a:rPr>
              <a:t>ProductImage</a:t>
            </a:r>
            <a:r>
              <a:rPr lang="en-IN" sz="1800" dirty="0">
                <a:effectLst/>
                <a:latin typeface="Calibri" panose="020F0502020204030204" pitchFamily="34" charset="0"/>
                <a:ea typeface="Calibri" panose="020F0502020204030204" pitchFamily="34" charset="0"/>
                <a:cs typeface="Tunga" panose="020B0502040204020203" pitchFamily="34" charset="0"/>
              </a:rPr>
              <a:t> section of </a:t>
            </a:r>
            <a:r>
              <a:rPr lang="en-IN" sz="1800" dirty="0" err="1">
                <a:effectLst/>
                <a:latin typeface="Calibri" panose="020F0502020204030204" pitchFamily="34" charset="0"/>
                <a:ea typeface="Calibri" panose="020F0502020204030204" pitchFamily="34" charset="0"/>
                <a:cs typeface="Tunga" panose="020B0502040204020203" pitchFamily="34" charset="0"/>
              </a:rPr>
              <a:t>DetailProductPage</a:t>
            </a:r>
            <a:r>
              <a:rPr lang="en-IN" sz="1800" dirty="0">
                <a:effectLst/>
                <a:latin typeface="Calibri" panose="020F0502020204030204" pitchFamily="34" charset="0"/>
                <a:ea typeface="Calibri" panose="020F0502020204030204" pitchFamily="34" charset="0"/>
                <a:cs typeface="Tunga" panose="020B0502040204020203" pitchFamily="34" charset="0"/>
              </a:rPr>
              <a:t> where user can view the image and if multiple images are present user can scroll the images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b="0" dirty="0">
              <a:solidFill>
                <a:srgbClr val="D4D4D4"/>
              </a:solidFill>
              <a:effectLst/>
              <a:latin typeface="Consolas" panose="020B0609020204030204" pitchFamily="49"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F6BC8-D915-424B-9EF7-A9AE422CABA5}"/>
              </a:ext>
            </a:extLst>
          </p:cNvPr>
          <p:cNvSpPr>
            <a:spLocks noGrp="1"/>
          </p:cNvSpPr>
          <p:nvPr>
            <p:ph idx="1"/>
          </p:nvPr>
        </p:nvSpPr>
        <p:spPr/>
        <p:txBody>
          <a:bodyPr/>
          <a:lstStyle/>
          <a:p>
            <a:pPr marL="457200" lvl="0" indent="-412750" algn="l" rtl="0">
              <a:lnSpc>
                <a:spcPct val="100000"/>
              </a:lnSpc>
              <a:spcBef>
                <a:spcPts val="360"/>
              </a:spcBef>
              <a:spcAft>
                <a:spcPts val="0"/>
              </a:spcAft>
              <a:buClr>
                <a:srgbClr val="202124"/>
              </a:buClr>
              <a:buSzPts val="2900"/>
              <a:buFont typeface="Calibri"/>
              <a:buChar char="●"/>
            </a:pPr>
            <a:r>
              <a:rPr lang="en-US" sz="2900" dirty="0" err="1">
                <a:solidFill>
                  <a:srgbClr val="202124"/>
                </a:solidFill>
                <a:latin typeface="Calibri"/>
                <a:ea typeface="Calibri"/>
                <a:cs typeface="Calibri"/>
                <a:sym typeface="Calibri"/>
              </a:rPr>
              <a:t>Nodemon</a:t>
            </a:r>
            <a:endParaRPr lang="en-US" dirty="0">
              <a:solidFill>
                <a:srgbClr val="202124"/>
              </a:solidFill>
              <a:latin typeface="Calibri"/>
              <a:ea typeface="Calibri"/>
              <a:cs typeface="Calibri"/>
              <a:sym typeface="Calibri"/>
            </a:endParaRPr>
          </a:p>
          <a:p>
            <a:pPr marL="914400" lvl="1" indent="-342900" algn="l" rtl="0">
              <a:lnSpc>
                <a:spcPct val="100000"/>
              </a:lnSpc>
              <a:spcBef>
                <a:spcPts val="0"/>
              </a:spcBef>
              <a:spcAft>
                <a:spcPts val="0"/>
              </a:spcAft>
              <a:buClr>
                <a:srgbClr val="202124"/>
              </a:buClr>
              <a:buSzPts val="1800"/>
              <a:buFont typeface="Calibri"/>
              <a:buChar char="○"/>
            </a:pPr>
            <a:r>
              <a:rPr lang="en-US" sz="1800" dirty="0" err="1">
                <a:solidFill>
                  <a:srgbClr val="202124"/>
                </a:solidFill>
                <a:latin typeface="Calibri"/>
                <a:ea typeface="Calibri"/>
                <a:cs typeface="Calibri"/>
                <a:sym typeface="Calibri"/>
              </a:rPr>
              <a:t>nodemon</a:t>
            </a:r>
            <a:r>
              <a:rPr lang="en-US" sz="1800" dirty="0">
                <a:solidFill>
                  <a:srgbClr val="202124"/>
                </a:solidFill>
                <a:latin typeface="Calibri"/>
                <a:ea typeface="Calibri"/>
                <a:cs typeface="Calibri"/>
                <a:sym typeface="Calibri"/>
              </a:rPr>
              <a:t> is a tool that helps develop node.js based applications by automatically restarting the node application when file changes in the directory are detected.</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latin typeface="Calibri" panose="020F0502020204030204" pitchFamily="34" charset="0"/>
              <a:ea typeface="Calibri" panose="020F0502020204030204" pitchFamily="34" charset="0"/>
              <a:cs typeface="Tunga" panose="020B0502040204020203" pitchFamily="34" charset="0"/>
            </a:endParaRPr>
          </a:p>
          <a:p>
            <a:r>
              <a:rPr lang="en-IN" sz="1800" dirty="0">
                <a:effectLst/>
                <a:latin typeface="Calibri" panose="020F0502020204030204" pitchFamily="34" charset="0"/>
                <a:ea typeface="Calibri" panose="020F0502020204030204" pitchFamily="34" charset="0"/>
                <a:cs typeface="Tunga" panose="020B0502040204020203" pitchFamily="34" charset="0"/>
              </a:rPr>
              <a:t>Many other modules as specified in the </a:t>
            </a:r>
            <a:r>
              <a:rPr lang="en-IN" sz="1800" dirty="0" err="1">
                <a:effectLst/>
                <a:latin typeface="Calibri" panose="020F0502020204030204" pitchFamily="34" charset="0"/>
                <a:ea typeface="Calibri" panose="020F0502020204030204" pitchFamily="34" charset="0"/>
                <a:cs typeface="Tunga" panose="020B0502040204020203" pitchFamily="34" charset="0"/>
              </a:rPr>
              <a:t>package.json</a:t>
            </a:r>
            <a:r>
              <a:rPr lang="en-IN" sz="1800" dirty="0">
                <a:effectLst/>
                <a:latin typeface="Calibri" panose="020F0502020204030204" pitchFamily="34" charset="0"/>
                <a:ea typeface="Calibri" panose="020F0502020204030204" pitchFamily="34" charset="0"/>
                <a:cs typeface="Tunga" panose="020B0502040204020203" pitchFamily="34" charset="0"/>
              </a:rPr>
              <a:t> in the root and client Directory</a:t>
            </a:r>
          </a:p>
          <a:p>
            <a:endParaRPr lang="en-IN" dirty="0"/>
          </a:p>
        </p:txBody>
      </p:sp>
    </p:spTree>
    <p:extLst>
      <p:ext uri="{BB962C8B-B14F-4D97-AF65-F5344CB8AC3E}">
        <p14:creationId xmlns:p14="http://schemas.microsoft.com/office/powerpoint/2010/main" val="242826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685800" y="1600200"/>
            <a:ext cx="8229600" cy="4525963"/>
          </a:xfrm>
        </p:spPr>
        <p:txBody>
          <a:bodyPr>
            <a:normAutofit fontScale="85000" lnSpcReduction="10000"/>
          </a:bodyPr>
          <a:lstStyle/>
          <a:p>
            <a:r>
              <a:rPr lang="en-GB" dirty="0"/>
              <a:t>Mohith R(PES1UG19CS277):</a:t>
            </a:r>
          </a:p>
          <a:p>
            <a:pPr marL="0" indent="0">
              <a:buNone/>
            </a:pPr>
            <a:endParaRPr lang="en-GB" dirty="0"/>
          </a:p>
          <a:p>
            <a:r>
              <a:rPr lang="en-GB" sz="1700" dirty="0"/>
              <a:t>Landing page – which is the home page where user can view the products, signup, </a:t>
            </a:r>
            <a:r>
              <a:rPr lang="en-GB" sz="1700" dirty="0" err="1"/>
              <a:t>login,upload</a:t>
            </a:r>
            <a:r>
              <a:rPr lang="en-GB" sz="1700" dirty="0"/>
              <a:t> products, search products based on place, price and search by typing product title</a:t>
            </a:r>
          </a:p>
          <a:p>
            <a:pPr marL="0" indent="0">
              <a:buNone/>
            </a:pPr>
            <a:r>
              <a:rPr lang="en-GB" sz="1700" b="1" dirty="0">
                <a:latin typeface="Arial" panose="020B0604020202020204" pitchFamily="34" charset="0"/>
                <a:cs typeface="Arial" panose="020B0604020202020204" pitchFamily="34" charset="0"/>
              </a:rPr>
              <a:t>Uploading the product :</a:t>
            </a:r>
          </a:p>
          <a:p>
            <a:r>
              <a:rPr lang="en-GB" sz="1700" dirty="0"/>
              <a:t>Upload product page allows user to upload product image which is handled in utils/</a:t>
            </a:r>
            <a:r>
              <a:rPr lang="en-GB" sz="1700" dirty="0" err="1"/>
              <a:t>fileupload</a:t>
            </a:r>
            <a:r>
              <a:rPr lang="en-GB" sz="1700" dirty="0"/>
              <a:t> component in this I have used </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from ‘react-</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which allows us to drop images from our system to the app</a:t>
            </a:r>
          </a:p>
          <a:p>
            <a:r>
              <a:rPr lang="en-IN" sz="1700" dirty="0" err="1">
                <a:latin typeface="Calibri" panose="020F0502020204030204" pitchFamily="34" charset="0"/>
                <a:ea typeface="Calibri" panose="020F0502020204030204" pitchFamily="34" charset="0"/>
                <a:cs typeface="Tunga" panose="020B0502040204020203" pitchFamily="34" charset="0"/>
              </a:rPr>
              <a:t>Axios</a:t>
            </a:r>
            <a:r>
              <a:rPr lang="en-IN" sz="1700" dirty="0">
                <a:latin typeface="Calibri" panose="020F0502020204030204" pitchFamily="34" charset="0"/>
                <a:ea typeface="Calibri" panose="020F0502020204030204" pitchFamily="34" charset="0"/>
                <a:cs typeface="Tunga" panose="020B0502040204020203" pitchFamily="34" charset="0"/>
              </a:rPr>
              <a:t> post request is made and in route/product.js using </a:t>
            </a:r>
            <a:r>
              <a:rPr lang="en-IN" sz="1700" dirty="0" err="1">
                <a:latin typeface="Calibri" panose="020F0502020204030204" pitchFamily="34" charset="0"/>
                <a:ea typeface="Calibri" panose="020F0502020204030204" pitchFamily="34" charset="0"/>
                <a:cs typeface="Tunga" panose="020B0502040204020203" pitchFamily="34" charset="0"/>
              </a:rPr>
              <a:t>multer</a:t>
            </a:r>
            <a:r>
              <a:rPr lang="en-IN" sz="1700" dirty="0">
                <a:latin typeface="Calibri" panose="020F0502020204030204" pitchFamily="34" charset="0"/>
                <a:ea typeface="Calibri" panose="020F0502020204030204" pitchFamily="34" charset="0"/>
                <a:cs typeface="Tunga" panose="020B0502040204020203" pitchFamily="34" charset="0"/>
              </a:rPr>
              <a:t> module the images are uploaded into a folder called uploads</a:t>
            </a:r>
          </a:p>
          <a:p>
            <a:r>
              <a:rPr lang="en-IN" sz="1700" dirty="0">
                <a:latin typeface="Calibri" panose="020F0502020204030204" pitchFamily="34" charset="0"/>
                <a:ea typeface="Calibri" panose="020F0502020204030204" pitchFamily="34" charset="0"/>
                <a:cs typeface="Tunga" panose="020B0502040204020203" pitchFamily="34" charset="0"/>
              </a:rPr>
              <a:t>From route/product.js we get a response which is an object with success, image and filename property. Success specifies if the upload is successful or </a:t>
            </a:r>
            <a:r>
              <a:rPr lang="en-IN" sz="1700" dirty="0" err="1">
                <a:latin typeface="Calibri" panose="020F0502020204030204" pitchFamily="34" charset="0"/>
                <a:ea typeface="Calibri" panose="020F0502020204030204" pitchFamily="34" charset="0"/>
                <a:cs typeface="Tunga" panose="020B0502040204020203" pitchFamily="34" charset="0"/>
              </a:rPr>
              <a:t>not,images</a:t>
            </a:r>
            <a:r>
              <a:rPr lang="en-IN" sz="1700" dirty="0">
                <a:latin typeface="Calibri" panose="020F0502020204030204" pitchFamily="34" charset="0"/>
                <a:ea typeface="Calibri" panose="020F0502020204030204" pitchFamily="34" charset="0"/>
                <a:cs typeface="Tunga" panose="020B0502040204020203" pitchFamily="34" charset="0"/>
              </a:rPr>
              <a:t> are the path with filename which we store in image state of </a:t>
            </a:r>
            <a:r>
              <a:rPr lang="en-GB" sz="1700" dirty="0"/>
              <a:t>Upload product page and </a:t>
            </a:r>
            <a:r>
              <a:rPr lang="en-GB" sz="1700" dirty="0" err="1"/>
              <a:t>fileupload</a:t>
            </a:r>
            <a:r>
              <a:rPr lang="en-GB" sz="1700" dirty="0"/>
              <a:t>, Upload product page is parent of </a:t>
            </a:r>
            <a:r>
              <a:rPr lang="en-GB" sz="1700" dirty="0" err="1"/>
              <a:t>fileupload</a:t>
            </a:r>
            <a:r>
              <a:rPr lang="en-GB" sz="1700" dirty="0"/>
              <a:t> so we pass </a:t>
            </a:r>
            <a:r>
              <a:rPr lang="en-GB" sz="1700" dirty="0" err="1"/>
              <a:t>refreshFunction</a:t>
            </a:r>
            <a:r>
              <a:rPr lang="en-GB" sz="1700" dirty="0"/>
              <a:t> as props for </a:t>
            </a:r>
            <a:r>
              <a:rPr lang="en-GB" sz="1700" dirty="0" err="1"/>
              <a:t>fileupload</a:t>
            </a:r>
            <a:r>
              <a:rPr lang="en-GB" sz="1700" dirty="0"/>
              <a:t> to update state of Upload product page </a:t>
            </a:r>
          </a:p>
          <a:p>
            <a:r>
              <a:rPr lang="en-GB" sz="1700" dirty="0">
                <a:latin typeface="Calibri" panose="020F0502020204030204" pitchFamily="34" charset="0"/>
                <a:ea typeface="Calibri" panose="020F0502020204030204" pitchFamily="34" charset="0"/>
                <a:cs typeface="Tunga" panose="020B0502040204020203" pitchFamily="34" charset="0"/>
              </a:rPr>
              <a:t>In </a:t>
            </a:r>
            <a:r>
              <a:rPr lang="en-GB" sz="1700" dirty="0" err="1"/>
              <a:t>fileupload</a:t>
            </a:r>
            <a:r>
              <a:rPr lang="en-GB" sz="1700" dirty="0"/>
              <a:t> component image is uploaded and rest of the details are taken in Upload product page on submitting all the details post request is sent to upload whole product into mongo </a:t>
            </a:r>
            <a:r>
              <a:rPr lang="en-GB" sz="1700" dirty="0" err="1"/>
              <a:t>db</a:t>
            </a:r>
            <a:r>
              <a:rPr lang="en-GB" sz="1700" dirty="0"/>
              <a:t> </a:t>
            </a:r>
          </a:p>
          <a:p>
            <a:r>
              <a:rPr lang="en-GB" sz="1700" dirty="0"/>
              <a:t>In models/products.js </a:t>
            </a:r>
            <a:r>
              <a:rPr lang="en-GB" sz="1700" dirty="0" err="1"/>
              <a:t>productSchema</a:t>
            </a:r>
            <a:r>
              <a:rPr lang="en-GB" sz="1700" dirty="0"/>
              <a:t> is created which is the product collection in </a:t>
            </a:r>
            <a:r>
              <a:rPr lang="en-GB" sz="1700" dirty="0" err="1"/>
              <a:t>mongodb</a:t>
            </a:r>
            <a:r>
              <a:rPr lang="en-GB" sz="1700" dirty="0"/>
              <a:t> we save it to </a:t>
            </a:r>
            <a:r>
              <a:rPr lang="en-GB" sz="1700" dirty="0" err="1"/>
              <a:t>mondodb</a:t>
            </a:r>
            <a:r>
              <a:rPr lang="en-GB" sz="1700" dirty="0"/>
              <a:t> by creating the product instance and passing the request body which we get when the request is made from Upload product page</a:t>
            </a:r>
            <a:endParaRPr lang="en-IN" sz="1100" b="0" dirty="0">
              <a:solidFill>
                <a:srgbClr val="D4D4D4"/>
              </a:solidFill>
              <a:effectLst/>
              <a:latin typeface="Consolas" panose="020B0609020204030204" pitchFamily="49" charset="0"/>
            </a:endParaRPr>
          </a:p>
          <a:p>
            <a:endParaRPr lang="en-IN" sz="17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100" b="0" dirty="0">
              <a:solidFill>
                <a:srgbClr val="D4D4D4"/>
              </a:solidFill>
              <a:effectLst/>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B3A1-32C6-4C05-BAF3-ACB061EE20A2}"/>
              </a:ext>
            </a:extLst>
          </p:cNvPr>
          <p:cNvSpPr>
            <a:spLocks noGrp="1"/>
          </p:cNvSpPr>
          <p:nvPr>
            <p:ph idx="1"/>
          </p:nvPr>
        </p:nvSpPr>
        <p:spPr>
          <a:xfrm>
            <a:off x="457200" y="685800"/>
            <a:ext cx="8229600" cy="4525963"/>
          </a:xfrm>
        </p:spPr>
        <p:txBody>
          <a:bodyPr>
            <a:normAutofit fontScale="85000" lnSpcReduction="10000"/>
          </a:bodyPr>
          <a:lstStyle/>
          <a:p>
            <a:r>
              <a:rPr lang="en-US" sz="1600" b="1" dirty="0">
                <a:latin typeface="Arial" panose="020B0604020202020204" pitchFamily="34" charset="0"/>
                <a:cs typeface="Arial" panose="020B0604020202020204" pitchFamily="34" charset="0"/>
              </a:rPr>
              <a:t>Landing Page </a:t>
            </a:r>
            <a:r>
              <a:rPr lang="en-US" sz="1400" dirty="0">
                <a:latin typeface="Arial" panose="020B0604020202020204" pitchFamily="34" charset="0"/>
                <a:cs typeface="Arial" panose="020B0604020202020204" pitchFamily="34" charset="0"/>
              </a:rPr>
              <a:t>: This the main page which links all other pages and has most of the functionalities involved </a:t>
            </a:r>
          </a:p>
          <a:p>
            <a:r>
              <a:rPr lang="en-US" sz="1400" dirty="0">
                <a:latin typeface="Arial" panose="020B0604020202020204" pitchFamily="34" charset="0"/>
                <a:cs typeface="Arial" panose="020B0604020202020204" pitchFamily="34" charset="0"/>
              </a:rPr>
              <a:t>The products are displayed Card tag from and images and prices are displayed</a:t>
            </a:r>
          </a:p>
          <a:p>
            <a:r>
              <a:rPr lang="en-US" sz="1400" dirty="0">
                <a:latin typeface="Arial" panose="020B0604020202020204" pitchFamily="34" charset="0"/>
                <a:cs typeface="Arial" panose="020B0604020202020204" pitchFamily="34" charset="0"/>
              </a:rPr>
              <a:t>This page has children component defined in sections Folder which is under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which has LandingPage.js which has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component .</a:t>
            </a:r>
          </a:p>
          <a:p>
            <a:r>
              <a:rPr lang="en-IN" sz="1400" dirty="0">
                <a:latin typeface="Arial" panose="020B0604020202020204" pitchFamily="34" charset="0"/>
                <a:cs typeface="Arial" panose="020B0604020202020204" pitchFamily="34" charset="0"/>
              </a:rPr>
              <a:t>Checkbox take care of displaying only the Products whose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 are ticked,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err="1">
                <a:latin typeface="Arial" panose="020B0604020202020204" pitchFamily="34" charset="0"/>
                <a:cs typeface="Arial" panose="020B0604020202020204" pitchFamily="34" charset="0"/>
              </a:rPr>
              <a:t>Radiobox</a:t>
            </a:r>
            <a:r>
              <a:rPr lang="en-IN" sz="1400" dirty="0">
                <a:latin typeface="Arial" panose="020B0604020202020204" pitchFamily="34" charset="0"/>
                <a:cs typeface="Arial" panose="020B0604020202020204" pitchFamily="34" charset="0"/>
              </a:rPr>
              <a:t> take care of displaying only those Products whose price matches the limit specified by the radio which is selected by the user, Radio,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Data.js contains data related to prices and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a:t>
            </a:r>
          </a:p>
          <a:p>
            <a:r>
              <a:rPr lang="en-IN" sz="1400" dirty="0" err="1">
                <a:latin typeface="Arial" panose="020B0604020202020204" pitchFamily="34" charset="0"/>
                <a:cs typeface="Arial" panose="020B0604020202020204" pitchFamily="34" charset="0"/>
              </a:rPr>
              <a:t>SearchFeature</a:t>
            </a:r>
            <a:r>
              <a:rPr lang="en-IN" sz="1400" dirty="0">
                <a:latin typeface="Arial" panose="020B0604020202020204" pitchFamily="34" charset="0"/>
                <a:cs typeface="Arial" panose="020B0604020202020204" pitchFamily="34" charset="0"/>
              </a:rPr>
              <a:t> component searches for the products whose title is typed by the user, Search tag is used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To make all these functionality work, events which call the </a:t>
            </a:r>
            <a:r>
              <a:rPr lang="en-IN" sz="1400" dirty="0" err="1">
                <a:latin typeface="Arial" panose="020B0604020202020204" pitchFamily="34" charset="0"/>
                <a:cs typeface="Arial" panose="020B0604020202020204" pitchFamily="34" charset="0"/>
              </a:rPr>
              <a:t>callback</a:t>
            </a:r>
            <a:r>
              <a:rPr lang="en-IN" sz="1400" dirty="0">
                <a:latin typeface="Arial" panose="020B0604020202020204" pitchFamily="34" charset="0"/>
                <a:cs typeface="Arial" panose="020B0604020202020204" pitchFamily="34" charset="0"/>
              </a:rPr>
              <a:t> functions are taken care and </a:t>
            </a:r>
            <a:r>
              <a:rPr lang="en-IN" sz="1400" dirty="0" err="1">
                <a:latin typeface="Arial" panose="020B0604020202020204" pitchFamily="34" charset="0"/>
                <a:cs typeface="Arial" panose="020B0604020202020204" pitchFamily="34" charset="0"/>
              </a:rPr>
              <a:t>getProducts</a:t>
            </a:r>
            <a:r>
              <a:rPr lang="en-IN" sz="1400" dirty="0">
                <a:latin typeface="Arial" panose="020B0604020202020204" pitchFamily="34" charset="0"/>
                <a:cs typeface="Arial" panose="020B0604020202020204" pitchFamily="34" charset="0"/>
              </a:rPr>
              <a:t> function </a:t>
            </a:r>
            <a:r>
              <a:rPr lang="en-IN" sz="1400" dirty="0" err="1">
                <a:latin typeface="Arial" panose="020B0604020202020204" pitchFamily="34" charset="0"/>
                <a:cs typeface="Arial" panose="020B0604020202020204" pitchFamily="34" charset="0"/>
              </a:rPr>
              <a:t>takecare</a:t>
            </a:r>
            <a:r>
              <a:rPr lang="en-IN" sz="1400" dirty="0">
                <a:latin typeface="Arial" panose="020B0604020202020204" pitchFamily="34" charset="0"/>
                <a:cs typeface="Arial" panose="020B0604020202020204" pitchFamily="34" charset="0"/>
              </a:rPr>
              <a:t> of fetching the data from </a:t>
            </a:r>
            <a:r>
              <a:rPr lang="en-IN" sz="1400" dirty="0" err="1">
                <a:latin typeface="Arial" panose="020B0604020202020204" pitchFamily="34" charset="0"/>
                <a:cs typeface="Arial" panose="020B0604020202020204" pitchFamily="34" charset="0"/>
              </a:rPr>
              <a:t>mongodb</a:t>
            </a:r>
            <a:r>
              <a:rPr lang="en-IN" sz="1400" dirty="0">
                <a:latin typeface="Arial" panose="020B0604020202020204" pitchFamily="34" charset="0"/>
                <a:cs typeface="Arial" panose="020B0604020202020204" pitchFamily="34" charset="0"/>
              </a:rPr>
              <a:t> by request which gets Products as  response</a:t>
            </a:r>
          </a:p>
          <a:p>
            <a:r>
              <a:rPr lang="en-IN" sz="1400" dirty="0">
                <a:latin typeface="Arial" panose="020B0604020202020204" pitchFamily="34" charset="0"/>
                <a:cs typeface="Arial" panose="020B0604020202020204" pitchFamily="34" charset="0"/>
              </a:rPr>
              <a:t>First we load 12 Products and there is a button called </a:t>
            </a:r>
            <a:r>
              <a:rPr lang="en-IN" sz="1400" dirty="0" err="1">
                <a:latin typeface="Arial" panose="020B0604020202020204" pitchFamily="34" charset="0"/>
                <a:cs typeface="Arial" panose="020B0604020202020204" pitchFamily="34" charset="0"/>
              </a:rPr>
              <a:t>Loadmore</a:t>
            </a:r>
            <a:r>
              <a:rPr lang="en-IN" sz="1400" dirty="0">
                <a:latin typeface="Arial" panose="020B0604020202020204" pitchFamily="34" charset="0"/>
                <a:cs typeface="Arial" panose="020B0604020202020204" pitchFamily="34" charset="0"/>
              </a:rPr>
              <a:t> when that is clicked the next 4 products are also shown(Loads more data).</a:t>
            </a:r>
          </a:p>
          <a:p>
            <a:endParaRPr lang="en-IN" sz="1400" dirty="0">
              <a:latin typeface="Arial" panose="020B0604020202020204" pitchFamily="34" charset="0"/>
              <a:cs typeface="Arial" panose="020B0604020202020204" pitchFamily="34" charset="0"/>
            </a:endParaRPr>
          </a:p>
          <a:p>
            <a:r>
              <a:rPr lang="en-IN" sz="1600" b="1" dirty="0" err="1">
                <a:latin typeface="Arial" panose="020B0604020202020204" pitchFamily="34" charset="0"/>
                <a:cs typeface="Arial" panose="020B0604020202020204" pitchFamily="34" charset="0"/>
              </a:rPr>
              <a:t>ProductDetail</a:t>
            </a:r>
            <a:r>
              <a:rPr lang="en-IN" sz="1600" b="1" dirty="0">
                <a:latin typeface="Arial" panose="020B0604020202020204" pitchFamily="34" charset="0"/>
                <a:cs typeface="Arial" panose="020B0604020202020204" pitchFamily="34" charset="0"/>
              </a:rPr>
              <a:t> Page: </a:t>
            </a:r>
            <a:r>
              <a:rPr lang="en-IN" sz="1400" dirty="0">
                <a:latin typeface="Arial" panose="020B0604020202020204" pitchFamily="34" charset="0"/>
                <a:cs typeface="Arial" panose="020B0604020202020204" pitchFamily="34" charset="0"/>
              </a:rPr>
              <a:t>The user is navigated to this page when he clicks on the image slider of the product on Landing page, in this page user can view the image of the product, price and he could add the product to the cart </a:t>
            </a: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Except the login, </a:t>
            </a:r>
            <a:r>
              <a:rPr lang="en-US" sz="1400" dirty="0" err="1">
                <a:latin typeface="Arial" panose="020B0604020202020204" pitchFamily="34" charset="0"/>
                <a:cs typeface="Arial" panose="020B0604020202020204" pitchFamily="34" charset="0"/>
              </a:rPr>
              <a:t>signin</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Paypal</a:t>
            </a:r>
            <a:r>
              <a:rPr lang="en-US" sz="1400" dirty="0">
                <a:latin typeface="Arial" panose="020B0604020202020204" pitchFamily="34" charset="0"/>
                <a:cs typeface="Arial" panose="020B0604020202020204" pitchFamily="34" charset="0"/>
              </a:rPr>
              <a:t> , add to cart and history all other functionality which is not described above like setting up </a:t>
            </a:r>
            <a:r>
              <a:rPr lang="en-US" sz="1400" dirty="0" err="1">
                <a:latin typeface="Arial" panose="020B0604020202020204" pitchFamily="34" charset="0"/>
                <a:cs typeface="Arial" panose="020B0604020202020204" pitchFamily="34" charset="0"/>
              </a:rPr>
              <a:t>mongodb</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db</a:t>
            </a:r>
            <a:r>
              <a:rPr lang="en-US" sz="1400" dirty="0">
                <a:latin typeface="Arial" panose="020B0604020202020204" pitchFamily="34" charset="0"/>
                <a:cs typeface="Arial" panose="020B0604020202020204" pitchFamily="34" charset="0"/>
              </a:rPr>
              <a:t>, filling the form and this presentation preparation and many more are done by </a:t>
            </a:r>
            <a:r>
              <a:rPr lang="en-US" sz="1400" b="1" dirty="0">
                <a:latin typeface="Arial" panose="020B0604020202020204" pitchFamily="34" charset="0"/>
                <a:cs typeface="Arial" panose="020B0604020202020204" pitchFamily="34" charset="0"/>
              </a:rPr>
              <a:t>Mohith R</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24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573E4-94E7-484E-A2D1-E9D075465931}"/>
              </a:ext>
            </a:extLst>
          </p:cNvPr>
          <p:cNvSpPr>
            <a:spLocks noGrp="1"/>
          </p:cNvSpPr>
          <p:nvPr>
            <p:ph idx="1"/>
          </p:nvPr>
        </p:nvSpPr>
        <p:spPr>
          <a:xfrm>
            <a:off x="457200" y="457200"/>
            <a:ext cx="8229600" cy="4525963"/>
          </a:xfrm>
        </p:spPr>
        <p:txBody>
          <a:bodyPr/>
          <a:lstStyle/>
          <a:p>
            <a:pPr>
              <a:lnSpc>
                <a:spcPct val="107000"/>
              </a:lnSpc>
              <a:spcAft>
                <a:spcPts val="800"/>
              </a:spcAft>
            </a:pPr>
            <a:r>
              <a:rPr lang="en-IN" sz="2700" dirty="0">
                <a:effectLst/>
                <a:latin typeface="Calibri" panose="020F0502020204030204" pitchFamily="34" charset="0"/>
                <a:ea typeface="Calibri" panose="020F0502020204030204" pitchFamily="34" charset="0"/>
                <a:cs typeface="Tunga" panose="020B0502040204020203" pitchFamily="34" charset="0"/>
              </a:rPr>
              <a:t>P J </a:t>
            </a:r>
            <a:r>
              <a:rPr lang="en-IN" sz="27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2700" dirty="0">
                <a:effectLst/>
                <a:latin typeface="Calibri" panose="020F0502020204030204" pitchFamily="34" charset="0"/>
                <a:ea typeface="Calibri" panose="020F0502020204030204" pitchFamily="34" charset="0"/>
                <a:cs typeface="Tunga" panose="020B0502040204020203" pitchFamily="34" charset="0"/>
              </a:rPr>
              <a:t> </a:t>
            </a:r>
            <a:r>
              <a:rPr lang="en-IN" sz="2700" dirty="0" err="1">
                <a:effectLst/>
                <a:latin typeface="Calibri" panose="020F0502020204030204" pitchFamily="34" charset="0"/>
                <a:ea typeface="Calibri" panose="020F0502020204030204" pitchFamily="34" charset="0"/>
                <a:cs typeface="Tunga" panose="020B0502040204020203" pitchFamily="34" charset="0"/>
              </a:rPr>
              <a:t>Hande</a:t>
            </a:r>
            <a:r>
              <a:rPr lang="en-IN" sz="2700" dirty="0">
                <a:effectLst/>
                <a:latin typeface="Calibri" panose="020F0502020204030204" pitchFamily="34" charset="0"/>
                <a:ea typeface="Calibri" panose="020F0502020204030204" pitchFamily="34" charset="0"/>
                <a:cs typeface="Tunga" panose="020B0502040204020203" pitchFamily="34" charset="0"/>
              </a:rPr>
              <a:t>(</a:t>
            </a:r>
            <a:r>
              <a:rPr lang="en-IN" sz="2700" kern="1200" dirty="0">
                <a:solidFill>
                  <a:schemeClr val="dk1"/>
                </a:solidFill>
                <a:effectLst/>
                <a:latin typeface="+mn-lt"/>
                <a:ea typeface="+mn-ea"/>
                <a:cs typeface="+mn-cs"/>
              </a:rPr>
              <a:t>PES1UG19CS316</a:t>
            </a:r>
            <a:r>
              <a:rPr lang="en-IN" sz="3200" dirty="0">
                <a:effectLst/>
                <a:latin typeface="Calibri" panose="020F0502020204030204" pitchFamily="34" charset="0"/>
                <a:ea typeface="Calibri" panose="020F0502020204030204" pitchFamily="34" charset="0"/>
                <a:cs typeface="Tunga" panose="020B0502040204020203" pitchFamily="34" charset="0"/>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user, </a:t>
            </a:r>
            <a:r>
              <a:rPr lang="en-IN" sz="1400" dirty="0" err="1">
                <a:latin typeface="Arial" panose="020B0604020202020204" pitchFamily="34" charset="0"/>
                <a:ea typeface="Calibri" panose="020F0502020204030204" pitchFamily="34" charset="0"/>
                <a:cs typeface="Arial" panose="020B0604020202020204" pitchFamily="34" charset="0"/>
              </a:rPr>
              <a:t>s</a:t>
            </a:r>
            <a:r>
              <a:rPr lang="en-IN" sz="1400" dirty="0" err="1">
                <a:effectLst/>
                <a:latin typeface="Arial" panose="020B0604020202020204" pitchFamily="34" charset="0"/>
                <a:ea typeface="Calibri" panose="020F0502020204030204" pitchFamily="34" charset="0"/>
                <a:cs typeface="Arial" panose="020B0604020202020204" pitchFamily="34" charset="0"/>
              </a:rPr>
              <a:t>ignin</a:t>
            </a:r>
            <a:r>
              <a:rPr lang="en-IN" sz="1400" dirty="0">
                <a:effectLst/>
                <a:latin typeface="Arial" panose="020B0604020202020204" pitchFamily="34" charset="0"/>
                <a:ea typeface="Calibri" panose="020F0502020204030204" pitchFamily="34" charset="0"/>
                <a:cs typeface="Arial" panose="020B0604020202020204" pitchFamily="34" charset="0"/>
              </a:rPr>
              <a:t>, login and </a:t>
            </a:r>
            <a:r>
              <a:rPr lang="en-IN" sz="1400" dirty="0" err="1">
                <a:effectLst/>
                <a:latin typeface="Arial" panose="020B0604020202020204" pitchFamily="34" charset="0"/>
                <a:ea typeface="Calibri" panose="020F0502020204030204" pitchFamily="34" charset="0"/>
                <a:cs typeface="Arial" panose="020B0604020202020204" pitchFamily="34" charset="0"/>
              </a:rPr>
              <a:t>Paypal</a:t>
            </a:r>
            <a:r>
              <a:rPr lang="en-IN" sz="14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2700" kern="1200" dirty="0" err="1">
                <a:solidFill>
                  <a:schemeClr val="dk1"/>
                </a:solidFill>
                <a:effectLst/>
                <a:latin typeface="+mn-lt"/>
                <a:ea typeface="+mn-ea"/>
                <a:cs typeface="+mn-cs"/>
              </a:rPr>
              <a:t>Nandana</a:t>
            </a:r>
            <a:r>
              <a:rPr lang="en-IN" sz="2700" kern="1200" dirty="0">
                <a:solidFill>
                  <a:schemeClr val="dk1"/>
                </a:solidFill>
                <a:effectLst/>
                <a:latin typeface="+mn-lt"/>
                <a:ea typeface="+mn-ea"/>
                <a:cs typeface="+mn-cs"/>
              </a:rPr>
              <a:t> K A(</a:t>
            </a:r>
            <a:r>
              <a:rPr lang="en-US" sz="2800" kern="1200" dirty="0">
                <a:solidFill>
                  <a:schemeClr val="dk1"/>
                </a:solidFill>
                <a:effectLst/>
                <a:latin typeface="+mn-lt"/>
                <a:ea typeface="+mn-ea"/>
                <a:cs typeface="+mn-cs"/>
              </a:rPr>
              <a:t>PES1UG19CS290</a:t>
            </a:r>
            <a:r>
              <a:rPr lang="en-IN" sz="2700" kern="1200" dirty="0">
                <a:solidFill>
                  <a:schemeClr val="dk1"/>
                </a:solidFill>
                <a:effectLst/>
                <a:latin typeface="+mn-lt"/>
                <a:ea typeface="+mn-ea"/>
                <a:cs typeface="+mn-cs"/>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a:t>
            </a:r>
            <a:r>
              <a:rPr lang="en-IN" sz="1400" dirty="0" err="1">
                <a:effectLst/>
                <a:latin typeface="Arial" panose="020B0604020202020204" pitchFamily="34" charset="0"/>
                <a:ea typeface="Calibri" panose="020F0502020204030204" pitchFamily="34" charset="0"/>
                <a:cs typeface="Arial" panose="020B0604020202020204" pitchFamily="34" charset="0"/>
              </a:rPr>
              <a:t>cartpage</a:t>
            </a:r>
            <a:r>
              <a:rPr lang="en-IN" sz="1400" dirty="0">
                <a:effectLst/>
                <a:latin typeface="Arial" panose="020B0604020202020204" pitchFamily="34" charset="0"/>
                <a:ea typeface="Calibri" panose="020F0502020204030204" pitchFamily="34" charset="0"/>
                <a:cs typeface="Arial" panose="020B0604020202020204" pitchFamily="34" charset="0"/>
              </a:rPr>
              <a:t> and history</a:t>
            </a:r>
          </a:p>
          <a:p>
            <a:pPr>
              <a:lnSpc>
                <a:spcPct val="107000"/>
              </a:lnSpc>
              <a:spcAft>
                <a:spcPts val="800"/>
              </a:spcAft>
            </a:pPr>
            <a:endParaRPr lang="en-IN" sz="2700" dirty="0"/>
          </a:p>
          <a:p>
            <a:pPr algn="l">
              <a:lnSpc>
                <a:spcPct val="107000"/>
              </a:lnSpc>
              <a:spcAft>
                <a:spcPts val="800"/>
              </a:spcAft>
            </a:pPr>
            <a:endParaRPr lang="en-IN" sz="32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3310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FA08D-2B44-4B59-B765-0ABB12879E47}"/>
              </a:ext>
            </a:extLst>
          </p:cNvPr>
          <p:cNvSpPr>
            <a:spLocks noGrp="1"/>
          </p:cNvSpPr>
          <p:nvPr>
            <p:ph idx="1"/>
          </p:nvPr>
        </p:nvSpPr>
        <p:spPr>
          <a:xfrm>
            <a:off x="381000" y="914400"/>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800" dirty="0"/>
              <a:t>Thank you</a:t>
            </a:r>
            <a:endParaRPr lang="en-IN" sz="4800" dirty="0"/>
          </a:p>
        </p:txBody>
      </p:sp>
    </p:spTree>
    <p:extLst>
      <p:ext uri="{BB962C8B-B14F-4D97-AF65-F5344CB8AC3E}">
        <p14:creationId xmlns:p14="http://schemas.microsoft.com/office/powerpoint/2010/main" val="35772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r>
              <a:rPr lang="en-IN" sz="1900" dirty="0"/>
              <a:t>The Souvenir is an important component of the tourist experience, with most tourists bringing back mementos and </a:t>
            </a:r>
            <a:r>
              <a:rPr lang="en-IN" sz="1900" b="1" dirty="0"/>
              <a:t>souvenirs</a:t>
            </a:r>
            <a:r>
              <a:rPr lang="en-IN" sz="1900" dirty="0"/>
              <a:t> as evidence. </a:t>
            </a:r>
          </a:p>
          <a:p>
            <a:r>
              <a:rPr lang="en-IN" sz="1900" dirty="0"/>
              <a:t>People like to be reminded of special moments in their lives and to hold evidence of those special moments.</a:t>
            </a:r>
          </a:p>
          <a:p>
            <a:r>
              <a:rPr lang="en-IN" sz="1900" dirty="0"/>
              <a:t>A Souvenir truly represent culture, history and lifestyle of the place/region/country. </a:t>
            </a:r>
          </a:p>
          <a:p>
            <a:r>
              <a:rPr lang="en-IN" sz="1900" dirty="0"/>
              <a:t>Here we have made an attempt to provide a platform/portal to buy souvenirs from selected places from India</a:t>
            </a:r>
            <a:r>
              <a:rPr lang="en-IN" dirty="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6A7-8686-4618-BA36-B9908E5290D4}"/>
              </a:ext>
            </a:extLst>
          </p:cNvPr>
          <p:cNvSpPr>
            <a:spLocks noGrp="1"/>
          </p:cNvSpPr>
          <p:nvPr>
            <p:ph type="title"/>
          </p:nvPr>
        </p:nvSpPr>
        <p:spPr/>
        <p:txBody>
          <a:bodyPr/>
          <a:lstStyle/>
          <a:p>
            <a:r>
              <a:rPr lang="en-US" dirty="0"/>
              <a:t>Sign Up page</a:t>
            </a:r>
            <a:endParaRPr lang="en-IN" dirty="0"/>
          </a:p>
        </p:txBody>
      </p:sp>
      <p:pic>
        <p:nvPicPr>
          <p:cNvPr id="4" name="Content Placeholder 3">
            <a:extLst>
              <a:ext uri="{FF2B5EF4-FFF2-40B4-BE49-F238E27FC236}">
                <a16:creationId xmlns:a16="http://schemas.microsoft.com/office/drawing/2014/main" id="{E785BBCB-4AD4-4E5A-920A-3DCF828D4130}"/>
              </a:ext>
            </a:extLst>
          </p:cNvPr>
          <p:cNvPicPr>
            <a:picLocks noGrp="1" noChangeAspect="1"/>
          </p:cNvPicPr>
          <p:nvPr>
            <p:ph idx="1"/>
          </p:nvPr>
        </p:nvPicPr>
        <p:blipFill>
          <a:blip r:embed="rId2"/>
          <a:stretch>
            <a:fillRect/>
          </a:stretch>
        </p:blipFill>
        <p:spPr>
          <a:xfrm>
            <a:off x="457200" y="2300599"/>
            <a:ext cx="8229600" cy="3125164"/>
          </a:xfrm>
          <a:prstGeom prst="rect">
            <a:avLst/>
          </a:prstGeom>
        </p:spPr>
      </p:pic>
    </p:spTree>
    <p:extLst>
      <p:ext uri="{BB962C8B-B14F-4D97-AF65-F5344CB8AC3E}">
        <p14:creationId xmlns:p14="http://schemas.microsoft.com/office/powerpoint/2010/main" val="10439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C815-FDAF-440F-9A30-2CE8F67CE53C}"/>
              </a:ext>
            </a:extLst>
          </p:cNvPr>
          <p:cNvSpPr>
            <a:spLocks noGrp="1"/>
          </p:cNvSpPr>
          <p:nvPr>
            <p:ph type="title"/>
          </p:nvPr>
        </p:nvSpPr>
        <p:spPr/>
        <p:txBody>
          <a:bodyPr/>
          <a:lstStyle/>
          <a:p>
            <a:r>
              <a:rPr lang="en-US" dirty="0"/>
              <a:t>Log In</a:t>
            </a:r>
            <a:endParaRPr lang="en-IN" dirty="0"/>
          </a:p>
        </p:txBody>
      </p:sp>
      <p:pic>
        <p:nvPicPr>
          <p:cNvPr id="4" name="Content Placeholder 3">
            <a:extLst>
              <a:ext uri="{FF2B5EF4-FFF2-40B4-BE49-F238E27FC236}">
                <a16:creationId xmlns:a16="http://schemas.microsoft.com/office/drawing/2014/main" id="{2B51BACA-090B-4299-AF6C-BD411B74BE9E}"/>
              </a:ext>
            </a:extLst>
          </p:cNvPr>
          <p:cNvPicPr>
            <a:picLocks noGrp="1" noChangeAspect="1"/>
          </p:cNvPicPr>
          <p:nvPr>
            <p:ph idx="1"/>
          </p:nvPr>
        </p:nvPicPr>
        <p:blipFill>
          <a:blip r:embed="rId2"/>
          <a:stretch>
            <a:fillRect/>
          </a:stretch>
        </p:blipFill>
        <p:spPr>
          <a:xfrm>
            <a:off x="457200" y="2346745"/>
            <a:ext cx="8229600" cy="3032872"/>
          </a:xfrm>
          <a:prstGeom prst="rect">
            <a:avLst/>
          </a:prstGeom>
        </p:spPr>
      </p:pic>
    </p:spTree>
    <p:extLst>
      <p:ext uri="{BB962C8B-B14F-4D97-AF65-F5344CB8AC3E}">
        <p14:creationId xmlns:p14="http://schemas.microsoft.com/office/powerpoint/2010/main" val="166797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456-923E-4CFD-BD53-78DC9BE0F28D}"/>
              </a:ext>
            </a:extLst>
          </p:cNvPr>
          <p:cNvSpPr>
            <a:spLocks noGrp="1"/>
          </p:cNvSpPr>
          <p:nvPr>
            <p:ph type="title"/>
          </p:nvPr>
        </p:nvSpPr>
        <p:spPr/>
        <p:txBody>
          <a:bodyPr/>
          <a:lstStyle/>
          <a:p>
            <a:r>
              <a:rPr lang="en-US" dirty="0"/>
              <a:t>Home Page(Landing page)</a:t>
            </a:r>
            <a:endParaRPr lang="en-IN" dirty="0"/>
          </a:p>
        </p:txBody>
      </p:sp>
      <p:pic>
        <p:nvPicPr>
          <p:cNvPr id="4" name="Content Placeholder 3">
            <a:extLst>
              <a:ext uri="{FF2B5EF4-FFF2-40B4-BE49-F238E27FC236}">
                <a16:creationId xmlns:a16="http://schemas.microsoft.com/office/drawing/2014/main" id="{6619DD06-1CA6-476C-A8E7-0036B741D073}"/>
              </a:ext>
            </a:extLst>
          </p:cNvPr>
          <p:cNvPicPr>
            <a:picLocks noGrp="1" noChangeAspect="1"/>
          </p:cNvPicPr>
          <p:nvPr>
            <p:ph idx="1"/>
          </p:nvPr>
        </p:nvPicPr>
        <p:blipFill>
          <a:blip r:embed="rId2"/>
          <a:stretch>
            <a:fillRect/>
          </a:stretch>
        </p:blipFill>
        <p:spPr>
          <a:xfrm>
            <a:off x="457200" y="1721137"/>
            <a:ext cx="8229600" cy="3415726"/>
          </a:xfrm>
          <a:prstGeom prst="rect">
            <a:avLst/>
          </a:prstGeom>
        </p:spPr>
      </p:pic>
    </p:spTree>
    <p:extLst>
      <p:ext uri="{BB962C8B-B14F-4D97-AF65-F5344CB8AC3E}">
        <p14:creationId xmlns:p14="http://schemas.microsoft.com/office/powerpoint/2010/main" val="37868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B72E-B7D4-41FA-AFB2-5B2466391DE1}"/>
              </a:ext>
            </a:extLst>
          </p:cNvPr>
          <p:cNvSpPr>
            <a:spLocks noGrp="1"/>
          </p:cNvSpPr>
          <p:nvPr>
            <p:ph type="title"/>
          </p:nvPr>
        </p:nvSpPr>
        <p:spPr/>
        <p:txBody>
          <a:bodyPr/>
          <a:lstStyle/>
          <a:p>
            <a:r>
              <a:rPr lang="en-US" dirty="0"/>
              <a:t>Home page when scrolled down </a:t>
            </a:r>
            <a:endParaRPr lang="en-IN" dirty="0"/>
          </a:p>
        </p:txBody>
      </p:sp>
      <p:pic>
        <p:nvPicPr>
          <p:cNvPr id="5" name="Content Placeholder 4">
            <a:extLst>
              <a:ext uri="{FF2B5EF4-FFF2-40B4-BE49-F238E27FC236}">
                <a16:creationId xmlns:a16="http://schemas.microsoft.com/office/drawing/2014/main" id="{DED58A2F-3F94-46D6-AA2E-9CCC08E41F2F}"/>
              </a:ext>
            </a:extLst>
          </p:cNvPr>
          <p:cNvPicPr>
            <a:picLocks noGrp="1" noChangeAspect="1"/>
          </p:cNvPicPr>
          <p:nvPr>
            <p:ph idx="1"/>
          </p:nvPr>
        </p:nvPicPr>
        <p:blipFill>
          <a:blip r:embed="rId2"/>
          <a:stretch>
            <a:fillRect/>
          </a:stretch>
        </p:blipFill>
        <p:spPr>
          <a:xfrm>
            <a:off x="457200" y="2145331"/>
            <a:ext cx="8229600" cy="3435701"/>
          </a:xfrm>
          <a:prstGeom prst="rect">
            <a:avLst/>
          </a:prstGeom>
        </p:spPr>
      </p:pic>
    </p:spTree>
    <p:extLst>
      <p:ext uri="{BB962C8B-B14F-4D97-AF65-F5344CB8AC3E}">
        <p14:creationId xmlns:p14="http://schemas.microsoft.com/office/powerpoint/2010/main" val="3939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05F-EB8E-4C2C-B100-9252263090E3}"/>
              </a:ext>
            </a:extLst>
          </p:cNvPr>
          <p:cNvSpPr>
            <a:spLocks noGrp="1"/>
          </p:cNvSpPr>
          <p:nvPr>
            <p:ph type="title"/>
          </p:nvPr>
        </p:nvSpPr>
        <p:spPr/>
        <p:txBody>
          <a:bodyPr>
            <a:normAutofit fontScale="90000"/>
          </a:bodyPr>
          <a:lstStyle/>
          <a:p>
            <a:r>
              <a:rPr lang="en-US" dirty="0"/>
              <a:t>Home page when scrolled further down </a:t>
            </a:r>
            <a:endParaRPr lang="en-IN" dirty="0"/>
          </a:p>
        </p:txBody>
      </p:sp>
      <p:pic>
        <p:nvPicPr>
          <p:cNvPr id="4" name="Content Placeholder 3">
            <a:extLst>
              <a:ext uri="{FF2B5EF4-FFF2-40B4-BE49-F238E27FC236}">
                <a16:creationId xmlns:a16="http://schemas.microsoft.com/office/drawing/2014/main" id="{B2730587-8C51-48DA-93FF-D18094EA7808}"/>
              </a:ext>
            </a:extLst>
          </p:cNvPr>
          <p:cNvPicPr>
            <a:picLocks noGrp="1" noChangeAspect="1"/>
          </p:cNvPicPr>
          <p:nvPr>
            <p:ph idx="1"/>
          </p:nvPr>
        </p:nvPicPr>
        <p:blipFill>
          <a:blip r:embed="rId2"/>
          <a:stretch>
            <a:fillRect/>
          </a:stretch>
        </p:blipFill>
        <p:spPr>
          <a:xfrm>
            <a:off x="502962" y="2191205"/>
            <a:ext cx="8229600" cy="3343953"/>
          </a:xfrm>
          <a:prstGeom prst="rect">
            <a:avLst/>
          </a:prstGeom>
        </p:spPr>
      </p:pic>
    </p:spTree>
    <p:extLst>
      <p:ext uri="{BB962C8B-B14F-4D97-AF65-F5344CB8AC3E}">
        <p14:creationId xmlns:p14="http://schemas.microsoft.com/office/powerpoint/2010/main" val="274576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DCA9-0D17-42AE-AB4F-50BAA347B8A4}"/>
              </a:ext>
            </a:extLst>
          </p:cNvPr>
          <p:cNvSpPr>
            <a:spLocks noGrp="1"/>
          </p:cNvSpPr>
          <p:nvPr>
            <p:ph type="title"/>
          </p:nvPr>
        </p:nvSpPr>
        <p:spPr/>
        <p:txBody>
          <a:bodyPr>
            <a:normAutofit fontScale="90000"/>
          </a:bodyPr>
          <a:lstStyle/>
          <a:p>
            <a:r>
              <a:rPr lang="en-US" dirty="0" err="1"/>
              <a:t>UploadProduct</a:t>
            </a:r>
            <a:r>
              <a:rPr lang="en-US" dirty="0"/>
              <a:t> page</a:t>
            </a:r>
            <a:br>
              <a:rPr lang="en-US" dirty="0"/>
            </a:br>
            <a:r>
              <a:rPr lang="en-US" sz="2400" dirty="0"/>
              <a:t>when user clicks on upload on home page user is navigated to this page</a:t>
            </a:r>
            <a:endParaRPr lang="en-IN" sz="2400" dirty="0"/>
          </a:p>
        </p:txBody>
      </p:sp>
      <p:pic>
        <p:nvPicPr>
          <p:cNvPr id="4" name="Content Placeholder 3">
            <a:extLst>
              <a:ext uri="{FF2B5EF4-FFF2-40B4-BE49-F238E27FC236}">
                <a16:creationId xmlns:a16="http://schemas.microsoft.com/office/drawing/2014/main" id="{EE96EE55-058C-45B7-B461-C60A9960834E}"/>
              </a:ext>
            </a:extLst>
          </p:cNvPr>
          <p:cNvPicPr>
            <a:picLocks noGrp="1" noChangeAspect="1"/>
          </p:cNvPicPr>
          <p:nvPr>
            <p:ph idx="1"/>
          </p:nvPr>
        </p:nvPicPr>
        <p:blipFill>
          <a:blip r:embed="rId2"/>
          <a:stretch>
            <a:fillRect/>
          </a:stretch>
        </p:blipFill>
        <p:spPr>
          <a:xfrm>
            <a:off x="457200" y="2187265"/>
            <a:ext cx="8229600" cy="3351833"/>
          </a:xfrm>
          <a:prstGeom prst="rect">
            <a:avLst/>
          </a:prstGeom>
        </p:spPr>
      </p:pic>
    </p:spTree>
    <p:extLst>
      <p:ext uri="{BB962C8B-B14F-4D97-AF65-F5344CB8AC3E}">
        <p14:creationId xmlns:p14="http://schemas.microsoft.com/office/powerpoint/2010/main" val="5545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0505-B7AE-4D3E-B059-141C89545AAF}"/>
              </a:ext>
            </a:extLst>
          </p:cNvPr>
          <p:cNvSpPr>
            <a:spLocks noGrp="1"/>
          </p:cNvSpPr>
          <p:nvPr>
            <p:ph type="title"/>
          </p:nvPr>
        </p:nvSpPr>
        <p:spPr>
          <a:xfrm>
            <a:off x="457200" y="274638"/>
            <a:ext cx="8229600" cy="1706562"/>
          </a:xfrm>
        </p:spPr>
        <p:txBody>
          <a:bodyPr>
            <a:normAutofit/>
          </a:bodyPr>
          <a:lstStyle/>
          <a:p>
            <a:r>
              <a:rPr lang="en-IN" dirty="0"/>
              <a:t>DetailProductPage.js</a:t>
            </a:r>
            <a:br>
              <a:rPr lang="en-IN" dirty="0"/>
            </a:br>
            <a:r>
              <a:rPr lang="en-IN" sz="2200" dirty="0"/>
              <a:t>when user clicks on the image of product </a:t>
            </a:r>
            <a:r>
              <a:rPr lang="en-IN" sz="2200" dirty="0" err="1"/>
              <a:t>ot</a:t>
            </a:r>
            <a:r>
              <a:rPr lang="en-IN" sz="2200" dirty="0"/>
              <a:t> is navigated to page</a:t>
            </a:r>
          </a:p>
        </p:txBody>
      </p:sp>
      <p:pic>
        <p:nvPicPr>
          <p:cNvPr id="7" name="Content Placeholder 6">
            <a:extLst>
              <a:ext uri="{FF2B5EF4-FFF2-40B4-BE49-F238E27FC236}">
                <a16:creationId xmlns:a16="http://schemas.microsoft.com/office/drawing/2014/main" id="{A148B219-4290-4946-8FC4-4DBC6BE4C9C3}"/>
              </a:ext>
            </a:extLst>
          </p:cNvPr>
          <p:cNvPicPr>
            <a:picLocks noGrp="1" noChangeAspect="1"/>
          </p:cNvPicPr>
          <p:nvPr>
            <p:ph idx="1"/>
          </p:nvPr>
        </p:nvPicPr>
        <p:blipFill>
          <a:blip r:embed="rId2"/>
          <a:stretch>
            <a:fillRect/>
          </a:stretch>
        </p:blipFill>
        <p:spPr>
          <a:xfrm>
            <a:off x="457200" y="2020371"/>
            <a:ext cx="8229600" cy="3685621"/>
          </a:xfrm>
          <a:prstGeom prst="rect">
            <a:avLst/>
          </a:prstGeom>
        </p:spPr>
      </p:pic>
    </p:spTree>
    <p:extLst>
      <p:ext uri="{BB962C8B-B14F-4D97-AF65-F5344CB8AC3E}">
        <p14:creationId xmlns:p14="http://schemas.microsoft.com/office/powerpoint/2010/main" val="178593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4618</TotalTime>
  <Words>992</Words>
  <Application>Microsoft Office PowerPoint</Application>
  <PresentationFormat>On-screen Show (4:3)</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Roboto</vt:lpstr>
      <vt:lpstr>Office Theme</vt:lpstr>
      <vt:lpstr>UE19CS204 – Web Technologies Mini Project</vt:lpstr>
      <vt:lpstr>Abstract</vt:lpstr>
      <vt:lpstr>Sign Up page</vt:lpstr>
      <vt:lpstr>Log In</vt:lpstr>
      <vt:lpstr>Home Page(Landing page)</vt:lpstr>
      <vt:lpstr>Home page when scrolled down </vt:lpstr>
      <vt:lpstr>Home page when scrolled further down </vt:lpstr>
      <vt:lpstr>UploadProduct page when user clicks on upload on home page user is navigated to this page</vt:lpstr>
      <vt:lpstr>DetailProductPage.js when user clicks on the image of product ot is navigated to page</vt:lpstr>
      <vt:lpstr>UploadProduct page when scrolled down</vt:lpstr>
      <vt:lpstr>Add to cart Navigated from UploadProduct page when user wishes to add product to cart</vt:lpstr>
      <vt:lpstr>Paypal payment from My cart</vt:lpstr>
      <vt:lpstr>Technologies Used</vt:lpstr>
      <vt:lpstr>PowerPoint Presentation</vt:lpstr>
      <vt:lpstr>Member Contributions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Mohith Rajesh</cp:lastModifiedBy>
  <cp:revision>32</cp:revision>
  <dcterms:created xsi:type="dcterms:W3CDTF">2020-11-18T05:59:33Z</dcterms:created>
  <dcterms:modified xsi:type="dcterms:W3CDTF">2020-12-09T20:53:20Z</dcterms:modified>
</cp:coreProperties>
</file>