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96" r:id="rId2"/>
    <p:sldId id="305" r:id="rId3"/>
    <p:sldId id="306" r:id="rId4"/>
    <p:sldId id="307" r:id="rId5"/>
    <p:sldId id="308" r:id="rId6"/>
    <p:sldId id="309" r:id="rId7"/>
    <p:sldId id="310" r:id="rId8"/>
    <p:sldId id="311" r:id="rId9"/>
    <p:sldId id="312" r:id="rId10"/>
    <p:sldId id="313" r:id="rId11"/>
    <p:sldId id="314" r:id="rId12"/>
    <p:sldId id="321" r:id="rId13"/>
    <p:sldId id="315" r:id="rId14"/>
    <p:sldId id="320" r:id="rId15"/>
    <p:sldId id="316" r:id="rId16"/>
    <p:sldId id="322" r:id="rId17"/>
    <p:sldId id="323" r:id="rId18"/>
    <p:sldId id="324" r:id="rId19"/>
    <p:sldId id="325" r:id="rId20"/>
    <p:sldId id="326" r:id="rId21"/>
    <p:sldId id="327" r:id="rId22"/>
    <p:sldId id="328" r:id="rId23"/>
    <p:sldId id="338" r:id="rId24"/>
    <p:sldId id="340" r:id="rId25"/>
    <p:sldId id="341" r:id="rId26"/>
    <p:sldId id="342" r:id="rId27"/>
    <p:sldId id="343" r:id="rId28"/>
    <p:sldId id="344" r:id="rId29"/>
    <p:sldId id="345" r:id="rId30"/>
    <p:sldId id="329" r:id="rId31"/>
    <p:sldId id="330" r:id="rId32"/>
    <p:sldId id="331" r:id="rId33"/>
    <p:sldId id="332" r:id="rId34"/>
    <p:sldId id="336" r:id="rId35"/>
    <p:sldId id="337" r:id="rId36"/>
    <p:sldId id="333" r:id="rId37"/>
    <p:sldId id="334" r:id="rId38"/>
    <p:sldId id="335"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980" userDrawn="1">
          <p15:clr>
            <a:srgbClr val="A4A3A4"/>
          </p15:clr>
        </p15:guide>
        <p15:guide id="4"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46" autoAdjust="0"/>
    <p:restoredTop sz="94660"/>
  </p:normalViewPr>
  <p:slideViewPr>
    <p:cSldViewPr>
      <p:cViewPr varScale="1">
        <p:scale>
          <a:sx n="74" d="100"/>
          <a:sy n="74" d="100"/>
        </p:scale>
        <p:origin x="1244" y="64"/>
      </p:cViewPr>
      <p:guideLst>
        <p:guide orient="horz" pos="2160"/>
        <p:guide pos="2880"/>
        <p:guide pos="2980"/>
        <p:guide orient="horz" pos="22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22ADE-7FA5-49E6-9043-10BDBF5D7DE6}" type="datetimeFigureOut">
              <a:rPr lang="en-US" smtClean="0"/>
              <a:t>4/20/2024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2DDBC-ECC6-45F6-AF4C-A3AE10AC7195}" type="slidenum">
              <a:rPr lang="en-US" smtClean="0"/>
              <a:t>‹#›</a:t>
            </a:fld>
            <a:endParaRPr lang="en-US"/>
          </a:p>
        </p:txBody>
      </p:sp>
    </p:spTree>
    <p:extLst>
      <p:ext uri="{BB962C8B-B14F-4D97-AF65-F5344CB8AC3E}">
        <p14:creationId xmlns:p14="http://schemas.microsoft.com/office/powerpoint/2010/main" val="4247417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912A5F-7A45-4353-8423-A6DA2D58B628}"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12029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4/20/2024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4/20/2024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4/20/2024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4/20/2024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4/20/2024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p>
        </p:txBody>
      </p:sp>
    </p:spTree>
  </p:cSld>
  <p:clrMapOvr>
    <a:overrideClrMapping bg1="lt1" tx1="dk1" bg2="lt2" tx2="dk2" accent1="accent1" accent2="accent2" accent3="accent3" accent4="accent4" accent5="accent5" accent6="accent6" hlink="hlink" folHlink="folHlink"/>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4/20/2024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split orient="vert"/>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assandra.apache.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networkcomputing.com/" TargetMode="External"/><Relationship Id="rId2" Type="http://schemas.openxmlformats.org/officeDocument/2006/relationships/hyperlink" Target="http://www.sourcefordgde.com/" TargetMode="External"/><Relationship Id="rId1" Type="http://schemas.openxmlformats.org/officeDocument/2006/relationships/slideLayout" Target="../slideLayouts/slideLayout2.xml"/><Relationship Id="rId5" Type="http://schemas.openxmlformats.org/officeDocument/2006/relationships/hyperlink" Target="http://www.emule-project.net/" TargetMode="External"/><Relationship Id="rId4" Type="http://schemas.openxmlformats.org/officeDocument/2006/relationships/hyperlink" Target="http://www.ieee.org/"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Autofit/>
          </a:bodyPr>
          <a:lstStyle/>
          <a:p>
            <a:pPr algn="ctr"/>
            <a:r>
              <a:rPr lang="en-US" sz="2800" b="1" dirty="0">
                <a:latin typeface="Times New Roman" panose="02020603050405020304" pitchFamily="18" charset="0"/>
                <a:cs typeface="Times New Roman" panose="02020603050405020304" pitchFamily="18" charset="0"/>
              </a:rPr>
              <a:t>Leveraging Machine Learning for Fraud Detection by Strengthening Online Payment Security</a:t>
            </a:r>
          </a:p>
        </p:txBody>
      </p:sp>
      <p:sp>
        <p:nvSpPr>
          <p:cNvPr id="3" name="Content Placeholder 2"/>
          <p:cNvSpPr>
            <a:spLocks noGrp="1"/>
          </p:cNvSpPr>
          <p:nvPr>
            <p:ph sz="quarter" idx="1"/>
          </p:nvPr>
        </p:nvSpPr>
        <p:spPr>
          <a:xfrm>
            <a:off x="152400" y="1524000"/>
            <a:ext cx="8763000" cy="5334000"/>
          </a:xfrm>
        </p:spPr>
        <p:style>
          <a:lnRef idx="2">
            <a:schemeClr val="accent2"/>
          </a:lnRef>
          <a:fillRef idx="1">
            <a:schemeClr val="lt1"/>
          </a:fillRef>
          <a:effectRef idx="0">
            <a:schemeClr val="accent2"/>
          </a:effectRef>
          <a:fontRef idx="minor">
            <a:schemeClr val="dk1"/>
          </a:fontRef>
        </p:style>
        <p:txBody>
          <a:bodyPr>
            <a:normAutofit fontScale="25000" lnSpcReduction="20000"/>
          </a:bodyPr>
          <a:lstStyle/>
          <a:p>
            <a:pPr algn="ctr">
              <a:buNone/>
            </a:pPr>
            <a:r>
              <a:rPr lang="en-US" sz="4200" b="1" dirty="0"/>
              <a:t>By</a:t>
            </a:r>
            <a:endParaRPr lang="en-US" sz="4200" dirty="0"/>
          </a:p>
          <a:p>
            <a:pPr>
              <a:buNone/>
            </a:pPr>
            <a:r>
              <a:rPr lang="en-US" sz="5600" b="1" dirty="0"/>
              <a:t>				 G K SAI MOHITHA	        (209E1A3323)</a:t>
            </a:r>
            <a:endParaRPr lang="en-US" sz="5600" dirty="0"/>
          </a:p>
          <a:p>
            <a:pPr>
              <a:buNone/>
            </a:pPr>
            <a:r>
              <a:rPr lang="en-US" sz="5600" b="1" dirty="0"/>
              <a:t>				 NAGURU SAI PREETHI           (209E1A3343)</a:t>
            </a:r>
          </a:p>
          <a:p>
            <a:pPr>
              <a:buNone/>
            </a:pPr>
            <a:r>
              <a:rPr lang="en-US" sz="5600" b="1" dirty="0"/>
              <a:t>			                    THATIPARTHI SUPRIYA	         (209E1A3361)</a:t>
            </a:r>
            <a:r>
              <a:rPr lang="en-US" sz="5600" dirty="0"/>
              <a:t> </a:t>
            </a:r>
          </a:p>
          <a:p>
            <a:pPr>
              <a:buNone/>
            </a:pPr>
            <a:r>
              <a:rPr lang="en-US" sz="5600" b="1" dirty="0"/>
              <a:t>				</a:t>
            </a:r>
          </a:p>
          <a:p>
            <a:pPr algn="ctr">
              <a:buNone/>
            </a:pPr>
            <a:endParaRPr lang="en-US" sz="5600" dirty="0"/>
          </a:p>
          <a:p>
            <a:pPr algn="ctr">
              <a:buNone/>
            </a:pPr>
            <a:r>
              <a:rPr lang="en-US" sz="5600" b="1" dirty="0"/>
              <a:t>Under the guidance of</a:t>
            </a:r>
            <a:endParaRPr lang="en-US" sz="5600" dirty="0"/>
          </a:p>
          <a:p>
            <a:pPr algn="ctr">
              <a:buNone/>
            </a:pPr>
            <a:r>
              <a:rPr lang="en-US" sz="5600" b="1" dirty="0"/>
              <a:t>D.LAVANYA (</a:t>
            </a:r>
            <a:r>
              <a:rPr lang="en-US" sz="5600" b="1" dirty="0" err="1"/>
              <a:t>M.Tech</a:t>
            </a:r>
            <a:r>
              <a:rPr lang="en-US" sz="5600" b="1" dirty="0"/>
              <a:t>)</a:t>
            </a:r>
          </a:p>
          <a:p>
            <a:pPr algn="ctr">
              <a:buNone/>
            </a:pPr>
            <a:r>
              <a:rPr lang="en-US" sz="5600" b="1" dirty="0"/>
              <a:t>Assistant Professor</a:t>
            </a:r>
          </a:p>
          <a:p>
            <a:pPr algn="ctr">
              <a:buNone/>
            </a:pPr>
            <a:endParaRPr lang="en-US" sz="5600" b="1" dirty="0"/>
          </a:p>
          <a:p>
            <a:pPr algn="ctr">
              <a:buNone/>
            </a:pPr>
            <a:endParaRPr lang="en-US" b="1" dirty="0"/>
          </a:p>
          <a:p>
            <a:pPr algn="ctr">
              <a:buNone/>
            </a:pPr>
            <a:endParaRPr lang="en-US" b="1" dirty="0"/>
          </a:p>
          <a:p>
            <a:pPr algn="ctr">
              <a:buNone/>
            </a:pPr>
            <a:endParaRPr lang="en-US" b="1" dirty="0"/>
          </a:p>
          <a:p>
            <a:pPr algn="ctr">
              <a:buNone/>
            </a:pPr>
            <a:endParaRPr lang="en-US" b="1" dirty="0"/>
          </a:p>
          <a:p>
            <a:pPr algn="ctr">
              <a:buNone/>
            </a:pPr>
            <a:endParaRPr lang="en-US" b="1" dirty="0"/>
          </a:p>
          <a:p>
            <a:pPr algn="ctr">
              <a:buNone/>
            </a:pPr>
            <a:endParaRPr lang="en-US" b="1" dirty="0"/>
          </a:p>
          <a:p>
            <a:pPr algn="ctr">
              <a:buNone/>
            </a:pPr>
            <a:endParaRPr lang="en-US" b="1" dirty="0"/>
          </a:p>
          <a:p>
            <a:pPr algn="ctr">
              <a:buNone/>
            </a:pPr>
            <a:r>
              <a:rPr lang="en-US" sz="5600" b="1" dirty="0"/>
              <a:t>DEPARTMENT OF COMPUTER SCIENCE AND ENGINEERING (AI &amp; ML)</a:t>
            </a:r>
            <a:endParaRPr lang="en-US" sz="5600" dirty="0"/>
          </a:p>
          <a:p>
            <a:pPr algn="ctr">
              <a:buNone/>
            </a:pPr>
            <a:r>
              <a:rPr lang="en-US" sz="5600" b="1" dirty="0">
                <a:latin typeface="Times New Roman" panose="02020603050405020304" pitchFamily="18" charset="0"/>
                <a:cs typeface="Times New Roman" panose="02020603050405020304" pitchFamily="18" charset="0"/>
              </a:rPr>
              <a:t>SRI VENKATESWARA ENGINEERING COLLEGE </a:t>
            </a:r>
          </a:p>
          <a:p>
            <a:pPr algn="ctr">
              <a:buNone/>
            </a:pPr>
            <a:r>
              <a:rPr lang="en-US" sz="5600" b="1" dirty="0">
                <a:latin typeface="Times New Roman" panose="02020603050405020304" pitchFamily="18" charset="0"/>
                <a:cs typeface="Times New Roman" panose="02020603050405020304" pitchFamily="18" charset="0"/>
              </a:rPr>
              <a:t>(</a:t>
            </a:r>
            <a:r>
              <a:rPr lang="en-US" sz="5600" b="1" dirty="0" err="1">
                <a:latin typeface="Times New Roman" panose="02020603050405020304" pitchFamily="18" charset="0"/>
                <a:cs typeface="Times New Roman" panose="02020603050405020304" pitchFamily="18" charset="0"/>
              </a:rPr>
              <a:t>Affilated</a:t>
            </a:r>
            <a:r>
              <a:rPr lang="en-US" sz="5600" b="1" dirty="0">
                <a:latin typeface="Times New Roman" panose="02020603050405020304" pitchFamily="18" charset="0"/>
                <a:cs typeface="Times New Roman" panose="02020603050405020304" pitchFamily="18" charset="0"/>
              </a:rPr>
              <a:t> to </a:t>
            </a:r>
            <a:r>
              <a:rPr lang="en-US" sz="5600" b="1" dirty="0" err="1">
                <a:latin typeface="Times New Roman" panose="02020603050405020304" pitchFamily="18" charset="0"/>
                <a:cs typeface="Times New Roman" panose="02020603050405020304" pitchFamily="18" charset="0"/>
              </a:rPr>
              <a:t>JNTUA,Ananthapuramu</a:t>
            </a:r>
            <a:r>
              <a:rPr lang="en-US" sz="5600" b="1" dirty="0">
                <a:latin typeface="Times New Roman" panose="02020603050405020304" pitchFamily="18" charset="0"/>
                <a:cs typeface="Times New Roman" panose="02020603050405020304" pitchFamily="18" charset="0"/>
              </a:rPr>
              <a:t>)</a:t>
            </a:r>
          </a:p>
          <a:p>
            <a:pPr algn="ctr">
              <a:buNone/>
            </a:pPr>
            <a:r>
              <a:rPr lang="en-US" sz="5600" b="1" dirty="0" err="1"/>
              <a:t>Karakambadi</a:t>
            </a:r>
            <a:r>
              <a:rPr lang="en-US" sz="5600" b="1" dirty="0"/>
              <a:t> Road, Tirupati-517507</a:t>
            </a:r>
            <a:endParaRPr lang="en-US" sz="5600" dirty="0"/>
          </a:p>
          <a:p>
            <a:pPr algn="ctr">
              <a:buNone/>
            </a:pPr>
            <a:r>
              <a:rPr lang="en-US" sz="5600" b="1" dirty="0"/>
              <a:t>2020-2024</a:t>
            </a:r>
            <a:endParaRPr lang="en-US" sz="5600" dirty="0"/>
          </a:p>
          <a:p>
            <a:endParaRPr lang="en-US" dirty="0"/>
          </a:p>
        </p:txBody>
      </p:sp>
      <p:pic>
        <p:nvPicPr>
          <p:cNvPr id="5" name="Picture 4"/>
          <p:cNvPicPr>
            <a:picLocks noChangeAspect="1"/>
          </p:cNvPicPr>
          <p:nvPr/>
        </p:nvPicPr>
        <p:blipFill>
          <a:blip r:embed="rId2"/>
          <a:stretch>
            <a:fillRect/>
          </a:stretch>
        </p:blipFill>
        <p:spPr>
          <a:xfrm>
            <a:off x="3733801" y="4191000"/>
            <a:ext cx="1676400" cy="1143000"/>
          </a:xfrm>
          <a:prstGeom prst="rect">
            <a:avLst/>
          </a:prstGeom>
        </p:spPr>
      </p:pic>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anose="02020603050405020304" pitchFamily="18" charset="0"/>
              </a:rPr>
              <a:t>SYSTEM REQUIREMENTS</a:t>
            </a:r>
            <a:endParaRPr lang="en-US"/>
          </a:p>
        </p:txBody>
      </p:sp>
      <p:sp>
        <p:nvSpPr>
          <p:cNvPr id="3" name="Content Placeholder 2"/>
          <p:cNvSpPr>
            <a:spLocks noGrp="1"/>
          </p:cNvSpPr>
          <p:nvPr>
            <p:ph sz="quarter" idx="1"/>
          </p:nvPr>
        </p:nvSpPr>
        <p:spPr/>
        <p:txBody>
          <a:bodyPr>
            <a:normAutofit/>
          </a:bodyPr>
          <a:lstStyle/>
          <a:p>
            <a:pPr marL="0" indent="0">
              <a:buNone/>
            </a:pPr>
            <a:r>
              <a:rPr lang="en-US" sz="2400" b="1" u="sng">
                <a:latin typeface="Times New Roman" panose="02020603050405020304" pitchFamily="18" charset="0"/>
                <a:cs typeface="Times New Roman" panose="02020603050405020304" pitchFamily="18" charset="0"/>
              </a:rPr>
              <a:t>Hardware Requirements :</a:t>
            </a:r>
            <a:endParaRPr lang="en-US" sz="2400" b="1">
              <a:latin typeface="Times New Roman" panose="02020603050405020304" pitchFamily="18" charset="0"/>
              <a:cs typeface="Times New Roman" panose="02020603050405020304" pitchFamily="18" charset="0"/>
            </a:endParaRPr>
          </a:p>
          <a:p>
            <a:pPr marL="0" lvl="0" indent="0">
              <a:buNone/>
            </a:pPr>
            <a:r>
              <a:rPr lang="en-US" sz="2400">
                <a:latin typeface="Times New Roman" panose="02020603050405020304" pitchFamily="18" charset="0"/>
                <a:cs typeface="Times New Roman" panose="02020603050405020304" pitchFamily="18" charset="0"/>
              </a:rPr>
              <a:t>    System           : </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Pentium IV 2.4 GHz</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RAM              : 512 MB</a:t>
            </a:r>
          </a:p>
          <a:p>
            <a:pPr marL="0" lvl="0" indent="0">
              <a:buNone/>
            </a:pPr>
            <a:r>
              <a:rPr lang="en-US" sz="2400">
                <a:latin typeface="Times New Roman" panose="02020603050405020304" pitchFamily="18" charset="0"/>
                <a:cs typeface="Times New Roman" panose="02020603050405020304" pitchFamily="18" charset="0"/>
              </a:rPr>
              <a:t>    Hard disk       : 40 GB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Monitor          : 15 inch VGA Color</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Keyboard       : Standard  Keyboard</a:t>
            </a:r>
          </a:p>
          <a:p>
            <a:pPr marL="0" lvl="0" indent="0">
              <a:buNone/>
            </a:pPr>
            <a:r>
              <a:rPr lang="en-US" sz="2400"/>
              <a:t>    </a:t>
            </a:r>
            <a:r>
              <a:rPr lang="en-US" sz="2400">
                <a:latin typeface="Times New Roman" panose="02020603050405020304" pitchFamily="18" charset="0"/>
                <a:cs typeface="Times New Roman" panose="02020603050405020304" pitchFamily="18" charset="0"/>
              </a:rPr>
              <a:t>Mouse</a:t>
            </a:r>
            <a:r>
              <a:rPr lang="en-US" sz="2400"/>
              <a:t>           : </a:t>
            </a:r>
            <a:r>
              <a:rPr lang="en-US" sz="2400">
                <a:latin typeface="Times New Roman" panose="02020603050405020304" pitchFamily="18" charset="0"/>
                <a:cs typeface="Times New Roman" panose="02020603050405020304" pitchFamily="18" charset="0"/>
              </a:rPr>
              <a:t>Logitech Mouse</a:t>
            </a:r>
          </a:p>
        </p:txBody>
      </p:sp>
    </p:spTree>
    <p:extLst>
      <p:ext uri="{BB962C8B-B14F-4D97-AF65-F5344CB8AC3E}">
        <p14:creationId xmlns:p14="http://schemas.microsoft.com/office/powerpoint/2010/main" val="1731182575"/>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anose="02020603050405020304" pitchFamily="18" charset="0"/>
              </a:rPr>
              <a:t>SOFTWARE REQUIREMENTS</a:t>
            </a:r>
            <a:endParaRPr lang="en-US"/>
          </a:p>
        </p:txBody>
      </p:sp>
      <p:sp>
        <p:nvSpPr>
          <p:cNvPr id="3" name="Content Placeholder 2"/>
          <p:cNvSpPr>
            <a:spLocks noGrp="1"/>
          </p:cNvSpPr>
          <p:nvPr>
            <p:ph sz="quarter" idx="1"/>
          </p:nvPr>
        </p:nvSpPr>
        <p:spPr/>
        <p:txBody>
          <a:bodyPr>
            <a:normAutofit/>
          </a:bodyPr>
          <a:lstStyle/>
          <a:p>
            <a:pPr marL="0" lvl="0" indent="0">
              <a:buNone/>
            </a:pPr>
            <a:r>
              <a:rPr lang="en-US" sz="2400">
                <a:latin typeface="Times New Roman" panose="02020603050405020304" pitchFamily="18" charset="0"/>
                <a:cs typeface="Times New Roman" panose="02020603050405020304" pitchFamily="18" charset="0"/>
              </a:rPr>
              <a:t>Operating System      </a:t>
            </a:r>
            <a:r>
              <a:rPr lang="en-US" sz="2400" b="1">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Windows XP</a:t>
            </a:r>
          </a:p>
          <a:p>
            <a:pPr marL="0" lvl="0" indent="0">
              <a:buNone/>
            </a:pPr>
            <a:r>
              <a:rPr lang="en-US" sz="2400">
                <a:latin typeface="Times New Roman" panose="02020603050405020304" pitchFamily="18" charset="0"/>
                <a:cs typeface="Times New Roman" panose="02020603050405020304" pitchFamily="18" charset="0"/>
              </a:rPr>
              <a:t>Platform                     </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Python Technology</a:t>
            </a:r>
          </a:p>
          <a:p>
            <a:pPr marL="0" lvl="0" indent="0">
              <a:buNone/>
            </a:pPr>
            <a:r>
              <a:rPr lang="en-US" sz="2400">
                <a:latin typeface="Times New Roman" panose="02020603050405020304" pitchFamily="18" charset="0"/>
                <a:cs typeface="Times New Roman" panose="02020603050405020304" pitchFamily="18" charset="0"/>
              </a:rPr>
              <a:t>Tool                            </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Python 3.6</a:t>
            </a:r>
          </a:p>
          <a:p>
            <a:pPr marL="0" lvl="0" indent="0">
              <a:buNone/>
            </a:pPr>
            <a:r>
              <a:rPr lang="en-US" sz="2400">
                <a:latin typeface="Times New Roman" panose="02020603050405020304" pitchFamily="18" charset="0"/>
                <a:cs typeface="Times New Roman" panose="02020603050405020304" pitchFamily="18" charset="0"/>
              </a:rPr>
              <a:t>Front end                    </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Python anaconda script</a:t>
            </a:r>
          </a:p>
          <a:p>
            <a:pPr marL="0" lvl="0" indent="0">
              <a:buNone/>
            </a:pPr>
            <a:r>
              <a:rPr lang="en-US" sz="2400">
                <a:latin typeface="Times New Roman" panose="02020603050405020304" pitchFamily="18" charset="0"/>
                <a:cs typeface="Times New Roman" panose="02020603050405020304" pitchFamily="18" charset="0"/>
              </a:rPr>
              <a:t>Back end                    </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Spyder</a:t>
            </a:r>
          </a:p>
          <a:p>
            <a:endParaRPr lang="en-US" sz="2700"/>
          </a:p>
        </p:txBody>
      </p:sp>
    </p:spTree>
    <p:extLst>
      <p:ext uri="{BB962C8B-B14F-4D97-AF65-F5344CB8AC3E}">
        <p14:creationId xmlns:p14="http://schemas.microsoft.com/office/powerpoint/2010/main" val="1523708175"/>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F4B6-69EB-F658-6998-44D1EEAD355A}"/>
              </a:ext>
            </a:extLst>
          </p:cNvPr>
          <p:cNvSpPr>
            <a:spLocks noGrp="1"/>
          </p:cNvSpPr>
          <p:nvPr>
            <p:ph type="title"/>
          </p:nvPr>
        </p:nvSpPr>
        <p:spPr/>
        <p:txBody>
          <a:bodyPr/>
          <a:lstStyle/>
          <a:p>
            <a:r>
              <a:rPr lang="en-IN"/>
              <a:t>ARCHITECTURE </a:t>
            </a:r>
          </a:p>
        </p:txBody>
      </p:sp>
      <p:pic>
        <p:nvPicPr>
          <p:cNvPr id="5" name="Content Placeholder 4">
            <a:extLst>
              <a:ext uri="{FF2B5EF4-FFF2-40B4-BE49-F238E27FC236}">
                <a16:creationId xmlns:a16="http://schemas.microsoft.com/office/drawing/2014/main" id="{03981F77-1138-5359-E966-D2793476F87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1600200"/>
            <a:ext cx="6248400" cy="4724400"/>
          </a:xfrm>
        </p:spPr>
      </p:pic>
    </p:spTree>
    <p:extLst>
      <p:ext uri="{BB962C8B-B14F-4D97-AF65-F5344CB8AC3E}">
        <p14:creationId xmlns:p14="http://schemas.microsoft.com/office/powerpoint/2010/main" val="92976858"/>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066800"/>
          </a:xfrm>
        </p:spPr>
        <p:txBody>
          <a:bodyPr>
            <a:normAutofit/>
          </a:bodyPr>
          <a:lstStyle/>
          <a:p>
            <a:r>
              <a:rPr lang="en-US"/>
              <a:t>MODULES</a:t>
            </a:r>
          </a:p>
        </p:txBody>
      </p:sp>
      <p:sp>
        <p:nvSpPr>
          <p:cNvPr id="3" name="Content Placeholder 2"/>
          <p:cNvSpPr>
            <a:spLocks noGrp="1"/>
          </p:cNvSpPr>
          <p:nvPr>
            <p:ph sz="quarter" idx="1"/>
          </p:nvPr>
        </p:nvSpPr>
        <p:spPr>
          <a:xfrm>
            <a:off x="612648" y="1600200"/>
            <a:ext cx="8153400" cy="5105400"/>
          </a:xfrm>
        </p:spPr>
        <p:txBody>
          <a:bodyPr>
            <a:normAutofit/>
          </a:bodyPr>
          <a:lstStyle/>
          <a:p>
            <a:r>
              <a:rPr lang="en-US" sz="2400">
                <a:effectLst/>
                <a:latin typeface="Times New Roman" panose="02020603050405020304" pitchFamily="18" charset="0"/>
                <a:ea typeface="Times New Roman" panose="02020603050405020304" pitchFamily="18" charset="0"/>
              </a:rPr>
              <a:t>Data Collection and Preprocessing</a:t>
            </a:r>
            <a:endParaRPr lang="en-US" sz="2400">
              <a:latin typeface="Times New Roman" panose="02020603050405020304" pitchFamily="18" charset="0"/>
              <a:cs typeface="Times New Roman" panose="02020603050405020304" pitchFamily="18" charset="0"/>
            </a:endParaRPr>
          </a:p>
          <a:p>
            <a:r>
              <a:rPr lang="en-US" sz="2400">
                <a:effectLst/>
                <a:latin typeface="Times New Roman" panose="02020603050405020304" pitchFamily="18" charset="0"/>
                <a:ea typeface="Times New Roman" panose="02020603050405020304" pitchFamily="18" charset="0"/>
              </a:rPr>
              <a:t>Feature Extraction and Selection</a:t>
            </a:r>
            <a:endParaRPr lang="en-US" sz="2400">
              <a:latin typeface="Times New Roman" panose="02020603050405020304" pitchFamily="18" charset="0"/>
              <a:cs typeface="Times New Roman" panose="02020603050405020304" pitchFamily="18" charset="0"/>
            </a:endParaRPr>
          </a:p>
          <a:p>
            <a:r>
              <a:rPr lang="en-US" sz="2400">
                <a:effectLst/>
                <a:latin typeface="Times New Roman" panose="02020603050405020304" pitchFamily="18" charset="0"/>
                <a:ea typeface="Times New Roman" panose="02020603050405020304" pitchFamily="18" charset="0"/>
              </a:rPr>
              <a:t>Machine Learning Model Training</a:t>
            </a:r>
          </a:p>
          <a:p>
            <a:r>
              <a:rPr lang="en-US" sz="2400">
                <a:effectLst/>
                <a:latin typeface="Times New Roman" panose="02020603050405020304" pitchFamily="18" charset="0"/>
                <a:ea typeface="Times New Roman" panose="02020603050405020304" pitchFamily="18" charset="0"/>
              </a:rPr>
              <a:t>Model Evaluation and Validation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377670"/>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066800"/>
          </a:xfrm>
        </p:spPr>
        <p:txBody>
          <a:bodyPr>
            <a:normAutofit/>
          </a:bodyPr>
          <a:lstStyle/>
          <a:p>
            <a:r>
              <a:rPr lang="en-US"/>
              <a:t>MODULES</a:t>
            </a:r>
          </a:p>
        </p:txBody>
      </p:sp>
      <p:sp>
        <p:nvSpPr>
          <p:cNvPr id="3" name="Content Placeholder 2"/>
          <p:cNvSpPr>
            <a:spLocks noGrp="1"/>
          </p:cNvSpPr>
          <p:nvPr>
            <p:ph sz="quarter" idx="1"/>
          </p:nvPr>
        </p:nvSpPr>
        <p:spPr>
          <a:xfrm>
            <a:off x="612648" y="1600200"/>
            <a:ext cx="8153400" cy="5105400"/>
          </a:xfrm>
        </p:spPr>
        <p:txBody>
          <a:bodyPr>
            <a:normAutofit/>
          </a:bodyPr>
          <a:lstStyle/>
          <a:p>
            <a:pPr algn="just"/>
            <a:r>
              <a:rPr lang="en-US" sz="2400" b="1" u="sng">
                <a:effectLst/>
                <a:latin typeface="Times New Roman" panose="02020603050405020304" pitchFamily="18" charset="0"/>
                <a:ea typeface="Times New Roman" panose="02020603050405020304" pitchFamily="18" charset="0"/>
              </a:rPr>
              <a:t>Data Collection and Preprocessing</a:t>
            </a:r>
            <a:r>
              <a:rPr lang="en-US" sz="2400" b="1" u="sng">
                <a:latin typeface="Times New Roman" panose="02020603050405020304" pitchFamily="18" charset="0"/>
                <a:cs typeface="Times New Roman" panose="02020603050405020304" pitchFamily="18" charset="0"/>
              </a:rPr>
              <a:t>:</a:t>
            </a:r>
          </a:p>
          <a:p>
            <a:pPr algn="just"/>
            <a:endParaRPr lang="en-US" sz="2400" b="1" u="sng">
              <a:latin typeface="Times New Roman" panose="02020603050405020304" pitchFamily="18" charset="0"/>
              <a:cs typeface="Times New Roman" panose="02020603050405020304" pitchFamily="18" charset="0"/>
            </a:endParaRPr>
          </a:p>
          <a:p>
            <a:pPr algn="just"/>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This module involves collecting transaction data from various sources, such as payment gateways, financial institutions, and online merchants. </a:t>
            </a:r>
          </a:p>
          <a:p>
            <a:pPr algn="just"/>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The data collected may include transaction timestamps, transaction amounts, user demographics, and behavioral features. </a:t>
            </a:r>
          </a:p>
          <a:p>
            <a:pPr algn="just"/>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u="sng">
                <a:effectLst/>
                <a:latin typeface="Times New Roman" panose="02020603050405020304" pitchFamily="18" charset="0"/>
                <a:ea typeface="Times New Roman" panose="02020603050405020304" pitchFamily="18" charset="0"/>
              </a:rPr>
              <a:t>Feature Extraction and Selection</a:t>
            </a:r>
            <a:r>
              <a:rPr lang="en-US" sz="2400" b="1" u="sng">
                <a:latin typeface="Times New Roman" panose="02020603050405020304" pitchFamily="18" charset="0"/>
                <a:cs typeface="Times New Roman" panose="02020603050405020304" pitchFamily="18" charset="0"/>
              </a:rPr>
              <a:t>:</a:t>
            </a:r>
          </a:p>
          <a:p>
            <a:pPr algn="just"/>
            <a:r>
              <a:rPr lang="en-US" sz="2000">
                <a:effectLst/>
                <a:latin typeface="Times New Roman" panose="02020603050405020304" pitchFamily="18" charset="0"/>
                <a:ea typeface="Times New Roman" panose="02020603050405020304" pitchFamily="18" charset="0"/>
              </a:rPr>
              <a:t>In this module, relevant features are extracted from the transaction data to capture meaningful patterns and characteristics</a:t>
            </a:r>
            <a:r>
              <a:rPr lang="en-US" sz="2000" b="1">
                <a:latin typeface="Times New Roman" panose="02020603050405020304" pitchFamily="18" charset="0"/>
                <a:ea typeface="Times New Roman" panose="02020603050405020304" pitchFamily="18" charset="0"/>
                <a:cs typeface="Times New Roman" panose="02020603050405020304" pitchFamily="18" charset="0"/>
              </a:rPr>
              <a:t>.</a:t>
            </a:r>
            <a:endParaRPr lang="en-US" sz="2000" b="1">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a:effectLst/>
                <a:latin typeface="Times New Roman" panose="02020603050405020304" pitchFamily="18" charset="0"/>
                <a:ea typeface="Times New Roman" panose="02020603050405020304" pitchFamily="18" charset="0"/>
              </a:rPr>
              <a:t>Feature extraction techniques may include statistical measures, time series analysis, and behavioral profiling.</a:t>
            </a:r>
            <a:endParaRPr lang="en-US" sz="2000" b="1" u="sng">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000"/>
          </a:p>
        </p:txBody>
      </p:sp>
    </p:spTree>
    <p:extLst>
      <p:ext uri="{BB962C8B-B14F-4D97-AF65-F5344CB8AC3E}">
        <p14:creationId xmlns:p14="http://schemas.microsoft.com/office/powerpoint/2010/main" val="2183843149"/>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029200"/>
          </a:xfrm>
        </p:spPr>
        <p:txBody>
          <a:bodyPr>
            <a:normAutofit lnSpcReduction="10000"/>
          </a:bodyPr>
          <a:lstStyle/>
          <a:p>
            <a:pPr algn="just"/>
            <a:r>
              <a:rPr lang="en-US" sz="2400" b="1" u="sng">
                <a:effectLst/>
                <a:latin typeface="Times New Roman" panose="02020603050405020304" pitchFamily="18" charset="0"/>
                <a:ea typeface="Times New Roman" panose="02020603050405020304" pitchFamily="18" charset="0"/>
              </a:rPr>
              <a:t>Machine Learning Model Training</a:t>
            </a:r>
            <a:r>
              <a:rPr lang="en-US" b="1" u="sng">
                <a:latin typeface="Times New Roman" panose="02020603050405020304" pitchFamily="18" charset="0"/>
                <a:cs typeface="Times New Roman" panose="02020603050405020304" pitchFamily="18" charset="0"/>
              </a:rPr>
              <a:t>:</a:t>
            </a:r>
          </a:p>
          <a:p>
            <a:pPr algn="just"/>
            <a:endParaRPr lang="en-US" b="1" u="sng">
              <a:latin typeface="Times New Roman" panose="02020603050405020304" pitchFamily="18" charset="0"/>
              <a:cs typeface="Times New Roman" panose="02020603050405020304" pitchFamily="18" charset="0"/>
            </a:endParaRPr>
          </a:p>
          <a:p>
            <a:pPr algn="just"/>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This module involves training machine learning algorithms using historical transaction data labeled as fraudulent or legitimate. </a:t>
            </a:r>
          </a:p>
          <a:p>
            <a:pPr algn="just"/>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Supervised learning algorithms such as logistic regression, decision trees, random forests, support vector machines, and neural networks.</a:t>
            </a:r>
          </a:p>
          <a:p>
            <a:pPr algn="just"/>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u="sng">
                <a:effectLst/>
                <a:latin typeface="Times New Roman" panose="02020603050405020304" pitchFamily="18" charset="0"/>
                <a:ea typeface="Times New Roman" panose="02020603050405020304" pitchFamily="18" charset="0"/>
              </a:rPr>
              <a:t>Model Evaluation and Validation</a:t>
            </a:r>
            <a:r>
              <a:rPr lang="en-US" sz="2400" b="1" u="sng">
                <a:latin typeface="Times New Roman" panose="02020603050405020304" pitchFamily="18" charset="0"/>
                <a:cs typeface="Times New Roman" panose="02020603050405020304" pitchFamily="18" charset="0"/>
              </a:rPr>
              <a:t>:</a:t>
            </a:r>
          </a:p>
          <a:p>
            <a:pPr algn="just"/>
            <a:endParaRPr lang="en-US" sz="2400" b="1" u="sng">
              <a:latin typeface="Times New Roman" panose="02020603050405020304" pitchFamily="18" charset="0"/>
              <a:cs typeface="Times New Roman" panose="02020603050405020304" pitchFamily="18" charset="0"/>
            </a:endParaRPr>
          </a:p>
          <a:p>
            <a:pPr algn="just"/>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In this module, the performance of the trained machine learning models is evaluated using metrics such as accuracy, precision</a:t>
            </a:r>
            <a:r>
              <a:rPr lang="en-US" sz="2000" b="1">
                <a:latin typeface="Times New Roman" panose="02020603050405020304" pitchFamily="18" charset="0"/>
                <a:ea typeface="Times New Roman" panose="02020603050405020304" pitchFamily="18" charset="0"/>
                <a:cs typeface="Times New Roman" panose="02020603050405020304" pitchFamily="18" charset="0"/>
              </a:rPr>
              <a:t>.</a:t>
            </a:r>
            <a:endParaRPr lang="en-US" sz="2000" b="1">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The models are validated using cross-validation techniques to assess their generalization ability and robustness to unseen data.</a:t>
            </a:r>
            <a:endParaRPr lang="en-US" sz="2000" b="1" u="sng">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buNone/>
            </a:pPr>
            <a:endParaRPr lang="en-US"/>
          </a:p>
        </p:txBody>
      </p:sp>
      <p:sp>
        <p:nvSpPr>
          <p:cNvPr id="2" name="Rectangle 1"/>
          <p:cNvSpPr/>
          <p:nvPr/>
        </p:nvSpPr>
        <p:spPr>
          <a:xfrm>
            <a:off x="612648" y="381000"/>
            <a:ext cx="3725517" cy="769441"/>
          </a:xfrm>
          <a:prstGeom prst="rect">
            <a:avLst/>
          </a:prstGeom>
        </p:spPr>
        <p:txBody>
          <a:bodyPr wrap="square">
            <a:spAutoFit/>
          </a:bodyPr>
          <a:lstStyle/>
          <a:p>
            <a:r>
              <a:rPr lang="en-US" sz="4400">
                <a:solidFill>
                  <a:srgbClr val="775F55"/>
                </a:solidFill>
              </a:rPr>
              <a:t>MODULES</a:t>
            </a:r>
            <a:endParaRPr lang="en-US"/>
          </a:p>
        </p:txBody>
      </p:sp>
    </p:spTree>
    <p:extLst>
      <p:ext uri="{BB962C8B-B14F-4D97-AF65-F5344CB8AC3E}">
        <p14:creationId xmlns:p14="http://schemas.microsoft.com/office/powerpoint/2010/main" val="2553337076"/>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AA34-DC46-1DF0-6884-8D878956ECA0}"/>
              </a:ext>
            </a:extLst>
          </p:cNvPr>
          <p:cNvSpPr>
            <a:spLocks noGrp="1"/>
          </p:cNvSpPr>
          <p:nvPr>
            <p:ph type="title"/>
          </p:nvPr>
        </p:nvSpPr>
        <p:spPr/>
        <p:txBody>
          <a:bodyPr/>
          <a:lstStyle/>
          <a:p>
            <a:r>
              <a:rPr lang="en-IN"/>
              <a:t>Use Case Diagram</a:t>
            </a:r>
          </a:p>
        </p:txBody>
      </p:sp>
      <p:sp>
        <p:nvSpPr>
          <p:cNvPr id="3" name="Content Placeholder 2">
            <a:extLst>
              <a:ext uri="{FF2B5EF4-FFF2-40B4-BE49-F238E27FC236}">
                <a16:creationId xmlns:a16="http://schemas.microsoft.com/office/drawing/2014/main" id="{E7CDA84A-051C-A033-DCBF-48A32449560A}"/>
              </a:ext>
            </a:extLst>
          </p:cNvPr>
          <p:cNvSpPr>
            <a:spLocks noGrp="1"/>
          </p:cNvSpPr>
          <p:nvPr>
            <p:ph sz="quarter" idx="4294967295"/>
          </p:nvPr>
        </p:nvSpPr>
        <p:spPr>
          <a:xfrm>
            <a:off x="990600" y="1600200"/>
            <a:ext cx="8153400" cy="4495800"/>
          </a:xfrm>
        </p:spPr>
        <p:txBody>
          <a:bodyPr/>
          <a:lstStyle/>
          <a:p>
            <a:pPr marL="0" indent="0">
              <a:buNone/>
            </a:pPr>
            <a:endParaRPr lang="en-IN"/>
          </a:p>
          <a:p>
            <a:endParaRPr lang="en-IN"/>
          </a:p>
        </p:txBody>
      </p:sp>
      <p:sp>
        <p:nvSpPr>
          <p:cNvPr id="6" name="Rectangle 53">
            <a:extLst>
              <a:ext uri="{FF2B5EF4-FFF2-40B4-BE49-F238E27FC236}">
                <a16:creationId xmlns:a16="http://schemas.microsoft.com/office/drawing/2014/main" id="{20B2CB06-3977-2F49-B9D8-EF5ABD36994A}"/>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7" name="Group 1">
            <a:extLst>
              <a:ext uri="{FF2B5EF4-FFF2-40B4-BE49-F238E27FC236}">
                <a16:creationId xmlns:a16="http://schemas.microsoft.com/office/drawing/2014/main" id="{BC8F9D7C-8B77-78C7-BA79-01AA353C9BB3}"/>
              </a:ext>
            </a:extLst>
          </p:cNvPr>
          <p:cNvGrpSpPr>
            <a:grpSpLocks noChangeAspect="1"/>
          </p:cNvGrpSpPr>
          <p:nvPr/>
        </p:nvGrpSpPr>
        <p:grpSpPr bwMode="auto">
          <a:xfrm>
            <a:off x="152400" y="1600200"/>
            <a:ext cx="8840724" cy="5029200"/>
            <a:chOff x="-771" y="413"/>
            <a:chExt cx="11797" cy="8053"/>
          </a:xfrm>
        </p:grpSpPr>
        <p:sp>
          <p:nvSpPr>
            <p:cNvPr id="8" name="AutoShape 52">
              <a:extLst>
                <a:ext uri="{FF2B5EF4-FFF2-40B4-BE49-F238E27FC236}">
                  <a16:creationId xmlns:a16="http://schemas.microsoft.com/office/drawing/2014/main" id="{56F5C784-2652-6713-C693-5E94357E3B6C}"/>
                </a:ext>
              </a:extLst>
            </p:cNvPr>
            <p:cNvSpPr>
              <a:spLocks noChangeAspect="1" noChangeArrowheads="1" noTextEdit="1"/>
            </p:cNvSpPr>
            <p:nvPr/>
          </p:nvSpPr>
          <p:spPr bwMode="auto">
            <a:xfrm>
              <a:off x="-771" y="633"/>
              <a:ext cx="11797" cy="78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9" name="Group 47">
              <a:extLst>
                <a:ext uri="{FF2B5EF4-FFF2-40B4-BE49-F238E27FC236}">
                  <a16:creationId xmlns:a16="http://schemas.microsoft.com/office/drawing/2014/main" id="{2C0BF560-6EE0-34D2-982D-9C7D21688F4D}"/>
                </a:ext>
              </a:extLst>
            </p:cNvPr>
            <p:cNvGrpSpPr>
              <a:grpSpLocks/>
            </p:cNvGrpSpPr>
            <p:nvPr/>
          </p:nvGrpSpPr>
          <p:grpSpPr bwMode="auto">
            <a:xfrm>
              <a:off x="840" y="4158"/>
              <a:ext cx="455" cy="617"/>
              <a:chOff x="840" y="4158"/>
              <a:chExt cx="455" cy="617"/>
            </a:xfrm>
          </p:grpSpPr>
          <p:sp>
            <p:nvSpPr>
              <p:cNvPr id="55" name="Oval 51">
                <a:extLst>
                  <a:ext uri="{FF2B5EF4-FFF2-40B4-BE49-F238E27FC236}">
                    <a16:creationId xmlns:a16="http://schemas.microsoft.com/office/drawing/2014/main" id="{192F8F38-D516-008A-35C0-3F0D09752EBC}"/>
                  </a:ext>
                </a:extLst>
              </p:cNvPr>
              <p:cNvSpPr>
                <a:spLocks noChangeArrowheads="1"/>
              </p:cNvSpPr>
              <p:nvPr/>
            </p:nvSpPr>
            <p:spPr bwMode="auto">
              <a:xfrm>
                <a:off x="966" y="4158"/>
                <a:ext cx="211" cy="207"/>
              </a:xfrm>
              <a:prstGeom prst="ellipse">
                <a:avLst/>
              </a:prstGeom>
              <a:noFill/>
              <a:ln w="4">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Line 50">
                <a:extLst>
                  <a:ext uri="{FF2B5EF4-FFF2-40B4-BE49-F238E27FC236}">
                    <a16:creationId xmlns:a16="http://schemas.microsoft.com/office/drawing/2014/main" id="{2D1ED393-8E7A-614D-76C5-64D68E63096D}"/>
                  </a:ext>
                </a:extLst>
              </p:cNvPr>
              <p:cNvSpPr>
                <a:spLocks noChangeShapeType="1"/>
              </p:cNvSpPr>
              <p:nvPr/>
            </p:nvSpPr>
            <p:spPr bwMode="auto">
              <a:xfrm>
                <a:off x="1067" y="4361"/>
                <a:ext cx="1" cy="190"/>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 name="Line 49">
                <a:extLst>
                  <a:ext uri="{FF2B5EF4-FFF2-40B4-BE49-F238E27FC236}">
                    <a16:creationId xmlns:a16="http://schemas.microsoft.com/office/drawing/2014/main" id="{CEFF7DEA-B5CF-8D49-AA4E-B9F4B9456A61}"/>
                  </a:ext>
                </a:extLst>
              </p:cNvPr>
              <p:cNvSpPr>
                <a:spLocks noChangeShapeType="1"/>
              </p:cNvSpPr>
              <p:nvPr/>
            </p:nvSpPr>
            <p:spPr bwMode="auto">
              <a:xfrm>
                <a:off x="903" y="4415"/>
                <a:ext cx="329"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Freeform 48">
                <a:extLst>
                  <a:ext uri="{FF2B5EF4-FFF2-40B4-BE49-F238E27FC236}">
                    <a16:creationId xmlns:a16="http://schemas.microsoft.com/office/drawing/2014/main" id="{1E3700CE-3140-A5C3-0D19-A00614C60D60}"/>
                  </a:ext>
                </a:extLst>
              </p:cNvPr>
              <p:cNvSpPr>
                <a:spLocks/>
              </p:cNvSpPr>
              <p:nvPr/>
            </p:nvSpPr>
            <p:spPr bwMode="auto">
              <a:xfrm>
                <a:off x="840" y="4551"/>
                <a:ext cx="455" cy="224"/>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4">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0" name="Rectangle 46">
              <a:extLst>
                <a:ext uri="{FF2B5EF4-FFF2-40B4-BE49-F238E27FC236}">
                  <a16:creationId xmlns:a16="http://schemas.microsoft.com/office/drawing/2014/main" id="{3DE88713-29D3-539D-A66F-A66D6A62B646}"/>
                </a:ext>
              </a:extLst>
            </p:cNvPr>
            <p:cNvSpPr>
              <a:spLocks noChangeArrowheads="1"/>
            </p:cNvSpPr>
            <p:nvPr/>
          </p:nvSpPr>
          <p:spPr bwMode="auto">
            <a:xfrm>
              <a:off x="714" y="4896"/>
              <a:ext cx="72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NewClass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 name="Group 41">
              <a:extLst>
                <a:ext uri="{FF2B5EF4-FFF2-40B4-BE49-F238E27FC236}">
                  <a16:creationId xmlns:a16="http://schemas.microsoft.com/office/drawing/2014/main" id="{1379CE1C-4F15-C0DA-6D89-1D44D4B2CAC3}"/>
                </a:ext>
              </a:extLst>
            </p:cNvPr>
            <p:cNvGrpSpPr>
              <a:grpSpLocks/>
            </p:cNvGrpSpPr>
            <p:nvPr/>
          </p:nvGrpSpPr>
          <p:grpSpPr bwMode="auto">
            <a:xfrm>
              <a:off x="8059" y="3719"/>
              <a:ext cx="455" cy="616"/>
              <a:chOff x="8059" y="3719"/>
              <a:chExt cx="455" cy="616"/>
            </a:xfrm>
          </p:grpSpPr>
          <p:sp>
            <p:nvSpPr>
              <p:cNvPr id="51" name="Oval 45">
                <a:extLst>
                  <a:ext uri="{FF2B5EF4-FFF2-40B4-BE49-F238E27FC236}">
                    <a16:creationId xmlns:a16="http://schemas.microsoft.com/office/drawing/2014/main" id="{FF3A15D8-DB2D-FC1F-DBD3-AA787B4119A7}"/>
                  </a:ext>
                </a:extLst>
              </p:cNvPr>
              <p:cNvSpPr>
                <a:spLocks noChangeArrowheads="1"/>
              </p:cNvSpPr>
              <p:nvPr/>
            </p:nvSpPr>
            <p:spPr bwMode="auto">
              <a:xfrm>
                <a:off x="8185" y="3719"/>
                <a:ext cx="211" cy="207"/>
              </a:xfrm>
              <a:prstGeom prst="ellipse">
                <a:avLst/>
              </a:prstGeom>
              <a:noFill/>
              <a:ln w="4">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Line 44">
                <a:extLst>
                  <a:ext uri="{FF2B5EF4-FFF2-40B4-BE49-F238E27FC236}">
                    <a16:creationId xmlns:a16="http://schemas.microsoft.com/office/drawing/2014/main" id="{5309CE48-7BD5-C774-4AA4-0961DF8BBB76}"/>
                  </a:ext>
                </a:extLst>
              </p:cNvPr>
              <p:cNvSpPr>
                <a:spLocks noChangeShapeType="1"/>
              </p:cNvSpPr>
              <p:nvPr/>
            </p:nvSpPr>
            <p:spPr bwMode="auto">
              <a:xfrm>
                <a:off x="8287" y="3921"/>
                <a:ext cx="1" cy="19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Line 43">
                <a:extLst>
                  <a:ext uri="{FF2B5EF4-FFF2-40B4-BE49-F238E27FC236}">
                    <a16:creationId xmlns:a16="http://schemas.microsoft.com/office/drawing/2014/main" id="{CD7B3B76-B266-1D70-95F4-214EE5BFE79E}"/>
                  </a:ext>
                </a:extLst>
              </p:cNvPr>
              <p:cNvSpPr>
                <a:spLocks noChangeShapeType="1"/>
              </p:cNvSpPr>
              <p:nvPr/>
            </p:nvSpPr>
            <p:spPr bwMode="auto">
              <a:xfrm>
                <a:off x="8122" y="3975"/>
                <a:ext cx="329"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Freeform 42">
                <a:extLst>
                  <a:ext uri="{FF2B5EF4-FFF2-40B4-BE49-F238E27FC236}">
                    <a16:creationId xmlns:a16="http://schemas.microsoft.com/office/drawing/2014/main" id="{CF7FA53C-8B7F-27C9-C0E8-25FE3AC347A2}"/>
                  </a:ext>
                </a:extLst>
              </p:cNvPr>
              <p:cNvSpPr>
                <a:spLocks/>
              </p:cNvSpPr>
              <p:nvPr/>
            </p:nvSpPr>
            <p:spPr bwMode="auto">
              <a:xfrm>
                <a:off x="8059" y="4112"/>
                <a:ext cx="455" cy="223"/>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4">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2" name="Rectangle 40">
              <a:extLst>
                <a:ext uri="{FF2B5EF4-FFF2-40B4-BE49-F238E27FC236}">
                  <a16:creationId xmlns:a16="http://schemas.microsoft.com/office/drawing/2014/main" id="{FF87C044-ADEC-9DC3-0B49-E2AC746137FE}"/>
                </a:ext>
              </a:extLst>
            </p:cNvPr>
            <p:cNvSpPr>
              <a:spLocks noChangeArrowheads="1"/>
            </p:cNvSpPr>
            <p:nvPr/>
          </p:nvSpPr>
          <p:spPr bwMode="auto">
            <a:xfrm>
              <a:off x="7890" y="4457"/>
              <a:ext cx="81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NewClass2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Oval 39">
              <a:extLst>
                <a:ext uri="{FF2B5EF4-FFF2-40B4-BE49-F238E27FC236}">
                  <a16:creationId xmlns:a16="http://schemas.microsoft.com/office/drawing/2014/main" id="{106FCBFB-7FA3-9355-239B-B71140D24552}"/>
                </a:ext>
              </a:extLst>
            </p:cNvPr>
            <p:cNvSpPr>
              <a:spLocks noChangeArrowheads="1"/>
            </p:cNvSpPr>
            <p:nvPr/>
          </p:nvSpPr>
          <p:spPr bwMode="auto">
            <a:xfrm>
              <a:off x="3908" y="413"/>
              <a:ext cx="847" cy="43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Rectangle 38">
              <a:extLst>
                <a:ext uri="{FF2B5EF4-FFF2-40B4-BE49-F238E27FC236}">
                  <a16:creationId xmlns:a16="http://schemas.microsoft.com/office/drawing/2014/main" id="{EFBD63C4-CE78-75D3-38BF-8489F63F51DD}"/>
                </a:ext>
              </a:extLst>
            </p:cNvPr>
            <p:cNvSpPr>
              <a:spLocks noChangeArrowheads="1"/>
            </p:cNvSpPr>
            <p:nvPr/>
          </p:nvSpPr>
          <p:spPr bwMode="auto">
            <a:xfrm>
              <a:off x="3743" y="978"/>
              <a:ext cx="115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Collect Data 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Oval 37">
              <a:extLst>
                <a:ext uri="{FF2B5EF4-FFF2-40B4-BE49-F238E27FC236}">
                  <a16:creationId xmlns:a16="http://schemas.microsoft.com/office/drawing/2014/main" id="{1A72F658-9027-559F-3246-C296FB1B3C5F}"/>
                </a:ext>
              </a:extLst>
            </p:cNvPr>
            <p:cNvSpPr>
              <a:spLocks noChangeArrowheads="1"/>
            </p:cNvSpPr>
            <p:nvPr/>
          </p:nvSpPr>
          <p:spPr bwMode="auto">
            <a:xfrm>
              <a:off x="3971" y="1606"/>
              <a:ext cx="847" cy="440"/>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36">
              <a:extLst>
                <a:ext uri="{FF2B5EF4-FFF2-40B4-BE49-F238E27FC236}">
                  <a16:creationId xmlns:a16="http://schemas.microsoft.com/office/drawing/2014/main" id="{198F178D-B40C-96D1-A520-0D38AE351F93}"/>
                </a:ext>
              </a:extLst>
            </p:cNvPr>
            <p:cNvSpPr>
              <a:spLocks noChangeArrowheads="1"/>
            </p:cNvSpPr>
            <p:nvPr/>
          </p:nvSpPr>
          <p:spPr bwMode="auto">
            <a:xfrm>
              <a:off x="3708" y="2171"/>
              <a:ext cx="138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StopWord Removal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Oval 35">
              <a:extLst>
                <a:ext uri="{FF2B5EF4-FFF2-40B4-BE49-F238E27FC236}">
                  <a16:creationId xmlns:a16="http://schemas.microsoft.com/office/drawing/2014/main" id="{58FFC75A-6ED2-BA7A-2E98-AD727D0EC695}"/>
                </a:ext>
              </a:extLst>
            </p:cNvPr>
            <p:cNvSpPr>
              <a:spLocks noChangeArrowheads="1"/>
            </p:cNvSpPr>
            <p:nvPr/>
          </p:nvSpPr>
          <p:spPr bwMode="auto">
            <a:xfrm>
              <a:off x="4034" y="2800"/>
              <a:ext cx="847" cy="43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Rectangle 34">
              <a:extLst>
                <a:ext uri="{FF2B5EF4-FFF2-40B4-BE49-F238E27FC236}">
                  <a16:creationId xmlns:a16="http://schemas.microsoft.com/office/drawing/2014/main" id="{1E3B0198-C6E7-677B-8197-B4EF09A3E156}"/>
                </a:ext>
              </a:extLst>
            </p:cNvPr>
            <p:cNvSpPr>
              <a:spLocks noChangeArrowheads="1"/>
            </p:cNvSpPr>
            <p:nvPr/>
          </p:nvSpPr>
          <p:spPr bwMode="auto">
            <a:xfrm>
              <a:off x="3559" y="3365"/>
              <a:ext cx="182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Stemming Word Removal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Oval 33">
              <a:extLst>
                <a:ext uri="{FF2B5EF4-FFF2-40B4-BE49-F238E27FC236}">
                  <a16:creationId xmlns:a16="http://schemas.microsoft.com/office/drawing/2014/main" id="{67EF2238-6648-5867-F85D-95E015F87AF4}"/>
                </a:ext>
              </a:extLst>
            </p:cNvPr>
            <p:cNvSpPr>
              <a:spLocks noChangeArrowheads="1"/>
            </p:cNvSpPr>
            <p:nvPr/>
          </p:nvSpPr>
          <p:spPr bwMode="auto">
            <a:xfrm>
              <a:off x="4096" y="3931"/>
              <a:ext cx="848" cy="43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32">
              <a:extLst>
                <a:ext uri="{FF2B5EF4-FFF2-40B4-BE49-F238E27FC236}">
                  <a16:creationId xmlns:a16="http://schemas.microsoft.com/office/drawing/2014/main" id="{A1D234E9-DA8A-DB92-FD76-83EA00F7A12C}"/>
                </a:ext>
              </a:extLst>
            </p:cNvPr>
            <p:cNvSpPr>
              <a:spLocks noChangeArrowheads="1"/>
            </p:cNvSpPr>
            <p:nvPr/>
          </p:nvSpPr>
          <p:spPr bwMode="auto">
            <a:xfrm>
              <a:off x="3786" y="4500"/>
              <a:ext cx="159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Train Data Using CNN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Oval 31">
              <a:extLst>
                <a:ext uri="{FF2B5EF4-FFF2-40B4-BE49-F238E27FC236}">
                  <a16:creationId xmlns:a16="http://schemas.microsoft.com/office/drawing/2014/main" id="{3AE75EAF-FE45-3645-5CE2-2978E92E98FD}"/>
                </a:ext>
              </a:extLst>
            </p:cNvPr>
            <p:cNvSpPr>
              <a:spLocks noChangeArrowheads="1"/>
            </p:cNvSpPr>
            <p:nvPr/>
          </p:nvSpPr>
          <p:spPr bwMode="auto">
            <a:xfrm>
              <a:off x="4159" y="5062"/>
              <a:ext cx="847" cy="43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30">
              <a:extLst>
                <a:ext uri="{FF2B5EF4-FFF2-40B4-BE49-F238E27FC236}">
                  <a16:creationId xmlns:a16="http://schemas.microsoft.com/office/drawing/2014/main" id="{62ACE946-1ABB-89F6-8E79-4DEB80C043B5}"/>
                </a:ext>
              </a:extLst>
            </p:cNvPr>
            <p:cNvSpPr>
              <a:spLocks noChangeArrowheads="1"/>
            </p:cNvSpPr>
            <p:nvPr/>
          </p:nvSpPr>
          <p:spPr bwMode="auto">
            <a:xfrm>
              <a:off x="3743" y="5631"/>
              <a:ext cx="161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Build Flask Application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Oval 29">
              <a:extLst>
                <a:ext uri="{FF2B5EF4-FFF2-40B4-BE49-F238E27FC236}">
                  <a16:creationId xmlns:a16="http://schemas.microsoft.com/office/drawing/2014/main" id="{D9F1663C-5040-432C-CAA2-1AB85E808C0B}"/>
                </a:ext>
              </a:extLst>
            </p:cNvPr>
            <p:cNvSpPr>
              <a:spLocks noChangeArrowheads="1"/>
            </p:cNvSpPr>
            <p:nvPr/>
          </p:nvSpPr>
          <p:spPr bwMode="auto">
            <a:xfrm>
              <a:off x="4222" y="6193"/>
              <a:ext cx="847" cy="43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28">
              <a:extLst>
                <a:ext uri="{FF2B5EF4-FFF2-40B4-BE49-F238E27FC236}">
                  <a16:creationId xmlns:a16="http://schemas.microsoft.com/office/drawing/2014/main" id="{E799491D-97A2-B286-F0F6-8F89264D679D}"/>
                </a:ext>
              </a:extLst>
            </p:cNvPr>
            <p:cNvSpPr>
              <a:spLocks noChangeArrowheads="1"/>
            </p:cNvSpPr>
            <p:nvPr/>
          </p:nvSpPr>
          <p:spPr bwMode="auto">
            <a:xfrm>
              <a:off x="4273" y="6758"/>
              <a:ext cx="73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Input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Oval 27">
              <a:extLst>
                <a:ext uri="{FF2B5EF4-FFF2-40B4-BE49-F238E27FC236}">
                  <a16:creationId xmlns:a16="http://schemas.microsoft.com/office/drawing/2014/main" id="{4284BBE3-4C77-3AAF-13EC-0E39F2A9DC2D}"/>
                </a:ext>
              </a:extLst>
            </p:cNvPr>
            <p:cNvSpPr>
              <a:spLocks noChangeArrowheads="1"/>
            </p:cNvSpPr>
            <p:nvPr/>
          </p:nvSpPr>
          <p:spPr bwMode="auto">
            <a:xfrm>
              <a:off x="4222" y="7198"/>
              <a:ext cx="847" cy="43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26">
              <a:extLst>
                <a:ext uri="{FF2B5EF4-FFF2-40B4-BE49-F238E27FC236}">
                  <a16:creationId xmlns:a16="http://schemas.microsoft.com/office/drawing/2014/main" id="{D9B01F2C-B3FB-B2C4-4030-93A22AF73421}"/>
                </a:ext>
              </a:extLst>
            </p:cNvPr>
            <p:cNvSpPr>
              <a:spLocks noChangeArrowheads="1"/>
            </p:cNvSpPr>
            <p:nvPr/>
          </p:nvSpPr>
          <p:spPr bwMode="auto">
            <a:xfrm>
              <a:off x="4096" y="7823"/>
              <a:ext cx="111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Input Prediction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Line 25">
              <a:extLst>
                <a:ext uri="{FF2B5EF4-FFF2-40B4-BE49-F238E27FC236}">
                  <a16:creationId xmlns:a16="http://schemas.microsoft.com/office/drawing/2014/main" id="{5C664F15-68F1-2B65-45FB-F14CE652E29B}"/>
                </a:ext>
              </a:extLst>
            </p:cNvPr>
            <p:cNvSpPr>
              <a:spLocks noChangeShapeType="1"/>
            </p:cNvSpPr>
            <p:nvPr/>
          </p:nvSpPr>
          <p:spPr bwMode="auto">
            <a:xfrm flipV="1">
              <a:off x="1291" y="1272"/>
              <a:ext cx="2495" cy="2910"/>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Line 24">
              <a:extLst>
                <a:ext uri="{FF2B5EF4-FFF2-40B4-BE49-F238E27FC236}">
                  <a16:creationId xmlns:a16="http://schemas.microsoft.com/office/drawing/2014/main" id="{C4242A3D-FA37-C322-6E8F-7C4E0FBEA445}"/>
                </a:ext>
              </a:extLst>
            </p:cNvPr>
            <p:cNvSpPr>
              <a:spLocks noChangeShapeType="1"/>
            </p:cNvSpPr>
            <p:nvPr/>
          </p:nvSpPr>
          <p:spPr bwMode="auto">
            <a:xfrm flipH="1">
              <a:off x="3739" y="1272"/>
              <a:ext cx="47" cy="145"/>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Line 23">
              <a:extLst>
                <a:ext uri="{FF2B5EF4-FFF2-40B4-BE49-F238E27FC236}">
                  <a16:creationId xmlns:a16="http://schemas.microsoft.com/office/drawing/2014/main" id="{AE9A2E3D-0798-D20C-16DF-41C13F16A427}"/>
                </a:ext>
              </a:extLst>
            </p:cNvPr>
            <p:cNvSpPr>
              <a:spLocks noChangeShapeType="1"/>
            </p:cNvSpPr>
            <p:nvPr/>
          </p:nvSpPr>
          <p:spPr bwMode="auto">
            <a:xfrm flipH="1">
              <a:off x="3653" y="1272"/>
              <a:ext cx="133" cy="6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Line 22">
              <a:extLst>
                <a:ext uri="{FF2B5EF4-FFF2-40B4-BE49-F238E27FC236}">
                  <a16:creationId xmlns:a16="http://schemas.microsoft.com/office/drawing/2014/main" id="{43829863-115F-8B63-1AFD-FACDF56C547C}"/>
                </a:ext>
              </a:extLst>
            </p:cNvPr>
            <p:cNvSpPr>
              <a:spLocks noChangeShapeType="1"/>
            </p:cNvSpPr>
            <p:nvPr/>
          </p:nvSpPr>
          <p:spPr bwMode="auto">
            <a:xfrm>
              <a:off x="4359" y="1272"/>
              <a:ext cx="12" cy="326"/>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Line 21">
              <a:extLst>
                <a:ext uri="{FF2B5EF4-FFF2-40B4-BE49-F238E27FC236}">
                  <a16:creationId xmlns:a16="http://schemas.microsoft.com/office/drawing/2014/main" id="{50F81376-10DB-B445-1147-02CD1CAC936D}"/>
                </a:ext>
              </a:extLst>
            </p:cNvPr>
            <p:cNvSpPr>
              <a:spLocks noChangeShapeType="1"/>
            </p:cNvSpPr>
            <p:nvPr/>
          </p:nvSpPr>
          <p:spPr bwMode="auto">
            <a:xfrm flipV="1">
              <a:off x="4371" y="1453"/>
              <a:ext cx="55" cy="145"/>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20">
              <a:extLst>
                <a:ext uri="{FF2B5EF4-FFF2-40B4-BE49-F238E27FC236}">
                  <a16:creationId xmlns:a16="http://schemas.microsoft.com/office/drawing/2014/main" id="{9D81AEF1-F0F6-9BB7-18A3-C4BE1F8B182D}"/>
                </a:ext>
              </a:extLst>
            </p:cNvPr>
            <p:cNvSpPr>
              <a:spLocks noChangeShapeType="1"/>
            </p:cNvSpPr>
            <p:nvPr/>
          </p:nvSpPr>
          <p:spPr bwMode="auto">
            <a:xfrm flipH="1" flipV="1">
              <a:off x="4308" y="1461"/>
              <a:ext cx="63" cy="13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19">
              <a:extLst>
                <a:ext uri="{FF2B5EF4-FFF2-40B4-BE49-F238E27FC236}">
                  <a16:creationId xmlns:a16="http://schemas.microsoft.com/office/drawing/2014/main" id="{05FDE90B-3A13-0BE1-0646-269FA7971185}"/>
                </a:ext>
              </a:extLst>
            </p:cNvPr>
            <p:cNvSpPr>
              <a:spLocks noChangeShapeType="1"/>
            </p:cNvSpPr>
            <p:nvPr/>
          </p:nvSpPr>
          <p:spPr bwMode="auto">
            <a:xfrm>
              <a:off x="4422" y="2466"/>
              <a:ext cx="12" cy="326"/>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18">
              <a:extLst>
                <a:ext uri="{FF2B5EF4-FFF2-40B4-BE49-F238E27FC236}">
                  <a16:creationId xmlns:a16="http://schemas.microsoft.com/office/drawing/2014/main" id="{E4BF104D-BC73-64B1-8600-E03CDA7D0E87}"/>
                </a:ext>
              </a:extLst>
            </p:cNvPr>
            <p:cNvSpPr>
              <a:spLocks noChangeShapeType="1"/>
            </p:cNvSpPr>
            <p:nvPr/>
          </p:nvSpPr>
          <p:spPr bwMode="auto">
            <a:xfrm flipV="1">
              <a:off x="4434" y="2647"/>
              <a:ext cx="55" cy="145"/>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Line 17">
              <a:extLst>
                <a:ext uri="{FF2B5EF4-FFF2-40B4-BE49-F238E27FC236}">
                  <a16:creationId xmlns:a16="http://schemas.microsoft.com/office/drawing/2014/main" id="{5146FF9C-2687-01E0-D8D2-65185403E932}"/>
                </a:ext>
              </a:extLst>
            </p:cNvPr>
            <p:cNvSpPr>
              <a:spLocks noChangeShapeType="1"/>
            </p:cNvSpPr>
            <p:nvPr/>
          </p:nvSpPr>
          <p:spPr bwMode="auto">
            <a:xfrm flipH="1" flipV="1">
              <a:off x="4371" y="2654"/>
              <a:ext cx="63" cy="138"/>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Line 16">
              <a:extLst>
                <a:ext uri="{FF2B5EF4-FFF2-40B4-BE49-F238E27FC236}">
                  <a16:creationId xmlns:a16="http://schemas.microsoft.com/office/drawing/2014/main" id="{5B845C75-80BD-3749-DAB6-567D86731D70}"/>
                </a:ext>
              </a:extLst>
            </p:cNvPr>
            <p:cNvSpPr>
              <a:spLocks noChangeShapeType="1"/>
            </p:cNvSpPr>
            <p:nvPr/>
          </p:nvSpPr>
          <p:spPr bwMode="auto">
            <a:xfrm>
              <a:off x="4489" y="3660"/>
              <a:ext cx="7" cy="263"/>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Line 15">
              <a:extLst>
                <a:ext uri="{FF2B5EF4-FFF2-40B4-BE49-F238E27FC236}">
                  <a16:creationId xmlns:a16="http://schemas.microsoft.com/office/drawing/2014/main" id="{44B8BAD6-066C-9837-711A-EBD27AAC5523}"/>
                </a:ext>
              </a:extLst>
            </p:cNvPr>
            <p:cNvSpPr>
              <a:spLocks noChangeShapeType="1"/>
            </p:cNvSpPr>
            <p:nvPr/>
          </p:nvSpPr>
          <p:spPr bwMode="auto">
            <a:xfrm flipV="1">
              <a:off x="4496" y="3781"/>
              <a:ext cx="55" cy="142"/>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Line 14">
              <a:extLst>
                <a:ext uri="{FF2B5EF4-FFF2-40B4-BE49-F238E27FC236}">
                  <a16:creationId xmlns:a16="http://schemas.microsoft.com/office/drawing/2014/main" id="{95804950-D4A3-DB62-0718-6CA492D199C4}"/>
                </a:ext>
              </a:extLst>
            </p:cNvPr>
            <p:cNvSpPr>
              <a:spLocks noChangeShapeType="1"/>
            </p:cNvSpPr>
            <p:nvPr/>
          </p:nvSpPr>
          <p:spPr bwMode="auto">
            <a:xfrm flipH="1" flipV="1">
              <a:off x="4434" y="3781"/>
              <a:ext cx="62" cy="142"/>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Line 13">
              <a:extLst>
                <a:ext uri="{FF2B5EF4-FFF2-40B4-BE49-F238E27FC236}">
                  <a16:creationId xmlns:a16="http://schemas.microsoft.com/office/drawing/2014/main" id="{2D075FEA-A7D8-8479-D155-CB4C760BEAA3}"/>
                </a:ext>
              </a:extLst>
            </p:cNvPr>
            <p:cNvSpPr>
              <a:spLocks noChangeShapeType="1"/>
            </p:cNvSpPr>
            <p:nvPr/>
          </p:nvSpPr>
          <p:spPr bwMode="auto">
            <a:xfrm>
              <a:off x="4551" y="4790"/>
              <a:ext cx="8" cy="263"/>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Line 12">
              <a:extLst>
                <a:ext uri="{FF2B5EF4-FFF2-40B4-BE49-F238E27FC236}">
                  <a16:creationId xmlns:a16="http://schemas.microsoft.com/office/drawing/2014/main" id="{968C8603-82A1-D99A-5148-4D5EA77C1722}"/>
                </a:ext>
              </a:extLst>
            </p:cNvPr>
            <p:cNvSpPr>
              <a:spLocks noChangeShapeType="1"/>
            </p:cNvSpPr>
            <p:nvPr/>
          </p:nvSpPr>
          <p:spPr bwMode="auto">
            <a:xfrm flipV="1">
              <a:off x="4559" y="4912"/>
              <a:ext cx="55" cy="14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Line 11">
              <a:extLst>
                <a:ext uri="{FF2B5EF4-FFF2-40B4-BE49-F238E27FC236}">
                  <a16:creationId xmlns:a16="http://schemas.microsoft.com/office/drawing/2014/main" id="{AEEB1433-FF00-1BEF-2D72-D126B0418864}"/>
                </a:ext>
              </a:extLst>
            </p:cNvPr>
            <p:cNvSpPr>
              <a:spLocks noChangeShapeType="1"/>
            </p:cNvSpPr>
            <p:nvPr/>
          </p:nvSpPr>
          <p:spPr bwMode="auto">
            <a:xfrm flipH="1" flipV="1">
              <a:off x="4496" y="4912"/>
              <a:ext cx="63" cy="14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Line 10">
              <a:extLst>
                <a:ext uri="{FF2B5EF4-FFF2-40B4-BE49-F238E27FC236}">
                  <a16:creationId xmlns:a16="http://schemas.microsoft.com/office/drawing/2014/main" id="{C6085370-A355-4C2B-0EB6-FE50CD9FB5CB}"/>
                </a:ext>
              </a:extLst>
            </p:cNvPr>
            <p:cNvSpPr>
              <a:spLocks noChangeShapeType="1"/>
            </p:cNvSpPr>
            <p:nvPr/>
          </p:nvSpPr>
          <p:spPr bwMode="auto">
            <a:xfrm>
              <a:off x="4614" y="5921"/>
              <a:ext cx="8" cy="263"/>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Line 9">
              <a:extLst>
                <a:ext uri="{FF2B5EF4-FFF2-40B4-BE49-F238E27FC236}">
                  <a16:creationId xmlns:a16="http://schemas.microsoft.com/office/drawing/2014/main" id="{9917712D-43C2-F467-A4BB-6A6FE84749B6}"/>
                </a:ext>
              </a:extLst>
            </p:cNvPr>
            <p:cNvSpPr>
              <a:spLocks noChangeShapeType="1"/>
            </p:cNvSpPr>
            <p:nvPr/>
          </p:nvSpPr>
          <p:spPr bwMode="auto">
            <a:xfrm flipV="1">
              <a:off x="4622" y="6043"/>
              <a:ext cx="55" cy="14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 name="Line 8">
              <a:extLst>
                <a:ext uri="{FF2B5EF4-FFF2-40B4-BE49-F238E27FC236}">
                  <a16:creationId xmlns:a16="http://schemas.microsoft.com/office/drawing/2014/main" id="{8255212D-B352-E304-7DE1-CD346FDDE8F1}"/>
                </a:ext>
              </a:extLst>
            </p:cNvPr>
            <p:cNvSpPr>
              <a:spLocks noChangeShapeType="1"/>
            </p:cNvSpPr>
            <p:nvPr/>
          </p:nvSpPr>
          <p:spPr bwMode="auto">
            <a:xfrm flipH="1" flipV="1">
              <a:off x="4559" y="6043"/>
              <a:ext cx="63" cy="14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Line 7">
              <a:extLst>
                <a:ext uri="{FF2B5EF4-FFF2-40B4-BE49-F238E27FC236}">
                  <a16:creationId xmlns:a16="http://schemas.microsoft.com/office/drawing/2014/main" id="{7E6CE05E-269B-0DC4-81FA-BE5D7CC090B1}"/>
                </a:ext>
              </a:extLst>
            </p:cNvPr>
            <p:cNvSpPr>
              <a:spLocks noChangeShapeType="1"/>
            </p:cNvSpPr>
            <p:nvPr/>
          </p:nvSpPr>
          <p:spPr bwMode="auto">
            <a:xfrm>
              <a:off x="4645" y="6412"/>
              <a:ext cx="1" cy="1005"/>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Line 6">
              <a:extLst>
                <a:ext uri="{FF2B5EF4-FFF2-40B4-BE49-F238E27FC236}">
                  <a16:creationId xmlns:a16="http://schemas.microsoft.com/office/drawing/2014/main" id="{9786610E-35BD-F3CA-6116-F762AF6A4B10}"/>
                </a:ext>
              </a:extLst>
            </p:cNvPr>
            <p:cNvSpPr>
              <a:spLocks noChangeShapeType="1"/>
            </p:cNvSpPr>
            <p:nvPr/>
          </p:nvSpPr>
          <p:spPr bwMode="auto">
            <a:xfrm flipV="1">
              <a:off x="4645" y="7276"/>
              <a:ext cx="59" cy="14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Line 5">
              <a:extLst>
                <a:ext uri="{FF2B5EF4-FFF2-40B4-BE49-F238E27FC236}">
                  <a16:creationId xmlns:a16="http://schemas.microsoft.com/office/drawing/2014/main" id="{3A63E31F-9525-D646-762D-7A17DF71EDD6}"/>
                </a:ext>
              </a:extLst>
            </p:cNvPr>
            <p:cNvSpPr>
              <a:spLocks noChangeShapeType="1"/>
            </p:cNvSpPr>
            <p:nvPr/>
          </p:nvSpPr>
          <p:spPr bwMode="auto">
            <a:xfrm flipH="1" flipV="1">
              <a:off x="4587" y="7276"/>
              <a:ext cx="58" cy="14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Line 4">
              <a:extLst>
                <a:ext uri="{FF2B5EF4-FFF2-40B4-BE49-F238E27FC236}">
                  <a16:creationId xmlns:a16="http://schemas.microsoft.com/office/drawing/2014/main" id="{FAE4E679-1B94-8C3C-57D0-A1388E689695}"/>
                </a:ext>
              </a:extLst>
            </p:cNvPr>
            <p:cNvSpPr>
              <a:spLocks noChangeShapeType="1"/>
            </p:cNvSpPr>
            <p:nvPr/>
          </p:nvSpPr>
          <p:spPr bwMode="auto">
            <a:xfrm flipV="1">
              <a:off x="4865" y="4417"/>
              <a:ext cx="3002" cy="2773"/>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 name="Line 3">
              <a:extLst>
                <a:ext uri="{FF2B5EF4-FFF2-40B4-BE49-F238E27FC236}">
                  <a16:creationId xmlns:a16="http://schemas.microsoft.com/office/drawing/2014/main" id="{3FE21AA7-2F3C-7CD3-2C09-A4F8CB587B29}"/>
                </a:ext>
              </a:extLst>
            </p:cNvPr>
            <p:cNvSpPr>
              <a:spLocks noChangeShapeType="1"/>
            </p:cNvSpPr>
            <p:nvPr/>
          </p:nvSpPr>
          <p:spPr bwMode="auto">
            <a:xfrm flipH="1">
              <a:off x="7804" y="4417"/>
              <a:ext cx="63" cy="138"/>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 name="Line 2">
              <a:extLst>
                <a:ext uri="{FF2B5EF4-FFF2-40B4-BE49-F238E27FC236}">
                  <a16:creationId xmlns:a16="http://schemas.microsoft.com/office/drawing/2014/main" id="{26AC258C-ACE8-1530-860F-733350D87038}"/>
                </a:ext>
              </a:extLst>
            </p:cNvPr>
            <p:cNvSpPr>
              <a:spLocks noChangeShapeType="1"/>
            </p:cNvSpPr>
            <p:nvPr/>
          </p:nvSpPr>
          <p:spPr bwMode="auto">
            <a:xfrm flipH="1">
              <a:off x="2353" y="1252"/>
              <a:ext cx="36" cy="1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119579201"/>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00C5-DE03-81B0-07CB-0677866FD5FD}"/>
              </a:ext>
            </a:extLst>
          </p:cNvPr>
          <p:cNvSpPr>
            <a:spLocks noGrp="1"/>
          </p:cNvSpPr>
          <p:nvPr>
            <p:ph type="title"/>
          </p:nvPr>
        </p:nvSpPr>
        <p:spPr/>
        <p:txBody>
          <a:bodyPr/>
          <a:lstStyle/>
          <a:p>
            <a:r>
              <a:rPr lang="en-IN"/>
              <a:t>Sequence Diagram</a:t>
            </a:r>
          </a:p>
        </p:txBody>
      </p:sp>
      <p:sp>
        <p:nvSpPr>
          <p:cNvPr id="4" name="Rectangle 83">
            <a:extLst>
              <a:ext uri="{FF2B5EF4-FFF2-40B4-BE49-F238E27FC236}">
                <a16:creationId xmlns:a16="http://schemas.microsoft.com/office/drawing/2014/main" id="{2FC57605-67DC-7066-FC90-B31888A84F92}"/>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a:extLst>
              <a:ext uri="{FF2B5EF4-FFF2-40B4-BE49-F238E27FC236}">
                <a16:creationId xmlns:a16="http://schemas.microsoft.com/office/drawing/2014/main" id="{3DAD51FF-6D63-B55C-18D0-B69F9D6F9D96}"/>
              </a:ext>
            </a:extLst>
          </p:cNvPr>
          <p:cNvGrpSpPr>
            <a:grpSpLocks noChangeAspect="1"/>
          </p:cNvGrpSpPr>
          <p:nvPr/>
        </p:nvGrpSpPr>
        <p:grpSpPr bwMode="auto">
          <a:xfrm>
            <a:off x="152400" y="1676406"/>
            <a:ext cx="8839200" cy="4800596"/>
            <a:chOff x="0" y="0"/>
            <a:chExt cx="10811" cy="4720"/>
          </a:xfrm>
        </p:grpSpPr>
        <p:sp>
          <p:nvSpPr>
            <p:cNvPr id="6" name="AutoShape 82">
              <a:extLst>
                <a:ext uri="{FF2B5EF4-FFF2-40B4-BE49-F238E27FC236}">
                  <a16:creationId xmlns:a16="http://schemas.microsoft.com/office/drawing/2014/main" id="{553ECBB6-262D-CB52-123A-3F90FAEAEB5D}"/>
                </a:ext>
              </a:extLst>
            </p:cNvPr>
            <p:cNvSpPr>
              <a:spLocks noChangeAspect="1" noChangeArrowheads="1" noTextEdit="1"/>
            </p:cNvSpPr>
            <p:nvPr/>
          </p:nvSpPr>
          <p:spPr bwMode="auto">
            <a:xfrm>
              <a:off x="0" y="0"/>
              <a:ext cx="10811" cy="47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81">
              <a:extLst>
                <a:ext uri="{FF2B5EF4-FFF2-40B4-BE49-F238E27FC236}">
                  <a16:creationId xmlns:a16="http://schemas.microsoft.com/office/drawing/2014/main" id="{4F991CF6-1D39-B7DD-43AB-5C2BCB5D66D5}"/>
                </a:ext>
              </a:extLst>
            </p:cNvPr>
            <p:cNvSpPr>
              <a:spLocks noChangeArrowheads="1"/>
            </p:cNvSpPr>
            <p:nvPr/>
          </p:nvSpPr>
          <p:spPr bwMode="auto">
            <a:xfrm>
              <a:off x="696" y="248"/>
              <a:ext cx="62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Line 80">
              <a:extLst>
                <a:ext uri="{FF2B5EF4-FFF2-40B4-BE49-F238E27FC236}">
                  <a16:creationId xmlns:a16="http://schemas.microsoft.com/office/drawing/2014/main" id="{A62D8B05-CE5D-AEA9-A249-763ABFE32404}"/>
                </a:ext>
              </a:extLst>
            </p:cNvPr>
            <p:cNvSpPr>
              <a:spLocks noChangeShapeType="1"/>
            </p:cNvSpPr>
            <p:nvPr/>
          </p:nvSpPr>
          <p:spPr bwMode="auto">
            <a:xfrm>
              <a:off x="997" y="745"/>
              <a:ext cx="1" cy="337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79">
              <a:extLst>
                <a:ext uri="{FF2B5EF4-FFF2-40B4-BE49-F238E27FC236}">
                  <a16:creationId xmlns:a16="http://schemas.microsoft.com/office/drawing/2014/main" id="{A3FE35EB-C40E-4F9C-B78F-5F6A5017AA30}"/>
                </a:ext>
              </a:extLst>
            </p:cNvPr>
            <p:cNvSpPr>
              <a:spLocks noChangeArrowheads="1"/>
            </p:cNvSpPr>
            <p:nvPr/>
          </p:nvSpPr>
          <p:spPr bwMode="auto">
            <a:xfrm>
              <a:off x="424" y="214"/>
              <a:ext cx="1135" cy="439"/>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78">
              <a:extLst>
                <a:ext uri="{FF2B5EF4-FFF2-40B4-BE49-F238E27FC236}">
                  <a16:creationId xmlns:a16="http://schemas.microsoft.com/office/drawing/2014/main" id="{DDC7AA1D-F795-A17C-31AB-F81A88A9E6B0}"/>
                </a:ext>
              </a:extLst>
            </p:cNvPr>
            <p:cNvSpPr>
              <a:spLocks noChangeArrowheads="1"/>
            </p:cNvSpPr>
            <p:nvPr/>
          </p:nvSpPr>
          <p:spPr bwMode="auto">
            <a:xfrm>
              <a:off x="696" y="248"/>
              <a:ext cx="62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77">
              <a:extLst>
                <a:ext uri="{FF2B5EF4-FFF2-40B4-BE49-F238E27FC236}">
                  <a16:creationId xmlns:a16="http://schemas.microsoft.com/office/drawing/2014/main" id="{C6DE80C5-DB86-5D08-61B6-BA5E8D9F4631}"/>
                </a:ext>
              </a:extLst>
            </p:cNvPr>
            <p:cNvSpPr>
              <a:spLocks noChangeArrowheads="1"/>
            </p:cNvSpPr>
            <p:nvPr/>
          </p:nvSpPr>
          <p:spPr bwMode="auto">
            <a:xfrm>
              <a:off x="940" y="928"/>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76">
              <a:extLst>
                <a:ext uri="{FF2B5EF4-FFF2-40B4-BE49-F238E27FC236}">
                  <a16:creationId xmlns:a16="http://schemas.microsoft.com/office/drawing/2014/main" id="{9D86F853-C324-6B09-66BE-796B86687B5A}"/>
                </a:ext>
              </a:extLst>
            </p:cNvPr>
            <p:cNvSpPr>
              <a:spLocks noChangeArrowheads="1"/>
            </p:cNvSpPr>
            <p:nvPr/>
          </p:nvSpPr>
          <p:spPr bwMode="auto">
            <a:xfrm>
              <a:off x="2152" y="248"/>
              <a:ext cx="71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StopWord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75">
              <a:extLst>
                <a:ext uri="{FF2B5EF4-FFF2-40B4-BE49-F238E27FC236}">
                  <a16:creationId xmlns:a16="http://schemas.microsoft.com/office/drawing/2014/main" id="{A552AB7D-EE27-597C-75C8-478DA7750113}"/>
                </a:ext>
              </a:extLst>
            </p:cNvPr>
            <p:cNvSpPr>
              <a:spLocks noChangeArrowheads="1"/>
            </p:cNvSpPr>
            <p:nvPr/>
          </p:nvSpPr>
          <p:spPr bwMode="auto">
            <a:xfrm>
              <a:off x="2236" y="439"/>
              <a:ext cx="63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Removal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Line 74">
              <a:extLst>
                <a:ext uri="{FF2B5EF4-FFF2-40B4-BE49-F238E27FC236}">
                  <a16:creationId xmlns:a16="http://schemas.microsoft.com/office/drawing/2014/main" id="{71BA2E7C-16AB-4C88-1809-A0177D7A455F}"/>
                </a:ext>
              </a:extLst>
            </p:cNvPr>
            <p:cNvSpPr>
              <a:spLocks noChangeShapeType="1"/>
            </p:cNvSpPr>
            <p:nvPr/>
          </p:nvSpPr>
          <p:spPr bwMode="auto">
            <a:xfrm>
              <a:off x="2526" y="745"/>
              <a:ext cx="1" cy="337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73">
              <a:extLst>
                <a:ext uri="{FF2B5EF4-FFF2-40B4-BE49-F238E27FC236}">
                  <a16:creationId xmlns:a16="http://schemas.microsoft.com/office/drawing/2014/main" id="{0F4C4D2C-AB08-1031-E452-45D88314118B}"/>
                </a:ext>
              </a:extLst>
            </p:cNvPr>
            <p:cNvSpPr>
              <a:spLocks noChangeArrowheads="1"/>
            </p:cNvSpPr>
            <p:nvPr/>
          </p:nvSpPr>
          <p:spPr bwMode="auto">
            <a:xfrm>
              <a:off x="1953" y="214"/>
              <a:ext cx="1135" cy="439"/>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72">
              <a:extLst>
                <a:ext uri="{FF2B5EF4-FFF2-40B4-BE49-F238E27FC236}">
                  <a16:creationId xmlns:a16="http://schemas.microsoft.com/office/drawing/2014/main" id="{6BE1D681-F99B-7A32-8503-749651413BC4}"/>
                </a:ext>
              </a:extLst>
            </p:cNvPr>
            <p:cNvSpPr>
              <a:spLocks noChangeArrowheads="1"/>
            </p:cNvSpPr>
            <p:nvPr/>
          </p:nvSpPr>
          <p:spPr bwMode="auto">
            <a:xfrm>
              <a:off x="2152" y="248"/>
              <a:ext cx="71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StopWord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1">
              <a:extLst>
                <a:ext uri="{FF2B5EF4-FFF2-40B4-BE49-F238E27FC236}">
                  <a16:creationId xmlns:a16="http://schemas.microsoft.com/office/drawing/2014/main" id="{E71CD4D1-7BCD-4FE7-AE66-DEE13C8305BF}"/>
                </a:ext>
              </a:extLst>
            </p:cNvPr>
            <p:cNvSpPr>
              <a:spLocks noChangeArrowheads="1"/>
            </p:cNvSpPr>
            <p:nvPr/>
          </p:nvSpPr>
          <p:spPr bwMode="auto">
            <a:xfrm>
              <a:off x="2236" y="439"/>
              <a:ext cx="63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Removal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0">
              <a:extLst>
                <a:ext uri="{FF2B5EF4-FFF2-40B4-BE49-F238E27FC236}">
                  <a16:creationId xmlns:a16="http://schemas.microsoft.com/office/drawing/2014/main" id="{95C1D76B-4594-A17B-A66D-955767681D05}"/>
                </a:ext>
              </a:extLst>
            </p:cNvPr>
            <p:cNvSpPr>
              <a:spLocks noChangeArrowheads="1"/>
            </p:cNvSpPr>
            <p:nvPr/>
          </p:nvSpPr>
          <p:spPr bwMode="auto">
            <a:xfrm>
              <a:off x="2469" y="928"/>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69">
              <a:extLst>
                <a:ext uri="{FF2B5EF4-FFF2-40B4-BE49-F238E27FC236}">
                  <a16:creationId xmlns:a16="http://schemas.microsoft.com/office/drawing/2014/main" id="{3755001B-29F0-10B4-3D91-23AECE2A2F5A}"/>
                </a:ext>
              </a:extLst>
            </p:cNvPr>
            <p:cNvSpPr>
              <a:spLocks noChangeArrowheads="1"/>
            </p:cNvSpPr>
            <p:nvPr/>
          </p:nvSpPr>
          <p:spPr bwMode="auto">
            <a:xfrm>
              <a:off x="2469" y="1417"/>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8">
              <a:extLst>
                <a:ext uri="{FF2B5EF4-FFF2-40B4-BE49-F238E27FC236}">
                  <a16:creationId xmlns:a16="http://schemas.microsoft.com/office/drawing/2014/main" id="{1BFE1175-9BBC-5850-D023-FED53B3AB41B}"/>
                </a:ext>
              </a:extLst>
            </p:cNvPr>
            <p:cNvSpPr>
              <a:spLocks noChangeArrowheads="1"/>
            </p:cNvSpPr>
            <p:nvPr/>
          </p:nvSpPr>
          <p:spPr bwMode="auto">
            <a:xfrm>
              <a:off x="3558" y="248"/>
              <a:ext cx="72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Stemming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67">
              <a:extLst>
                <a:ext uri="{FF2B5EF4-FFF2-40B4-BE49-F238E27FC236}">
                  <a16:creationId xmlns:a16="http://schemas.microsoft.com/office/drawing/2014/main" id="{EA1F8690-0A18-952C-D345-4365AB784645}"/>
                </a:ext>
              </a:extLst>
            </p:cNvPr>
            <p:cNvSpPr>
              <a:spLocks noChangeArrowheads="1"/>
            </p:cNvSpPr>
            <p:nvPr/>
          </p:nvSpPr>
          <p:spPr bwMode="auto">
            <a:xfrm>
              <a:off x="3432" y="439"/>
              <a:ext cx="10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Word Removal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Line 66">
              <a:extLst>
                <a:ext uri="{FF2B5EF4-FFF2-40B4-BE49-F238E27FC236}">
                  <a16:creationId xmlns:a16="http://schemas.microsoft.com/office/drawing/2014/main" id="{E1983DC1-3227-3B3D-5AC3-84742C251E95}"/>
                </a:ext>
              </a:extLst>
            </p:cNvPr>
            <p:cNvSpPr>
              <a:spLocks noChangeShapeType="1"/>
            </p:cNvSpPr>
            <p:nvPr/>
          </p:nvSpPr>
          <p:spPr bwMode="auto">
            <a:xfrm>
              <a:off x="3933" y="745"/>
              <a:ext cx="1" cy="337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65">
              <a:extLst>
                <a:ext uri="{FF2B5EF4-FFF2-40B4-BE49-F238E27FC236}">
                  <a16:creationId xmlns:a16="http://schemas.microsoft.com/office/drawing/2014/main" id="{5883F762-F296-DB98-7BD2-CFB698438C31}"/>
                </a:ext>
              </a:extLst>
            </p:cNvPr>
            <p:cNvSpPr>
              <a:spLocks noChangeArrowheads="1"/>
            </p:cNvSpPr>
            <p:nvPr/>
          </p:nvSpPr>
          <p:spPr bwMode="auto">
            <a:xfrm>
              <a:off x="3359" y="214"/>
              <a:ext cx="1135" cy="439"/>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C9C0B8D-DF1B-ECEB-08F4-FB44F555579D}"/>
                </a:ext>
              </a:extLst>
            </p:cNvPr>
            <p:cNvSpPr>
              <a:spLocks noChangeArrowheads="1"/>
            </p:cNvSpPr>
            <p:nvPr/>
          </p:nvSpPr>
          <p:spPr bwMode="auto">
            <a:xfrm>
              <a:off x="3558" y="248"/>
              <a:ext cx="72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Stemming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63">
              <a:extLst>
                <a:ext uri="{FF2B5EF4-FFF2-40B4-BE49-F238E27FC236}">
                  <a16:creationId xmlns:a16="http://schemas.microsoft.com/office/drawing/2014/main" id="{9DA9C739-9ADA-D5E5-2C84-5803F3C6F203}"/>
                </a:ext>
              </a:extLst>
            </p:cNvPr>
            <p:cNvSpPr>
              <a:spLocks noChangeArrowheads="1"/>
            </p:cNvSpPr>
            <p:nvPr/>
          </p:nvSpPr>
          <p:spPr bwMode="auto">
            <a:xfrm>
              <a:off x="3432" y="439"/>
              <a:ext cx="10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Word Removal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62">
              <a:extLst>
                <a:ext uri="{FF2B5EF4-FFF2-40B4-BE49-F238E27FC236}">
                  <a16:creationId xmlns:a16="http://schemas.microsoft.com/office/drawing/2014/main" id="{5F761E28-40A4-B971-51B8-7BA8F0A969A3}"/>
                </a:ext>
              </a:extLst>
            </p:cNvPr>
            <p:cNvSpPr>
              <a:spLocks noChangeArrowheads="1"/>
            </p:cNvSpPr>
            <p:nvPr/>
          </p:nvSpPr>
          <p:spPr bwMode="auto">
            <a:xfrm>
              <a:off x="3875" y="1417"/>
              <a:ext cx="104"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121106D4-02AA-BA72-56EA-D39C413DDD1E}"/>
                </a:ext>
              </a:extLst>
            </p:cNvPr>
            <p:cNvSpPr>
              <a:spLocks noChangeArrowheads="1"/>
            </p:cNvSpPr>
            <p:nvPr/>
          </p:nvSpPr>
          <p:spPr bwMode="auto">
            <a:xfrm>
              <a:off x="3875" y="1906"/>
              <a:ext cx="104"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0">
              <a:extLst>
                <a:ext uri="{FF2B5EF4-FFF2-40B4-BE49-F238E27FC236}">
                  <a16:creationId xmlns:a16="http://schemas.microsoft.com/office/drawing/2014/main" id="{8AA27EFB-7F5A-BF0E-025B-70B1E42FE3E9}"/>
                </a:ext>
              </a:extLst>
            </p:cNvPr>
            <p:cNvSpPr>
              <a:spLocks noChangeArrowheads="1"/>
            </p:cNvSpPr>
            <p:nvPr/>
          </p:nvSpPr>
          <p:spPr bwMode="auto">
            <a:xfrm>
              <a:off x="4831" y="248"/>
              <a:ext cx="98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Positive Word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59">
              <a:extLst>
                <a:ext uri="{FF2B5EF4-FFF2-40B4-BE49-F238E27FC236}">
                  <a16:creationId xmlns:a16="http://schemas.microsoft.com/office/drawing/2014/main" id="{AC5DC6C0-ACB7-469E-B962-FE3A40E80A30}"/>
                </a:ext>
              </a:extLst>
            </p:cNvPr>
            <p:cNvSpPr>
              <a:spLocks noChangeArrowheads="1"/>
            </p:cNvSpPr>
            <p:nvPr/>
          </p:nvSpPr>
          <p:spPr bwMode="auto">
            <a:xfrm>
              <a:off x="5049" y="439"/>
              <a:ext cx="63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Removal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Line 58">
              <a:extLst>
                <a:ext uri="{FF2B5EF4-FFF2-40B4-BE49-F238E27FC236}">
                  <a16:creationId xmlns:a16="http://schemas.microsoft.com/office/drawing/2014/main" id="{2A5917A6-DE52-C212-CBEC-87E056D781F0}"/>
                </a:ext>
              </a:extLst>
            </p:cNvPr>
            <p:cNvSpPr>
              <a:spLocks noChangeShapeType="1"/>
            </p:cNvSpPr>
            <p:nvPr/>
          </p:nvSpPr>
          <p:spPr bwMode="auto">
            <a:xfrm>
              <a:off x="5339" y="745"/>
              <a:ext cx="1" cy="337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Rectangle 57">
              <a:extLst>
                <a:ext uri="{FF2B5EF4-FFF2-40B4-BE49-F238E27FC236}">
                  <a16:creationId xmlns:a16="http://schemas.microsoft.com/office/drawing/2014/main" id="{4D9C1102-ACAF-882A-1559-C232E86982EB}"/>
                </a:ext>
              </a:extLst>
            </p:cNvPr>
            <p:cNvSpPr>
              <a:spLocks noChangeArrowheads="1"/>
            </p:cNvSpPr>
            <p:nvPr/>
          </p:nvSpPr>
          <p:spPr bwMode="auto">
            <a:xfrm>
              <a:off x="4766" y="214"/>
              <a:ext cx="1135" cy="439"/>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56">
              <a:extLst>
                <a:ext uri="{FF2B5EF4-FFF2-40B4-BE49-F238E27FC236}">
                  <a16:creationId xmlns:a16="http://schemas.microsoft.com/office/drawing/2014/main" id="{FF09EBE5-9BD2-6F42-5B4A-BD0352310398}"/>
                </a:ext>
              </a:extLst>
            </p:cNvPr>
            <p:cNvSpPr>
              <a:spLocks noChangeArrowheads="1"/>
            </p:cNvSpPr>
            <p:nvPr/>
          </p:nvSpPr>
          <p:spPr bwMode="auto">
            <a:xfrm>
              <a:off x="4952" y="248"/>
              <a:ext cx="80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Train Data</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Using CNN</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55">
              <a:extLst>
                <a:ext uri="{FF2B5EF4-FFF2-40B4-BE49-F238E27FC236}">
                  <a16:creationId xmlns:a16="http://schemas.microsoft.com/office/drawing/2014/main" id="{A8C26495-657C-345D-814D-FB05D20CB2E6}"/>
                </a:ext>
              </a:extLst>
            </p:cNvPr>
            <p:cNvSpPr>
              <a:spLocks noChangeArrowheads="1"/>
            </p:cNvSpPr>
            <p:nvPr/>
          </p:nvSpPr>
          <p:spPr bwMode="auto">
            <a:xfrm>
              <a:off x="5049" y="439"/>
              <a:ext cx="129"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IN"/>
            </a:p>
          </p:txBody>
        </p:sp>
        <p:sp>
          <p:nvSpPr>
            <p:cNvPr id="34" name="Rectangle 54">
              <a:extLst>
                <a:ext uri="{FF2B5EF4-FFF2-40B4-BE49-F238E27FC236}">
                  <a16:creationId xmlns:a16="http://schemas.microsoft.com/office/drawing/2014/main" id="{7454FE5A-0FB3-D2EF-B5EB-22FFBEEC6B08}"/>
                </a:ext>
              </a:extLst>
            </p:cNvPr>
            <p:cNvSpPr>
              <a:spLocks noChangeArrowheads="1"/>
            </p:cNvSpPr>
            <p:nvPr/>
          </p:nvSpPr>
          <p:spPr bwMode="auto">
            <a:xfrm>
              <a:off x="5282" y="1906"/>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53">
              <a:extLst>
                <a:ext uri="{FF2B5EF4-FFF2-40B4-BE49-F238E27FC236}">
                  <a16:creationId xmlns:a16="http://schemas.microsoft.com/office/drawing/2014/main" id="{DA0EC365-0257-93E6-DE8A-CC4D7D83239A}"/>
                </a:ext>
              </a:extLst>
            </p:cNvPr>
            <p:cNvSpPr>
              <a:spLocks noChangeArrowheads="1"/>
            </p:cNvSpPr>
            <p:nvPr/>
          </p:nvSpPr>
          <p:spPr bwMode="auto">
            <a:xfrm>
              <a:off x="5282" y="2395"/>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52">
              <a:extLst>
                <a:ext uri="{FF2B5EF4-FFF2-40B4-BE49-F238E27FC236}">
                  <a16:creationId xmlns:a16="http://schemas.microsoft.com/office/drawing/2014/main" id="{C427A77C-975F-9DB5-3418-28DBD7F68D2B}"/>
                </a:ext>
              </a:extLst>
            </p:cNvPr>
            <p:cNvSpPr>
              <a:spLocks noChangeArrowheads="1"/>
            </p:cNvSpPr>
            <p:nvPr/>
          </p:nvSpPr>
          <p:spPr bwMode="auto">
            <a:xfrm>
              <a:off x="6275" y="248"/>
              <a:ext cx="10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Negative Word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51">
              <a:extLst>
                <a:ext uri="{FF2B5EF4-FFF2-40B4-BE49-F238E27FC236}">
                  <a16:creationId xmlns:a16="http://schemas.microsoft.com/office/drawing/2014/main" id="{461114D2-B876-648D-9241-3F2D1E1ED21A}"/>
                </a:ext>
              </a:extLst>
            </p:cNvPr>
            <p:cNvSpPr>
              <a:spLocks noChangeArrowheads="1"/>
            </p:cNvSpPr>
            <p:nvPr/>
          </p:nvSpPr>
          <p:spPr bwMode="auto">
            <a:xfrm>
              <a:off x="6516" y="439"/>
              <a:ext cx="63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Removal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Line 50">
              <a:extLst>
                <a:ext uri="{FF2B5EF4-FFF2-40B4-BE49-F238E27FC236}">
                  <a16:creationId xmlns:a16="http://schemas.microsoft.com/office/drawing/2014/main" id="{11ABDF0A-C884-2154-D455-E274DACA5327}"/>
                </a:ext>
              </a:extLst>
            </p:cNvPr>
            <p:cNvSpPr>
              <a:spLocks noChangeShapeType="1"/>
            </p:cNvSpPr>
            <p:nvPr/>
          </p:nvSpPr>
          <p:spPr bwMode="auto">
            <a:xfrm>
              <a:off x="6807" y="745"/>
              <a:ext cx="1" cy="337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Rectangle 49">
              <a:extLst>
                <a:ext uri="{FF2B5EF4-FFF2-40B4-BE49-F238E27FC236}">
                  <a16:creationId xmlns:a16="http://schemas.microsoft.com/office/drawing/2014/main" id="{BEF9EA14-5DBD-8836-D80A-6BE3CD8F81F6}"/>
                </a:ext>
              </a:extLst>
            </p:cNvPr>
            <p:cNvSpPr>
              <a:spLocks noChangeArrowheads="1"/>
            </p:cNvSpPr>
            <p:nvPr/>
          </p:nvSpPr>
          <p:spPr bwMode="auto">
            <a:xfrm>
              <a:off x="6123" y="214"/>
              <a:ext cx="1356" cy="439"/>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48">
              <a:extLst>
                <a:ext uri="{FF2B5EF4-FFF2-40B4-BE49-F238E27FC236}">
                  <a16:creationId xmlns:a16="http://schemas.microsoft.com/office/drawing/2014/main" id="{DCAD3F02-21C8-A7F2-506B-CA6D13E34F4B}"/>
                </a:ext>
              </a:extLst>
            </p:cNvPr>
            <p:cNvSpPr>
              <a:spLocks noChangeArrowheads="1"/>
            </p:cNvSpPr>
            <p:nvPr/>
          </p:nvSpPr>
          <p:spPr bwMode="auto">
            <a:xfrm>
              <a:off x="6516" y="248"/>
              <a:ext cx="7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Build Flask</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7">
              <a:extLst>
                <a:ext uri="{FF2B5EF4-FFF2-40B4-BE49-F238E27FC236}">
                  <a16:creationId xmlns:a16="http://schemas.microsoft.com/office/drawing/2014/main" id="{0D1A0C36-DB22-F2F1-4E4B-EB64B6D5FE43}"/>
                </a:ext>
              </a:extLst>
            </p:cNvPr>
            <p:cNvSpPr>
              <a:spLocks noChangeArrowheads="1"/>
            </p:cNvSpPr>
            <p:nvPr/>
          </p:nvSpPr>
          <p:spPr bwMode="auto">
            <a:xfrm>
              <a:off x="6516" y="439"/>
              <a:ext cx="129"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IN"/>
            </a:p>
          </p:txBody>
        </p:sp>
        <p:sp>
          <p:nvSpPr>
            <p:cNvPr id="42" name="Rectangle 46">
              <a:extLst>
                <a:ext uri="{FF2B5EF4-FFF2-40B4-BE49-F238E27FC236}">
                  <a16:creationId xmlns:a16="http://schemas.microsoft.com/office/drawing/2014/main" id="{07E22F99-3972-CC9F-91DB-1ED4F1E54DC4}"/>
                </a:ext>
              </a:extLst>
            </p:cNvPr>
            <p:cNvSpPr>
              <a:spLocks noChangeArrowheads="1"/>
            </p:cNvSpPr>
            <p:nvPr/>
          </p:nvSpPr>
          <p:spPr bwMode="auto">
            <a:xfrm>
              <a:off x="6749" y="2395"/>
              <a:ext cx="104"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45">
              <a:extLst>
                <a:ext uri="{FF2B5EF4-FFF2-40B4-BE49-F238E27FC236}">
                  <a16:creationId xmlns:a16="http://schemas.microsoft.com/office/drawing/2014/main" id="{5D8B2C50-FB3F-AF39-3D8B-42E979047000}"/>
                </a:ext>
              </a:extLst>
            </p:cNvPr>
            <p:cNvSpPr>
              <a:spLocks noChangeArrowheads="1"/>
            </p:cNvSpPr>
            <p:nvPr/>
          </p:nvSpPr>
          <p:spPr bwMode="auto">
            <a:xfrm>
              <a:off x="6749" y="2945"/>
              <a:ext cx="104"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44">
              <a:extLst>
                <a:ext uri="{FF2B5EF4-FFF2-40B4-BE49-F238E27FC236}">
                  <a16:creationId xmlns:a16="http://schemas.microsoft.com/office/drawing/2014/main" id="{D89E868E-AA23-2149-50C7-D14EB2746654}"/>
                </a:ext>
              </a:extLst>
            </p:cNvPr>
            <p:cNvSpPr>
              <a:spLocks noChangeArrowheads="1"/>
            </p:cNvSpPr>
            <p:nvPr/>
          </p:nvSpPr>
          <p:spPr bwMode="auto">
            <a:xfrm>
              <a:off x="7911" y="248"/>
              <a:ext cx="75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Frequency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Line 43">
              <a:extLst>
                <a:ext uri="{FF2B5EF4-FFF2-40B4-BE49-F238E27FC236}">
                  <a16:creationId xmlns:a16="http://schemas.microsoft.com/office/drawing/2014/main" id="{6B949180-EB31-6C2B-08D5-AEAA366BDC44}"/>
                </a:ext>
              </a:extLst>
            </p:cNvPr>
            <p:cNvSpPr>
              <a:spLocks noChangeShapeType="1"/>
            </p:cNvSpPr>
            <p:nvPr/>
          </p:nvSpPr>
          <p:spPr bwMode="auto">
            <a:xfrm>
              <a:off x="8274" y="745"/>
              <a:ext cx="1" cy="337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Rectangle 42">
              <a:extLst>
                <a:ext uri="{FF2B5EF4-FFF2-40B4-BE49-F238E27FC236}">
                  <a16:creationId xmlns:a16="http://schemas.microsoft.com/office/drawing/2014/main" id="{525F32FE-62D3-204D-E9E1-545983BC7524}"/>
                </a:ext>
              </a:extLst>
            </p:cNvPr>
            <p:cNvSpPr>
              <a:spLocks noChangeArrowheads="1"/>
            </p:cNvSpPr>
            <p:nvPr/>
          </p:nvSpPr>
          <p:spPr bwMode="auto">
            <a:xfrm>
              <a:off x="7701" y="214"/>
              <a:ext cx="1135" cy="439"/>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41">
              <a:extLst>
                <a:ext uri="{FF2B5EF4-FFF2-40B4-BE49-F238E27FC236}">
                  <a16:creationId xmlns:a16="http://schemas.microsoft.com/office/drawing/2014/main" id="{8BFE69A4-8A70-F3D4-E221-7CA01B4C0160}"/>
                </a:ext>
              </a:extLst>
            </p:cNvPr>
            <p:cNvSpPr>
              <a:spLocks noChangeArrowheads="1"/>
            </p:cNvSpPr>
            <p:nvPr/>
          </p:nvSpPr>
          <p:spPr bwMode="auto">
            <a:xfrm>
              <a:off x="7911" y="248"/>
              <a:ext cx="71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Prediction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BC27BF01-4B6A-D28B-54C0-D2366A3A912D}"/>
                </a:ext>
              </a:extLst>
            </p:cNvPr>
            <p:cNvSpPr>
              <a:spLocks noChangeArrowheads="1"/>
            </p:cNvSpPr>
            <p:nvPr/>
          </p:nvSpPr>
          <p:spPr bwMode="auto">
            <a:xfrm>
              <a:off x="8217" y="2945"/>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39">
              <a:extLst>
                <a:ext uri="{FF2B5EF4-FFF2-40B4-BE49-F238E27FC236}">
                  <a16:creationId xmlns:a16="http://schemas.microsoft.com/office/drawing/2014/main" id="{F8944B91-A4EC-4E29-71FE-16A1A20172D0}"/>
                </a:ext>
              </a:extLst>
            </p:cNvPr>
            <p:cNvSpPr>
              <a:spLocks noChangeArrowheads="1"/>
            </p:cNvSpPr>
            <p:nvPr/>
          </p:nvSpPr>
          <p:spPr bwMode="auto">
            <a:xfrm>
              <a:off x="8217" y="3373"/>
              <a:ext cx="103" cy="394"/>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38">
              <a:extLst>
                <a:ext uri="{FF2B5EF4-FFF2-40B4-BE49-F238E27FC236}">
                  <a16:creationId xmlns:a16="http://schemas.microsoft.com/office/drawing/2014/main" id="{467A63DB-D41C-3E47-6F2E-947959D52537}"/>
                </a:ext>
              </a:extLst>
            </p:cNvPr>
            <p:cNvSpPr>
              <a:spLocks noChangeArrowheads="1"/>
            </p:cNvSpPr>
            <p:nvPr/>
          </p:nvSpPr>
          <p:spPr bwMode="auto">
            <a:xfrm>
              <a:off x="940" y="928"/>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Line 37">
              <a:extLst>
                <a:ext uri="{FF2B5EF4-FFF2-40B4-BE49-F238E27FC236}">
                  <a16:creationId xmlns:a16="http://schemas.microsoft.com/office/drawing/2014/main" id="{99E08FD3-696C-776C-5D0D-8D8BBD61D25F}"/>
                </a:ext>
              </a:extLst>
            </p:cNvPr>
            <p:cNvSpPr>
              <a:spLocks noChangeShapeType="1"/>
            </p:cNvSpPr>
            <p:nvPr/>
          </p:nvSpPr>
          <p:spPr bwMode="auto">
            <a:xfrm>
              <a:off x="1055" y="928"/>
              <a:ext cx="1410"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Line 36">
              <a:extLst>
                <a:ext uri="{FF2B5EF4-FFF2-40B4-BE49-F238E27FC236}">
                  <a16:creationId xmlns:a16="http://schemas.microsoft.com/office/drawing/2014/main" id="{5BD18748-0AB0-C11C-9F69-8C085EBDB18A}"/>
                </a:ext>
              </a:extLst>
            </p:cNvPr>
            <p:cNvSpPr>
              <a:spLocks noChangeShapeType="1"/>
            </p:cNvSpPr>
            <p:nvPr/>
          </p:nvSpPr>
          <p:spPr bwMode="auto">
            <a:xfrm flipH="1">
              <a:off x="2327" y="928"/>
              <a:ext cx="138" cy="58"/>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Line 35">
              <a:extLst>
                <a:ext uri="{FF2B5EF4-FFF2-40B4-BE49-F238E27FC236}">
                  <a16:creationId xmlns:a16="http://schemas.microsoft.com/office/drawing/2014/main" id="{7C85AC95-6B85-8EA7-59FC-95D161FE0696}"/>
                </a:ext>
              </a:extLst>
            </p:cNvPr>
            <p:cNvSpPr>
              <a:spLocks noChangeShapeType="1"/>
            </p:cNvSpPr>
            <p:nvPr/>
          </p:nvSpPr>
          <p:spPr bwMode="auto">
            <a:xfrm flipH="1" flipV="1">
              <a:off x="2327" y="871"/>
              <a:ext cx="138" cy="5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Rectangle 34">
              <a:extLst>
                <a:ext uri="{FF2B5EF4-FFF2-40B4-BE49-F238E27FC236}">
                  <a16:creationId xmlns:a16="http://schemas.microsoft.com/office/drawing/2014/main" id="{C046CD98-38D7-97CC-AB23-C78A02FBB05D}"/>
                </a:ext>
              </a:extLst>
            </p:cNvPr>
            <p:cNvSpPr>
              <a:spLocks noChangeArrowheads="1"/>
            </p:cNvSpPr>
            <p:nvPr/>
          </p:nvSpPr>
          <p:spPr bwMode="auto">
            <a:xfrm>
              <a:off x="608" y="665"/>
              <a:ext cx="235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Set Collection using Google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33">
              <a:extLst>
                <a:ext uri="{FF2B5EF4-FFF2-40B4-BE49-F238E27FC236}">
                  <a16:creationId xmlns:a16="http://schemas.microsoft.com/office/drawing/2014/main" id="{33F721EB-63E2-0305-E5F9-FC427E6BF404}"/>
                </a:ext>
              </a:extLst>
            </p:cNvPr>
            <p:cNvSpPr>
              <a:spLocks noChangeArrowheads="1"/>
            </p:cNvSpPr>
            <p:nvPr/>
          </p:nvSpPr>
          <p:spPr bwMode="auto">
            <a:xfrm>
              <a:off x="2469" y="928"/>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32">
              <a:extLst>
                <a:ext uri="{FF2B5EF4-FFF2-40B4-BE49-F238E27FC236}">
                  <a16:creationId xmlns:a16="http://schemas.microsoft.com/office/drawing/2014/main" id="{E64EC2A2-FC4A-881C-836B-9B4DC4BF87CA}"/>
                </a:ext>
              </a:extLst>
            </p:cNvPr>
            <p:cNvSpPr>
              <a:spLocks noChangeArrowheads="1"/>
            </p:cNvSpPr>
            <p:nvPr/>
          </p:nvSpPr>
          <p:spPr bwMode="auto">
            <a:xfrm>
              <a:off x="2469" y="1417"/>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Line 31">
              <a:extLst>
                <a:ext uri="{FF2B5EF4-FFF2-40B4-BE49-F238E27FC236}">
                  <a16:creationId xmlns:a16="http://schemas.microsoft.com/office/drawing/2014/main" id="{BD84FD35-43B8-D3CE-7FE5-5D20A12EA753}"/>
                </a:ext>
              </a:extLst>
            </p:cNvPr>
            <p:cNvSpPr>
              <a:spLocks noChangeShapeType="1"/>
            </p:cNvSpPr>
            <p:nvPr/>
          </p:nvSpPr>
          <p:spPr bwMode="auto">
            <a:xfrm>
              <a:off x="2584" y="1417"/>
              <a:ext cx="1288"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Line 30">
              <a:extLst>
                <a:ext uri="{FF2B5EF4-FFF2-40B4-BE49-F238E27FC236}">
                  <a16:creationId xmlns:a16="http://schemas.microsoft.com/office/drawing/2014/main" id="{A5ED4E64-4069-4B03-A644-E08F19B9F950}"/>
                </a:ext>
              </a:extLst>
            </p:cNvPr>
            <p:cNvSpPr>
              <a:spLocks noChangeShapeType="1"/>
            </p:cNvSpPr>
            <p:nvPr/>
          </p:nvSpPr>
          <p:spPr bwMode="auto">
            <a:xfrm flipH="1">
              <a:off x="3734" y="1417"/>
              <a:ext cx="138" cy="58"/>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Line 29">
              <a:extLst>
                <a:ext uri="{FF2B5EF4-FFF2-40B4-BE49-F238E27FC236}">
                  <a16:creationId xmlns:a16="http://schemas.microsoft.com/office/drawing/2014/main" id="{2049C9B4-FBD0-B99E-FE31-8EC6D0FF87EA}"/>
                </a:ext>
              </a:extLst>
            </p:cNvPr>
            <p:cNvSpPr>
              <a:spLocks noChangeShapeType="1"/>
            </p:cNvSpPr>
            <p:nvPr/>
          </p:nvSpPr>
          <p:spPr bwMode="auto">
            <a:xfrm flipH="1" flipV="1">
              <a:off x="3734" y="1360"/>
              <a:ext cx="138" cy="5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Rectangle 28">
              <a:extLst>
                <a:ext uri="{FF2B5EF4-FFF2-40B4-BE49-F238E27FC236}">
                  <a16:creationId xmlns:a16="http://schemas.microsoft.com/office/drawing/2014/main" id="{D5EDE449-B6CF-6278-ACDA-972EC5120454}"/>
                </a:ext>
              </a:extLst>
            </p:cNvPr>
            <p:cNvSpPr>
              <a:spLocks noChangeArrowheads="1"/>
            </p:cNvSpPr>
            <p:nvPr/>
          </p:nvSpPr>
          <p:spPr bwMode="auto">
            <a:xfrm>
              <a:off x="2224" y="1154"/>
              <a:ext cx="202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Sentiment analysis with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27">
              <a:extLst>
                <a:ext uri="{FF2B5EF4-FFF2-40B4-BE49-F238E27FC236}">
                  <a16:creationId xmlns:a16="http://schemas.microsoft.com/office/drawing/2014/main" id="{8A78A257-0F08-CBE9-D6C1-EA042456C8F6}"/>
                </a:ext>
              </a:extLst>
            </p:cNvPr>
            <p:cNvSpPr>
              <a:spLocks noChangeArrowheads="1"/>
            </p:cNvSpPr>
            <p:nvPr/>
          </p:nvSpPr>
          <p:spPr bwMode="auto">
            <a:xfrm>
              <a:off x="3875" y="1417"/>
              <a:ext cx="104"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26">
              <a:extLst>
                <a:ext uri="{FF2B5EF4-FFF2-40B4-BE49-F238E27FC236}">
                  <a16:creationId xmlns:a16="http://schemas.microsoft.com/office/drawing/2014/main" id="{25800663-3735-596B-808B-D4C9CA16DB64}"/>
                </a:ext>
              </a:extLst>
            </p:cNvPr>
            <p:cNvSpPr>
              <a:spLocks noChangeArrowheads="1"/>
            </p:cNvSpPr>
            <p:nvPr/>
          </p:nvSpPr>
          <p:spPr bwMode="auto">
            <a:xfrm>
              <a:off x="3875" y="1906"/>
              <a:ext cx="104"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Line 25">
              <a:extLst>
                <a:ext uri="{FF2B5EF4-FFF2-40B4-BE49-F238E27FC236}">
                  <a16:creationId xmlns:a16="http://schemas.microsoft.com/office/drawing/2014/main" id="{676C77E1-DF99-7D6F-7E7A-1C622BBC787B}"/>
                </a:ext>
              </a:extLst>
            </p:cNvPr>
            <p:cNvSpPr>
              <a:spLocks noChangeShapeType="1"/>
            </p:cNvSpPr>
            <p:nvPr/>
          </p:nvSpPr>
          <p:spPr bwMode="auto">
            <a:xfrm>
              <a:off x="3990" y="1906"/>
              <a:ext cx="1288"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4" name="Line 24">
              <a:extLst>
                <a:ext uri="{FF2B5EF4-FFF2-40B4-BE49-F238E27FC236}">
                  <a16:creationId xmlns:a16="http://schemas.microsoft.com/office/drawing/2014/main" id="{2605CA22-BECE-3EDA-F128-15953DF578E7}"/>
                </a:ext>
              </a:extLst>
            </p:cNvPr>
            <p:cNvSpPr>
              <a:spLocks noChangeShapeType="1"/>
            </p:cNvSpPr>
            <p:nvPr/>
          </p:nvSpPr>
          <p:spPr bwMode="auto">
            <a:xfrm flipH="1">
              <a:off x="5140" y="1906"/>
              <a:ext cx="138" cy="58"/>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5" name="Line 23">
              <a:extLst>
                <a:ext uri="{FF2B5EF4-FFF2-40B4-BE49-F238E27FC236}">
                  <a16:creationId xmlns:a16="http://schemas.microsoft.com/office/drawing/2014/main" id="{219B3963-4E98-714E-5EC6-C102A75BE1CF}"/>
                </a:ext>
              </a:extLst>
            </p:cNvPr>
            <p:cNvSpPr>
              <a:spLocks noChangeShapeType="1"/>
            </p:cNvSpPr>
            <p:nvPr/>
          </p:nvSpPr>
          <p:spPr bwMode="auto">
            <a:xfrm flipH="1" flipV="1">
              <a:off x="5140" y="1849"/>
              <a:ext cx="138" cy="5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6" name="Rectangle 22">
              <a:extLst>
                <a:ext uri="{FF2B5EF4-FFF2-40B4-BE49-F238E27FC236}">
                  <a16:creationId xmlns:a16="http://schemas.microsoft.com/office/drawing/2014/main" id="{0364CE35-EE65-B666-783C-1A6AFCDCA0CD}"/>
                </a:ext>
              </a:extLst>
            </p:cNvPr>
            <p:cNvSpPr>
              <a:spLocks noChangeArrowheads="1"/>
            </p:cNvSpPr>
            <p:nvPr/>
          </p:nvSpPr>
          <p:spPr bwMode="auto">
            <a:xfrm>
              <a:off x="2798" y="1643"/>
              <a:ext cx="371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Predictive model deployment used by data scientists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21">
              <a:extLst>
                <a:ext uri="{FF2B5EF4-FFF2-40B4-BE49-F238E27FC236}">
                  <a16:creationId xmlns:a16="http://schemas.microsoft.com/office/drawing/2014/main" id="{75907E18-0CD5-6B00-0B62-A8108551D0A1}"/>
                </a:ext>
              </a:extLst>
            </p:cNvPr>
            <p:cNvSpPr>
              <a:spLocks noChangeArrowheads="1"/>
            </p:cNvSpPr>
            <p:nvPr/>
          </p:nvSpPr>
          <p:spPr bwMode="auto">
            <a:xfrm>
              <a:off x="5282" y="1906"/>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20">
              <a:extLst>
                <a:ext uri="{FF2B5EF4-FFF2-40B4-BE49-F238E27FC236}">
                  <a16:creationId xmlns:a16="http://schemas.microsoft.com/office/drawing/2014/main" id="{D0C3E9BF-7568-CE5B-0BAC-274555A7F393}"/>
                </a:ext>
              </a:extLst>
            </p:cNvPr>
            <p:cNvSpPr>
              <a:spLocks noChangeArrowheads="1"/>
            </p:cNvSpPr>
            <p:nvPr/>
          </p:nvSpPr>
          <p:spPr bwMode="auto">
            <a:xfrm>
              <a:off x="5282" y="2395"/>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Line 19">
              <a:extLst>
                <a:ext uri="{FF2B5EF4-FFF2-40B4-BE49-F238E27FC236}">
                  <a16:creationId xmlns:a16="http://schemas.microsoft.com/office/drawing/2014/main" id="{36758536-A6DD-A9D9-CD00-DBDB71F2448B}"/>
                </a:ext>
              </a:extLst>
            </p:cNvPr>
            <p:cNvSpPr>
              <a:spLocks noChangeShapeType="1"/>
            </p:cNvSpPr>
            <p:nvPr/>
          </p:nvSpPr>
          <p:spPr bwMode="auto">
            <a:xfrm>
              <a:off x="5396" y="2395"/>
              <a:ext cx="1350"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 name="Line 18">
              <a:extLst>
                <a:ext uri="{FF2B5EF4-FFF2-40B4-BE49-F238E27FC236}">
                  <a16:creationId xmlns:a16="http://schemas.microsoft.com/office/drawing/2014/main" id="{E48009D9-71D9-09C0-224C-1F144BE57068}"/>
                </a:ext>
              </a:extLst>
            </p:cNvPr>
            <p:cNvSpPr>
              <a:spLocks noChangeShapeType="1"/>
            </p:cNvSpPr>
            <p:nvPr/>
          </p:nvSpPr>
          <p:spPr bwMode="auto">
            <a:xfrm flipH="1">
              <a:off x="6608" y="2395"/>
              <a:ext cx="138" cy="5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 name="Line 17">
              <a:extLst>
                <a:ext uri="{FF2B5EF4-FFF2-40B4-BE49-F238E27FC236}">
                  <a16:creationId xmlns:a16="http://schemas.microsoft.com/office/drawing/2014/main" id="{34ACF9A1-642F-4630-2CEF-097F42031190}"/>
                </a:ext>
              </a:extLst>
            </p:cNvPr>
            <p:cNvSpPr>
              <a:spLocks noChangeShapeType="1"/>
            </p:cNvSpPr>
            <p:nvPr/>
          </p:nvSpPr>
          <p:spPr bwMode="auto">
            <a:xfrm flipH="1" flipV="1">
              <a:off x="6608" y="2338"/>
              <a:ext cx="138" cy="5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 name="Rectangle 16">
              <a:extLst>
                <a:ext uri="{FF2B5EF4-FFF2-40B4-BE49-F238E27FC236}">
                  <a16:creationId xmlns:a16="http://schemas.microsoft.com/office/drawing/2014/main" id="{E70871C5-9B60-3FEA-AF13-AE864211AB38}"/>
                </a:ext>
              </a:extLst>
            </p:cNvPr>
            <p:cNvSpPr>
              <a:spLocks noChangeArrowheads="1"/>
            </p:cNvSpPr>
            <p:nvPr/>
          </p:nvSpPr>
          <p:spPr bwMode="auto">
            <a:xfrm>
              <a:off x="4452" y="2132"/>
              <a:ext cx="329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Stem Porter operator reduces the length of 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15">
              <a:extLst>
                <a:ext uri="{FF2B5EF4-FFF2-40B4-BE49-F238E27FC236}">
                  <a16:creationId xmlns:a16="http://schemas.microsoft.com/office/drawing/2014/main" id="{85EE9F83-F0FE-48E9-7346-814B78B8AF66}"/>
                </a:ext>
              </a:extLst>
            </p:cNvPr>
            <p:cNvSpPr>
              <a:spLocks noChangeArrowheads="1"/>
            </p:cNvSpPr>
            <p:nvPr/>
          </p:nvSpPr>
          <p:spPr bwMode="auto">
            <a:xfrm>
              <a:off x="6749" y="2395"/>
              <a:ext cx="104"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a:extLst>
                <a:ext uri="{FF2B5EF4-FFF2-40B4-BE49-F238E27FC236}">
                  <a16:creationId xmlns:a16="http://schemas.microsoft.com/office/drawing/2014/main" id="{38C5A152-077B-560F-7652-CB3285853A7E}"/>
                </a:ext>
              </a:extLst>
            </p:cNvPr>
            <p:cNvSpPr>
              <a:spLocks noChangeArrowheads="1"/>
            </p:cNvSpPr>
            <p:nvPr/>
          </p:nvSpPr>
          <p:spPr bwMode="auto">
            <a:xfrm>
              <a:off x="6749" y="2945"/>
              <a:ext cx="104"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Line 13">
              <a:extLst>
                <a:ext uri="{FF2B5EF4-FFF2-40B4-BE49-F238E27FC236}">
                  <a16:creationId xmlns:a16="http://schemas.microsoft.com/office/drawing/2014/main" id="{445023D0-2F14-06A1-0A39-1214DCC25720}"/>
                </a:ext>
              </a:extLst>
            </p:cNvPr>
            <p:cNvSpPr>
              <a:spLocks noChangeShapeType="1"/>
            </p:cNvSpPr>
            <p:nvPr/>
          </p:nvSpPr>
          <p:spPr bwMode="auto">
            <a:xfrm>
              <a:off x="6864" y="2945"/>
              <a:ext cx="1349" cy="1"/>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 name="Line 12">
              <a:extLst>
                <a:ext uri="{FF2B5EF4-FFF2-40B4-BE49-F238E27FC236}">
                  <a16:creationId xmlns:a16="http://schemas.microsoft.com/office/drawing/2014/main" id="{61A6CC59-16BE-C6F7-BFD1-1385036B5B3B}"/>
                </a:ext>
              </a:extLst>
            </p:cNvPr>
            <p:cNvSpPr>
              <a:spLocks noChangeShapeType="1"/>
            </p:cNvSpPr>
            <p:nvPr/>
          </p:nvSpPr>
          <p:spPr bwMode="auto">
            <a:xfrm flipH="1">
              <a:off x="8075" y="2945"/>
              <a:ext cx="138" cy="58"/>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7" name="Line 11">
              <a:extLst>
                <a:ext uri="{FF2B5EF4-FFF2-40B4-BE49-F238E27FC236}">
                  <a16:creationId xmlns:a16="http://schemas.microsoft.com/office/drawing/2014/main" id="{E3E15D77-DCC9-D8D6-3E4E-8EC9F7020512}"/>
                </a:ext>
              </a:extLst>
            </p:cNvPr>
            <p:cNvSpPr>
              <a:spLocks noChangeShapeType="1"/>
            </p:cNvSpPr>
            <p:nvPr/>
          </p:nvSpPr>
          <p:spPr bwMode="auto">
            <a:xfrm flipH="1" flipV="1">
              <a:off x="8075" y="2888"/>
              <a:ext cx="138" cy="5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 name="Rectangle 10">
              <a:extLst>
                <a:ext uri="{FF2B5EF4-FFF2-40B4-BE49-F238E27FC236}">
                  <a16:creationId xmlns:a16="http://schemas.microsoft.com/office/drawing/2014/main" id="{9D0EC90E-F5BB-4D82-A7C7-99DF9F1FE975}"/>
                </a:ext>
              </a:extLst>
            </p:cNvPr>
            <p:cNvSpPr>
              <a:spLocks noChangeArrowheads="1"/>
            </p:cNvSpPr>
            <p:nvPr/>
          </p:nvSpPr>
          <p:spPr bwMode="auto">
            <a:xfrm>
              <a:off x="6795" y="2682"/>
              <a:ext cx="152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Apply Model operator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9">
              <a:extLst>
                <a:ext uri="{FF2B5EF4-FFF2-40B4-BE49-F238E27FC236}">
                  <a16:creationId xmlns:a16="http://schemas.microsoft.com/office/drawing/2014/main" id="{DC425F65-D951-4421-79F8-2374BB17D451}"/>
                </a:ext>
              </a:extLst>
            </p:cNvPr>
            <p:cNvSpPr>
              <a:spLocks noChangeArrowheads="1"/>
            </p:cNvSpPr>
            <p:nvPr/>
          </p:nvSpPr>
          <p:spPr bwMode="auto">
            <a:xfrm>
              <a:off x="8217" y="2945"/>
              <a:ext cx="103" cy="333"/>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8">
              <a:extLst>
                <a:ext uri="{FF2B5EF4-FFF2-40B4-BE49-F238E27FC236}">
                  <a16:creationId xmlns:a16="http://schemas.microsoft.com/office/drawing/2014/main" id="{0FC783C4-6AEF-3131-BAEE-B86664DB50A8}"/>
                </a:ext>
              </a:extLst>
            </p:cNvPr>
            <p:cNvSpPr>
              <a:spLocks noChangeArrowheads="1"/>
            </p:cNvSpPr>
            <p:nvPr/>
          </p:nvSpPr>
          <p:spPr bwMode="auto">
            <a:xfrm>
              <a:off x="8217" y="3373"/>
              <a:ext cx="103" cy="394"/>
            </a:xfrm>
            <a:prstGeom prst="rect">
              <a:avLst/>
            </a:prstGeom>
            <a:solidFill>
              <a:srgbClr val="FFFFFF"/>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Line 7">
              <a:extLst>
                <a:ext uri="{FF2B5EF4-FFF2-40B4-BE49-F238E27FC236}">
                  <a16:creationId xmlns:a16="http://schemas.microsoft.com/office/drawing/2014/main" id="{22809788-A1C3-BD61-9643-74E726D03C82}"/>
                </a:ext>
              </a:extLst>
            </p:cNvPr>
            <p:cNvSpPr>
              <a:spLocks noChangeShapeType="1"/>
            </p:cNvSpPr>
            <p:nvPr/>
          </p:nvSpPr>
          <p:spPr bwMode="auto">
            <a:xfrm>
              <a:off x="8335" y="3346"/>
              <a:ext cx="574"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 name="Line 6">
              <a:extLst>
                <a:ext uri="{FF2B5EF4-FFF2-40B4-BE49-F238E27FC236}">
                  <a16:creationId xmlns:a16="http://schemas.microsoft.com/office/drawing/2014/main" id="{7750B1DE-98D4-BB95-F8DF-204F54B2875E}"/>
                </a:ext>
              </a:extLst>
            </p:cNvPr>
            <p:cNvSpPr>
              <a:spLocks noChangeShapeType="1"/>
            </p:cNvSpPr>
            <p:nvPr/>
          </p:nvSpPr>
          <p:spPr bwMode="auto">
            <a:xfrm>
              <a:off x="8909" y="3346"/>
              <a:ext cx="1" cy="115"/>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 name="Line 5">
              <a:extLst>
                <a:ext uri="{FF2B5EF4-FFF2-40B4-BE49-F238E27FC236}">
                  <a16:creationId xmlns:a16="http://schemas.microsoft.com/office/drawing/2014/main" id="{F7CAB95A-0DBF-1A4A-B013-63E59917BA4F}"/>
                </a:ext>
              </a:extLst>
            </p:cNvPr>
            <p:cNvSpPr>
              <a:spLocks noChangeShapeType="1"/>
            </p:cNvSpPr>
            <p:nvPr/>
          </p:nvSpPr>
          <p:spPr bwMode="auto">
            <a:xfrm flipH="1">
              <a:off x="8339" y="3461"/>
              <a:ext cx="570"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4" name="Line 4">
              <a:extLst>
                <a:ext uri="{FF2B5EF4-FFF2-40B4-BE49-F238E27FC236}">
                  <a16:creationId xmlns:a16="http://schemas.microsoft.com/office/drawing/2014/main" id="{95B3FAAF-1D79-9D98-C5E5-D519A41A1E5F}"/>
                </a:ext>
              </a:extLst>
            </p:cNvPr>
            <p:cNvSpPr>
              <a:spLocks noChangeShapeType="1"/>
            </p:cNvSpPr>
            <p:nvPr/>
          </p:nvSpPr>
          <p:spPr bwMode="auto">
            <a:xfrm>
              <a:off x="8339" y="3461"/>
              <a:ext cx="138" cy="5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5" name="Line 3">
              <a:extLst>
                <a:ext uri="{FF2B5EF4-FFF2-40B4-BE49-F238E27FC236}">
                  <a16:creationId xmlns:a16="http://schemas.microsoft.com/office/drawing/2014/main" id="{31C00311-92D1-94D4-0F88-8EFC99CD7E7B}"/>
                </a:ext>
              </a:extLst>
            </p:cNvPr>
            <p:cNvSpPr>
              <a:spLocks noChangeShapeType="1"/>
            </p:cNvSpPr>
            <p:nvPr/>
          </p:nvSpPr>
          <p:spPr bwMode="auto">
            <a:xfrm flipV="1">
              <a:off x="8339" y="3404"/>
              <a:ext cx="138" cy="5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6" name="Rectangle 2">
              <a:extLst>
                <a:ext uri="{FF2B5EF4-FFF2-40B4-BE49-F238E27FC236}">
                  <a16:creationId xmlns:a16="http://schemas.microsoft.com/office/drawing/2014/main" id="{F9CB2E8E-FBDA-79A2-0412-6521FA6637A3}"/>
                </a:ext>
              </a:extLst>
            </p:cNvPr>
            <p:cNvSpPr>
              <a:spLocks noChangeArrowheads="1"/>
            </p:cNvSpPr>
            <p:nvPr/>
          </p:nvSpPr>
          <p:spPr bwMode="auto">
            <a:xfrm>
              <a:off x="8400" y="3083"/>
              <a:ext cx="129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Fraud detection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in online payment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712132733"/>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E9ED-2313-FC1A-9767-B9D9A15079ED}"/>
              </a:ext>
            </a:extLst>
          </p:cNvPr>
          <p:cNvSpPr>
            <a:spLocks noGrp="1"/>
          </p:cNvSpPr>
          <p:nvPr>
            <p:ph type="title"/>
          </p:nvPr>
        </p:nvSpPr>
        <p:spPr/>
        <p:txBody>
          <a:bodyPr/>
          <a:lstStyle/>
          <a:p>
            <a:r>
              <a:rPr lang="en-IN"/>
              <a:t>Collaborative Diagram</a:t>
            </a:r>
          </a:p>
        </p:txBody>
      </p:sp>
      <p:sp>
        <p:nvSpPr>
          <p:cNvPr id="4" name="Rectangle 56">
            <a:extLst>
              <a:ext uri="{FF2B5EF4-FFF2-40B4-BE49-F238E27FC236}">
                <a16:creationId xmlns:a16="http://schemas.microsoft.com/office/drawing/2014/main" id="{CE8C9D37-A72A-0253-66FE-27D4C2E99C9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a:extLst>
              <a:ext uri="{FF2B5EF4-FFF2-40B4-BE49-F238E27FC236}">
                <a16:creationId xmlns:a16="http://schemas.microsoft.com/office/drawing/2014/main" id="{0C8A947C-A5B9-1460-D213-FE0C82BB3339}"/>
              </a:ext>
            </a:extLst>
          </p:cNvPr>
          <p:cNvGrpSpPr>
            <a:grpSpLocks noChangeAspect="1"/>
          </p:cNvGrpSpPr>
          <p:nvPr/>
        </p:nvGrpSpPr>
        <p:grpSpPr bwMode="auto">
          <a:xfrm>
            <a:off x="152400" y="1828803"/>
            <a:ext cx="8839200" cy="4648197"/>
            <a:chOff x="0" y="0"/>
            <a:chExt cx="10173" cy="3899"/>
          </a:xfrm>
        </p:grpSpPr>
        <p:sp>
          <p:nvSpPr>
            <p:cNvPr id="6" name="AutoShape 55">
              <a:extLst>
                <a:ext uri="{FF2B5EF4-FFF2-40B4-BE49-F238E27FC236}">
                  <a16:creationId xmlns:a16="http://schemas.microsoft.com/office/drawing/2014/main" id="{60502B3C-0668-9BAB-3C14-7DC7C5D21A52}"/>
                </a:ext>
              </a:extLst>
            </p:cNvPr>
            <p:cNvSpPr>
              <a:spLocks noChangeAspect="1" noChangeArrowheads="1" noTextEdit="1"/>
            </p:cNvSpPr>
            <p:nvPr/>
          </p:nvSpPr>
          <p:spPr bwMode="auto">
            <a:xfrm>
              <a:off x="0" y="0"/>
              <a:ext cx="10173" cy="38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54">
              <a:extLst>
                <a:ext uri="{FF2B5EF4-FFF2-40B4-BE49-F238E27FC236}">
                  <a16:creationId xmlns:a16="http://schemas.microsoft.com/office/drawing/2014/main" id="{4A85D72C-86D8-1E31-4292-1FCC6FC1049B}"/>
                </a:ext>
              </a:extLst>
            </p:cNvPr>
            <p:cNvSpPr>
              <a:spLocks noChangeArrowheads="1"/>
            </p:cNvSpPr>
            <p:nvPr/>
          </p:nvSpPr>
          <p:spPr bwMode="auto">
            <a:xfrm>
              <a:off x="425" y="365"/>
              <a:ext cx="745" cy="517"/>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Rectangle 53">
              <a:extLst>
                <a:ext uri="{FF2B5EF4-FFF2-40B4-BE49-F238E27FC236}">
                  <a16:creationId xmlns:a16="http://schemas.microsoft.com/office/drawing/2014/main" id="{F07C693D-C221-7654-F9EC-D9AC2C804551}"/>
                </a:ext>
              </a:extLst>
            </p:cNvPr>
            <p:cNvSpPr>
              <a:spLocks noChangeArrowheads="1"/>
            </p:cNvSpPr>
            <p:nvPr/>
          </p:nvSpPr>
          <p:spPr bwMode="auto">
            <a:xfrm>
              <a:off x="463" y="416"/>
              <a:ext cx="70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Line 52">
              <a:extLst>
                <a:ext uri="{FF2B5EF4-FFF2-40B4-BE49-F238E27FC236}">
                  <a16:creationId xmlns:a16="http://schemas.microsoft.com/office/drawing/2014/main" id="{648E920F-5BD9-3CF6-23F0-FA3007A36B32}"/>
                </a:ext>
              </a:extLst>
            </p:cNvPr>
            <p:cNvSpPr>
              <a:spLocks noChangeShapeType="1"/>
            </p:cNvSpPr>
            <p:nvPr/>
          </p:nvSpPr>
          <p:spPr bwMode="auto">
            <a:xfrm>
              <a:off x="438" y="609"/>
              <a:ext cx="736"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51">
              <a:extLst>
                <a:ext uri="{FF2B5EF4-FFF2-40B4-BE49-F238E27FC236}">
                  <a16:creationId xmlns:a16="http://schemas.microsoft.com/office/drawing/2014/main" id="{D6FD26AB-9DB7-4900-0ABC-EBED0969F763}"/>
                </a:ext>
              </a:extLst>
            </p:cNvPr>
            <p:cNvSpPr>
              <a:spLocks noChangeArrowheads="1"/>
            </p:cNvSpPr>
            <p:nvPr/>
          </p:nvSpPr>
          <p:spPr bwMode="auto">
            <a:xfrm>
              <a:off x="4051" y="365"/>
              <a:ext cx="1165" cy="517"/>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50">
              <a:extLst>
                <a:ext uri="{FF2B5EF4-FFF2-40B4-BE49-F238E27FC236}">
                  <a16:creationId xmlns:a16="http://schemas.microsoft.com/office/drawing/2014/main" id="{654C9385-58E8-3874-2AEE-9231E2C3D0CB}"/>
                </a:ext>
              </a:extLst>
            </p:cNvPr>
            <p:cNvSpPr>
              <a:spLocks noChangeArrowheads="1"/>
            </p:cNvSpPr>
            <p:nvPr/>
          </p:nvSpPr>
          <p:spPr bwMode="auto">
            <a:xfrm>
              <a:off x="4224" y="416"/>
              <a:ext cx="94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Transaction</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49">
              <a:extLst>
                <a:ext uri="{FF2B5EF4-FFF2-40B4-BE49-F238E27FC236}">
                  <a16:creationId xmlns:a16="http://schemas.microsoft.com/office/drawing/2014/main" id="{373939A2-DC3A-07DB-13D7-D2E014D87A88}"/>
                </a:ext>
              </a:extLst>
            </p:cNvPr>
            <p:cNvSpPr>
              <a:spLocks noChangeArrowheads="1"/>
            </p:cNvSpPr>
            <p:nvPr/>
          </p:nvSpPr>
          <p:spPr bwMode="auto">
            <a:xfrm>
              <a:off x="4316" y="626"/>
              <a:ext cx="129"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IN"/>
            </a:p>
          </p:txBody>
        </p:sp>
        <p:sp>
          <p:nvSpPr>
            <p:cNvPr id="13" name="Line 48">
              <a:extLst>
                <a:ext uri="{FF2B5EF4-FFF2-40B4-BE49-F238E27FC236}">
                  <a16:creationId xmlns:a16="http://schemas.microsoft.com/office/drawing/2014/main" id="{20A18DE6-01F1-1EAF-E825-3864742F8A9C}"/>
                </a:ext>
              </a:extLst>
            </p:cNvPr>
            <p:cNvSpPr>
              <a:spLocks noChangeShapeType="1"/>
            </p:cNvSpPr>
            <p:nvPr/>
          </p:nvSpPr>
          <p:spPr bwMode="auto">
            <a:xfrm>
              <a:off x="4198" y="819"/>
              <a:ext cx="880"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47">
              <a:extLst>
                <a:ext uri="{FF2B5EF4-FFF2-40B4-BE49-F238E27FC236}">
                  <a16:creationId xmlns:a16="http://schemas.microsoft.com/office/drawing/2014/main" id="{DD83C084-D385-F207-5227-299B4E5F35EF}"/>
                </a:ext>
              </a:extLst>
            </p:cNvPr>
            <p:cNvSpPr>
              <a:spLocks noChangeArrowheads="1"/>
            </p:cNvSpPr>
            <p:nvPr/>
          </p:nvSpPr>
          <p:spPr bwMode="auto">
            <a:xfrm>
              <a:off x="7614" y="365"/>
              <a:ext cx="1309" cy="517"/>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46">
              <a:extLst>
                <a:ext uri="{FF2B5EF4-FFF2-40B4-BE49-F238E27FC236}">
                  <a16:creationId xmlns:a16="http://schemas.microsoft.com/office/drawing/2014/main" id="{FDC8E3FC-6D51-408C-5880-2BE1F768CEB6}"/>
                </a:ext>
              </a:extLst>
            </p:cNvPr>
            <p:cNvSpPr>
              <a:spLocks noChangeArrowheads="1"/>
            </p:cNvSpPr>
            <p:nvPr/>
          </p:nvSpPr>
          <p:spPr bwMode="auto">
            <a:xfrm>
              <a:off x="7627" y="416"/>
              <a:ext cx="116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ML_ Algorithm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5">
              <a:extLst>
                <a:ext uri="{FF2B5EF4-FFF2-40B4-BE49-F238E27FC236}">
                  <a16:creationId xmlns:a16="http://schemas.microsoft.com/office/drawing/2014/main" id="{2ED071F4-CFC2-44C2-9182-75C0B241C0AC}"/>
                </a:ext>
              </a:extLst>
            </p:cNvPr>
            <p:cNvSpPr>
              <a:spLocks noChangeArrowheads="1"/>
            </p:cNvSpPr>
            <p:nvPr/>
          </p:nvSpPr>
          <p:spPr bwMode="auto">
            <a:xfrm>
              <a:off x="7951" y="626"/>
              <a:ext cx="129"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IN"/>
            </a:p>
          </p:txBody>
        </p:sp>
        <p:sp>
          <p:nvSpPr>
            <p:cNvPr id="17" name="Line 44">
              <a:extLst>
                <a:ext uri="{FF2B5EF4-FFF2-40B4-BE49-F238E27FC236}">
                  <a16:creationId xmlns:a16="http://schemas.microsoft.com/office/drawing/2014/main" id="{25A3F2B7-22A0-E739-2ACE-1BAC75C658E8}"/>
                </a:ext>
              </a:extLst>
            </p:cNvPr>
            <p:cNvSpPr>
              <a:spLocks noChangeShapeType="1"/>
            </p:cNvSpPr>
            <p:nvPr/>
          </p:nvSpPr>
          <p:spPr bwMode="auto">
            <a:xfrm>
              <a:off x="7602" y="819"/>
              <a:ext cx="1350"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Rectangle 43">
              <a:extLst>
                <a:ext uri="{FF2B5EF4-FFF2-40B4-BE49-F238E27FC236}">
                  <a16:creationId xmlns:a16="http://schemas.microsoft.com/office/drawing/2014/main" id="{E3B055C8-A818-DAF3-E8A2-AED505F83E22}"/>
                </a:ext>
              </a:extLst>
            </p:cNvPr>
            <p:cNvSpPr>
              <a:spLocks noChangeArrowheads="1"/>
            </p:cNvSpPr>
            <p:nvPr/>
          </p:nvSpPr>
          <p:spPr bwMode="auto">
            <a:xfrm>
              <a:off x="425" y="2650"/>
              <a:ext cx="1233" cy="516"/>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42">
              <a:extLst>
                <a:ext uri="{FF2B5EF4-FFF2-40B4-BE49-F238E27FC236}">
                  <a16:creationId xmlns:a16="http://schemas.microsoft.com/office/drawing/2014/main" id="{3531161E-7344-690F-EB85-6C5033BED985}"/>
                </a:ext>
              </a:extLst>
            </p:cNvPr>
            <p:cNvSpPr>
              <a:spLocks noChangeArrowheads="1"/>
            </p:cNvSpPr>
            <p:nvPr/>
          </p:nvSpPr>
          <p:spPr bwMode="auto">
            <a:xfrm>
              <a:off x="488" y="2700"/>
              <a:ext cx="802" cy="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Train Data</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Using CNN</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1">
              <a:extLst>
                <a:ext uri="{FF2B5EF4-FFF2-40B4-BE49-F238E27FC236}">
                  <a16:creationId xmlns:a16="http://schemas.microsoft.com/office/drawing/2014/main" id="{99B2661C-E7A8-F89F-B4F0-D64E865F8683}"/>
                </a:ext>
              </a:extLst>
            </p:cNvPr>
            <p:cNvSpPr>
              <a:spLocks noChangeArrowheads="1"/>
            </p:cNvSpPr>
            <p:nvPr/>
          </p:nvSpPr>
          <p:spPr bwMode="auto">
            <a:xfrm>
              <a:off x="724" y="2910"/>
              <a:ext cx="129"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IN"/>
            </a:p>
          </p:txBody>
        </p:sp>
        <p:sp>
          <p:nvSpPr>
            <p:cNvPr id="21" name="Line 40">
              <a:extLst>
                <a:ext uri="{FF2B5EF4-FFF2-40B4-BE49-F238E27FC236}">
                  <a16:creationId xmlns:a16="http://schemas.microsoft.com/office/drawing/2014/main" id="{F9C0DD32-6978-DEB9-2E5B-67A74C95F9E8}"/>
                </a:ext>
              </a:extLst>
            </p:cNvPr>
            <p:cNvSpPr>
              <a:spLocks noChangeShapeType="1"/>
            </p:cNvSpPr>
            <p:nvPr/>
          </p:nvSpPr>
          <p:spPr bwMode="auto">
            <a:xfrm>
              <a:off x="463" y="3103"/>
              <a:ext cx="1169"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Rectangle 39">
              <a:extLst>
                <a:ext uri="{FF2B5EF4-FFF2-40B4-BE49-F238E27FC236}">
                  <a16:creationId xmlns:a16="http://schemas.microsoft.com/office/drawing/2014/main" id="{BFE0C7A6-E7EB-6546-EBDD-2625AB0F077B}"/>
                </a:ext>
              </a:extLst>
            </p:cNvPr>
            <p:cNvSpPr>
              <a:spLocks noChangeArrowheads="1"/>
            </p:cNvSpPr>
            <p:nvPr/>
          </p:nvSpPr>
          <p:spPr bwMode="auto">
            <a:xfrm>
              <a:off x="4186" y="2650"/>
              <a:ext cx="1569" cy="516"/>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38">
              <a:extLst>
                <a:ext uri="{FF2B5EF4-FFF2-40B4-BE49-F238E27FC236}">
                  <a16:creationId xmlns:a16="http://schemas.microsoft.com/office/drawing/2014/main" id="{1B4C248F-BD9B-D47D-BF44-455709D11AF6}"/>
                </a:ext>
              </a:extLst>
            </p:cNvPr>
            <p:cNvSpPr>
              <a:spLocks noChangeArrowheads="1"/>
            </p:cNvSpPr>
            <p:nvPr/>
          </p:nvSpPr>
          <p:spPr bwMode="auto">
            <a:xfrm>
              <a:off x="4392" y="2700"/>
              <a:ext cx="784"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Build Flask</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Application</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37">
              <a:extLst>
                <a:ext uri="{FF2B5EF4-FFF2-40B4-BE49-F238E27FC236}">
                  <a16:creationId xmlns:a16="http://schemas.microsoft.com/office/drawing/2014/main" id="{0601E82B-212E-56C2-8542-DC0D5F985CCB}"/>
                </a:ext>
              </a:extLst>
            </p:cNvPr>
            <p:cNvSpPr>
              <a:spLocks noChangeArrowheads="1"/>
            </p:cNvSpPr>
            <p:nvPr/>
          </p:nvSpPr>
          <p:spPr bwMode="auto">
            <a:xfrm>
              <a:off x="4653" y="2910"/>
              <a:ext cx="129"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IN"/>
            </a:p>
          </p:txBody>
        </p:sp>
        <p:sp>
          <p:nvSpPr>
            <p:cNvPr id="25" name="Line 36">
              <a:extLst>
                <a:ext uri="{FF2B5EF4-FFF2-40B4-BE49-F238E27FC236}">
                  <a16:creationId xmlns:a16="http://schemas.microsoft.com/office/drawing/2014/main" id="{F09E2950-C107-4494-3E67-438EFC91E761}"/>
                </a:ext>
              </a:extLst>
            </p:cNvPr>
            <p:cNvSpPr>
              <a:spLocks noChangeShapeType="1"/>
            </p:cNvSpPr>
            <p:nvPr/>
          </p:nvSpPr>
          <p:spPr bwMode="auto">
            <a:xfrm>
              <a:off x="4367" y="3103"/>
              <a:ext cx="1220"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Rectangle 35">
              <a:extLst>
                <a:ext uri="{FF2B5EF4-FFF2-40B4-BE49-F238E27FC236}">
                  <a16:creationId xmlns:a16="http://schemas.microsoft.com/office/drawing/2014/main" id="{DEF43475-8E42-E922-6A02-55EABE3BE5EA}"/>
                </a:ext>
              </a:extLst>
            </p:cNvPr>
            <p:cNvSpPr>
              <a:spLocks noChangeArrowheads="1"/>
            </p:cNvSpPr>
            <p:nvPr/>
          </p:nvSpPr>
          <p:spPr bwMode="auto">
            <a:xfrm>
              <a:off x="7223" y="2650"/>
              <a:ext cx="745" cy="516"/>
            </a:xfrm>
            <a:prstGeom prst="rect">
              <a:avLst/>
            </a:prstGeom>
            <a:solidFill>
              <a:srgbClr val="FFFFCC"/>
            </a:solidFill>
            <a:ln w="4">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34">
              <a:extLst>
                <a:ext uri="{FF2B5EF4-FFF2-40B4-BE49-F238E27FC236}">
                  <a16:creationId xmlns:a16="http://schemas.microsoft.com/office/drawing/2014/main" id="{8E729DBD-FA95-0284-B8F0-8DC2C8025BB2}"/>
                </a:ext>
              </a:extLst>
            </p:cNvPr>
            <p:cNvSpPr>
              <a:spLocks noChangeArrowheads="1"/>
            </p:cNvSpPr>
            <p:nvPr/>
          </p:nvSpPr>
          <p:spPr bwMode="auto">
            <a:xfrm>
              <a:off x="7290" y="2700"/>
              <a:ext cx="712"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Prediction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33">
              <a:extLst>
                <a:ext uri="{FF2B5EF4-FFF2-40B4-BE49-F238E27FC236}">
                  <a16:creationId xmlns:a16="http://schemas.microsoft.com/office/drawing/2014/main" id="{D1650087-383A-640E-1886-60EB36E7DDF4}"/>
                </a:ext>
              </a:extLst>
            </p:cNvPr>
            <p:cNvSpPr>
              <a:spLocks noChangeArrowheads="1"/>
            </p:cNvSpPr>
            <p:nvPr/>
          </p:nvSpPr>
          <p:spPr bwMode="auto">
            <a:xfrm>
              <a:off x="7509" y="2910"/>
              <a:ext cx="129"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IN"/>
            </a:p>
          </p:txBody>
        </p:sp>
        <p:sp>
          <p:nvSpPr>
            <p:cNvPr id="29" name="Line 32">
              <a:extLst>
                <a:ext uri="{FF2B5EF4-FFF2-40B4-BE49-F238E27FC236}">
                  <a16:creationId xmlns:a16="http://schemas.microsoft.com/office/drawing/2014/main" id="{76B523BA-EB11-4438-A775-4504CB5264D7}"/>
                </a:ext>
              </a:extLst>
            </p:cNvPr>
            <p:cNvSpPr>
              <a:spLocks noChangeShapeType="1"/>
            </p:cNvSpPr>
            <p:nvPr/>
          </p:nvSpPr>
          <p:spPr bwMode="auto">
            <a:xfrm>
              <a:off x="7265" y="3103"/>
              <a:ext cx="669"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Line 31">
              <a:extLst>
                <a:ext uri="{FF2B5EF4-FFF2-40B4-BE49-F238E27FC236}">
                  <a16:creationId xmlns:a16="http://schemas.microsoft.com/office/drawing/2014/main" id="{E9EFFEFA-B28C-B759-9D5D-C13AA7DD3C11}"/>
                </a:ext>
              </a:extLst>
            </p:cNvPr>
            <p:cNvSpPr>
              <a:spLocks noChangeShapeType="1"/>
            </p:cNvSpPr>
            <p:nvPr/>
          </p:nvSpPr>
          <p:spPr bwMode="auto">
            <a:xfrm>
              <a:off x="1182" y="630"/>
              <a:ext cx="2865"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Line 30">
              <a:extLst>
                <a:ext uri="{FF2B5EF4-FFF2-40B4-BE49-F238E27FC236}">
                  <a16:creationId xmlns:a16="http://schemas.microsoft.com/office/drawing/2014/main" id="{6AE941BF-8C19-82A8-25BE-047E13167863}"/>
                </a:ext>
              </a:extLst>
            </p:cNvPr>
            <p:cNvSpPr>
              <a:spLocks noChangeShapeType="1"/>
            </p:cNvSpPr>
            <p:nvPr/>
          </p:nvSpPr>
          <p:spPr bwMode="auto">
            <a:xfrm>
              <a:off x="5229" y="630"/>
              <a:ext cx="2381"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29">
              <a:extLst>
                <a:ext uri="{FF2B5EF4-FFF2-40B4-BE49-F238E27FC236}">
                  <a16:creationId xmlns:a16="http://schemas.microsoft.com/office/drawing/2014/main" id="{E4DB6F34-ADF5-9267-B856-989242951D5E}"/>
                </a:ext>
              </a:extLst>
            </p:cNvPr>
            <p:cNvSpPr>
              <a:spLocks noChangeShapeType="1"/>
            </p:cNvSpPr>
            <p:nvPr/>
          </p:nvSpPr>
          <p:spPr bwMode="auto">
            <a:xfrm flipH="1">
              <a:off x="1670" y="832"/>
              <a:ext cx="5940" cy="188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28">
              <a:extLst>
                <a:ext uri="{FF2B5EF4-FFF2-40B4-BE49-F238E27FC236}">
                  <a16:creationId xmlns:a16="http://schemas.microsoft.com/office/drawing/2014/main" id="{DB602A8F-AFCC-AAAD-6203-889881B62DDE}"/>
                </a:ext>
              </a:extLst>
            </p:cNvPr>
            <p:cNvSpPr>
              <a:spLocks noChangeShapeType="1"/>
            </p:cNvSpPr>
            <p:nvPr/>
          </p:nvSpPr>
          <p:spPr bwMode="auto">
            <a:xfrm>
              <a:off x="1670" y="2915"/>
              <a:ext cx="2512"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27">
              <a:extLst>
                <a:ext uri="{FF2B5EF4-FFF2-40B4-BE49-F238E27FC236}">
                  <a16:creationId xmlns:a16="http://schemas.microsoft.com/office/drawing/2014/main" id="{B470E178-D3C0-25E0-A544-113BC2E426CF}"/>
                </a:ext>
              </a:extLst>
            </p:cNvPr>
            <p:cNvSpPr>
              <a:spLocks noChangeShapeType="1"/>
            </p:cNvSpPr>
            <p:nvPr/>
          </p:nvSpPr>
          <p:spPr bwMode="auto">
            <a:xfrm>
              <a:off x="5768" y="2915"/>
              <a:ext cx="1451"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Arc 26">
              <a:extLst>
                <a:ext uri="{FF2B5EF4-FFF2-40B4-BE49-F238E27FC236}">
                  <a16:creationId xmlns:a16="http://schemas.microsoft.com/office/drawing/2014/main" id="{91E4F152-BABD-93B9-EC37-12C4ABDDDD4F}"/>
                </a:ext>
              </a:extLst>
            </p:cNvPr>
            <p:cNvSpPr>
              <a:spLocks/>
            </p:cNvSpPr>
            <p:nvPr/>
          </p:nvSpPr>
          <p:spPr bwMode="auto">
            <a:xfrm>
              <a:off x="7362" y="2020"/>
              <a:ext cx="467" cy="625"/>
            </a:xfrm>
            <a:custGeom>
              <a:avLst/>
              <a:gdLst>
                <a:gd name="G0" fmla="+- 21600 0 0"/>
                <a:gd name="G1" fmla="+- 21600 0 0"/>
                <a:gd name="G2" fmla="+- 21600 0 0"/>
                <a:gd name="T0" fmla="*/ 719 w 43200"/>
                <a:gd name="T1" fmla="*/ 27128 h 27128"/>
                <a:gd name="T2" fmla="*/ 42546 w 43200"/>
                <a:gd name="T3" fmla="*/ 26875 h 27128"/>
                <a:gd name="T4" fmla="*/ 21600 w 43200"/>
                <a:gd name="T5" fmla="*/ 21600 h 27128"/>
              </a:gdLst>
              <a:ahLst/>
              <a:cxnLst>
                <a:cxn ang="0">
                  <a:pos x="T0" y="T1"/>
                </a:cxn>
                <a:cxn ang="0">
                  <a:pos x="T2" y="T3"/>
                </a:cxn>
                <a:cxn ang="0">
                  <a:pos x="T4" y="T5"/>
                </a:cxn>
              </a:cxnLst>
              <a:rect l="0" t="0" r="r" b="b"/>
              <a:pathLst>
                <a:path w="43200" h="27128" fill="none" extrusionOk="0">
                  <a:moveTo>
                    <a:pt x="719" y="27127"/>
                  </a:moveTo>
                  <a:cubicBezTo>
                    <a:pt x="241" y="25324"/>
                    <a:pt x="0" y="23465"/>
                    <a:pt x="0" y="21600"/>
                  </a:cubicBezTo>
                  <a:cubicBezTo>
                    <a:pt x="0" y="9670"/>
                    <a:pt x="9670" y="0"/>
                    <a:pt x="21600" y="0"/>
                  </a:cubicBezTo>
                  <a:cubicBezTo>
                    <a:pt x="33529" y="0"/>
                    <a:pt x="43200" y="9670"/>
                    <a:pt x="43200" y="21600"/>
                  </a:cubicBezTo>
                  <a:cubicBezTo>
                    <a:pt x="43199" y="23378"/>
                    <a:pt x="42980" y="25150"/>
                    <a:pt x="42545" y="26874"/>
                  </a:cubicBezTo>
                </a:path>
                <a:path w="43200" h="27128" stroke="0" extrusionOk="0">
                  <a:moveTo>
                    <a:pt x="719" y="27127"/>
                  </a:moveTo>
                  <a:cubicBezTo>
                    <a:pt x="241" y="25324"/>
                    <a:pt x="0" y="23465"/>
                    <a:pt x="0" y="21600"/>
                  </a:cubicBezTo>
                  <a:cubicBezTo>
                    <a:pt x="0" y="9670"/>
                    <a:pt x="9670" y="0"/>
                    <a:pt x="21600" y="0"/>
                  </a:cubicBezTo>
                  <a:cubicBezTo>
                    <a:pt x="33529" y="0"/>
                    <a:pt x="43200" y="9670"/>
                    <a:pt x="43200" y="21600"/>
                  </a:cubicBezTo>
                  <a:cubicBezTo>
                    <a:pt x="43199" y="23378"/>
                    <a:pt x="42980" y="25150"/>
                    <a:pt x="42545" y="26874"/>
                  </a:cubicBezTo>
                  <a:lnTo>
                    <a:pt x="21600" y="21600"/>
                  </a:lnTo>
                  <a:close/>
                </a:path>
              </a:pathLst>
            </a:custGeom>
            <a:noFill/>
            <a:ln w="4">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Line 25">
              <a:extLst>
                <a:ext uri="{FF2B5EF4-FFF2-40B4-BE49-F238E27FC236}">
                  <a16:creationId xmlns:a16="http://schemas.microsoft.com/office/drawing/2014/main" id="{B33D517B-9C2D-365A-CC85-E766B6AAEBF7}"/>
                </a:ext>
              </a:extLst>
            </p:cNvPr>
            <p:cNvSpPr>
              <a:spLocks noChangeShapeType="1"/>
            </p:cNvSpPr>
            <p:nvPr/>
          </p:nvSpPr>
          <p:spPr bwMode="auto">
            <a:xfrm>
              <a:off x="2360" y="445"/>
              <a:ext cx="505"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Line 24">
              <a:extLst>
                <a:ext uri="{FF2B5EF4-FFF2-40B4-BE49-F238E27FC236}">
                  <a16:creationId xmlns:a16="http://schemas.microsoft.com/office/drawing/2014/main" id="{9B29A2DB-887D-5262-DAFD-06B1B4F3AF63}"/>
                </a:ext>
              </a:extLst>
            </p:cNvPr>
            <p:cNvSpPr>
              <a:spLocks noChangeShapeType="1"/>
            </p:cNvSpPr>
            <p:nvPr/>
          </p:nvSpPr>
          <p:spPr bwMode="auto">
            <a:xfrm flipH="1">
              <a:off x="2713" y="445"/>
              <a:ext cx="152"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Line 23">
              <a:extLst>
                <a:ext uri="{FF2B5EF4-FFF2-40B4-BE49-F238E27FC236}">
                  <a16:creationId xmlns:a16="http://schemas.microsoft.com/office/drawing/2014/main" id="{E0A349B6-2173-F24B-D20E-AB1E74FB778F}"/>
                </a:ext>
              </a:extLst>
            </p:cNvPr>
            <p:cNvSpPr>
              <a:spLocks noChangeShapeType="1"/>
            </p:cNvSpPr>
            <p:nvPr/>
          </p:nvSpPr>
          <p:spPr bwMode="auto">
            <a:xfrm flipH="1" flipV="1">
              <a:off x="2713" y="382"/>
              <a:ext cx="152"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Rectangle 22">
              <a:extLst>
                <a:ext uri="{FF2B5EF4-FFF2-40B4-BE49-F238E27FC236}">
                  <a16:creationId xmlns:a16="http://schemas.microsoft.com/office/drawing/2014/main" id="{FE8FC387-490C-FE41-74D7-3D005713561A}"/>
                </a:ext>
              </a:extLst>
            </p:cNvPr>
            <p:cNvSpPr>
              <a:spLocks noChangeArrowheads="1"/>
            </p:cNvSpPr>
            <p:nvPr/>
          </p:nvSpPr>
          <p:spPr bwMode="auto">
            <a:xfrm>
              <a:off x="1245" y="155"/>
              <a:ext cx="28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1: Data Set Collection using Google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Line 21">
              <a:extLst>
                <a:ext uri="{FF2B5EF4-FFF2-40B4-BE49-F238E27FC236}">
                  <a16:creationId xmlns:a16="http://schemas.microsoft.com/office/drawing/2014/main" id="{AEA14C2A-9803-E601-FABA-0C650A2BCB5E}"/>
                </a:ext>
              </a:extLst>
            </p:cNvPr>
            <p:cNvSpPr>
              <a:spLocks noChangeShapeType="1"/>
            </p:cNvSpPr>
            <p:nvPr/>
          </p:nvSpPr>
          <p:spPr bwMode="auto">
            <a:xfrm>
              <a:off x="6167" y="445"/>
              <a:ext cx="505"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Line 20">
              <a:extLst>
                <a:ext uri="{FF2B5EF4-FFF2-40B4-BE49-F238E27FC236}">
                  <a16:creationId xmlns:a16="http://schemas.microsoft.com/office/drawing/2014/main" id="{BAD8F30C-87A6-78F5-4EB5-3C1916064F75}"/>
                </a:ext>
              </a:extLst>
            </p:cNvPr>
            <p:cNvSpPr>
              <a:spLocks noChangeShapeType="1"/>
            </p:cNvSpPr>
            <p:nvPr/>
          </p:nvSpPr>
          <p:spPr bwMode="auto">
            <a:xfrm flipH="1">
              <a:off x="6521" y="445"/>
              <a:ext cx="151"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Line 19">
              <a:extLst>
                <a:ext uri="{FF2B5EF4-FFF2-40B4-BE49-F238E27FC236}">
                  <a16:creationId xmlns:a16="http://schemas.microsoft.com/office/drawing/2014/main" id="{688F3BE1-D49F-BC2A-354D-B87CA1998EE6}"/>
                </a:ext>
              </a:extLst>
            </p:cNvPr>
            <p:cNvSpPr>
              <a:spLocks noChangeShapeType="1"/>
            </p:cNvSpPr>
            <p:nvPr/>
          </p:nvSpPr>
          <p:spPr bwMode="auto">
            <a:xfrm flipH="1" flipV="1">
              <a:off x="6521" y="382"/>
              <a:ext cx="151"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Rectangle 18">
              <a:extLst>
                <a:ext uri="{FF2B5EF4-FFF2-40B4-BE49-F238E27FC236}">
                  <a16:creationId xmlns:a16="http://schemas.microsoft.com/office/drawing/2014/main" id="{D482F57F-710E-F3EF-F95A-3B197DC2E240}"/>
                </a:ext>
              </a:extLst>
            </p:cNvPr>
            <p:cNvSpPr>
              <a:spLocks noChangeArrowheads="1"/>
            </p:cNvSpPr>
            <p:nvPr/>
          </p:nvSpPr>
          <p:spPr bwMode="auto">
            <a:xfrm>
              <a:off x="5216" y="155"/>
              <a:ext cx="248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 Sentiment analysis with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17">
              <a:extLst>
                <a:ext uri="{FF2B5EF4-FFF2-40B4-BE49-F238E27FC236}">
                  <a16:creationId xmlns:a16="http://schemas.microsoft.com/office/drawing/2014/main" id="{BCDACCE7-C921-FEF1-D5DE-F17187074C21}"/>
                </a:ext>
              </a:extLst>
            </p:cNvPr>
            <p:cNvSpPr>
              <a:spLocks noChangeShapeType="1"/>
            </p:cNvSpPr>
            <p:nvPr/>
          </p:nvSpPr>
          <p:spPr bwMode="auto">
            <a:xfrm flipH="1">
              <a:off x="4468" y="1877"/>
              <a:ext cx="471" cy="15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Line 16">
              <a:extLst>
                <a:ext uri="{FF2B5EF4-FFF2-40B4-BE49-F238E27FC236}">
                  <a16:creationId xmlns:a16="http://schemas.microsoft.com/office/drawing/2014/main" id="{7F4C2368-3085-2815-6E94-AFD471E0A1DB}"/>
                </a:ext>
              </a:extLst>
            </p:cNvPr>
            <p:cNvSpPr>
              <a:spLocks noChangeShapeType="1"/>
            </p:cNvSpPr>
            <p:nvPr/>
          </p:nvSpPr>
          <p:spPr bwMode="auto">
            <a:xfrm>
              <a:off x="4468" y="2028"/>
              <a:ext cx="164" cy="1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Line 15">
              <a:extLst>
                <a:ext uri="{FF2B5EF4-FFF2-40B4-BE49-F238E27FC236}">
                  <a16:creationId xmlns:a16="http://schemas.microsoft.com/office/drawing/2014/main" id="{E60221AF-2F74-3B4F-65B1-68A9E7428C9E}"/>
                </a:ext>
              </a:extLst>
            </p:cNvPr>
            <p:cNvSpPr>
              <a:spLocks noChangeShapeType="1"/>
            </p:cNvSpPr>
            <p:nvPr/>
          </p:nvSpPr>
          <p:spPr bwMode="auto">
            <a:xfrm flipV="1">
              <a:off x="4468" y="1923"/>
              <a:ext cx="122" cy="105"/>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Rectangle 14">
              <a:extLst>
                <a:ext uri="{FF2B5EF4-FFF2-40B4-BE49-F238E27FC236}">
                  <a16:creationId xmlns:a16="http://schemas.microsoft.com/office/drawing/2014/main" id="{5DE38A19-5B6A-5810-FE1C-CC9969C3E94D}"/>
                </a:ext>
              </a:extLst>
            </p:cNvPr>
            <p:cNvSpPr>
              <a:spLocks noChangeArrowheads="1"/>
            </p:cNvSpPr>
            <p:nvPr/>
          </p:nvSpPr>
          <p:spPr bwMode="auto">
            <a:xfrm>
              <a:off x="2642" y="2028"/>
              <a:ext cx="438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3: Predictive model deployment used by data scientists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Line 13">
              <a:extLst>
                <a:ext uri="{FF2B5EF4-FFF2-40B4-BE49-F238E27FC236}">
                  <a16:creationId xmlns:a16="http://schemas.microsoft.com/office/drawing/2014/main" id="{92B218A4-1692-00D0-F7E7-4533D4857991}"/>
                </a:ext>
              </a:extLst>
            </p:cNvPr>
            <p:cNvSpPr>
              <a:spLocks noChangeShapeType="1"/>
            </p:cNvSpPr>
            <p:nvPr/>
          </p:nvSpPr>
          <p:spPr bwMode="auto">
            <a:xfrm>
              <a:off x="2671" y="2730"/>
              <a:ext cx="505"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 name="Line 12">
              <a:extLst>
                <a:ext uri="{FF2B5EF4-FFF2-40B4-BE49-F238E27FC236}">
                  <a16:creationId xmlns:a16="http://schemas.microsoft.com/office/drawing/2014/main" id="{72613249-C587-36FF-BCED-FECB73751D13}"/>
                </a:ext>
              </a:extLst>
            </p:cNvPr>
            <p:cNvSpPr>
              <a:spLocks noChangeShapeType="1"/>
            </p:cNvSpPr>
            <p:nvPr/>
          </p:nvSpPr>
          <p:spPr bwMode="auto">
            <a:xfrm flipH="1">
              <a:off x="3025" y="2730"/>
              <a:ext cx="151"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 name="Line 11">
              <a:extLst>
                <a:ext uri="{FF2B5EF4-FFF2-40B4-BE49-F238E27FC236}">
                  <a16:creationId xmlns:a16="http://schemas.microsoft.com/office/drawing/2014/main" id="{2F8CE486-0276-786B-6F47-D7387BB41F60}"/>
                </a:ext>
              </a:extLst>
            </p:cNvPr>
            <p:cNvSpPr>
              <a:spLocks noChangeShapeType="1"/>
            </p:cNvSpPr>
            <p:nvPr/>
          </p:nvSpPr>
          <p:spPr bwMode="auto">
            <a:xfrm flipH="1" flipV="1">
              <a:off x="3025" y="2667"/>
              <a:ext cx="151"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Rectangle 10">
              <a:extLst>
                <a:ext uri="{FF2B5EF4-FFF2-40B4-BE49-F238E27FC236}">
                  <a16:creationId xmlns:a16="http://schemas.microsoft.com/office/drawing/2014/main" id="{4284849B-0BE7-2E03-E079-B9097769D61C}"/>
                </a:ext>
              </a:extLst>
            </p:cNvPr>
            <p:cNvSpPr>
              <a:spLocks noChangeArrowheads="1"/>
            </p:cNvSpPr>
            <p:nvPr/>
          </p:nvSpPr>
          <p:spPr bwMode="auto">
            <a:xfrm>
              <a:off x="1039" y="2440"/>
              <a:ext cx="39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4: Stem Porter operator reduces the length of 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Line 9">
              <a:extLst>
                <a:ext uri="{FF2B5EF4-FFF2-40B4-BE49-F238E27FC236}">
                  <a16:creationId xmlns:a16="http://schemas.microsoft.com/office/drawing/2014/main" id="{1C84796F-48F1-7811-2F79-5097E8204697}"/>
                </a:ext>
              </a:extLst>
            </p:cNvPr>
            <p:cNvSpPr>
              <a:spLocks noChangeShapeType="1"/>
            </p:cNvSpPr>
            <p:nvPr/>
          </p:nvSpPr>
          <p:spPr bwMode="auto">
            <a:xfrm>
              <a:off x="6243" y="2730"/>
              <a:ext cx="505" cy="1"/>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Line 8">
              <a:extLst>
                <a:ext uri="{FF2B5EF4-FFF2-40B4-BE49-F238E27FC236}">
                  <a16:creationId xmlns:a16="http://schemas.microsoft.com/office/drawing/2014/main" id="{0D8F4A37-5E62-E01B-8624-836CE104822B}"/>
                </a:ext>
              </a:extLst>
            </p:cNvPr>
            <p:cNvSpPr>
              <a:spLocks noChangeShapeType="1"/>
            </p:cNvSpPr>
            <p:nvPr/>
          </p:nvSpPr>
          <p:spPr bwMode="auto">
            <a:xfrm flipH="1">
              <a:off x="6596" y="2730"/>
              <a:ext cx="152"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Line 7">
              <a:extLst>
                <a:ext uri="{FF2B5EF4-FFF2-40B4-BE49-F238E27FC236}">
                  <a16:creationId xmlns:a16="http://schemas.microsoft.com/office/drawing/2014/main" id="{BC8FADB6-EAB4-196C-0A24-7996F3A59094}"/>
                </a:ext>
              </a:extLst>
            </p:cNvPr>
            <p:cNvSpPr>
              <a:spLocks noChangeShapeType="1"/>
            </p:cNvSpPr>
            <p:nvPr/>
          </p:nvSpPr>
          <p:spPr bwMode="auto">
            <a:xfrm flipH="1" flipV="1">
              <a:off x="6596" y="2667"/>
              <a:ext cx="152"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Rectangle 6">
              <a:extLst>
                <a:ext uri="{FF2B5EF4-FFF2-40B4-BE49-F238E27FC236}">
                  <a16:creationId xmlns:a16="http://schemas.microsoft.com/office/drawing/2014/main" id="{4B5B18E4-59D6-2283-E48F-50829113CD62}"/>
                </a:ext>
              </a:extLst>
            </p:cNvPr>
            <p:cNvSpPr>
              <a:spLocks noChangeArrowheads="1"/>
            </p:cNvSpPr>
            <p:nvPr/>
          </p:nvSpPr>
          <p:spPr bwMode="auto">
            <a:xfrm>
              <a:off x="5591" y="2440"/>
              <a:ext cx="19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5: Apply Model operator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Line 5">
              <a:extLst>
                <a:ext uri="{FF2B5EF4-FFF2-40B4-BE49-F238E27FC236}">
                  <a16:creationId xmlns:a16="http://schemas.microsoft.com/office/drawing/2014/main" id="{77F17DF6-27F8-0CDA-B59E-E3075FCDDBF6}"/>
                </a:ext>
              </a:extLst>
            </p:cNvPr>
            <p:cNvSpPr>
              <a:spLocks noChangeShapeType="1"/>
            </p:cNvSpPr>
            <p:nvPr/>
          </p:nvSpPr>
          <p:spPr bwMode="auto">
            <a:xfrm>
              <a:off x="7349" y="1835"/>
              <a:ext cx="505" cy="1"/>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 name="Line 4">
              <a:extLst>
                <a:ext uri="{FF2B5EF4-FFF2-40B4-BE49-F238E27FC236}">
                  <a16:creationId xmlns:a16="http://schemas.microsoft.com/office/drawing/2014/main" id="{A9790592-F384-0A70-8F69-F0096FFE172C}"/>
                </a:ext>
              </a:extLst>
            </p:cNvPr>
            <p:cNvSpPr>
              <a:spLocks noChangeShapeType="1"/>
            </p:cNvSpPr>
            <p:nvPr/>
          </p:nvSpPr>
          <p:spPr bwMode="auto">
            <a:xfrm flipH="1">
              <a:off x="7703" y="1835"/>
              <a:ext cx="151"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Line 3">
              <a:extLst>
                <a:ext uri="{FF2B5EF4-FFF2-40B4-BE49-F238E27FC236}">
                  <a16:creationId xmlns:a16="http://schemas.microsoft.com/office/drawing/2014/main" id="{63DD4ACD-7D58-ED9A-5610-577BFE41E496}"/>
                </a:ext>
              </a:extLst>
            </p:cNvPr>
            <p:cNvSpPr>
              <a:spLocks noChangeShapeType="1"/>
            </p:cNvSpPr>
            <p:nvPr/>
          </p:nvSpPr>
          <p:spPr bwMode="auto">
            <a:xfrm flipH="1" flipV="1">
              <a:off x="7703" y="1772"/>
              <a:ext cx="151" cy="63"/>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Rectangle 2">
              <a:extLst>
                <a:ext uri="{FF2B5EF4-FFF2-40B4-BE49-F238E27FC236}">
                  <a16:creationId xmlns:a16="http://schemas.microsoft.com/office/drawing/2014/main" id="{6655A4DE-60DC-3638-815A-7EC4A5F4C301}"/>
                </a:ext>
              </a:extLst>
            </p:cNvPr>
            <p:cNvSpPr>
              <a:spLocks noChangeArrowheads="1"/>
            </p:cNvSpPr>
            <p:nvPr/>
          </p:nvSpPr>
          <p:spPr bwMode="auto">
            <a:xfrm>
              <a:off x="7261" y="1545"/>
              <a:ext cx="164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6: Fraud detection in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online payment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949104550"/>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E423-D5CF-2D43-3855-C21D8E049C1E}"/>
              </a:ext>
            </a:extLst>
          </p:cNvPr>
          <p:cNvSpPr>
            <a:spLocks noGrp="1"/>
          </p:cNvSpPr>
          <p:nvPr>
            <p:ph type="title"/>
          </p:nvPr>
        </p:nvSpPr>
        <p:spPr/>
        <p:txBody>
          <a:bodyPr/>
          <a:lstStyle/>
          <a:p>
            <a:r>
              <a:rPr lang="en-IN"/>
              <a:t>Data Flow Diagram</a:t>
            </a:r>
          </a:p>
        </p:txBody>
      </p:sp>
      <p:pic>
        <p:nvPicPr>
          <p:cNvPr id="33" name="Picture 32">
            <a:extLst>
              <a:ext uri="{FF2B5EF4-FFF2-40B4-BE49-F238E27FC236}">
                <a16:creationId xmlns:a16="http://schemas.microsoft.com/office/drawing/2014/main" id="{4FB8B273-D91F-941D-11C6-6CB45E21D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07" y="1676400"/>
            <a:ext cx="7280385" cy="5181600"/>
          </a:xfrm>
          <a:prstGeom prst="rect">
            <a:avLst/>
          </a:prstGeom>
        </p:spPr>
      </p:pic>
    </p:spTree>
    <p:extLst>
      <p:ext uri="{BB962C8B-B14F-4D97-AF65-F5344CB8AC3E}">
        <p14:creationId xmlns:p14="http://schemas.microsoft.com/office/powerpoint/2010/main" val="3514844649"/>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sz="quarter" idx="1"/>
          </p:nvPr>
        </p:nvSpPr>
        <p:spPr>
          <a:xfrm>
            <a:off x="152400" y="1600200"/>
            <a:ext cx="8839200" cy="5257800"/>
          </a:xfrm>
        </p:spPr>
        <p:txBody>
          <a:bodyPr>
            <a:normAutofit fontScale="62500" lnSpcReduction="20000"/>
          </a:bodyPr>
          <a:lstStyle/>
          <a:p>
            <a:r>
              <a:rPr lang="en-US"/>
              <a:t>Abstract                               </a:t>
            </a:r>
          </a:p>
          <a:p>
            <a:r>
              <a:rPr lang="en-US"/>
              <a:t>Introduction</a:t>
            </a:r>
          </a:p>
          <a:p>
            <a:r>
              <a:rPr lang="en-US"/>
              <a:t>Problem  Statement </a:t>
            </a:r>
          </a:p>
          <a:p>
            <a:r>
              <a:rPr lang="en-US"/>
              <a:t>Existing system</a:t>
            </a:r>
          </a:p>
          <a:p>
            <a:r>
              <a:rPr lang="en-US"/>
              <a:t>Disadvantages</a:t>
            </a:r>
          </a:p>
          <a:p>
            <a:r>
              <a:rPr lang="en-US"/>
              <a:t>Proposed system</a:t>
            </a:r>
          </a:p>
          <a:p>
            <a:r>
              <a:rPr lang="en-US"/>
              <a:t>Advantages</a:t>
            </a:r>
          </a:p>
          <a:p>
            <a:r>
              <a:rPr lang="en-US"/>
              <a:t>System Requirements</a:t>
            </a:r>
          </a:p>
          <a:p>
            <a:r>
              <a:rPr lang="en-US"/>
              <a:t>Modules</a:t>
            </a:r>
          </a:p>
          <a:p>
            <a:r>
              <a:rPr lang="en-US"/>
              <a:t>Diagrams </a:t>
            </a:r>
          </a:p>
          <a:p>
            <a:r>
              <a:rPr lang="en-US"/>
              <a:t>Coding </a:t>
            </a:r>
          </a:p>
          <a:p>
            <a:r>
              <a:rPr lang="en-US"/>
              <a:t>Testing</a:t>
            </a:r>
          </a:p>
          <a:p>
            <a:r>
              <a:rPr lang="en-US"/>
              <a:t>Execution</a:t>
            </a:r>
          </a:p>
          <a:p>
            <a:r>
              <a:rPr lang="en-US"/>
              <a:t>Screenshots</a:t>
            </a:r>
          </a:p>
          <a:p>
            <a:r>
              <a:rPr lang="en-US"/>
              <a:t>Conclusion </a:t>
            </a:r>
          </a:p>
          <a:p>
            <a:r>
              <a:rPr lang="en-US"/>
              <a:t>References</a:t>
            </a:r>
          </a:p>
          <a:p>
            <a:endParaRPr lang="en-US"/>
          </a:p>
        </p:txBody>
      </p:sp>
    </p:spTree>
    <p:extLst>
      <p:ext uri="{BB962C8B-B14F-4D97-AF65-F5344CB8AC3E}">
        <p14:creationId xmlns:p14="http://schemas.microsoft.com/office/powerpoint/2010/main" val="3112408762"/>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BE3D-FF95-3C00-506E-60B457202927}"/>
              </a:ext>
            </a:extLst>
          </p:cNvPr>
          <p:cNvSpPr>
            <a:spLocks noGrp="1"/>
          </p:cNvSpPr>
          <p:nvPr>
            <p:ph type="title"/>
          </p:nvPr>
        </p:nvSpPr>
        <p:spPr/>
        <p:txBody>
          <a:bodyPr/>
          <a:lstStyle/>
          <a:p>
            <a:r>
              <a:rPr lang="en-IN"/>
              <a:t>Activity Diagram</a:t>
            </a:r>
          </a:p>
        </p:txBody>
      </p:sp>
      <p:pic>
        <p:nvPicPr>
          <p:cNvPr id="3" name="Picture 2">
            <a:extLst>
              <a:ext uri="{FF2B5EF4-FFF2-40B4-BE49-F238E27FC236}">
                <a16:creationId xmlns:a16="http://schemas.microsoft.com/office/drawing/2014/main" id="{B0F54A39-7F65-D484-CBCA-BCCC3BA33279}"/>
              </a:ext>
            </a:extLst>
          </p:cNvPr>
          <p:cNvPicPr>
            <a:picLocks noChangeAspect="1"/>
          </p:cNvPicPr>
          <p:nvPr/>
        </p:nvPicPr>
        <p:blipFill>
          <a:blip r:embed="rId2"/>
          <a:srcRect/>
          <a:stretch>
            <a:fillRect/>
          </a:stretch>
        </p:blipFill>
        <p:spPr bwMode="auto">
          <a:xfrm>
            <a:off x="304800" y="1752600"/>
            <a:ext cx="8458200" cy="4953000"/>
          </a:xfrm>
          <a:prstGeom prst="rect">
            <a:avLst/>
          </a:prstGeom>
          <a:noFill/>
          <a:ln w="9525">
            <a:noFill/>
            <a:miter lim="800000"/>
            <a:headEnd/>
            <a:tailEnd/>
          </a:ln>
        </p:spPr>
      </p:pic>
    </p:spTree>
    <p:extLst>
      <p:ext uri="{BB962C8B-B14F-4D97-AF65-F5344CB8AC3E}">
        <p14:creationId xmlns:p14="http://schemas.microsoft.com/office/powerpoint/2010/main" val="4109099769"/>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1E5D-B23C-826D-FD84-2E79FDA880EA}"/>
              </a:ext>
            </a:extLst>
          </p:cNvPr>
          <p:cNvSpPr>
            <a:spLocks noGrp="1"/>
          </p:cNvSpPr>
          <p:nvPr>
            <p:ph type="title"/>
          </p:nvPr>
        </p:nvSpPr>
        <p:spPr/>
        <p:txBody>
          <a:bodyPr/>
          <a:lstStyle/>
          <a:p>
            <a:r>
              <a:rPr lang="en-US"/>
              <a:t>Coding</a:t>
            </a:r>
            <a:endParaRPr lang="en-IN"/>
          </a:p>
        </p:txBody>
      </p:sp>
      <p:sp>
        <p:nvSpPr>
          <p:cNvPr id="3" name="Content Placeholder 2">
            <a:extLst>
              <a:ext uri="{FF2B5EF4-FFF2-40B4-BE49-F238E27FC236}">
                <a16:creationId xmlns:a16="http://schemas.microsoft.com/office/drawing/2014/main" id="{3445DFAE-3BFD-FC1E-3830-967328376AB0}"/>
              </a:ext>
            </a:extLst>
          </p:cNvPr>
          <p:cNvSpPr>
            <a:spLocks noGrp="1"/>
          </p:cNvSpPr>
          <p:nvPr>
            <p:ph sz="quarter" idx="1"/>
          </p:nvPr>
        </p:nvSpPr>
        <p:spPr>
          <a:xfrm>
            <a:off x="152400" y="1600200"/>
            <a:ext cx="8613648" cy="5257800"/>
          </a:xfrm>
        </p:spPr>
        <p:txBody>
          <a:bodyPr>
            <a:normAutofit fontScale="92500" lnSpcReduction="20000"/>
          </a:bodyPr>
          <a:lstStyle/>
          <a:p>
            <a:pPr marL="0" indent="0">
              <a:buNone/>
            </a:pPr>
            <a:r>
              <a:rPr lang="en-IN" sz="1600">
                <a:latin typeface="Times New Roman" panose="02020603050405020304" pitchFamily="18" charset="0"/>
                <a:cs typeface="Times New Roman" panose="02020603050405020304" pitchFamily="18" charset="0"/>
              </a:rPr>
              <a:t>import NumPy as np </a:t>
            </a:r>
            <a:r>
              <a:rPr lang="en-IN" sz="1600">
                <a:solidFill>
                  <a:srgbClr val="00B0F0"/>
                </a:solidFill>
                <a:latin typeface="Times New Roman" panose="02020603050405020304" pitchFamily="18" charset="0"/>
                <a:cs typeface="Times New Roman" panose="02020603050405020304" pitchFamily="18" charset="0"/>
              </a:rPr>
              <a:t>#linear algebra</a:t>
            </a:r>
          </a:p>
          <a:p>
            <a:pPr marL="0" indent="0">
              <a:buNone/>
            </a:pPr>
            <a:r>
              <a:rPr lang="en-IN" sz="1600">
                <a:latin typeface="Times New Roman" panose="02020603050405020304" pitchFamily="18" charset="0"/>
                <a:cs typeface="Times New Roman" panose="02020603050405020304" pitchFamily="18" charset="0"/>
              </a:rPr>
              <a:t>Import pandas as pd </a:t>
            </a:r>
            <a:r>
              <a:rPr lang="en-IN" sz="1600">
                <a:solidFill>
                  <a:srgbClr val="00B0F0"/>
                </a:solidFill>
                <a:latin typeface="Times New Roman" panose="02020603050405020304" pitchFamily="18" charset="0"/>
                <a:cs typeface="Times New Roman" panose="02020603050405020304" pitchFamily="18" charset="0"/>
              </a:rPr>
              <a:t>#data processing CSV file I/O</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import os</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for dirname, _, filenames in os.walk('D:/2024/online payment fraud'):   </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       for filename in filenames:        </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            print(os.path.join(dirname, filename))</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Import pandas as pd </a:t>
            </a:r>
            <a:r>
              <a:rPr lang="en-IN" sz="1600">
                <a:solidFill>
                  <a:srgbClr val="00B0F0"/>
                </a:solidFill>
                <a:latin typeface="Times New Roman" panose="02020603050405020304" pitchFamily="18" charset="0"/>
                <a:cs typeface="Times New Roman" panose="02020603050405020304" pitchFamily="18" charset="0"/>
              </a:rPr>
              <a:t>#importing requires Libraries</a:t>
            </a:r>
            <a:endParaRPr lang="en-IN" sz="160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Import NumPy as np</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Import matplotlib.pyplot as </a:t>
            </a:r>
            <a:r>
              <a:rPr lang="en-IN" sz="1600" err="1">
                <a:solidFill>
                  <a:schemeClr val="tx1">
                    <a:lumMod val="95000"/>
                    <a:lumOff val="5000"/>
                  </a:schemeClr>
                </a:solidFill>
                <a:latin typeface="Times New Roman" panose="02020603050405020304" pitchFamily="18" charset="0"/>
                <a:cs typeface="Times New Roman" panose="02020603050405020304" pitchFamily="18" charset="0"/>
              </a:rPr>
              <a:t>plt</a:t>
            </a:r>
            <a:endParaRPr lang="en-IN" sz="160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df = </a:t>
            </a:r>
            <a:r>
              <a:rPr lang="en-IN" sz="1600" err="1">
                <a:solidFill>
                  <a:schemeClr val="tx1">
                    <a:lumMod val="95000"/>
                    <a:lumOff val="5000"/>
                  </a:schemeClr>
                </a:solidFill>
                <a:latin typeface="Times New Roman" panose="02020603050405020304" pitchFamily="18" charset="0"/>
                <a:cs typeface="Times New Roman" panose="02020603050405020304" pitchFamily="18" charset="0"/>
              </a:rPr>
              <a:t>pd.read_csv</a:t>
            </a:r>
            <a:r>
              <a:rPr lang="en-IN" sz="1600">
                <a:solidFill>
                  <a:schemeClr val="tx1">
                    <a:lumMod val="95000"/>
                    <a:lumOff val="5000"/>
                  </a:schemeClr>
                </a:solidFill>
                <a:latin typeface="Times New Roman" panose="02020603050405020304" pitchFamily="18" charset="0"/>
                <a:cs typeface="Times New Roman" panose="02020603050405020304" pitchFamily="18" charset="0"/>
              </a:rPr>
              <a:t>("D:/2024/data.csv") </a:t>
            </a:r>
            <a:r>
              <a:rPr lang="en-IN" sz="1600">
                <a:solidFill>
                  <a:srgbClr val="00B0F0"/>
                </a:solidFill>
                <a:latin typeface="Times New Roman" panose="02020603050405020304" pitchFamily="18" charset="0"/>
                <a:cs typeface="Times New Roman" panose="02020603050405020304" pitchFamily="18" charset="0"/>
              </a:rPr>
              <a:t>#loading the dataset into pandas </a:t>
            </a:r>
            <a:r>
              <a:rPr lang="en-IN" sz="1600" err="1">
                <a:solidFill>
                  <a:srgbClr val="00B0F0"/>
                </a:solidFill>
                <a:latin typeface="Times New Roman" panose="02020603050405020304" pitchFamily="18" charset="0"/>
                <a:cs typeface="Times New Roman" panose="02020603050405020304" pitchFamily="18" charset="0"/>
              </a:rPr>
              <a:t>dataframe</a:t>
            </a:r>
            <a:endParaRPr lang="en-IN" sz="1600">
              <a:solidFill>
                <a:srgbClr val="00B0F0"/>
              </a:solidFill>
              <a:latin typeface="Times New Roman" panose="02020603050405020304" pitchFamily="18" charset="0"/>
              <a:cs typeface="Times New Roman" panose="02020603050405020304" pitchFamily="18" charset="0"/>
            </a:endParaRP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df</a:t>
            </a:r>
          </a:p>
          <a:p>
            <a:pPr marL="0" indent="0">
              <a:buNone/>
            </a:pPr>
            <a:r>
              <a:rPr lang="en-IN" sz="1600">
                <a:solidFill>
                  <a:srgbClr val="00B0F0"/>
                </a:solidFill>
                <a:latin typeface="Times New Roman" panose="02020603050405020304" pitchFamily="18" charset="0"/>
                <a:cs typeface="Times New Roman" panose="02020603050405020304" pitchFamily="18" charset="0"/>
              </a:rPr>
              <a:t>#retain the 6 features and the target variable</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df=df[[</a:t>
            </a:r>
            <a:r>
              <a:rPr lang="en-IN" sz="1600">
                <a:solidFill>
                  <a:srgbClr val="FF0000"/>
                </a:solidFill>
                <a:latin typeface="Times New Roman" panose="02020603050405020304" pitchFamily="18" charset="0"/>
                <a:cs typeface="Times New Roman" panose="02020603050405020304" pitchFamily="18" charset="0"/>
              </a:rPr>
              <a:t>'amount','oldbalanceOrg','newbalanceOrig','oldbalanceDest','newbalanceDest',"isFraud","isFlaggedFraud</a:t>
            </a:r>
            <a:r>
              <a:rPr lang="en-IN" sz="160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df.info()</a:t>
            </a:r>
          </a:p>
          <a:p>
            <a:pPr marL="0" indent="0">
              <a:buNone/>
            </a:pPr>
            <a:r>
              <a:rPr lang="en-IN" sz="1600">
                <a:solidFill>
                  <a:schemeClr val="tx1">
                    <a:lumMod val="95000"/>
                    <a:lumOff val="5000"/>
                  </a:schemeClr>
                </a:solidFill>
                <a:latin typeface="Times New Roman" panose="02020603050405020304" pitchFamily="18" charset="0"/>
                <a:cs typeface="Times New Roman" panose="02020603050405020304" pitchFamily="18" charset="0"/>
              </a:rPr>
              <a:t>df.isnull().sum()</a:t>
            </a:r>
          </a:p>
          <a:p>
            <a:pPr marL="0" indent="0">
              <a:buNone/>
            </a:pPr>
            <a:r>
              <a:rPr lang="en-IN" sz="1600"/>
              <a:t>df[</a:t>
            </a:r>
            <a:r>
              <a:rPr lang="en-IN" sz="1600">
                <a:solidFill>
                  <a:srgbClr val="FF0000"/>
                </a:solidFill>
              </a:rPr>
              <a:t>'</a:t>
            </a:r>
            <a:r>
              <a:rPr lang="en-IN" sz="1600" err="1">
                <a:solidFill>
                  <a:srgbClr val="FF0000"/>
                </a:solidFill>
              </a:rPr>
              <a:t>isFraud</a:t>
            </a:r>
            <a:r>
              <a:rPr lang="en-IN" sz="1600">
                <a:solidFill>
                  <a:srgbClr val="FF0000"/>
                </a:solidFill>
              </a:rPr>
              <a:t>'</a:t>
            </a:r>
            <a:r>
              <a:rPr lang="en-IN" sz="1600"/>
              <a:t>].value_counts()</a:t>
            </a:r>
          </a:p>
          <a:p>
            <a:pPr marL="0" indent="0">
              <a:buNone/>
            </a:pPr>
            <a:r>
              <a:rPr lang="en-IN" sz="1600"/>
              <a:t>X = </a:t>
            </a:r>
            <a:r>
              <a:rPr lang="en-IN" sz="1600" err="1"/>
              <a:t>df.drop</a:t>
            </a:r>
            <a:r>
              <a:rPr lang="en-IN" sz="1600"/>
              <a:t>(</a:t>
            </a:r>
            <a:r>
              <a:rPr lang="en-IN" sz="1600">
                <a:solidFill>
                  <a:srgbClr val="FF0000"/>
                </a:solidFill>
              </a:rPr>
              <a:t>'</a:t>
            </a:r>
            <a:r>
              <a:rPr lang="en-IN" sz="1600" err="1">
                <a:solidFill>
                  <a:srgbClr val="FF0000"/>
                </a:solidFill>
              </a:rPr>
              <a:t>isFraud</a:t>
            </a:r>
            <a:r>
              <a:rPr lang="en-IN" sz="1600">
                <a:solidFill>
                  <a:srgbClr val="FF0000"/>
                </a:solidFill>
              </a:rPr>
              <a:t>'</a:t>
            </a:r>
            <a:r>
              <a:rPr lang="en-IN" sz="1600"/>
              <a:t>,axis=1) </a:t>
            </a:r>
            <a:r>
              <a:rPr lang="en-IN" sz="1600">
                <a:solidFill>
                  <a:srgbClr val="00B0F0"/>
                </a:solidFill>
              </a:rPr>
              <a:t>#load features to a variable x</a:t>
            </a:r>
            <a:endParaRPr lang="en-IN" sz="1600"/>
          </a:p>
          <a:p>
            <a:pPr marL="0" indent="0">
              <a:buNone/>
            </a:pPr>
            <a:r>
              <a:rPr lang="en-IN" sz="1600"/>
              <a:t>y = df[</a:t>
            </a:r>
            <a:r>
              <a:rPr lang="en-IN" sz="1600">
                <a:solidFill>
                  <a:srgbClr val="FF0000"/>
                </a:solidFill>
              </a:rPr>
              <a:t>'</a:t>
            </a:r>
            <a:r>
              <a:rPr lang="en-IN" sz="1600" err="1">
                <a:solidFill>
                  <a:srgbClr val="FF0000"/>
                </a:solidFill>
              </a:rPr>
              <a:t>isFraud</a:t>
            </a:r>
            <a:r>
              <a:rPr lang="en-IN" sz="1600">
                <a:solidFill>
                  <a:srgbClr val="FF0000"/>
                </a:solidFill>
              </a:rPr>
              <a:t>’</a:t>
            </a:r>
            <a:r>
              <a:rPr lang="en-IN" sz="1600"/>
              <a:t>]</a:t>
            </a:r>
          </a:p>
          <a:p>
            <a:pPr marL="0" indent="0">
              <a:buNone/>
            </a:pPr>
            <a:endParaRPr lang="en-IN" sz="1400"/>
          </a:p>
          <a:p>
            <a:pPr marL="0" indent="0">
              <a:buNone/>
            </a:pPr>
            <a:endParaRPr lang="en-IN" sz="140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40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40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359036"/>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90175-4AAB-E073-4ED6-F652C5AAA699}"/>
              </a:ext>
            </a:extLst>
          </p:cNvPr>
          <p:cNvSpPr>
            <a:spLocks noGrp="1"/>
          </p:cNvSpPr>
          <p:nvPr>
            <p:ph sz="quarter" idx="1"/>
          </p:nvPr>
        </p:nvSpPr>
        <p:spPr>
          <a:xfrm>
            <a:off x="0" y="1524000"/>
            <a:ext cx="9144000" cy="5334000"/>
          </a:xfrm>
        </p:spPr>
        <p:txBody>
          <a:bodyPr>
            <a:normAutofit lnSpcReduction="10000"/>
          </a:bodyPr>
          <a:lstStyle/>
          <a:p>
            <a:pPr marL="0" indent="0">
              <a:buNone/>
            </a:pPr>
            <a:r>
              <a:rPr lang="en-IN" sz="1500"/>
              <a:t>from sklearn.model_selection import train_test_split </a:t>
            </a:r>
            <a:r>
              <a:rPr lang="en-IN" sz="1500">
                <a:solidFill>
                  <a:srgbClr val="00B0F0"/>
                </a:solidFill>
              </a:rPr>
              <a:t>#Do the train/test split</a:t>
            </a:r>
            <a:endParaRPr lang="en-IN" sz="1500"/>
          </a:p>
          <a:p>
            <a:pPr marL="0" indent="0">
              <a:buNone/>
            </a:pPr>
            <a:r>
              <a:rPr lang="en-IN" sz="1500" err="1"/>
              <a:t>X_train,X_test,y_train,y_test</a:t>
            </a:r>
            <a:r>
              <a:rPr lang="en-IN" sz="1500"/>
              <a:t> = train_test_split(</a:t>
            </a:r>
            <a:r>
              <a:rPr lang="en-IN" sz="1500" err="1"/>
              <a:t>X,y,test_size</a:t>
            </a:r>
            <a:r>
              <a:rPr lang="en-IN" sz="1500"/>
              <a:t>=0.30,random_state=1)</a:t>
            </a:r>
          </a:p>
          <a:p>
            <a:pPr marL="0" indent="0">
              <a:buNone/>
            </a:pPr>
            <a:r>
              <a:rPr lang="en-IN" sz="1500"/>
              <a:t>from </a:t>
            </a:r>
            <a:r>
              <a:rPr lang="en-IN" sz="1500" err="1"/>
              <a:t>sklearn.linear_model</a:t>
            </a:r>
            <a:r>
              <a:rPr lang="en-IN" sz="1500"/>
              <a:t> import </a:t>
            </a:r>
            <a:r>
              <a:rPr lang="en-IN" sz="1500" err="1"/>
              <a:t>LogisticRegression</a:t>
            </a:r>
            <a:r>
              <a:rPr lang="en-IN" sz="1500"/>
              <a:t> </a:t>
            </a:r>
            <a:r>
              <a:rPr lang="en-IN" sz="1500">
                <a:solidFill>
                  <a:srgbClr val="00B0F0"/>
                </a:solidFill>
              </a:rPr>
              <a:t>#Train the logistic regression model</a:t>
            </a:r>
          </a:p>
          <a:p>
            <a:pPr marL="0" indent="0">
              <a:buNone/>
            </a:pPr>
            <a:r>
              <a:rPr lang="en-IN" sz="1500"/>
              <a:t>classifier = </a:t>
            </a:r>
            <a:r>
              <a:rPr lang="en-IN" sz="1500" err="1"/>
              <a:t>LogisticRegression</a:t>
            </a:r>
            <a:r>
              <a:rPr lang="en-IN" sz="1500"/>
              <a:t>(solver=</a:t>
            </a:r>
            <a:r>
              <a:rPr lang="en-IN" sz="1500">
                <a:solidFill>
                  <a:srgbClr val="FF0000"/>
                </a:solidFill>
              </a:rPr>
              <a:t>'</a:t>
            </a:r>
            <a:r>
              <a:rPr lang="en-IN" sz="1500" err="1">
                <a:solidFill>
                  <a:srgbClr val="FF0000"/>
                </a:solidFill>
              </a:rPr>
              <a:t>liblinear</a:t>
            </a:r>
            <a:r>
              <a:rPr lang="en-IN" sz="1500"/>
              <a:t>’)</a:t>
            </a:r>
          </a:p>
          <a:p>
            <a:pPr marL="0" indent="0">
              <a:buNone/>
            </a:pPr>
            <a:r>
              <a:rPr lang="en-IN" sz="1500" err="1"/>
              <a:t>classifier.fit</a:t>
            </a:r>
            <a:r>
              <a:rPr lang="en-IN" sz="1500"/>
              <a:t>(</a:t>
            </a:r>
            <a:r>
              <a:rPr lang="en-IN" sz="1500" err="1"/>
              <a:t>X_train,y_train</a:t>
            </a:r>
            <a:r>
              <a:rPr lang="en-IN" sz="1500"/>
              <a:t>)</a:t>
            </a:r>
          </a:p>
          <a:p>
            <a:pPr marL="0" indent="0">
              <a:buNone/>
            </a:pPr>
            <a:r>
              <a:rPr lang="en-IN" sz="1500" err="1">
                <a:solidFill>
                  <a:schemeClr val="tx1">
                    <a:lumMod val="95000"/>
                    <a:lumOff val="5000"/>
                  </a:schemeClr>
                </a:solidFill>
              </a:rPr>
              <a:t>y_predict</a:t>
            </a:r>
            <a:r>
              <a:rPr lang="en-IN" sz="1500">
                <a:solidFill>
                  <a:schemeClr val="tx1">
                    <a:lumMod val="95000"/>
                    <a:lumOff val="5000"/>
                  </a:schemeClr>
                </a:solidFill>
              </a:rPr>
              <a:t> = </a:t>
            </a:r>
            <a:r>
              <a:rPr lang="en-IN" sz="1500" err="1">
                <a:solidFill>
                  <a:schemeClr val="tx1">
                    <a:lumMod val="95000"/>
                    <a:lumOff val="5000"/>
                  </a:schemeClr>
                </a:solidFill>
              </a:rPr>
              <a:t>classifier.predict</a:t>
            </a:r>
            <a:r>
              <a:rPr lang="en-IN" sz="1500">
                <a:solidFill>
                  <a:schemeClr val="tx1">
                    <a:lumMod val="95000"/>
                    <a:lumOff val="5000"/>
                  </a:schemeClr>
                </a:solidFill>
              </a:rPr>
              <a:t>(</a:t>
            </a:r>
            <a:r>
              <a:rPr lang="en-IN" sz="1500" err="1">
                <a:solidFill>
                  <a:schemeClr val="tx1">
                    <a:lumMod val="95000"/>
                    <a:lumOff val="5000"/>
                  </a:schemeClr>
                </a:solidFill>
              </a:rPr>
              <a:t>X_test</a:t>
            </a:r>
            <a:r>
              <a:rPr lang="en-IN" sz="1500">
                <a:solidFill>
                  <a:schemeClr val="tx1">
                    <a:lumMod val="95000"/>
                    <a:lumOff val="5000"/>
                  </a:schemeClr>
                </a:solidFill>
              </a:rPr>
              <a:t>) </a:t>
            </a:r>
            <a:r>
              <a:rPr lang="en-IN" sz="1500">
                <a:solidFill>
                  <a:srgbClr val="00B0F0"/>
                </a:solidFill>
              </a:rPr>
              <a:t>#prediction with the test set</a:t>
            </a:r>
            <a:endParaRPr lang="en-IN" sz="1500">
              <a:solidFill>
                <a:schemeClr val="tx1">
                  <a:lumMod val="95000"/>
                  <a:lumOff val="5000"/>
                </a:schemeClr>
              </a:solidFill>
            </a:endParaRPr>
          </a:p>
          <a:p>
            <a:pPr marL="0" indent="0">
              <a:buNone/>
            </a:pPr>
            <a:r>
              <a:rPr lang="en-IN" sz="1500">
                <a:solidFill>
                  <a:schemeClr val="tx1">
                    <a:lumMod val="95000"/>
                    <a:lumOff val="5000"/>
                  </a:schemeClr>
                </a:solidFill>
              </a:rPr>
              <a:t>Results = </a:t>
            </a:r>
            <a:r>
              <a:rPr lang="en-IN" sz="1500" err="1">
                <a:solidFill>
                  <a:schemeClr val="tx1">
                    <a:lumMod val="95000"/>
                    <a:lumOff val="5000"/>
                  </a:schemeClr>
                </a:solidFill>
              </a:rPr>
              <a:t>pd.DataFrame</a:t>
            </a:r>
            <a:r>
              <a:rPr lang="en-IN" sz="1500">
                <a:solidFill>
                  <a:schemeClr val="tx1">
                    <a:lumMod val="95000"/>
                    <a:lumOff val="5000"/>
                  </a:schemeClr>
                </a:solidFill>
              </a:rPr>
              <a:t>({'A':y_test,'P':</a:t>
            </a:r>
            <a:r>
              <a:rPr lang="en-IN" sz="1500" err="1">
                <a:solidFill>
                  <a:schemeClr val="tx1">
                    <a:lumMod val="95000"/>
                    <a:lumOff val="5000"/>
                  </a:schemeClr>
                </a:solidFill>
              </a:rPr>
              <a:t>y_predict</a:t>
            </a:r>
            <a:r>
              <a:rPr lang="en-IN" sz="1500">
                <a:solidFill>
                  <a:schemeClr val="tx1">
                    <a:lumMod val="95000"/>
                    <a:lumOff val="5000"/>
                  </a:schemeClr>
                </a:solidFill>
              </a:rPr>
              <a:t>})</a:t>
            </a:r>
          </a:p>
          <a:p>
            <a:pPr marL="0" indent="0">
              <a:buNone/>
            </a:pPr>
            <a:r>
              <a:rPr lang="en-IN" sz="1500" err="1">
                <a:solidFill>
                  <a:schemeClr val="tx1">
                    <a:lumMod val="95000"/>
                    <a:lumOff val="5000"/>
                  </a:schemeClr>
                </a:solidFill>
              </a:rPr>
              <a:t>Results.head</a:t>
            </a:r>
            <a:r>
              <a:rPr lang="en-IN" sz="1500">
                <a:solidFill>
                  <a:schemeClr val="tx1">
                    <a:lumMod val="95000"/>
                    <a:lumOff val="5000"/>
                  </a:schemeClr>
                </a:solidFill>
              </a:rPr>
              <a:t>(10)</a:t>
            </a:r>
          </a:p>
          <a:p>
            <a:pPr marL="0" indent="0">
              <a:buNone/>
            </a:pPr>
            <a:r>
              <a:rPr lang="en-US" sz="1500">
                <a:solidFill>
                  <a:schemeClr val="tx1">
                    <a:lumMod val="95000"/>
                    <a:lumOff val="5000"/>
                  </a:schemeClr>
                </a:solidFill>
              </a:rPr>
              <a:t>from </a:t>
            </a:r>
            <a:r>
              <a:rPr lang="en-US" sz="1500" err="1">
                <a:solidFill>
                  <a:schemeClr val="tx1">
                    <a:lumMod val="95000"/>
                    <a:lumOff val="5000"/>
                  </a:schemeClr>
                </a:solidFill>
              </a:rPr>
              <a:t>sklearn.metrics</a:t>
            </a:r>
            <a:r>
              <a:rPr lang="en-US" sz="1500">
                <a:solidFill>
                  <a:schemeClr val="tx1">
                    <a:lumMod val="95000"/>
                    <a:lumOff val="5000"/>
                  </a:schemeClr>
                </a:solidFill>
              </a:rPr>
              <a:t> import </a:t>
            </a:r>
            <a:r>
              <a:rPr lang="en-US" sz="1500" err="1">
                <a:solidFill>
                  <a:schemeClr val="tx1">
                    <a:lumMod val="95000"/>
                    <a:lumOff val="5000"/>
                  </a:schemeClr>
                </a:solidFill>
              </a:rPr>
              <a:t>accuracy_score</a:t>
            </a:r>
            <a:r>
              <a:rPr lang="en-US" sz="1500">
                <a:solidFill>
                  <a:schemeClr val="tx1">
                    <a:lumMod val="95000"/>
                    <a:lumOff val="5000"/>
                  </a:schemeClr>
                </a:solidFill>
              </a:rPr>
              <a:t> </a:t>
            </a:r>
            <a:r>
              <a:rPr lang="en-IN" sz="1500">
                <a:solidFill>
                  <a:srgbClr val="00B0F0"/>
                </a:solidFill>
              </a:rPr>
              <a:t>#compute model accuracy</a:t>
            </a:r>
            <a:endParaRPr lang="en-US" sz="1500">
              <a:solidFill>
                <a:schemeClr val="tx1">
                  <a:lumMod val="95000"/>
                  <a:lumOff val="5000"/>
                </a:schemeClr>
              </a:solidFill>
            </a:endParaRPr>
          </a:p>
          <a:p>
            <a:pPr marL="0" indent="0">
              <a:buNone/>
            </a:pPr>
            <a:r>
              <a:rPr lang="en-US" sz="1500">
                <a:solidFill>
                  <a:schemeClr val="tx1">
                    <a:lumMod val="95000"/>
                    <a:lumOff val="5000"/>
                  </a:schemeClr>
                </a:solidFill>
              </a:rPr>
              <a:t>print(</a:t>
            </a:r>
            <a:r>
              <a:rPr lang="en-US" sz="1500" err="1">
                <a:solidFill>
                  <a:schemeClr val="tx1">
                    <a:lumMod val="95000"/>
                    <a:lumOff val="5000"/>
                  </a:schemeClr>
                </a:solidFill>
              </a:rPr>
              <a:t>accuracy_score</a:t>
            </a:r>
            <a:r>
              <a:rPr lang="en-US" sz="1500">
                <a:solidFill>
                  <a:schemeClr val="tx1">
                    <a:lumMod val="95000"/>
                    <a:lumOff val="5000"/>
                  </a:schemeClr>
                </a:solidFill>
              </a:rPr>
              <a:t>(</a:t>
            </a:r>
            <a:r>
              <a:rPr lang="en-US" sz="1500" err="1">
                <a:solidFill>
                  <a:schemeClr val="tx1">
                    <a:lumMod val="95000"/>
                    <a:lumOff val="5000"/>
                  </a:schemeClr>
                </a:solidFill>
              </a:rPr>
              <a:t>y_test,y_predict</a:t>
            </a:r>
            <a:r>
              <a:rPr lang="en-US" sz="1500">
                <a:solidFill>
                  <a:schemeClr val="tx1">
                    <a:lumMod val="95000"/>
                    <a:lumOff val="5000"/>
                  </a:schemeClr>
                </a:solidFill>
              </a:rPr>
              <a:t>))</a:t>
            </a:r>
            <a:endParaRPr lang="en-IN" sz="1500">
              <a:solidFill>
                <a:schemeClr val="tx1">
                  <a:lumMod val="95000"/>
                  <a:lumOff val="5000"/>
                </a:schemeClr>
              </a:solidFill>
            </a:endParaRPr>
          </a:p>
          <a:p>
            <a:pPr marL="0" indent="0">
              <a:buNone/>
            </a:pPr>
            <a:r>
              <a:rPr lang="en-US" sz="1500"/>
              <a:t>from </a:t>
            </a:r>
            <a:r>
              <a:rPr lang="en-US" sz="1500" err="1"/>
              <a:t>sklearn.metrics</a:t>
            </a:r>
            <a:r>
              <a:rPr lang="en-US" sz="1500"/>
              <a:t> import </a:t>
            </a:r>
            <a:r>
              <a:rPr lang="en-US" sz="1500" err="1"/>
              <a:t>accuracy_score</a:t>
            </a:r>
            <a:r>
              <a:rPr lang="en-US" sz="1500"/>
              <a:t> </a:t>
            </a:r>
            <a:r>
              <a:rPr lang="en-US" sz="1500">
                <a:solidFill>
                  <a:srgbClr val="00B0F0"/>
                </a:solidFill>
              </a:rPr>
              <a:t>#compute model accuracy</a:t>
            </a:r>
            <a:endParaRPr lang="en-US" sz="1500"/>
          </a:p>
          <a:p>
            <a:pPr marL="0" indent="0">
              <a:buNone/>
            </a:pPr>
            <a:r>
              <a:rPr lang="en-US" sz="1500"/>
              <a:t>print(</a:t>
            </a:r>
            <a:r>
              <a:rPr lang="en-US" sz="1500" err="1"/>
              <a:t>accuracy_score</a:t>
            </a:r>
            <a:r>
              <a:rPr lang="en-US" sz="1500"/>
              <a:t>(</a:t>
            </a:r>
            <a:r>
              <a:rPr lang="en-US" sz="1500" err="1"/>
              <a:t>y_test,y_predict</a:t>
            </a:r>
            <a:r>
              <a:rPr lang="en-US" sz="1500"/>
              <a:t>))</a:t>
            </a:r>
          </a:p>
          <a:p>
            <a:pPr marL="0" indent="0">
              <a:buNone/>
            </a:pPr>
            <a:r>
              <a:rPr lang="fr-FR" sz="1500" err="1"/>
              <a:t>y_train_pred</a:t>
            </a:r>
            <a:r>
              <a:rPr lang="fr-FR" sz="1500"/>
              <a:t> = </a:t>
            </a:r>
            <a:r>
              <a:rPr lang="fr-FR" sz="1500" err="1"/>
              <a:t>classifier.predict</a:t>
            </a:r>
            <a:r>
              <a:rPr lang="fr-FR" sz="1500"/>
              <a:t>(</a:t>
            </a:r>
            <a:r>
              <a:rPr lang="fr-FR" sz="1500" err="1"/>
              <a:t>X_train</a:t>
            </a:r>
            <a:r>
              <a:rPr lang="fr-FR" sz="1500"/>
              <a:t>) </a:t>
            </a:r>
            <a:r>
              <a:rPr lang="en-US" sz="1500">
                <a:solidFill>
                  <a:srgbClr val="00B0F0"/>
                </a:solidFill>
              </a:rPr>
              <a:t>#Get the predictions from the model for the training set</a:t>
            </a:r>
            <a:endParaRPr lang="fr-FR" sz="1500"/>
          </a:p>
          <a:p>
            <a:pPr marL="0" indent="0">
              <a:buNone/>
            </a:pPr>
            <a:r>
              <a:rPr lang="fr-FR" sz="1500" err="1"/>
              <a:t>print</a:t>
            </a:r>
            <a:r>
              <a:rPr lang="fr-FR" sz="1500"/>
              <a:t>(</a:t>
            </a:r>
            <a:r>
              <a:rPr lang="fr-FR" sz="1500" err="1"/>
              <a:t>accuracy_score</a:t>
            </a:r>
            <a:r>
              <a:rPr lang="fr-FR" sz="1500"/>
              <a:t>(</a:t>
            </a:r>
            <a:r>
              <a:rPr lang="fr-FR" sz="1500" err="1"/>
              <a:t>y_train,y_train_pred</a:t>
            </a:r>
            <a:r>
              <a:rPr lang="fr-FR" sz="1500"/>
              <a:t>))</a:t>
            </a:r>
          </a:p>
          <a:p>
            <a:pPr marL="0" indent="0">
              <a:buNone/>
            </a:pPr>
            <a:r>
              <a:rPr lang="en-US" sz="1500" err="1"/>
              <a:t>y_test_proba</a:t>
            </a:r>
            <a:r>
              <a:rPr lang="en-US" sz="1500"/>
              <a:t> = </a:t>
            </a:r>
            <a:r>
              <a:rPr lang="en-US" sz="1500" err="1"/>
              <a:t>classifier.predict_proba</a:t>
            </a:r>
            <a:r>
              <a:rPr lang="en-US" sz="1500"/>
              <a:t>(</a:t>
            </a:r>
            <a:r>
              <a:rPr lang="en-US" sz="1500" err="1"/>
              <a:t>X_test</a:t>
            </a:r>
            <a:r>
              <a:rPr lang="en-US" sz="1500"/>
              <a:t>) </a:t>
            </a:r>
            <a:r>
              <a:rPr lang="en-US" sz="1500">
                <a:solidFill>
                  <a:srgbClr val="00B0F0"/>
                </a:solidFill>
              </a:rPr>
              <a:t>#getting probability predictions from the model</a:t>
            </a:r>
            <a:endParaRPr lang="en-US" sz="1500"/>
          </a:p>
          <a:p>
            <a:pPr marL="0" indent="0">
              <a:buNone/>
            </a:pPr>
            <a:r>
              <a:rPr lang="en-US" sz="1500"/>
              <a:t>print(</a:t>
            </a:r>
            <a:r>
              <a:rPr lang="en-US" sz="1500" err="1"/>
              <a:t>y_test_proba.shape</a:t>
            </a:r>
            <a:r>
              <a:rPr lang="en-US" sz="1500"/>
              <a:t>)</a:t>
            </a:r>
          </a:p>
          <a:p>
            <a:pPr marL="0" indent="0">
              <a:buNone/>
            </a:pPr>
            <a:r>
              <a:rPr lang="en-IN" sz="1500" err="1"/>
              <a:t>y_test_proba</a:t>
            </a:r>
            <a:r>
              <a:rPr lang="en-IN" sz="1500"/>
              <a:t>[0:5,:]</a:t>
            </a:r>
            <a:endParaRPr lang="en-US" sz="1500"/>
          </a:p>
          <a:p>
            <a:pPr marL="0" indent="0">
              <a:buNone/>
            </a:pPr>
            <a:r>
              <a:rPr lang="en-US" sz="1500"/>
              <a:t>import </a:t>
            </a:r>
            <a:r>
              <a:rPr lang="en-US" sz="1500" err="1"/>
              <a:t>numpy</a:t>
            </a:r>
            <a:r>
              <a:rPr lang="en-US" sz="1500"/>
              <a:t> as np</a:t>
            </a:r>
          </a:p>
          <a:p>
            <a:pPr marL="0" indent="0">
              <a:buNone/>
            </a:pPr>
            <a:endParaRPr lang="fr-FR" sz="1400"/>
          </a:p>
          <a:p>
            <a:pPr marL="0" indent="0">
              <a:buNone/>
            </a:pPr>
            <a:endParaRPr lang="en-IN" sz="1400"/>
          </a:p>
        </p:txBody>
      </p:sp>
    </p:spTree>
    <p:extLst>
      <p:ext uri="{BB962C8B-B14F-4D97-AF65-F5344CB8AC3E}">
        <p14:creationId xmlns:p14="http://schemas.microsoft.com/office/powerpoint/2010/main" val="2934412532"/>
      </p:ext>
    </p:extLst>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51AE6-7F2E-6DFB-F9A3-F56E19A9B76E}"/>
              </a:ext>
            </a:extLst>
          </p:cNvPr>
          <p:cNvSpPr>
            <a:spLocks noGrp="1"/>
          </p:cNvSpPr>
          <p:nvPr>
            <p:ph sz="quarter" idx="1"/>
          </p:nvPr>
        </p:nvSpPr>
        <p:spPr>
          <a:xfrm>
            <a:off x="0" y="1511508"/>
            <a:ext cx="8839200" cy="5334000"/>
          </a:xfrm>
        </p:spPr>
        <p:txBody>
          <a:bodyPr>
            <a:normAutofit lnSpcReduction="10000"/>
          </a:bodyPr>
          <a:lstStyle/>
          <a:p>
            <a:pPr marL="0" indent="0">
              <a:buNone/>
            </a:pPr>
            <a:r>
              <a:rPr lang="en-US" sz="1500" err="1"/>
              <a:t>array_in_scientific</a:t>
            </a:r>
            <a:r>
              <a:rPr lang="en-US" sz="1500"/>
              <a:t> = </a:t>
            </a:r>
            <a:r>
              <a:rPr lang="en-US" sz="1500" err="1"/>
              <a:t>y_test_proba</a:t>
            </a:r>
            <a:r>
              <a:rPr lang="en-US" sz="1500"/>
              <a:t>[0:5,:] </a:t>
            </a:r>
            <a:r>
              <a:rPr lang="en-US" sz="1500">
                <a:solidFill>
                  <a:srgbClr val="00B0F0"/>
                </a:solidFill>
              </a:rPr>
              <a:t>#Given array in scientific notation</a:t>
            </a:r>
          </a:p>
          <a:p>
            <a:pPr marL="0" indent="0">
              <a:buNone/>
            </a:pPr>
            <a:r>
              <a:rPr lang="en-US" sz="1500" err="1"/>
              <a:t>array_in_normal</a:t>
            </a:r>
            <a:r>
              <a:rPr lang="en-US" sz="1500"/>
              <a:t> = </a:t>
            </a:r>
            <a:r>
              <a:rPr lang="en-US" sz="1500" err="1"/>
              <a:t>np.vectorize</a:t>
            </a:r>
            <a:r>
              <a:rPr lang="en-US" sz="1500"/>
              <a:t>(lambda x: format(x, '.</a:t>
            </a:r>
            <a:r>
              <a:rPr lang="en-US" sz="1500">
                <a:solidFill>
                  <a:srgbClr val="FF0000"/>
                </a:solidFill>
              </a:rPr>
              <a:t>16f</a:t>
            </a:r>
            <a:r>
              <a:rPr lang="en-US" sz="1500"/>
              <a:t>'))(</a:t>
            </a:r>
            <a:r>
              <a:rPr lang="en-US" sz="1500" err="1"/>
              <a:t>array_in_scientific</a:t>
            </a:r>
            <a:r>
              <a:rPr lang="en-US" sz="1500"/>
              <a:t>)</a:t>
            </a:r>
          </a:p>
          <a:p>
            <a:pPr marL="0" indent="0">
              <a:buNone/>
            </a:pPr>
            <a:r>
              <a:rPr lang="en-US" sz="1500"/>
              <a:t>print(</a:t>
            </a:r>
            <a:r>
              <a:rPr lang="en-US" sz="1500" err="1"/>
              <a:t>array_in_normal</a:t>
            </a:r>
            <a:r>
              <a:rPr lang="en-US" sz="1500"/>
              <a:t>) </a:t>
            </a:r>
            <a:r>
              <a:rPr lang="en-US" sz="1500">
                <a:solidFill>
                  <a:srgbClr val="00B0F0"/>
                </a:solidFill>
              </a:rPr>
              <a:t>#Convert to normal number format</a:t>
            </a:r>
          </a:p>
          <a:p>
            <a:pPr marL="0" indent="0">
              <a:buNone/>
            </a:pPr>
            <a:r>
              <a:rPr lang="en-US" sz="1500"/>
              <a:t>T = </a:t>
            </a:r>
            <a:r>
              <a:rPr lang="en-US" sz="1500" err="1"/>
              <a:t>y_test_proba</a:t>
            </a:r>
            <a:r>
              <a:rPr lang="en-US" sz="1500"/>
              <a:t>[:,1]</a:t>
            </a:r>
          </a:p>
          <a:p>
            <a:pPr marL="0" indent="0">
              <a:buNone/>
            </a:pPr>
            <a:r>
              <a:rPr lang="en-US" sz="1500" err="1"/>
              <a:t>array_in_one</a:t>
            </a:r>
            <a:r>
              <a:rPr lang="en-US" sz="1500"/>
              <a:t> = T </a:t>
            </a:r>
            <a:r>
              <a:rPr lang="en-US" sz="1500">
                <a:solidFill>
                  <a:srgbClr val="00B0F0"/>
                </a:solidFill>
              </a:rPr>
              <a:t>#convert to normal number format</a:t>
            </a:r>
          </a:p>
          <a:p>
            <a:pPr marL="0" indent="0">
              <a:buNone/>
            </a:pPr>
            <a:r>
              <a:rPr lang="en-US" sz="1500"/>
              <a:t>S = </a:t>
            </a:r>
            <a:r>
              <a:rPr lang="en-US" sz="1500" err="1"/>
              <a:t>np.vectorize</a:t>
            </a:r>
            <a:r>
              <a:rPr lang="en-US" sz="1500"/>
              <a:t>(lambda x: format(x, '.</a:t>
            </a:r>
            <a:r>
              <a:rPr lang="en-US" sz="1500">
                <a:solidFill>
                  <a:srgbClr val="FF0000"/>
                </a:solidFill>
              </a:rPr>
              <a:t>16f</a:t>
            </a:r>
            <a:r>
              <a:rPr lang="en-US" sz="1500"/>
              <a:t>'))(</a:t>
            </a:r>
            <a:r>
              <a:rPr lang="en-US" sz="1500" err="1"/>
              <a:t>array_in_one</a:t>
            </a:r>
            <a:r>
              <a:rPr lang="en-US" sz="1500"/>
              <a:t>)</a:t>
            </a:r>
          </a:p>
          <a:p>
            <a:pPr marL="0" indent="0">
              <a:buNone/>
            </a:pPr>
            <a:r>
              <a:rPr lang="en-US" sz="1500"/>
              <a:t>print(S)</a:t>
            </a:r>
            <a:endParaRPr lang="en-IN" sz="1500"/>
          </a:p>
          <a:p>
            <a:pPr marL="0" indent="0">
              <a:buNone/>
            </a:pPr>
            <a:r>
              <a:rPr lang="en-IN" sz="1500"/>
              <a:t>Results=</a:t>
            </a:r>
            <a:r>
              <a:rPr lang="en-IN" sz="1500" err="1"/>
              <a:t>pd.DataFrame</a:t>
            </a:r>
            <a:r>
              <a:rPr lang="en-IN" sz="1500"/>
              <a:t>({'</a:t>
            </a:r>
            <a:r>
              <a:rPr lang="en-IN" sz="1500" err="1">
                <a:solidFill>
                  <a:srgbClr val="FF0000"/>
                </a:solidFill>
              </a:rPr>
              <a:t>Actual</a:t>
            </a:r>
            <a:r>
              <a:rPr lang="en-IN" sz="1500" err="1"/>
              <a:t>':y_test,'</a:t>
            </a:r>
            <a:r>
              <a:rPr lang="en-IN" sz="1500" err="1">
                <a:solidFill>
                  <a:srgbClr val="FF0000"/>
                </a:solidFill>
              </a:rPr>
              <a:t>Predictions</a:t>
            </a:r>
            <a:r>
              <a:rPr lang="en-IN" sz="1500" err="1"/>
              <a:t>':y_predict,</a:t>
            </a:r>
            <a:r>
              <a:rPr lang="en-IN" sz="1500" err="1">
                <a:solidFill>
                  <a:srgbClr val="FF0000"/>
                </a:solidFill>
              </a:rPr>
              <a:t>'Prob</a:t>
            </a:r>
            <a:r>
              <a:rPr lang="en-IN" sz="1500">
                <a:solidFill>
                  <a:srgbClr val="FF0000"/>
                </a:solidFill>
              </a:rPr>
              <a:t>(Class = 1)':</a:t>
            </a:r>
            <a:r>
              <a:rPr lang="en-IN" sz="1500"/>
              <a:t>S})</a:t>
            </a:r>
          </a:p>
          <a:p>
            <a:pPr marL="0" indent="0">
              <a:buNone/>
            </a:pPr>
            <a:r>
              <a:rPr lang="en-IN" sz="1500" err="1"/>
              <a:t>Results.head</a:t>
            </a:r>
            <a:r>
              <a:rPr lang="en-IN" sz="1500"/>
              <a:t>(5)</a:t>
            </a:r>
          </a:p>
          <a:p>
            <a:pPr marL="0" indent="0">
              <a:buNone/>
            </a:pPr>
            <a:r>
              <a:rPr lang="en-IN" sz="1500"/>
              <a:t>from </a:t>
            </a:r>
            <a:r>
              <a:rPr lang="en-IN" sz="1500" err="1"/>
              <a:t>sklearn.metrics</a:t>
            </a:r>
            <a:r>
              <a:rPr lang="en-IN" sz="1500"/>
              <a:t> import </a:t>
            </a:r>
            <a:r>
              <a:rPr lang="en-IN" sz="1500" err="1"/>
              <a:t>confusion_matrix</a:t>
            </a:r>
            <a:r>
              <a:rPr lang="en-IN" sz="1500"/>
              <a:t>  </a:t>
            </a:r>
            <a:r>
              <a:rPr lang="en-IN" sz="1500">
                <a:solidFill>
                  <a:srgbClr val="00B0F0"/>
                </a:solidFill>
              </a:rPr>
              <a:t>#Generate the confusion matrix</a:t>
            </a:r>
            <a:endParaRPr lang="en-IN" sz="1500"/>
          </a:p>
          <a:p>
            <a:pPr marL="0" indent="0">
              <a:buNone/>
            </a:pPr>
            <a:r>
              <a:rPr lang="en-IN" sz="1500"/>
              <a:t>cm = </a:t>
            </a:r>
            <a:r>
              <a:rPr lang="en-IN" sz="1500" err="1"/>
              <a:t>confusion_matrix</a:t>
            </a:r>
            <a:r>
              <a:rPr lang="en-IN" sz="1500"/>
              <a:t>(</a:t>
            </a:r>
            <a:r>
              <a:rPr lang="en-IN" sz="1500" err="1"/>
              <a:t>y_test,y_predict</a:t>
            </a:r>
            <a:r>
              <a:rPr lang="en-IN" sz="1500"/>
              <a:t>)</a:t>
            </a:r>
          </a:p>
          <a:p>
            <a:pPr marL="0" indent="0">
              <a:buNone/>
            </a:pPr>
            <a:r>
              <a:rPr lang="en-IN" sz="1500"/>
              <a:t>print(cm)</a:t>
            </a:r>
          </a:p>
          <a:p>
            <a:pPr marL="0" indent="0">
              <a:buNone/>
            </a:pPr>
            <a:r>
              <a:rPr lang="en-IN" sz="1500"/>
              <a:t>import seaborn as </a:t>
            </a:r>
            <a:r>
              <a:rPr lang="en-IN" sz="1500" err="1"/>
              <a:t>sn</a:t>
            </a:r>
            <a:endParaRPr lang="en-IN" sz="1500"/>
          </a:p>
          <a:p>
            <a:pPr marL="0" indent="0">
              <a:buNone/>
            </a:pPr>
            <a:r>
              <a:rPr lang="en-IN" sz="1500" err="1"/>
              <a:t>plt.figure</a:t>
            </a:r>
            <a:r>
              <a:rPr lang="en-IN" sz="1500"/>
              <a:t>(</a:t>
            </a:r>
            <a:r>
              <a:rPr lang="en-IN" sz="1500" err="1"/>
              <a:t>figsize</a:t>
            </a:r>
            <a:r>
              <a:rPr lang="en-IN" sz="1500"/>
              <a:t> = (10,7))</a:t>
            </a:r>
          </a:p>
          <a:p>
            <a:pPr marL="0" indent="0">
              <a:buNone/>
            </a:pPr>
            <a:r>
              <a:rPr lang="en-IN" sz="1500" err="1"/>
              <a:t>sn.heatmap</a:t>
            </a:r>
            <a:r>
              <a:rPr lang="en-IN" sz="1500"/>
              <a:t>(cm, </a:t>
            </a:r>
            <a:r>
              <a:rPr lang="en-IN" sz="1500" err="1"/>
              <a:t>annot</a:t>
            </a:r>
            <a:r>
              <a:rPr lang="en-IN" sz="1500"/>
              <a:t>=True)</a:t>
            </a:r>
          </a:p>
          <a:p>
            <a:pPr marL="0" indent="0">
              <a:buNone/>
            </a:pPr>
            <a:r>
              <a:rPr lang="en-IN" sz="1500" err="1"/>
              <a:t>plt.title</a:t>
            </a:r>
            <a:r>
              <a:rPr lang="en-IN" sz="1500"/>
              <a:t>(</a:t>
            </a:r>
            <a:r>
              <a:rPr lang="en-IN" sz="1500">
                <a:solidFill>
                  <a:srgbClr val="FF0000"/>
                </a:solidFill>
              </a:rPr>
              <a:t>'Confusion Matrix - Test Data</a:t>
            </a:r>
            <a:r>
              <a:rPr lang="en-IN" sz="1500"/>
              <a:t>’)</a:t>
            </a:r>
          </a:p>
          <a:p>
            <a:pPr marL="0" indent="0">
              <a:buNone/>
            </a:pPr>
            <a:r>
              <a:rPr lang="en-IN" sz="1500" err="1"/>
              <a:t>plt.xlabel</a:t>
            </a:r>
            <a:r>
              <a:rPr lang="en-IN" sz="1500"/>
              <a:t>(</a:t>
            </a:r>
            <a:r>
              <a:rPr lang="en-IN" sz="1500">
                <a:solidFill>
                  <a:srgbClr val="FF0000"/>
                </a:solidFill>
              </a:rPr>
              <a:t>'Predicted Label</a:t>
            </a:r>
            <a:r>
              <a:rPr lang="en-IN" sz="1500"/>
              <a:t>’)</a:t>
            </a:r>
          </a:p>
          <a:p>
            <a:pPr marL="0" indent="0">
              <a:buNone/>
            </a:pPr>
            <a:r>
              <a:rPr lang="en-IN" sz="1500" err="1"/>
              <a:t>plt.ylabel</a:t>
            </a:r>
            <a:r>
              <a:rPr lang="en-IN" sz="1500"/>
              <a:t>(</a:t>
            </a:r>
            <a:r>
              <a:rPr lang="en-IN" sz="1500">
                <a:solidFill>
                  <a:srgbClr val="FF0000"/>
                </a:solidFill>
              </a:rPr>
              <a:t>'True Label</a:t>
            </a:r>
            <a:r>
              <a:rPr lang="en-IN" sz="1500"/>
              <a:t>')</a:t>
            </a:r>
          </a:p>
          <a:p>
            <a:pPr marL="0" indent="0">
              <a:buNone/>
            </a:pPr>
            <a:endParaRPr lang="en-US" sz="1400">
              <a:solidFill>
                <a:srgbClr val="00B0F0"/>
              </a:solidFill>
            </a:endParaRPr>
          </a:p>
          <a:p>
            <a:pPr marL="0" indent="0">
              <a:buNone/>
            </a:pPr>
            <a:endParaRPr lang="en-US" sz="1400"/>
          </a:p>
        </p:txBody>
      </p:sp>
    </p:spTree>
    <p:extLst>
      <p:ext uri="{BB962C8B-B14F-4D97-AF65-F5344CB8AC3E}">
        <p14:creationId xmlns:p14="http://schemas.microsoft.com/office/powerpoint/2010/main" val="656804439"/>
      </p:ext>
    </p:extLst>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EF9EB-F3B3-3966-EAF7-CE51789E861A}"/>
              </a:ext>
            </a:extLst>
          </p:cNvPr>
          <p:cNvSpPr>
            <a:spLocks noGrp="1"/>
          </p:cNvSpPr>
          <p:nvPr>
            <p:ph sz="quarter" idx="1"/>
          </p:nvPr>
        </p:nvSpPr>
        <p:spPr>
          <a:xfrm>
            <a:off x="0" y="1536492"/>
            <a:ext cx="8766048" cy="5334000"/>
          </a:xfrm>
        </p:spPr>
        <p:txBody>
          <a:bodyPr>
            <a:normAutofit/>
          </a:bodyPr>
          <a:lstStyle/>
          <a:p>
            <a:pPr marL="0" indent="0">
              <a:buNone/>
            </a:pPr>
            <a:r>
              <a:rPr lang="en-IN" sz="1600" err="1"/>
              <a:t>plt.clf</a:t>
            </a:r>
            <a:r>
              <a:rPr lang="en-IN" sz="1600"/>
              <a:t>()</a:t>
            </a:r>
          </a:p>
          <a:p>
            <a:pPr marL="0" indent="0">
              <a:buNone/>
            </a:pPr>
            <a:r>
              <a:rPr lang="en-IN" sz="1600" err="1"/>
              <a:t>plt.imshow</a:t>
            </a:r>
            <a:r>
              <a:rPr lang="en-IN" sz="1600"/>
              <a:t>(</a:t>
            </a:r>
            <a:r>
              <a:rPr lang="en-IN" sz="1600" err="1"/>
              <a:t>cm,interpolation</a:t>
            </a:r>
            <a:r>
              <a:rPr lang="en-IN" sz="1600"/>
              <a:t>=</a:t>
            </a:r>
            <a:r>
              <a:rPr lang="en-IN" sz="1600">
                <a:solidFill>
                  <a:srgbClr val="FF0000"/>
                </a:solidFill>
              </a:rPr>
              <a:t>'nearest',</a:t>
            </a:r>
            <a:r>
              <a:rPr lang="en-IN" sz="1600" err="1"/>
              <a:t>cmap</a:t>
            </a:r>
            <a:r>
              <a:rPr lang="en-IN" sz="1600"/>
              <a:t>=</a:t>
            </a:r>
            <a:r>
              <a:rPr lang="en-IN" sz="1600" err="1"/>
              <a:t>plt.cm.prism</a:t>
            </a:r>
            <a:r>
              <a:rPr lang="en-IN" sz="1600"/>
              <a:t>)</a:t>
            </a:r>
          </a:p>
          <a:p>
            <a:pPr marL="0" indent="0">
              <a:buNone/>
            </a:pPr>
            <a:r>
              <a:rPr lang="en-IN" sz="1600" err="1"/>
              <a:t>classNames</a:t>
            </a:r>
            <a:r>
              <a:rPr lang="en-IN" sz="1600"/>
              <a:t> = ['0','1’]</a:t>
            </a:r>
          </a:p>
          <a:p>
            <a:pPr marL="0" indent="0">
              <a:buNone/>
            </a:pPr>
            <a:r>
              <a:rPr lang="en-IN" sz="1600" err="1"/>
              <a:t>plt.title</a:t>
            </a:r>
            <a:r>
              <a:rPr lang="en-IN" sz="1600"/>
              <a:t>(</a:t>
            </a:r>
            <a:r>
              <a:rPr lang="en-IN" sz="1600">
                <a:solidFill>
                  <a:srgbClr val="FF0000"/>
                </a:solidFill>
              </a:rPr>
              <a:t>'Confusion Matrix-Test Data</a:t>
            </a:r>
            <a:r>
              <a:rPr lang="en-IN" sz="1600"/>
              <a:t>’)</a:t>
            </a:r>
          </a:p>
          <a:p>
            <a:pPr marL="0" indent="0">
              <a:buNone/>
            </a:pPr>
            <a:r>
              <a:rPr lang="en-IN" sz="1600" err="1"/>
              <a:t>plt.ylabel</a:t>
            </a:r>
            <a:r>
              <a:rPr lang="en-IN" sz="1600"/>
              <a:t>(</a:t>
            </a:r>
            <a:r>
              <a:rPr lang="en-IN" sz="1600">
                <a:solidFill>
                  <a:srgbClr val="FF0000"/>
                </a:solidFill>
              </a:rPr>
              <a:t>'True label</a:t>
            </a:r>
            <a:r>
              <a:rPr lang="en-IN" sz="1600"/>
              <a:t>’)</a:t>
            </a:r>
          </a:p>
          <a:p>
            <a:pPr marL="0" indent="0">
              <a:buNone/>
            </a:pPr>
            <a:r>
              <a:rPr lang="en-IN" sz="1600" err="1"/>
              <a:t>plt.xlabel</a:t>
            </a:r>
            <a:r>
              <a:rPr lang="en-IN" sz="1600"/>
              <a:t>(</a:t>
            </a:r>
            <a:r>
              <a:rPr lang="en-IN" sz="1600">
                <a:solidFill>
                  <a:srgbClr val="FF0000"/>
                </a:solidFill>
              </a:rPr>
              <a:t>'Predicted label</a:t>
            </a:r>
            <a:r>
              <a:rPr lang="en-IN" sz="1600"/>
              <a:t>’)</a:t>
            </a:r>
          </a:p>
          <a:p>
            <a:pPr marL="0" indent="0">
              <a:buNone/>
            </a:pPr>
            <a:r>
              <a:rPr lang="en-IN" sz="1600" err="1"/>
              <a:t>tick_marks</a:t>
            </a:r>
            <a:r>
              <a:rPr lang="en-IN" sz="1600"/>
              <a:t> = </a:t>
            </a:r>
            <a:r>
              <a:rPr lang="en-IN" sz="1600" err="1"/>
              <a:t>np.arange</a:t>
            </a:r>
            <a:r>
              <a:rPr lang="en-IN" sz="1600"/>
              <a:t>(2)</a:t>
            </a:r>
          </a:p>
          <a:p>
            <a:pPr marL="0" indent="0">
              <a:buNone/>
            </a:pPr>
            <a:r>
              <a:rPr lang="en-IN" sz="1600" err="1"/>
              <a:t>plt.xticks</a:t>
            </a:r>
            <a:r>
              <a:rPr lang="en-IN" sz="1600"/>
              <a:t>(</a:t>
            </a:r>
            <a:r>
              <a:rPr lang="en-IN" sz="1600" err="1"/>
              <a:t>tick_marks,classNames,rotation</a:t>
            </a:r>
            <a:r>
              <a:rPr lang="en-IN" sz="1600"/>
              <a:t>=45)</a:t>
            </a:r>
          </a:p>
          <a:p>
            <a:pPr marL="0" indent="0">
              <a:buNone/>
            </a:pPr>
            <a:r>
              <a:rPr lang="en-IN" sz="1600" err="1"/>
              <a:t>plt.yticks</a:t>
            </a:r>
            <a:r>
              <a:rPr lang="en-IN" sz="1600"/>
              <a:t>(</a:t>
            </a:r>
            <a:r>
              <a:rPr lang="en-IN" sz="1600" err="1"/>
              <a:t>tick_marks,classNames</a:t>
            </a:r>
            <a:r>
              <a:rPr lang="en-IN" sz="1600"/>
              <a:t>)</a:t>
            </a:r>
          </a:p>
          <a:p>
            <a:pPr marL="0" indent="0">
              <a:buNone/>
            </a:pPr>
            <a:r>
              <a:rPr lang="en-IN" sz="1600"/>
              <a:t>s = [[</a:t>
            </a:r>
            <a:r>
              <a:rPr lang="en-IN" sz="1600">
                <a:solidFill>
                  <a:srgbClr val="FF0000"/>
                </a:solidFill>
              </a:rPr>
              <a:t>'TN','FP</a:t>
            </a:r>
            <a:r>
              <a:rPr lang="en-IN" sz="1600"/>
              <a:t>'],[</a:t>
            </a:r>
            <a:r>
              <a:rPr lang="en-IN" sz="1600">
                <a:solidFill>
                  <a:srgbClr val="FF0000"/>
                </a:solidFill>
              </a:rPr>
              <a:t>'FN','TP</a:t>
            </a:r>
            <a:r>
              <a:rPr lang="en-IN" sz="1600"/>
              <a:t>’]]</a:t>
            </a:r>
          </a:p>
          <a:p>
            <a:pPr marL="0" indent="0">
              <a:buNone/>
            </a:pPr>
            <a:r>
              <a:rPr lang="en-IN" sz="1600"/>
              <a:t>for </a:t>
            </a:r>
            <a:r>
              <a:rPr lang="en-IN" sz="1600" err="1"/>
              <a:t>i</a:t>
            </a:r>
            <a:r>
              <a:rPr lang="en-IN" sz="1600"/>
              <a:t> in range(2):    </a:t>
            </a:r>
          </a:p>
          <a:p>
            <a:pPr marL="0" indent="0">
              <a:buNone/>
            </a:pPr>
            <a:r>
              <a:rPr lang="en-IN" sz="1600"/>
              <a:t>    for j in range(2):        </a:t>
            </a:r>
          </a:p>
          <a:p>
            <a:pPr marL="0" indent="0">
              <a:buNone/>
            </a:pPr>
            <a:r>
              <a:rPr lang="en-IN" sz="1600"/>
              <a:t>        </a:t>
            </a:r>
            <a:r>
              <a:rPr lang="en-IN" sz="1600" err="1"/>
              <a:t>plt.text</a:t>
            </a:r>
            <a:r>
              <a:rPr lang="en-IN" sz="1600"/>
              <a:t>(</a:t>
            </a:r>
            <a:r>
              <a:rPr lang="en-IN" sz="1600" err="1"/>
              <a:t>j,i,str</a:t>
            </a:r>
            <a:r>
              <a:rPr lang="en-IN" sz="1600"/>
              <a:t>(s[</a:t>
            </a:r>
            <a:r>
              <a:rPr lang="en-IN" sz="1600" err="1"/>
              <a:t>i</a:t>
            </a:r>
            <a:r>
              <a:rPr lang="en-IN" sz="1600"/>
              <a:t>][j])+"= "+str(cm[</a:t>
            </a:r>
            <a:r>
              <a:rPr lang="en-IN" sz="1600" err="1"/>
              <a:t>i</a:t>
            </a:r>
            <a:r>
              <a:rPr lang="en-IN" sz="1600"/>
              <a:t>][j]))</a:t>
            </a:r>
          </a:p>
          <a:p>
            <a:pPr marL="0" indent="0">
              <a:buNone/>
            </a:pPr>
            <a:r>
              <a:rPr lang="en-IN" sz="1600" err="1"/>
              <a:t>plt.show</a:t>
            </a:r>
            <a:r>
              <a:rPr lang="en-IN" sz="1600"/>
              <a:t>()</a:t>
            </a:r>
          </a:p>
          <a:p>
            <a:pPr marL="0" indent="0">
              <a:buNone/>
            </a:pPr>
            <a:r>
              <a:rPr lang="en-US" sz="1600"/>
              <a:t>from </a:t>
            </a:r>
            <a:r>
              <a:rPr lang="en-US" sz="1600" err="1"/>
              <a:t>sklearn.metrics</a:t>
            </a:r>
            <a:r>
              <a:rPr lang="en-US" sz="1600"/>
              <a:t> import </a:t>
            </a:r>
            <a:r>
              <a:rPr lang="en-US" sz="1600" err="1"/>
              <a:t>classification_report</a:t>
            </a:r>
            <a:r>
              <a:rPr lang="en-US" sz="1600"/>
              <a:t> </a:t>
            </a:r>
            <a:r>
              <a:rPr lang="en-IN" sz="1600">
                <a:solidFill>
                  <a:srgbClr val="00B0F0"/>
                </a:solidFill>
              </a:rPr>
              <a:t>#calculate common error metrics for a 2-class classifier</a:t>
            </a:r>
          </a:p>
          <a:p>
            <a:pPr marL="0" indent="0">
              <a:buNone/>
            </a:pPr>
            <a:r>
              <a:rPr lang="en-US" sz="1600"/>
              <a:t>print(</a:t>
            </a:r>
            <a:r>
              <a:rPr lang="en-US" sz="1600" err="1"/>
              <a:t>classification_report</a:t>
            </a:r>
            <a:r>
              <a:rPr lang="en-US" sz="1600"/>
              <a:t>(</a:t>
            </a:r>
            <a:r>
              <a:rPr lang="en-US" sz="1600" err="1"/>
              <a:t>y_test,y_predict</a:t>
            </a:r>
            <a:r>
              <a:rPr lang="en-US" sz="1600"/>
              <a:t>))</a:t>
            </a:r>
            <a:endParaRPr lang="en-IN" sz="1600"/>
          </a:p>
        </p:txBody>
      </p:sp>
    </p:spTree>
    <p:extLst>
      <p:ext uri="{BB962C8B-B14F-4D97-AF65-F5344CB8AC3E}">
        <p14:creationId xmlns:p14="http://schemas.microsoft.com/office/powerpoint/2010/main" val="1763200233"/>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2AA70-0947-7A22-3093-4EA18D152AFF}"/>
              </a:ext>
            </a:extLst>
          </p:cNvPr>
          <p:cNvSpPr>
            <a:spLocks noGrp="1"/>
          </p:cNvSpPr>
          <p:nvPr>
            <p:ph sz="quarter" idx="1"/>
          </p:nvPr>
        </p:nvSpPr>
        <p:spPr>
          <a:xfrm>
            <a:off x="0" y="1524000"/>
            <a:ext cx="8766048" cy="5334000"/>
          </a:xfrm>
        </p:spPr>
        <p:txBody>
          <a:bodyPr>
            <a:normAutofit/>
          </a:bodyPr>
          <a:lstStyle/>
          <a:p>
            <a:pPr marL="0" indent="0">
              <a:buNone/>
            </a:pPr>
            <a:r>
              <a:rPr lang="en-IN" sz="1500">
                <a:latin typeface="Times New Roman" panose="02020603050405020304" pitchFamily="18" charset="0"/>
                <a:cs typeface="Times New Roman" panose="02020603050405020304" pitchFamily="18" charset="0"/>
              </a:rPr>
              <a:t>TN = cm[0][0] </a:t>
            </a:r>
            <a:r>
              <a:rPr lang="en-IN" sz="1500">
                <a:solidFill>
                  <a:srgbClr val="00B0F0"/>
                </a:solidFill>
                <a:latin typeface="Times New Roman" panose="02020603050405020304" pitchFamily="18" charset="0"/>
                <a:cs typeface="Times New Roman" panose="02020603050405020304" pitchFamily="18" charset="0"/>
              </a:rPr>
              <a:t>#Assigning variables for </a:t>
            </a:r>
            <a:r>
              <a:rPr lang="en-IN" sz="1500" err="1">
                <a:solidFill>
                  <a:srgbClr val="00B0F0"/>
                </a:solidFill>
                <a:latin typeface="Times New Roman" panose="02020603050405020304" pitchFamily="18" charset="0"/>
                <a:cs typeface="Times New Roman" panose="02020603050405020304" pitchFamily="18" charset="0"/>
              </a:rPr>
              <a:t>convinience</a:t>
            </a:r>
            <a:endParaRPr lang="en-IN" sz="1500">
              <a:latin typeface="Times New Roman" panose="02020603050405020304" pitchFamily="18" charset="0"/>
              <a:cs typeface="Times New Roman" panose="02020603050405020304" pitchFamily="18" charset="0"/>
            </a:endParaRPr>
          </a:p>
          <a:p>
            <a:pPr marL="0" indent="0">
              <a:buNone/>
            </a:pPr>
            <a:r>
              <a:rPr lang="en-IN" sz="1500">
                <a:latin typeface="Times New Roman" panose="02020603050405020304" pitchFamily="18" charset="0"/>
                <a:cs typeface="Times New Roman" panose="02020603050405020304" pitchFamily="18" charset="0"/>
              </a:rPr>
              <a:t>FP = cm[0][1]</a:t>
            </a:r>
          </a:p>
          <a:p>
            <a:pPr marL="0" indent="0">
              <a:buNone/>
            </a:pPr>
            <a:r>
              <a:rPr lang="en-IN" sz="1500">
                <a:latin typeface="Times New Roman" panose="02020603050405020304" pitchFamily="18" charset="0"/>
                <a:cs typeface="Times New Roman" panose="02020603050405020304" pitchFamily="18" charset="0"/>
              </a:rPr>
              <a:t>FN = cm[1][0]</a:t>
            </a:r>
          </a:p>
          <a:p>
            <a:pPr marL="0" indent="0">
              <a:buNone/>
            </a:pPr>
            <a:r>
              <a:rPr lang="en-IN" sz="1500">
                <a:latin typeface="Times New Roman" panose="02020603050405020304" pitchFamily="18" charset="0"/>
                <a:cs typeface="Times New Roman" panose="02020603050405020304" pitchFamily="18" charset="0"/>
              </a:rPr>
              <a:t>TP = cm[1][1]</a:t>
            </a:r>
          </a:p>
          <a:p>
            <a:pPr marL="0" indent="0">
              <a:buNone/>
            </a:pPr>
            <a:r>
              <a:rPr lang="en-US" sz="1500">
                <a:latin typeface="Times New Roman" panose="02020603050405020304" pitchFamily="18" charset="0"/>
                <a:cs typeface="Times New Roman" panose="02020603050405020304" pitchFamily="18" charset="0"/>
              </a:rPr>
              <a:t>recall = TP / (TP + FN )</a:t>
            </a:r>
          </a:p>
          <a:p>
            <a:pPr marL="0" indent="0">
              <a:buNone/>
            </a:pPr>
            <a:r>
              <a:rPr lang="en-US" sz="1500">
                <a:latin typeface="Times New Roman" panose="02020603050405020304" pitchFamily="18" charset="0"/>
                <a:cs typeface="Times New Roman" panose="02020603050405020304" pitchFamily="18" charset="0"/>
              </a:rPr>
              <a:t>Print("</a:t>
            </a:r>
            <a:r>
              <a:rPr lang="en-US" sz="1500">
                <a:solidFill>
                  <a:srgbClr val="FF0000"/>
                </a:solidFill>
                <a:latin typeface="Times New Roman" panose="02020603050405020304" pitchFamily="18" charset="0"/>
                <a:cs typeface="Times New Roman" panose="02020603050405020304" pitchFamily="18" charset="0"/>
              </a:rPr>
              <a:t>Recall</a:t>
            </a:r>
            <a:r>
              <a:rPr lang="en-US" sz="1500">
                <a:latin typeface="Times New Roman" panose="02020603050405020304" pitchFamily="18" charset="0"/>
                <a:cs typeface="Times New Roman" panose="02020603050405020304" pitchFamily="18" charset="0"/>
              </a:rPr>
              <a:t>= ",recall)</a:t>
            </a:r>
          </a:p>
          <a:p>
            <a:pPr marL="0" indent="0">
              <a:buNone/>
            </a:pPr>
            <a:r>
              <a:rPr lang="en-US" sz="1500">
                <a:latin typeface="Times New Roman" panose="02020603050405020304" pitchFamily="18" charset="0"/>
                <a:cs typeface="Times New Roman" panose="02020603050405020304" pitchFamily="18" charset="0"/>
              </a:rPr>
              <a:t>precision = TP / (TP + FP)</a:t>
            </a:r>
          </a:p>
          <a:p>
            <a:pPr marL="0" indent="0">
              <a:buNone/>
            </a:pPr>
            <a:r>
              <a:rPr lang="en-US" sz="1500">
                <a:latin typeface="Times New Roman" panose="02020603050405020304" pitchFamily="18" charset="0"/>
                <a:cs typeface="Times New Roman" panose="02020603050405020304" pitchFamily="18" charset="0"/>
              </a:rPr>
              <a:t>print("</a:t>
            </a:r>
            <a:r>
              <a:rPr lang="en-US" sz="1500">
                <a:solidFill>
                  <a:srgbClr val="FF0000"/>
                </a:solidFill>
                <a:latin typeface="Times New Roman" panose="02020603050405020304" pitchFamily="18" charset="0"/>
                <a:cs typeface="Times New Roman" panose="02020603050405020304" pitchFamily="18" charset="0"/>
              </a:rPr>
              <a:t>Precision</a:t>
            </a:r>
            <a:r>
              <a:rPr lang="en-US" sz="1500">
                <a:latin typeface="Times New Roman" panose="02020603050405020304" pitchFamily="18" charset="0"/>
                <a:cs typeface="Times New Roman" panose="02020603050405020304" pitchFamily="18" charset="0"/>
              </a:rPr>
              <a:t>=",precision)</a:t>
            </a:r>
          </a:p>
          <a:p>
            <a:pPr marL="0" indent="0">
              <a:buNone/>
            </a:pPr>
            <a:r>
              <a:rPr lang="en-US" sz="1500">
                <a:latin typeface="Times New Roman" panose="02020603050405020304" pitchFamily="18" charset="0"/>
                <a:cs typeface="Times New Roman" panose="02020603050405020304" pitchFamily="18" charset="0"/>
              </a:rPr>
              <a:t>specificity = TN /  (TN + FP)</a:t>
            </a:r>
          </a:p>
          <a:p>
            <a:pPr marL="0" indent="0">
              <a:buNone/>
            </a:pPr>
            <a:r>
              <a:rPr lang="en-US" sz="1500">
                <a:latin typeface="Times New Roman" panose="02020603050405020304" pitchFamily="18" charset="0"/>
                <a:cs typeface="Times New Roman" panose="02020603050405020304" pitchFamily="18" charset="0"/>
              </a:rPr>
              <a:t>print("</a:t>
            </a:r>
            <a:r>
              <a:rPr lang="en-US" sz="1500">
                <a:solidFill>
                  <a:srgbClr val="FF0000"/>
                </a:solidFill>
                <a:latin typeface="Times New Roman" panose="02020603050405020304" pitchFamily="18" charset="0"/>
                <a:cs typeface="Times New Roman" panose="02020603050405020304" pitchFamily="18" charset="0"/>
              </a:rPr>
              <a:t>Specificity</a:t>
            </a:r>
            <a:r>
              <a:rPr lang="en-US" sz="1500">
                <a:latin typeface="Times New Roman" panose="02020603050405020304" pitchFamily="18" charset="0"/>
                <a:cs typeface="Times New Roman" panose="02020603050405020304" pitchFamily="18" charset="0"/>
              </a:rPr>
              <a:t> = ", specificity)</a:t>
            </a:r>
          </a:p>
          <a:p>
            <a:pPr marL="0" indent="0">
              <a:buNone/>
            </a:pPr>
            <a:r>
              <a:rPr lang="en-IN" sz="1500">
                <a:latin typeface="Times New Roman" panose="02020603050405020304" pitchFamily="18" charset="0"/>
                <a:cs typeface="Times New Roman" panose="02020603050405020304" pitchFamily="18" charset="0"/>
              </a:rPr>
              <a:t>accuracy = ( TP + TN ) / ( TP + TN + FP + FN)</a:t>
            </a:r>
          </a:p>
          <a:p>
            <a:pPr marL="0" indent="0">
              <a:buNone/>
            </a:pPr>
            <a:r>
              <a:rPr lang="en-IN" sz="1500">
                <a:latin typeface="Times New Roman" panose="02020603050405020304" pitchFamily="18" charset="0"/>
                <a:cs typeface="Times New Roman" panose="02020603050405020304" pitchFamily="18" charset="0"/>
              </a:rPr>
              <a:t>print("</a:t>
            </a:r>
            <a:r>
              <a:rPr lang="en-IN" sz="1500">
                <a:solidFill>
                  <a:srgbClr val="FF0000"/>
                </a:solidFill>
                <a:latin typeface="Times New Roman" panose="02020603050405020304" pitchFamily="18" charset="0"/>
                <a:cs typeface="Times New Roman" panose="02020603050405020304" pitchFamily="18" charset="0"/>
              </a:rPr>
              <a:t>Accuracy </a:t>
            </a:r>
            <a:r>
              <a:rPr lang="en-IN" sz="1500">
                <a:latin typeface="Times New Roman" panose="02020603050405020304" pitchFamily="18" charset="0"/>
                <a:cs typeface="Times New Roman" panose="02020603050405020304" pitchFamily="18" charset="0"/>
              </a:rPr>
              <a:t>=" , accuracy)</a:t>
            </a:r>
          </a:p>
          <a:p>
            <a:pPr marL="0" indent="0">
              <a:buNone/>
            </a:pPr>
            <a:r>
              <a:rPr lang="en-IN" sz="1500">
                <a:latin typeface="Times New Roman" panose="02020603050405020304" pitchFamily="18" charset="0"/>
                <a:cs typeface="Times New Roman" panose="02020603050405020304" pitchFamily="18" charset="0"/>
              </a:rPr>
              <a:t>from </a:t>
            </a:r>
            <a:r>
              <a:rPr lang="en-IN" sz="1500" err="1">
                <a:latin typeface="Times New Roman" panose="02020603050405020304" pitchFamily="18" charset="0"/>
                <a:cs typeface="Times New Roman" panose="02020603050405020304" pitchFamily="18" charset="0"/>
              </a:rPr>
              <a:t>sklearn.ensemble</a:t>
            </a:r>
            <a:r>
              <a:rPr lang="en-IN" sz="1500">
                <a:latin typeface="Times New Roman" panose="02020603050405020304" pitchFamily="18" charset="0"/>
                <a:cs typeface="Times New Roman" panose="02020603050405020304" pitchFamily="18" charset="0"/>
              </a:rPr>
              <a:t> import </a:t>
            </a:r>
            <a:r>
              <a:rPr lang="en-IN" sz="1500" err="1">
                <a:latin typeface="Times New Roman" panose="02020603050405020304" pitchFamily="18" charset="0"/>
                <a:cs typeface="Times New Roman" panose="02020603050405020304" pitchFamily="18" charset="0"/>
              </a:rPr>
              <a:t>RandomForestClassifier</a:t>
            </a:r>
            <a:endParaRPr lang="en-IN" sz="1500">
              <a:latin typeface="Times New Roman" panose="02020603050405020304" pitchFamily="18" charset="0"/>
              <a:cs typeface="Times New Roman" panose="02020603050405020304" pitchFamily="18" charset="0"/>
            </a:endParaRPr>
          </a:p>
          <a:p>
            <a:pPr marL="0" indent="0">
              <a:buNone/>
            </a:pPr>
            <a:r>
              <a:rPr lang="en-IN" sz="1500" err="1">
                <a:latin typeface="Times New Roman" panose="02020603050405020304" pitchFamily="18" charset="0"/>
                <a:cs typeface="Times New Roman" panose="02020603050405020304" pitchFamily="18" charset="0"/>
              </a:rPr>
              <a:t>classifier_rf</a:t>
            </a:r>
            <a:r>
              <a:rPr lang="en-IN" sz="1500">
                <a:latin typeface="Times New Roman" panose="02020603050405020304" pitchFamily="18" charset="0"/>
                <a:cs typeface="Times New Roman" panose="02020603050405020304" pitchFamily="18" charset="0"/>
              </a:rPr>
              <a:t> = </a:t>
            </a:r>
            <a:r>
              <a:rPr lang="en-IN" sz="1500" err="1">
                <a:latin typeface="Times New Roman" panose="02020603050405020304" pitchFamily="18" charset="0"/>
                <a:cs typeface="Times New Roman" panose="02020603050405020304" pitchFamily="18" charset="0"/>
              </a:rPr>
              <a:t>RandomForestClassifier</a:t>
            </a:r>
            <a:r>
              <a:rPr lang="en-IN" sz="1500">
                <a:latin typeface="Times New Roman" panose="02020603050405020304" pitchFamily="18" charset="0"/>
                <a:cs typeface="Times New Roman" panose="02020603050405020304" pitchFamily="18" charset="0"/>
              </a:rPr>
              <a:t>()</a:t>
            </a:r>
          </a:p>
          <a:p>
            <a:pPr marL="0" indent="0">
              <a:buNone/>
            </a:pPr>
            <a:r>
              <a:rPr lang="en-IN" sz="1500" err="1">
                <a:latin typeface="Times New Roman" panose="02020603050405020304" pitchFamily="18" charset="0"/>
                <a:cs typeface="Times New Roman" panose="02020603050405020304" pitchFamily="18" charset="0"/>
              </a:rPr>
              <a:t>classifier_rf.fit</a:t>
            </a:r>
            <a:r>
              <a:rPr lang="en-IN" sz="1500">
                <a:latin typeface="Times New Roman" panose="02020603050405020304" pitchFamily="18" charset="0"/>
                <a:cs typeface="Times New Roman" panose="02020603050405020304" pitchFamily="18" charset="0"/>
              </a:rPr>
              <a:t>(</a:t>
            </a:r>
            <a:r>
              <a:rPr lang="en-IN" sz="1500" err="1">
                <a:latin typeface="Times New Roman" panose="02020603050405020304" pitchFamily="18" charset="0"/>
                <a:cs typeface="Times New Roman" panose="02020603050405020304" pitchFamily="18" charset="0"/>
              </a:rPr>
              <a:t>X_train</a:t>
            </a:r>
            <a:r>
              <a:rPr lang="en-IN" sz="1500">
                <a:latin typeface="Times New Roman" panose="02020603050405020304" pitchFamily="18" charset="0"/>
                <a:cs typeface="Times New Roman" panose="02020603050405020304" pitchFamily="18" charset="0"/>
              </a:rPr>
              <a:t>, </a:t>
            </a:r>
            <a:r>
              <a:rPr lang="en-IN" sz="1500" err="1">
                <a:latin typeface="Times New Roman" panose="02020603050405020304" pitchFamily="18" charset="0"/>
                <a:cs typeface="Times New Roman" panose="02020603050405020304" pitchFamily="18" charset="0"/>
              </a:rPr>
              <a:t>y_train</a:t>
            </a:r>
            <a:r>
              <a:rPr lang="en-IN" sz="1500">
                <a:latin typeface="Times New Roman" panose="02020603050405020304" pitchFamily="18" charset="0"/>
                <a:cs typeface="Times New Roman" panose="02020603050405020304" pitchFamily="18" charset="0"/>
              </a:rPr>
              <a:t>) </a:t>
            </a:r>
            <a:r>
              <a:rPr lang="en-IN" sz="1500">
                <a:solidFill>
                  <a:srgbClr val="00B0F0"/>
                </a:solidFill>
                <a:latin typeface="Times New Roman" panose="02020603050405020304" pitchFamily="18" charset="0"/>
                <a:cs typeface="Times New Roman" panose="02020603050405020304" pitchFamily="18" charset="0"/>
              </a:rPr>
              <a:t>#fit the model</a:t>
            </a:r>
            <a:endParaRPr lang="en-IN" sz="1500">
              <a:latin typeface="Times New Roman" panose="02020603050405020304" pitchFamily="18" charset="0"/>
              <a:cs typeface="Times New Roman" panose="02020603050405020304" pitchFamily="18" charset="0"/>
            </a:endParaRPr>
          </a:p>
          <a:p>
            <a:pPr marL="0" indent="0">
              <a:buNone/>
            </a:pPr>
            <a:r>
              <a:rPr lang="en-IN" sz="1500" err="1">
                <a:latin typeface="Times New Roman" panose="02020603050405020304" pitchFamily="18" charset="0"/>
                <a:cs typeface="Times New Roman" panose="02020603050405020304" pitchFamily="18" charset="0"/>
              </a:rPr>
              <a:t>y_predict_rf</a:t>
            </a:r>
            <a:r>
              <a:rPr lang="en-IN" sz="1500">
                <a:latin typeface="Times New Roman" panose="02020603050405020304" pitchFamily="18" charset="0"/>
                <a:cs typeface="Times New Roman" panose="02020603050405020304" pitchFamily="18" charset="0"/>
              </a:rPr>
              <a:t> = </a:t>
            </a:r>
            <a:r>
              <a:rPr lang="en-IN" sz="1500" err="1">
                <a:latin typeface="Times New Roman" panose="02020603050405020304" pitchFamily="18" charset="0"/>
                <a:cs typeface="Times New Roman" panose="02020603050405020304" pitchFamily="18" charset="0"/>
              </a:rPr>
              <a:t>classifier_rf.predict</a:t>
            </a:r>
            <a:r>
              <a:rPr lang="en-IN" sz="1500">
                <a:latin typeface="Times New Roman" panose="02020603050405020304" pitchFamily="18" charset="0"/>
                <a:cs typeface="Times New Roman" panose="02020603050405020304" pitchFamily="18" charset="0"/>
              </a:rPr>
              <a:t>(</a:t>
            </a:r>
            <a:r>
              <a:rPr lang="en-IN" sz="1500" err="1">
                <a:latin typeface="Times New Roman" panose="02020603050405020304" pitchFamily="18" charset="0"/>
                <a:cs typeface="Times New Roman" panose="02020603050405020304" pitchFamily="18" charset="0"/>
              </a:rPr>
              <a:t>X_test</a:t>
            </a:r>
            <a:r>
              <a:rPr lang="en-IN" sz="15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6359273"/>
      </p:ext>
    </p:extLst>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36E28-5CBD-EAAE-F6FD-C66E75702146}"/>
              </a:ext>
            </a:extLst>
          </p:cNvPr>
          <p:cNvSpPr>
            <a:spLocks noGrp="1"/>
          </p:cNvSpPr>
          <p:nvPr>
            <p:ph sz="quarter" idx="1"/>
          </p:nvPr>
        </p:nvSpPr>
        <p:spPr>
          <a:xfrm>
            <a:off x="0" y="1600200"/>
            <a:ext cx="8766048" cy="5257800"/>
          </a:xfrm>
        </p:spPr>
        <p:txBody>
          <a:bodyPr>
            <a:normAutofit/>
          </a:bodyPr>
          <a:lstStyle/>
          <a:p>
            <a:pPr marL="0" indent="0">
              <a:buNone/>
            </a:pPr>
            <a:r>
              <a:rPr lang="en-IN" sz="1500">
                <a:latin typeface="Times New Roman" panose="02020603050405020304" pitchFamily="18" charset="0"/>
                <a:cs typeface="Times New Roman" panose="02020603050405020304" pitchFamily="18" charset="0"/>
              </a:rPr>
              <a:t>print(</a:t>
            </a:r>
            <a:r>
              <a:rPr lang="en-IN" sz="1500" err="1">
                <a:latin typeface="Times New Roman" panose="02020603050405020304" pitchFamily="18" charset="0"/>
                <a:cs typeface="Times New Roman" panose="02020603050405020304" pitchFamily="18" charset="0"/>
              </a:rPr>
              <a:t>accuracy_score</a:t>
            </a:r>
            <a:r>
              <a:rPr lang="en-IN" sz="1500">
                <a:latin typeface="Times New Roman" panose="02020603050405020304" pitchFamily="18" charset="0"/>
                <a:cs typeface="Times New Roman" panose="02020603050405020304" pitchFamily="18" charset="0"/>
              </a:rPr>
              <a:t>(</a:t>
            </a:r>
            <a:r>
              <a:rPr lang="en-IN" sz="1500" err="1">
                <a:latin typeface="Times New Roman" panose="02020603050405020304" pitchFamily="18" charset="0"/>
                <a:cs typeface="Times New Roman" panose="02020603050405020304" pitchFamily="18" charset="0"/>
              </a:rPr>
              <a:t>y_test</a:t>
            </a:r>
            <a:r>
              <a:rPr lang="en-IN" sz="1500">
                <a:latin typeface="Times New Roman" panose="02020603050405020304" pitchFamily="18" charset="0"/>
                <a:cs typeface="Times New Roman" panose="02020603050405020304" pitchFamily="18" charset="0"/>
              </a:rPr>
              <a:t>, </a:t>
            </a:r>
            <a:r>
              <a:rPr lang="en-IN" sz="1500" err="1">
                <a:latin typeface="Times New Roman" panose="02020603050405020304" pitchFamily="18" charset="0"/>
                <a:cs typeface="Times New Roman" panose="02020603050405020304" pitchFamily="18" charset="0"/>
              </a:rPr>
              <a:t>y_predict_rf</a:t>
            </a:r>
            <a:r>
              <a:rPr lang="en-IN" sz="1500">
                <a:latin typeface="Times New Roman" panose="02020603050405020304" pitchFamily="18" charset="0"/>
                <a:cs typeface="Times New Roman" panose="02020603050405020304" pitchFamily="18" charset="0"/>
              </a:rPr>
              <a:t>)) </a:t>
            </a:r>
            <a:r>
              <a:rPr lang="en-IN" sz="1500">
                <a:solidFill>
                  <a:srgbClr val="00B0F0"/>
                </a:solidFill>
                <a:latin typeface="Times New Roman" panose="02020603050405020304" pitchFamily="18" charset="0"/>
                <a:cs typeface="Times New Roman" panose="02020603050405020304" pitchFamily="18" charset="0"/>
              </a:rPr>
              <a:t>#model accuracy</a:t>
            </a:r>
            <a:endParaRPr lang="en-IN" sz="1500">
              <a:latin typeface="Times New Roman" panose="02020603050405020304" pitchFamily="18" charset="0"/>
              <a:cs typeface="Times New Roman" panose="02020603050405020304" pitchFamily="18" charset="0"/>
            </a:endParaRPr>
          </a:p>
          <a:p>
            <a:pPr marL="0" indent="0">
              <a:buNone/>
            </a:pPr>
            <a:r>
              <a:rPr lang="en-IN" sz="1500" err="1">
                <a:latin typeface="Times New Roman" panose="02020603050405020304" pitchFamily="18" charset="0"/>
                <a:cs typeface="Times New Roman" panose="02020603050405020304" pitchFamily="18" charset="0"/>
              </a:rPr>
              <a:t>cm_rf</a:t>
            </a:r>
            <a:r>
              <a:rPr lang="en-IN" sz="1500">
                <a:latin typeface="Times New Roman" panose="02020603050405020304" pitchFamily="18" charset="0"/>
                <a:cs typeface="Times New Roman" panose="02020603050405020304" pitchFamily="18" charset="0"/>
              </a:rPr>
              <a:t> = </a:t>
            </a:r>
            <a:r>
              <a:rPr lang="en-IN" sz="1500" err="1">
                <a:latin typeface="Times New Roman" panose="02020603050405020304" pitchFamily="18" charset="0"/>
                <a:cs typeface="Times New Roman" panose="02020603050405020304" pitchFamily="18" charset="0"/>
              </a:rPr>
              <a:t>confusion_matrix</a:t>
            </a:r>
            <a:r>
              <a:rPr lang="en-IN" sz="1500">
                <a:latin typeface="Times New Roman" panose="02020603050405020304" pitchFamily="18" charset="0"/>
                <a:cs typeface="Times New Roman" panose="02020603050405020304" pitchFamily="18" charset="0"/>
              </a:rPr>
              <a:t>(</a:t>
            </a:r>
            <a:r>
              <a:rPr lang="en-IN" sz="1500" err="1">
                <a:latin typeface="Times New Roman" panose="02020603050405020304" pitchFamily="18" charset="0"/>
                <a:cs typeface="Times New Roman" panose="02020603050405020304" pitchFamily="18" charset="0"/>
              </a:rPr>
              <a:t>y_test</a:t>
            </a:r>
            <a:r>
              <a:rPr lang="en-IN" sz="1500">
                <a:latin typeface="Times New Roman" panose="02020603050405020304" pitchFamily="18" charset="0"/>
                <a:cs typeface="Times New Roman" panose="02020603050405020304" pitchFamily="18" charset="0"/>
              </a:rPr>
              <a:t>, </a:t>
            </a:r>
            <a:r>
              <a:rPr lang="en-IN" sz="1500" err="1">
                <a:latin typeface="Times New Roman" panose="02020603050405020304" pitchFamily="18" charset="0"/>
                <a:cs typeface="Times New Roman" panose="02020603050405020304" pitchFamily="18" charset="0"/>
              </a:rPr>
              <a:t>y_predict_rf</a:t>
            </a:r>
            <a:r>
              <a:rPr lang="en-IN" sz="1500">
                <a:latin typeface="Times New Roman" panose="02020603050405020304" pitchFamily="18" charset="0"/>
                <a:cs typeface="Times New Roman" panose="02020603050405020304" pitchFamily="18" charset="0"/>
              </a:rPr>
              <a:t>) </a:t>
            </a:r>
            <a:r>
              <a:rPr lang="en-IN" sz="1500">
                <a:solidFill>
                  <a:srgbClr val="00B0F0"/>
                </a:solidFill>
                <a:latin typeface="Times New Roman" panose="02020603050405020304" pitchFamily="18" charset="0"/>
                <a:cs typeface="Times New Roman" panose="02020603050405020304" pitchFamily="18" charset="0"/>
              </a:rPr>
              <a:t>#confusion matrix</a:t>
            </a:r>
          </a:p>
          <a:p>
            <a:pPr marL="0" indent="0">
              <a:buNone/>
            </a:pPr>
            <a:r>
              <a:rPr lang="en-IN" sz="1500">
                <a:latin typeface="Times New Roman" panose="02020603050405020304" pitchFamily="18" charset="0"/>
                <a:cs typeface="Times New Roman" panose="02020603050405020304" pitchFamily="18" charset="0"/>
              </a:rPr>
              <a:t>print(</a:t>
            </a:r>
            <a:r>
              <a:rPr lang="en-IN" sz="1500" err="1">
                <a:latin typeface="Times New Roman" panose="02020603050405020304" pitchFamily="18" charset="0"/>
                <a:cs typeface="Times New Roman" panose="02020603050405020304" pitchFamily="18" charset="0"/>
              </a:rPr>
              <a:t>cm_rf</a:t>
            </a:r>
            <a:r>
              <a:rPr lang="en-IN" sz="1500">
                <a:latin typeface="Times New Roman" panose="02020603050405020304" pitchFamily="18" charset="0"/>
                <a:cs typeface="Times New Roman" panose="02020603050405020304" pitchFamily="18" charset="0"/>
              </a:rPr>
              <a:t>)</a:t>
            </a:r>
          </a:p>
          <a:p>
            <a:pPr marL="0" indent="0">
              <a:buNone/>
            </a:pPr>
            <a:r>
              <a:rPr lang="en-IN" sz="1500">
                <a:latin typeface="Times New Roman" panose="02020603050405020304" pitchFamily="18" charset="0"/>
                <a:cs typeface="Times New Roman" panose="02020603050405020304" pitchFamily="18" charset="0"/>
              </a:rPr>
              <a:t>print(</a:t>
            </a:r>
            <a:r>
              <a:rPr lang="en-IN" sz="1500" err="1">
                <a:latin typeface="Times New Roman" panose="02020603050405020304" pitchFamily="18" charset="0"/>
                <a:cs typeface="Times New Roman" panose="02020603050405020304" pitchFamily="18" charset="0"/>
              </a:rPr>
              <a:t>classification_report</a:t>
            </a:r>
            <a:r>
              <a:rPr lang="en-IN" sz="1500">
                <a:latin typeface="Times New Roman" panose="02020603050405020304" pitchFamily="18" charset="0"/>
                <a:cs typeface="Times New Roman" panose="02020603050405020304" pitchFamily="18" charset="0"/>
              </a:rPr>
              <a:t>(</a:t>
            </a:r>
            <a:r>
              <a:rPr lang="en-IN" sz="1500" err="1">
                <a:latin typeface="Times New Roman" panose="02020603050405020304" pitchFamily="18" charset="0"/>
                <a:cs typeface="Times New Roman" panose="02020603050405020304" pitchFamily="18" charset="0"/>
              </a:rPr>
              <a:t>y_test</a:t>
            </a:r>
            <a:r>
              <a:rPr lang="en-IN" sz="1500">
                <a:latin typeface="Times New Roman" panose="02020603050405020304" pitchFamily="18" charset="0"/>
                <a:cs typeface="Times New Roman" panose="02020603050405020304" pitchFamily="18" charset="0"/>
              </a:rPr>
              <a:t>, </a:t>
            </a:r>
            <a:r>
              <a:rPr lang="en-IN" sz="1500" err="1">
                <a:latin typeface="Times New Roman" panose="02020603050405020304" pitchFamily="18" charset="0"/>
                <a:cs typeface="Times New Roman" panose="02020603050405020304" pitchFamily="18" charset="0"/>
              </a:rPr>
              <a:t>y_predict_rf</a:t>
            </a:r>
            <a:r>
              <a:rPr lang="en-IN" sz="1500">
                <a:latin typeface="Times New Roman" panose="02020603050405020304" pitchFamily="18" charset="0"/>
                <a:cs typeface="Times New Roman" panose="02020603050405020304" pitchFamily="18" charset="0"/>
              </a:rPr>
              <a:t>)) </a:t>
            </a:r>
            <a:r>
              <a:rPr lang="en-IN" sz="1500">
                <a:solidFill>
                  <a:srgbClr val="00B0F0"/>
                </a:solidFill>
                <a:latin typeface="Times New Roman" panose="02020603050405020304" pitchFamily="18" charset="0"/>
                <a:cs typeface="Times New Roman" panose="02020603050405020304" pitchFamily="18" charset="0"/>
              </a:rPr>
              <a:t>#classification report</a:t>
            </a:r>
            <a:endParaRPr lang="en-IN" sz="1500">
              <a:latin typeface="Times New Roman" panose="02020603050405020304" pitchFamily="18" charset="0"/>
              <a:cs typeface="Times New Roman" panose="02020603050405020304" pitchFamily="18" charset="0"/>
            </a:endParaRPr>
          </a:p>
          <a:p>
            <a:pPr marL="0" indent="0">
              <a:buNone/>
            </a:pPr>
            <a:r>
              <a:rPr lang="en-IN" sz="1500"/>
              <a:t>from </a:t>
            </a:r>
            <a:r>
              <a:rPr lang="en-IN" sz="1500" err="1"/>
              <a:t>sklearn.ensemble</a:t>
            </a:r>
            <a:r>
              <a:rPr lang="en-IN" sz="1500"/>
              <a:t> import </a:t>
            </a:r>
            <a:r>
              <a:rPr lang="en-IN" sz="1500" err="1"/>
              <a:t>RandomForestClassifier</a:t>
            </a:r>
            <a:endParaRPr lang="en-IN" sz="1500"/>
          </a:p>
          <a:p>
            <a:pPr marL="0" indent="0">
              <a:buNone/>
            </a:pPr>
            <a:r>
              <a:rPr lang="en-IN" sz="1500"/>
              <a:t>from </a:t>
            </a:r>
            <a:r>
              <a:rPr lang="en-IN" sz="1500" err="1"/>
              <a:t>sklearn.tree</a:t>
            </a:r>
            <a:r>
              <a:rPr lang="en-IN" sz="1500"/>
              <a:t> import </a:t>
            </a:r>
            <a:r>
              <a:rPr lang="en-IN" sz="1500" err="1"/>
              <a:t>DecisionTreeClassifier</a:t>
            </a:r>
            <a:endParaRPr lang="en-IN" sz="1500"/>
          </a:p>
          <a:p>
            <a:pPr marL="0" indent="0">
              <a:buNone/>
            </a:pPr>
            <a:r>
              <a:rPr lang="en-IN" sz="1500"/>
              <a:t>from </a:t>
            </a:r>
            <a:r>
              <a:rPr lang="en-IN" sz="1500" err="1"/>
              <a:t>sklearn.svm</a:t>
            </a:r>
            <a:r>
              <a:rPr lang="en-IN" sz="1500"/>
              <a:t> import SVC</a:t>
            </a:r>
          </a:p>
          <a:p>
            <a:pPr marL="0" indent="0">
              <a:buNone/>
            </a:pPr>
            <a:r>
              <a:rPr lang="en-IN" sz="1500"/>
              <a:t>import </a:t>
            </a:r>
            <a:r>
              <a:rPr lang="en-IN" sz="1500" err="1"/>
              <a:t>xgboost</a:t>
            </a:r>
            <a:r>
              <a:rPr lang="en-IN" sz="1500"/>
              <a:t> as </a:t>
            </a:r>
            <a:r>
              <a:rPr lang="en-IN" sz="1500" err="1"/>
              <a:t>xgb</a:t>
            </a:r>
            <a:endParaRPr lang="en-IN" sz="1500"/>
          </a:p>
          <a:p>
            <a:pPr marL="0" indent="0">
              <a:buNone/>
            </a:pPr>
            <a:r>
              <a:rPr lang="en-IN" sz="1500"/>
              <a:t>from </a:t>
            </a:r>
            <a:r>
              <a:rPr lang="en-IN" sz="1500" err="1"/>
              <a:t>sklearn.metrics</a:t>
            </a:r>
            <a:r>
              <a:rPr lang="en-IN" sz="1500"/>
              <a:t> import </a:t>
            </a:r>
            <a:r>
              <a:rPr lang="en-IN" sz="1500" err="1"/>
              <a:t>accuracy_score</a:t>
            </a:r>
            <a:r>
              <a:rPr lang="en-IN" sz="1500"/>
              <a:t>, </a:t>
            </a:r>
            <a:r>
              <a:rPr lang="en-IN" sz="1500" err="1"/>
              <a:t>confusion_matrix</a:t>
            </a:r>
            <a:r>
              <a:rPr lang="en-IN" sz="1500"/>
              <a:t>, </a:t>
            </a:r>
            <a:r>
              <a:rPr lang="en-IN" sz="1500" err="1"/>
              <a:t>classification_report</a:t>
            </a:r>
            <a:endParaRPr lang="en-IN" sz="1500"/>
          </a:p>
          <a:p>
            <a:pPr marL="0" indent="0">
              <a:buNone/>
            </a:pPr>
            <a:r>
              <a:rPr lang="en-IN" sz="1500"/>
              <a:t># Random Forest</a:t>
            </a:r>
          </a:p>
          <a:p>
            <a:pPr marL="0" indent="0">
              <a:buNone/>
            </a:pPr>
            <a:r>
              <a:rPr lang="en-IN" sz="1500" err="1"/>
              <a:t>classifier_rf</a:t>
            </a:r>
            <a:r>
              <a:rPr lang="en-IN" sz="1500"/>
              <a:t> = </a:t>
            </a:r>
            <a:r>
              <a:rPr lang="en-IN" sz="1500" err="1"/>
              <a:t>RandomForestClassifier</a:t>
            </a:r>
            <a:r>
              <a:rPr lang="en-IN" sz="1500"/>
              <a:t>(</a:t>
            </a:r>
            <a:r>
              <a:rPr lang="en-IN" sz="1500" err="1"/>
              <a:t>n_jobs</a:t>
            </a:r>
            <a:r>
              <a:rPr lang="en-IN" sz="1500"/>
              <a:t>=-1</a:t>
            </a:r>
            <a:r>
              <a:rPr lang="en-IN" sz="1500">
                <a:solidFill>
                  <a:srgbClr val="00B0F0"/>
                </a:solidFill>
              </a:rPr>
              <a:t>)  # Utilize all CPU cores for parallel processing</a:t>
            </a:r>
          </a:p>
          <a:p>
            <a:pPr marL="0" indent="0">
              <a:buNone/>
            </a:pPr>
            <a:r>
              <a:rPr lang="en-IN" sz="1500" err="1"/>
              <a:t>classifier_rf.fit</a:t>
            </a:r>
            <a:r>
              <a:rPr lang="en-IN" sz="1500"/>
              <a:t>(</a:t>
            </a:r>
            <a:r>
              <a:rPr lang="en-IN" sz="1500" err="1"/>
              <a:t>X_train</a:t>
            </a:r>
            <a:r>
              <a:rPr lang="en-IN" sz="1500"/>
              <a:t>, </a:t>
            </a:r>
            <a:r>
              <a:rPr lang="en-IN" sz="1500" err="1"/>
              <a:t>y_train</a:t>
            </a:r>
            <a:r>
              <a:rPr lang="en-IN" sz="1500"/>
              <a:t>)</a:t>
            </a:r>
          </a:p>
          <a:p>
            <a:pPr marL="0" indent="0">
              <a:buNone/>
            </a:pPr>
            <a:r>
              <a:rPr lang="en-IN" sz="1500" err="1"/>
              <a:t>y_predict_rf</a:t>
            </a:r>
            <a:r>
              <a:rPr lang="en-IN" sz="1500"/>
              <a:t> = </a:t>
            </a:r>
            <a:r>
              <a:rPr lang="en-IN" sz="1500" err="1"/>
              <a:t>classifier_rf.predict</a:t>
            </a:r>
            <a:r>
              <a:rPr lang="en-IN" sz="1500"/>
              <a:t>(</a:t>
            </a:r>
            <a:r>
              <a:rPr lang="en-IN" sz="1500" err="1"/>
              <a:t>X_test</a:t>
            </a:r>
            <a:r>
              <a:rPr lang="en-IN" sz="1500"/>
              <a:t>)</a:t>
            </a:r>
          </a:p>
          <a:p>
            <a:pPr marL="0" indent="0">
              <a:buNone/>
            </a:pPr>
            <a:r>
              <a:rPr lang="en-IN" sz="1500" err="1"/>
              <a:t>accuracy_rf</a:t>
            </a:r>
            <a:r>
              <a:rPr lang="en-IN" sz="1500"/>
              <a:t> = </a:t>
            </a:r>
            <a:r>
              <a:rPr lang="en-IN" sz="1500" err="1"/>
              <a:t>accuracy_score</a:t>
            </a:r>
            <a:r>
              <a:rPr lang="en-IN" sz="1500"/>
              <a:t>(</a:t>
            </a:r>
            <a:r>
              <a:rPr lang="en-IN" sz="1500" err="1"/>
              <a:t>y_test</a:t>
            </a:r>
            <a:r>
              <a:rPr lang="en-IN" sz="1500"/>
              <a:t>, </a:t>
            </a:r>
            <a:r>
              <a:rPr lang="en-IN" sz="1500" err="1"/>
              <a:t>y_predict_rf</a:t>
            </a:r>
            <a:r>
              <a:rPr lang="en-IN" sz="1500"/>
              <a:t>)</a:t>
            </a:r>
          </a:p>
          <a:p>
            <a:pPr marL="0" indent="0">
              <a:buNone/>
            </a:pPr>
            <a:r>
              <a:rPr lang="en-IN" sz="1500" err="1"/>
              <a:t>cm_rf</a:t>
            </a:r>
            <a:r>
              <a:rPr lang="en-IN" sz="1500"/>
              <a:t> = </a:t>
            </a:r>
            <a:r>
              <a:rPr lang="en-IN" sz="1500" err="1"/>
              <a:t>confusion_matrix</a:t>
            </a:r>
            <a:r>
              <a:rPr lang="en-IN" sz="1500"/>
              <a:t>(</a:t>
            </a:r>
            <a:r>
              <a:rPr lang="en-IN" sz="1500" err="1"/>
              <a:t>y_test</a:t>
            </a:r>
            <a:r>
              <a:rPr lang="en-IN" sz="1500"/>
              <a:t>, </a:t>
            </a:r>
            <a:r>
              <a:rPr lang="en-IN" sz="1500" err="1"/>
              <a:t>y_predict_rf</a:t>
            </a:r>
            <a:r>
              <a:rPr lang="en-IN" sz="1500"/>
              <a:t>)</a:t>
            </a:r>
          </a:p>
          <a:p>
            <a:pPr marL="0" indent="0">
              <a:buNone/>
            </a:pPr>
            <a:r>
              <a:rPr lang="en-IN" sz="1500" err="1"/>
              <a:t>report_rf</a:t>
            </a:r>
            <a:r>
              <a:rPr lang="en-IN" sz="1500"/>
              <a:t> = </a:t>
            </a:r>
            <a:r>
              <a:rPr lang="en-IN" sz="1500" err="1"/>
              <a:t>classification_report</a:t>
            </a:r>
            <a:r>
              <a:rPr lang="en-IN" sz="1500"/>
              <a:t>(</a:t>
            </a:r>
            <a:r>
              <a:rPr lang="en-IN" sz="1500" err="1"/>
              <a:t>y_test</a:t>
            </a:r>
            <a:r>
              <a:rPr lang="en-IN" sz="1500"/>
              <a:t>, </a:t>
            </a:r>
            <a:r>
              <a:rPr lang="en-IN" sz="1500" err="1"/>
              <a:t>y_predict_rf</a:t>
            </a:r>
            <a:r>
              <a:rPr lang="en-IN" sz="1500"/>
              <a:t>)</a:t>
            </a:r>
          </a:p>
          <a:p>
            <a:pPr marL="0" indent="0">
              <a:buNone/>
            </a:pPr>
            <a:endParaRPr lang="en-IN" sz="1400"/>
          </a:p>
        </p:txBody>
      </p:sp>
    </p:spTree>
    <p:extLst>
      <p:ext uri="{BB962C8B-B14F-4D97-AF65-F5344CB8AC3E}">
        <p14:creationId xmlns:p14="http://schemas.microsoft.com/office/powerpoint/2010/main" val="1021820341"/>
      </p:ext>
    </p:extLst>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6DFDE-B5D7-9635-DF68-511F7797A225}"/>
              </a:ext>
            </a:extLst>
          </p:cNvPr>
          <p:cNvSpPr>
            <a:spLocks noGrp="1"/>
          </p:cNvSpPr>
          <p:nvPr>
            <p:ph sz="quarter" idx="1"/>
          </p:nvPr>
        </p:nvSpPr>
        <p:spPr>
          <a:xfrm>
            <a:off x="0" y="1570220"/>
            <a:ext cx="8766048" cy="5257800"/>
          </a:xfrm>
        </p:spPr>
        <p:txBody>
          <a:bodyPr>
            <a:normAutofit/>
          </a:bodyPr>
          <a:lstStyle/>
          <a:p>
            <a:pPr marL="0" indent="0">
              <a:buNone/>
            </a:pPr>
            <a:r>
              <a:rPr lang="en-IN" sz="1500" err="1"/>
              <a:t>classifier_dt</a:t>
            </a:r>
            <a:r>
              <a:rPr lang="en-IN" sz="1500"/>
              <a:t> = </a:t>
            </a:r>
            <a:r>
              <a:rPr lang="en-IN" sz="1500" err="1"/>
              <a:t>DecisionTree</a:t>
            </a:r>
            <a:r>
              <a:rPr lang="en-IN" sz="1500"/>
              <a:t>   </a:t>
            </a:r>
            <a:r>
              <a:rPr lang="en-IN" sz="1500">
                <a:solidFill>
                  <a:srgbClr val="00B0F0"/>
                </a:solidFill>
              </a:rPr>
              <a:t># Decision Tree</a:t>
            </a:r>
            <a:endParaRPr lang="en-IN" sz="1500"/>
          </a:p>
          <a:p>
            <a:pPr marL="0" indent="0">
              <a:buNone/>
            </a:pPr>
            <a:r>
              <a:rPr lang="en-IN" sz="1500"/>
              <a:t>Classifier()</a:t>
            </a:r>
            <a:r>
              <a:rPr lang="en-IN" sz="1500" err="1"/>
              <a:t>classifier_dt.fit</a:t>
            </a:r>
            <a:r>
              <a:rPr lang="en-IN" sz="1500"/>
              <a:t>(</a:t>
            </a:r>
            <a:r>
              <a:rPr lang="en-IN" sz="1500" err="1"/>
              <a:t>X_train</a:t>
            </a:r>
            <a:r>
              <a:rPr lang="en-IN" sz="1500"/>
              <a:t>, </a:t>
            </a:r>
            <a:r>
              <a:rPr lang="en-IN" sz="1500" err="1"/>
              <a:t>y_train</a:t>
            </a:r>
            <a:r>
              <a:rPr lang="en-IN" sz="1500"/>
              <a:t>)</a:t>
            </a:r>
          </a:p>
          <a:p>
            <a:pPr marL="0" indent="0">
              <a:buNone/>
            </a:pPr>
            <a:r>
              <a:rPr lang="en-IN" sz="1500" err="1"/>
              <a:t>y_predict_dt</a:t>
            </a:r>
            <a:r>
              <a:rPr lang="en-IN" sz="1500"/>
              <a:t> = </a:t>
            </a:r>
            <a:r>
              <a:rPr lang="en-IN" sz="1500" err="1"/>
              <a:t>classifier_dt.predict</a:t>
            </a:r>
            <a:r>
              <a:rPr lang="en-IN" sz="1500"/>
              <a:t>(</a:t>
            </a:r>
            <a:r>
              <a:rPr lang="en-IN" sz="1500" err="1"/>
              <a:t>X_test</a:t>
            </a:r>
            <a:r>
              <a:rPr lang="en-IN" sz="1500"/>
              <a:t>)</a:t>
            </a:r>
          </a:p>
          <a:p>
            <a:pPr marL="0" indent="0">
              <a:buNone/>
            </a:pPr>
            <a:r>
              <a:rPr lang="en-IN" sz="1500" err="1"/>
              <a:t>accuracy_dt</a:t>
            </a:r>
            <a:r>
              <a:rPr lang="en-IN" sz="1500"/>
              <a:t> = </a:t>
            </a:r>
            <a:r>
              <a:rPr lang="en-IN" sz="1500" err="1"/>
              <a:t>accuracy_score</a:t>
            </a:r>
            <a:r>
              <a:rPr lang="en-IN" sz="1500"/>
              <a:t>(</a:t>
            </a:r>
            <a:r>
              <a:rPr lang="en-IN" sz="1500" err="1"/>
              <a:t>y_test</a:t>
            </a:r>
            <a:r>
              <a:rPr lang="en-IN" sz="1500"/>
              <a:t>, </a:t>
            </a:r>
            <a:r>
              <a:rPr lang="en-IN" sz="1500" err="1"/>
              <a:t>y_predict_dt</a:t>
            </a:r>
            <a:r>
              <a:rPr lang="en-IN" sz="1500"/>
              <a:t>)</a:t>
            </a:r>
          </a:p>
          <a:p>
            <a:pPr marL="0" indent="0">
              <a:buNone/>
            </a:pPr>
            <a:r>
              <a:rPr lang="en-IN" sz="1500" err="1"/>
              <a:t>cm_dt</a:t>
            </a:r>
            <a:r>
              <a:rPr lang="en-IN" sz="1500"/>
              <a:t> = </a:t>
            </a:r>
            <a:r>
              <a:rPr lang="en-IN" sz="1500" err="1"/>
              <a:t>confusion_matrix</a:t>
            </a:r>
            <a:r>
              <a:rPr lang="en-IN" sz="1500"/>
              <a:t>(</a:t>
            </a:r>
            <a:r>
              <a:rPr lang="en-IN" sz="1500" err="1"/>
              <a:t>y_test</a:t>
            </a:r>
            <a:r>
              <a:rPr lang="en-IN" sz="1500"/>
              <a:t>, </a:t>
            </a:r>
            <a:r>
              <a:rPr lang="en-IN" sz="1500" err="1"/>
              <a:t>y_predict_dt</a:t>
            </a:r>
            <a:r>
              <a:rPr lang="en-IN" sz="1500"/>
              <a:t>)</a:t>
            </a:r>
          </a:p>
          <a:p>
            <a:pPr marL="0" indent="0">
              <a:buNone/>
            </a:pPr>
            <a:r>
              <a:rPr lang="en-IN" sz="1500" err="1"/>
              <a:t>report_dt</a:t>
            </a:r>
            <a:r>
              <a:rPr lang="en-IN" sz="1500"/>
              <a:t> = </a:t>
            </a:r>
            <a:r>
              <a:rPr lang="en-IN" sz="1500" err="1"/>
              <a:t>classification_report</a:t>
            </a:r>
            <a:r>
              <a:rPr lang="en-IN" sz="1500"/>
              <a:t>(</a:t>
            </a:r>
            <a:r>
              <a:rPr lang="en-IN" sz="1500" err="1"/>
              <a:t>y_test</a:t>
            </a:r>
            <a:r>
              <a:rPr lang="en-IN" sz="1500"/>
              <a:t>, </a:t>
            </a:r>
            <a:r>
              <a:rPr lang="en-IN" sz="1500" err="1"/>
              <a:t>y_predict_dt</a:t>
            </a:r>
            <a:r>
              <a:rPr lang="en-IN" sz="1500"/>
              <a:t>)</a:t>
            </a:r>
          </a:p>
          <a:p>
            <a:pPr marL="0" indent="0">
              <a:buNone/>
            </a:pPr>
            <a:r>
              <a:rPr lang="en-IN" sz="1500" err="1"/>
              <a:t>classifier_svm</a:t>
            </a:r>
            <a:r>
              <a:rPr lang="en-IN" sz="1500"/>
              <a:t> = SVC()          </a:t>
            </a:r>
            <a:r>
              <a:rPr lang="en-IN" sz="1500">
                <a:solidFill>
                  <a:srgbClr val="00B0F0"/>
                </a:solidFill>
              </a:rPr>
              <a:t># SVM</a:t>
            </a:r>
            <a:endParaRPr lang="en-IN" sz="1500"/>
          </a:p>
          <a:p>
            <a:pPr marL="0" indent="0">
              <a:buNone/>
            </a:pPr>
            <a:r>
              <a:rPr lang="en-IN" sz="1500" err="1"/>
              <a:t>classifier_svm.fit</a:t>
            </a:r>
            <a:r>
              <a:rPr lang="en-IN" sz="1500"/>
              <a:t>(</a:t>
            </a:r>
            <a:r>
              <a:rPr lang="en-IN" sz="1500" err="1"/>
              <a:t>X_train</a:t>
            </a:r>
            <a:r>
              <a:rPr lang="en-IN" sz="1500"/>
              <a:t>, </a:t>
            </a:r>
            <a:r>
              <a:rPr lang="en-IN" sz="1500" err="1"/>
              <a:t>y_train</a:t>
            </a:r>
            <a:r>
              <a:rPr lang="en-IN" sz="1500"/>
              <a:t>)</a:t>
            </a:r>
          </a:p>
          <a:p>
            <a:pPr marL="0" indent="0">
              <a:buNone/>
            </a:pPr>
            <a:r>
              <a:rPr lang="en-IN" sz="1500" err="1"/>
              <a:t>y_predict_svm</a:t>
            </a:r>
            <a:r>
              <a:rPr lang="en-IN" sz="1500"/>
              <a:t> = </a:t>
            </a:r>
            <a:r>
              <a:rPr lang="en-IN" sz="1500" err="1"/>
              <a:t>classifier_svm.predict</a:t>
            </a:r>
            <a:r>
              <a:rPr lang="en-IN" sz="1500"/>
              <a:t>(</a:t>
            </a:r>
            <a:r>
              <a:rPr lang="en-IN" sz="1500" err="1"/>
              <a:t>X_test</a:t>
            </a:r>
            <a:r>
              <a:rPr lang="en-IN" sz="1500"/>
              <a:t>)</a:t>
            </a:r>
          </a:p>
          <a:p>
            <a:pPr marL="0" indent="0">
              <a:buNone/>
            </a:pPr>
            <a:r>
              <a:rPr lang="en-IN" sz="1500" err="1"/>
              <a:t>accuracy_svm</a:t>
            </a:r>
            <a:r>
              <a:rPr lang="en-IN" sz="1500"/>
              <a:t> = </a:t>
            </a:r>
            <a:r>
              <a:rPr lang="en-IN" sz="1500" err="1"/>
              <a:t>accuracy_score</a:t>
            </a:r>
            <a:r>
              <a:rPr lang="en-IN" sz="1500"/>
              <a:t>(</a:t>
            </a:r>
            <a:r>
              <a:rPr lang="en-IN" sz="1500" err="1"/>
              <a:t>y_test</a:t>
            </a:r>
            <a:r>
              <a:rPr lang="en-IN" sz="1500"/>
              <a:t>, </a:t>
            </a:r>
            <a:r>
              <a:rPr lang="en-IN" sz="1500" err="1"/>
              <a:t>y_predict_svm</a:t>
            </a:r>
            <a:r>
              <a:rPr lang="en-IN" sz="1500"/>
              <a:t>)</a:t>
            </a:r>
          </a:p>
          <a:p>
            <a:pPr marL="0" indent="0">
              <a:buNone/>
            </a:pPr>
            <a:r>
              <a:rPr lang="en-IN" sz="1500" err="1"/>
              <a:t>cm_svm</a:t>
            </a:r>
            <a:r>
              <a:rPr lang="en-IN" sz="1500"/>
              <a:t> = </a:t>
            </a:r>
            <a:r>
              <a:rPr lang="en-IN" sz="1500" err="1"/>
              <a:t>confusion_matrix</a:t>
            </a:r>
            <a:r>
              <a:rPr lang="en-IN" sz="1500"/>
              <a:t>(</a:t>
            </a:r>
            <a:r>
              <a:rPr lang="en-IN" sz="1500" err="1"/>
              <a:t>y_test</a:t>
            </a:r>
            <a:r>
              <a:rPr lang="en-IN" sz="1500"/>
              <a:t>, </a:t>
            </a:r>
            <a:r>
              <a:rPr lang="en-IN" sz="1500" err="1"/>
              <a:t>y_predict_svm</a:t>
            </a:r>
            <a:r>
              <a:rPr lang="en-IN" sz="1500"/>
              <a:t>)</a:t>
            </a:r>
          </a:p>
          <a:p>
            <a:pPr marL="0" indent="0">
              <a:buNone/>
            </a:pPr>
            <a:r>
              <a:rPr lang="en-IN" sz="1500" err="1"/>
              <a:t>report_svm</a:t>
            </a:r>
            <a:r>
              <a:rPr lang="en-IN" sz="1500"/>
              <a:t> = </a:t>
            </a:r>
            <a:r>
              <a:rPr lang="en-IN" sz="1500" err="1"/>
              <a:t>classification_report</a:t>
            </a:r>
            <a:r>
              <a:rPr lang="en-IN" sz="1500"/>
              <a:t>(</a:t>
            </a:r>
            <a:r>
              <a:rPr lang="en-IN" sz="1500" err="1"/>
              <a:t>y_test</a:t>
            </a:r>
            <a:r>
              <a:rPr lang="en-IN" sz="1500"/>
              <a:t>, </a:t>
            </a:r>
            <a:r>
              <a:rPr lang="en-IN" sz="1500" err="1"/>
              <a:t>y_predict_svm</a:t>
            </a:r>
            <a:r>
              <a:rPr lang="en-IN" sz="1500"/>
              <a:t>)</a:t>
            </a:r>
          </a:p>
          <a:p>
            <a:pPr marL="0" indent="0">
              <a:buNone/>
            </a:pPr>
            <a:r>
              <a:rPr lang="en-IN" sz="1500">
                <a:solidFill>
                  <a:srgbClr val="00B0F0"/>
                </a:solidFill>
              </a:rPr>
              <a:t># </a:t>
            </a:r>
            <a:r>
              <a:rPr lang="en-IN" sz="1500" err="1">
                <a:solidFill>
                  <a:srgbClr val="00B0F0"/>
                </a:solidFill>
              </a:rPr>
              <a:t>XGBoost</a:t>
            </a:r>
            <a:endParaRPr lang="en-IN" sz="1500">
              <a:solidFill>
                <a:srgbClr val="00B0F0"/>
              </a:solidFill>
            </a:endParaRPr>
          </a:p>
          <a:p>
            <a:pPr marL="0" indent="0">
              <a:buNone/>
            </a:pPr>
            <a:r>
              <a:rPr lang="en-IN" sz="1500" err="1"/>
              <a:t>classifier_xgb</a:t>
            </a:r>
            <a:r>
              <a:rPr lang="en-IN" sz="1500"/>
              <a:t>=</a:t>
            </a:r>
            <a:r>
              <a:rPr lang="en-IN" sz="1500" err="1"/>
              <a:t>xgb.XGBClassifier</a:t>
            </a:r>
            <a:r>
              <a:rPr lang="en-IN" sz="1500"/>
              <a:t>()</a:t>
            </a:r>
          </a:p>
          <a:p>
            <a:pPr marL="0" indent="0">
              <a:buNone/>
            </a:pPr>
            <a:r>
              <a:rPr lang="en-IN" sz="1500" err="1"/>
              <a:t>classifier_xgb.fit</a:t>
            </a:r>
            <a:r>
              <a:rPr lang="en-IN" sz="1500"/>
              <a:t>(</a:t>
            </a:r>
            <a:r>
              <a:rPr lang="en-IN" sz="1500" err="1"/>
              <a:t>X_train</a:t>
            </a:r>
            <a:r>
              <a:rPr lang="en-IN" sz="1500"/>
              <a:t>, </a:t>
            </a:r>
            <a:r>
              <a:rPr lang="en-IN" sz="1500" err="1"/>
              <a:t>y_train</a:t>
            </a:r>
            <a:r>
              <a:rPr lang="en-IN" sz="1500"/>
              <a:t>)</a:t>
            </a:r>
          </a:p>
          <a:p>
            <a:pPr marL="0" indent="0">
              <a:buNone/>
            </a:pPr>
            <a:r>
              <a:rPr lang="en-IN" sz="1500" err="1"/>
              <a:t>y_predict_xgb</a:t>
            </a:r>
            <a:r>
              <a:rPr lang="en-IN" sz="1500"/>
              <a:t> = </a:t>
            </a:r>
            <a:r>
              <a:rPr lang="en-IN" sz="1500" err="1"/>
              <a:t>classifier_xgb.predict</a:t>
            </a:r>
            <a:r>
              <a:rPr lang="en-IN" sz="1500"/>
              <a:t>(</a:t>
            </a:r>
            <a:r>
              <a:rPr lang="en-IN" sz="1500" err="1"/>
              <a:t>X_test</a:t>
            </a:r>
            <a:r>
              <a:rPr lang="en-IN" sz="1500"/>
              <a:t>)</a:t>
            </a:r>
          </a:p>
          <a:p>
            <a:pPr marL="0" indent="0">
              <a:buNone/>
            </a:pPr>
            <a:endParaRPr lang="en-IN" sz="1400"/>
          </a:p>
        </p:txBody>
      </p:sp>
    </p:spTree>
    <p:extLst>
      <p:ext uri="{BB962C8B-B14F-4D97-AF65-F5344CB8AC3E}">
        <p14:creationId xmlns:p14="http://schemas.microsoft.com/office/powerpoint/2010/main" val="2121636501"/>
      </p:ext>
    </p:extLst>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84486-2DA5-1848-18E1-68AE604E903A}"/>
              </a:ext>
            </a:extLst>
          </p:cNvPr>
          <p:cNvSpPr>
            <a:spLocks noGrp="1"/>
          </p:cNvSpPr>
          <p:nvPr>
            <p:ph sz="quarter" idx="1"/>
          </p:nvPr>
        </p:nvSpPr>
        <p:spPr>
          <a:xfrm>
            <a:off x="0" y="1600200"/>
            <a:ext cx="8766048" cy="5257800"/>
          </a:xfrm>
        </p:spPr>
        <p:txBody>
          <a:bodyPr>
            <a:normAutofit/>
          </a:bodyPr>
          <a:lstStyle/>
          <a:p>
            <a:pPr marL="0" indent="0">
              <a:buNone/>
            </a:pPr>
            <a:r>
              <a:rPr lang="en-IN" sz="1500">
                <a:solidFill>
                  <a:srgbClr val="00B0F0"/>
                </a:solidFill>
              </a:rPr>
              <a:t># Print results</a:t>
            </a:r>
          </a:p>
          <a:p>
            <a:pPr marL="0" indent="0">
              <a:buNone/>
            </a:pPr>
            <a:r>
              <a:rPr lang="en-IN" sz="1500"/>
              <a:t>print("</a:t>
            </a:r>
            <a:r>
              <a:rPr lang="en-IN" sz="1500">
                <a:solidFill>
                  <a:srgbClr val="FF0000"/>
                </a:solidFill>
              </a:rPr>
              <a:t>Random Forest</a:t>
            </a:r>
            <a:r>
              <a:rPr lang="en-IN" sz="1500"/>
              <a:t>:")</a:t>
            </a:r>
          </a:p>
          <a:p>
            <a:pPr marL="0" indent="0">
              <a:buNone/>
            </a:pPr>
            <a:r>
              <a:rPr lang="en-IN" sz="1500"/>
              <a:t>print("Accuracy:", </a:t>
            </a:r>
            <a:r>
              <a:rPr lang="en-IN" sz="1500" err="1"/>
              <a:t>accuracy_rf</a:t>
            </a:r>
            <a:r>
              <a:rPr lang="en-IN" sz="1500"/>
              <a:t>)</a:t>
            </a:r>
          </a:p>
          <a:p>
            <a:pPr marL="0" indent="0">
              <a:buNone/>
            </a:pPr>
            <a:r>
              <a:rPr lang="en-IN" sz="1500"/>
              <a:t>print("Confusion Matrix:")</a:t>
            </a:r>
          </a:p>
          <a:p>
            <a:pPr marL="0" indent="0">
              <a:buNone/>
            </a:pPr>
            <a:r>
              <a:rPr lang="en-IN" sz="1500"/>
              <a:t>print(</a:t>
            </a:r>
            <a:r>
              <a:rPr lang="en-IN" sz="1500" err="1"/>
              <a:t>cm_rf</a:t>
            </a:r>
            <a:r>
              <a:rPr lang="en-IN" sz="1500"/>
              <a:t>)</a:t>
            </a:r>
          </a:p>
          <a:p>
            <a:pPr marL="0" indent="0">
              <a:buNone/>
            </a:pPr>
            <a:r>
              <a:rPr lang="en-IN" sz="1500"/>
              <a:t>print("Classification Report:")</a:t>
            </a:r>
          </a:p>
          <a:p>
            <a:pPr marL="0" indent="0">
              <a:buNone/>
            </a:pPr>
            <a:r>
              <a:rPr lang="en-IN" sz="1500"/>
              <a:t>print(</a:t>
            </a:r>
            <a:r>
              <a:rPr lang="en-IN" sz="1500" err="1"/>
              <a:t>report_rf</a:t>
            </a:r>
            <a:r>
              <a:rPr lang="en-IN" sz="1500"/>
              <a:t>)</a:t>
            </a:r>
          </a:p>
          <a:p>
            <a:pPr marL="0" indent="0">
              <a:buNone/>
            </a:pPr>
            <a:r>
              <a:rPr lang="en-IN" sz="1500"/>
              <a:t>print("</a:t>
            </a:r>
            <a:r>
              <a:rPr lang="en-IN" sz="1500">
                <a:solidFill>
                  <a:srgbClr val="FF0000"/>
                </a:solidFill>
              </a:rPr>
              <a:t>Decision Tree</a:t>
            </a:r>
            <a:r>
              <a:rPr lang="en-IN" sz="1500"/>
              <a:t>:")</a:t>
            </a:r>
          </a:p>
          <a:p>
            <a:pPr marL="0" indent="0">
              <a:buNone/>
            </a:pPr>
            <a:r>
              <a:rPr lang="en-IN" sz="1500"/>
              <a:t>print("Accuracy:", </a:t>
            </a:r>
            <a:r>
              <a:rPr lang="en-IN" sz="1500" err="1"/>
              <a:t>accuracy_dt</a:t>
            </a:r>
            <a:endParaRPr lang="en-IN" sz="1500"/>
          </a:p>
          <a:p>
            <a:pPr marL="0" indent="0">
              <a:buNone/>
            </a:pPr>
            <a:r>
              <a:rPr lang="en-IN" sz="1500"/>
              <a:t>print("</a:t>
            </a:r>
            <a:r>
              <a:rPr lang="en-IN" sz="1500">
                <a:solidFill>
                  <a:schemeClr val="tx1">
                    <a:lumMod val="95000"/>
                    <a:lumOff val="5000"/>
                  </a:schemeClr>
                </a:solidFill>
              </a:rPr>
              <a:t>Confusion Matrix:")</a:t>
            </a:r>
          </a:p>
          <a:p>
            <a:pPr marL="0" indent="0">
              <a:buNone/>
            </a:pPr>
            <a:r>
              <a:rPr lang="en-IN" sz="1500"/>
              <a:t>print(</a:t>
            </a:r>
            <a:r>
              <a:rPr lang="en-IN" sz="1500" err="1"/>
              <a:t>cm_dt</a:t>
            </a:r>
            <a:r>
              <a:rPr lang="en-IN" sz="1500"/>
              <a:t>)</a:t>
            </a:r>
          </a:p>
          <a:p>
            <a:pPr marL="0" indent="0">
              <a:buNone/>
            </a:pPr>
            <a:r>
              <a:rPr lang="en-IN" sz="1500"/>
              <a:t>print("Classification Report:“)</a:t>
            </a:r>
          </a:p>
          <a:p>
            <a:pPr marL="0" indent="0">
              <a:buNone/>
            </a:pPr>
            <a:r>
              <a:rPr lang="en-IN" sz="1500"/>
              <a:t>print(</a:t>
            </a:r>
            <a:r>
              <a:rPr lang="en-IN" sz="1500" err="1"/>
              <a:t>report_dt</a:t>
            </a:r>
            <a:r>
              <a:rPr lang="en-IN" sz="1500"/>
              <a:t>)</a:t>
            </a:r>
          </a:p>
          <a:p>
            <a:pPr marL="0" indent="0">
              <a:buNone/>
            </a:pPr>
            <a:r>
              <a:rPr lang="en-IN" sz="1500"/>
              <a:t>print(</a:t>
            </a:r>
            <a:r>
              <a:rPr lang="en-IN" sz="1500" err="1"/>
              <a:t>cm_dt</a:t>
            </a:r>
            <a:r>
              <a:rPr lang="en-IN" sz="1500"/>
              <a:t>)</a:t>
            </a:r>
          </a:p>
          <a:p>
            <a:pPr marL="0" indent="0">
              <a:buNone/>
            </a:pPr>
            <a:r>
              <a:rPr lang="en-IN" sz="1500"/>
              <a:t>print("Classification Report:“)</a:t>
            </a:r>
          </a:p>
          <a:p>
            <a:pPr marL="0" indent="0">
              <a:buNone/>
            </a:pPr>
            <a:r>
              <a:rPr lang="en-IN" sz="1500"/>
              <a:t>print(</a:t>
            </a:r>
            <a:r>
              <a:rPr lang="en-IN" sz="1500" err="1"/>
              <a:t>report_dt</a:t>
            </a:r>
            <a:r>
              <a:rPr lang="en-IN" sz="1500"/>
              <a:t>)</a:t>
            </a:r>
          </a:p>
          <a:p>
            <a:pPr marL="0" indent="0">
              <a:buNone/>
            </a:pPr>
            <a:endParaRPr lang="en-IN" sz="1400"/>
          </a:p>
          <a:p>
            <a:pPr marL="0" indent="0">
              <a:buNone/>
            </a:pPr>
            <a:endParaRPr lang="en-IN" sz="1400"/>
          </a:p>
          <a:p>
            <a:pPr marL="0" indent="0">
              <a:buNone/>
            </a:pPr>
            <a:endParaRPr lang="en-IN" sz="1400">
              <a:solidFill>
                <a:schemeClr val="tx1">
                  <a:lumMod val="95000"/>
                  <a:lumOff val="5000"/>
                </a:schemeClr>
              </a:solidFill>
            </a:endParaRPr>
          </a:p>
        </p:txBody>
      </p:sp>
    </p:spTree>
    <p:extLst>
      <p:ext uri="{BB962C8B-B14F-4D97-AF65-F5344CB8AC3E}">
        <p14:creationId xmlns:p14="http://schemas.microsoft.com/office/powerpoint/2010/main" val="911789952"/>
      </p:ext>
    </p:extLst>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7A5E0-AFD4-A7B2-E7D6-2F6584C7A2D8}"/>
              </a:ext>
            </a:extLst>
          </p:cNvPr>
          <p:cNvSpPr>
            <a:spLocks noGrp="1"/>
          </p:cNvSpPr>
          <p:nvPr>
            <p:ph sz="quarter" idx="1"/>
          </p:nvPr>
        </p:nvSpPr>
        <p:spPr>
          <a:xfrm>
            <a:off x="0" y="1613941"/>
            <a:ext cx="8766048" cy="5257800"/>
          </a:xfrm>
        </p:spPr>
        <p:txBody>
          <a:bodyPr>
            <a:normAutofit/>
          </a:bodyPr>
          <a:lstStyle/>
          <a:p>
            <a:pPr marL="0" indent="0">
              <a:buNone/>
            </a:pPr>
            <a:r>
              <a:rPr lang="en-IN" sz="1600"/>
              <a:t>print("</a:t>
            </a:r>
            <a:r>
              <a:rPr lang="en-IN" sz="1600">
                <a:solidFill>
                  <a:srgbClr val="FF0000"/>
                </a:solidFill>
              </a:rPr>
              <a:t>SVM:</a:t>
            </a:r>
            <a:r>
              <a:rPr lang="en-IN" sz="1600"/>
              <a:t>")</a:t>
            </a:r>
          </a:p>
          <a:p>
            <a:pPr marL="0" indent="0">
              <a:buNone/>
            </a:pPr>
            <a:r>
              <a:rPr lang="en-IN" sz="1600"/>
              <a:t>print("Accuracy:", </a:t>
            </a:r>
            <a:r>
              <a:rPr lang="en-IN" sz="1600" err="1"/>
              <a:t>accuracy_svm</a:t>
            </a:r>
            <a:r>
              <a:rPr lang="en-IN" sz="1600"/>
              <a:t>)</a:t>
            </a:r>
          </a:p>
          <a:p>
            <a:pPr marL="0" indent="0">
              <a:buNone/>
            </a:pPr>
            <a:r>
              <a:rPr lang="en-IN" sz="1600"/>
              <a:t>print("Confusion Matrix:")</a:t>
            </a:r>
          </a:p>
          <a:p>
            <a:pPr marL="0" indent="0">
              <a:buNone/>
            </a:pPr>
            <a:r>
              <a:rPr lang="en-IN" sz="1600"/>
              <a:t>print(</a:t>
            </a:r>
            <a:r>
              <a:rPr lang="en-IN" sz="1600" err="1"/>
              <a:t>cm_svm</a:t>
            </a:r>
            <a:r>
              <a:rPr lang="en-IN" sz="1600"/>
              <a:t>)</a:t>
            </a:r>
          </a:p>
          <a:p>
            <a:pPr marL="0" indent="0">
              <a:buNone/>
            </a:pPr>
            <a:r>
              <a:rPr lang="en-IN" sz="1600"/>
              <a:t>print("</a:t>
            </a:r>
            <a:r>
              <a:rPr lang="en-IN" sz="1600">
                <a:solidFill>
                  <a:srgbClr val="FF0000"/>
                </a:solidFill>
              </a:rPr>
              <a:t>Classification Report</a:t>
            </a:r>
            <a:r>
              <a:rPr lang="en-IN" sz="1600"/>
              <a:t>:")</a:t>
            </a:r>
          </a:p>
          <a:p>
            <a:pPr marL="0" indent="0">
              <a:buNone/>
            </a:pPr>
            <a:r>
              <a:rPr lang="en-IN" sz="1600"/>
              <a:t>print(</a:t>
            </a:r>
            <a:r>
              <a:rPr lang="en-IN" sz="1600" err="1"/>
              <a:t>report_svm</a:t>
            </a:r>
            <a:r>
              <a:rPr lang="en-IN" sz="1600"/>
              <a:t>)</a:t>
            </a:r>
          </a:p>
          <a:p>
            <a:pPr marL="0" indent="0">
              <a:buNone/>
            </a:pPr>
            <a:r>
              <a:rPr lang="en-IN" sz="1600"/>
              <a:t>print("</a:t>
            </a:r>
            <a:r>
              <a:rPr lang="en-IN" sz="1600" err="1"/>
              <a:t>XGBoost</a:t>
            </a:r>
            <a:r>
              <a:rPr lang="en-IN" sz="1600"/>
              <a:t>:")</a:t>
            </a:r>
          </a:p>
          <a:p>
            <a:pPr marL="0" indent="0">
              <a:buNone/>
            </a:pPr>
            <a:r>
              <a:rPr lang="en-IN" sz="1600"/>
              <a:t>print("Accuracy:", </a:t>
            </a:r>
            <a:r>
              <a:rPr lang="en-IN" sz="1600" err="1"/>
              <a:t>accuracy_xgb</a:t>
            </a:r>
            <a:r>
              <a:rPr lang="en-IN" sz="1600"/>
              <a:t>)</a:t>
            </a:r>
          </a:p>
          <a:p>
            <a:pPr marL="0" indent="0">
              <a:buNone/>
            </a:pPr>
            <a:r>
              <a:rPr lang="en-IN" sz="1600"/>
              <a:t>print("</a:t>
            </a:r>
            <a:r>
              <a:rPr lang="en-IN" sz="1600">
                <a:solidFill>
                  <a:srgbClr val="FF0000"/>
                </a:solidFill>
              </a:rPr>
              <a:t>Confusion Matrix</a:t>
            </a:r>
            <a:r>
              <a:rPr lang="en-IN" sz="1600"/>
              <a:t>:“)</a:t>
            </a:r>
          </a:p>
          <a:p>
            <a:pPr marL="0" indent="0">
              <a:buNone/>
            </a:pPr>
            <a:r>
              <a:rPr lang="en-IN" sz="1600"/>
              <a:t>print(</a:t>
            </a:r>
            <a:r>
              <a:rPr lang="en-IN" sz="1600" err="1"/>
              <a:t>cm_xgb</a:t>
            </a:r>
            <a:r>
              <a:rPr lang="en-IN" sz="1600"/>
              <a:t>)</a:t>
            </a:r>
          </a:p>
          <a:p>
            <a:pPr marL="0" indent="0">
              <a:buNone/>
            </a:pPr>
            <a:r>
              <a:rPr lang="en-IN" sz="1600"/>
              <a:t>print("Classification Report:")</a:t>
            </a:r>
          </a:p>
          <a:p>
            <a:pPr marL="0" indent="0">
              <a:buNone/>
            </a:pPr>
            <a:r>
              <a:rPr lang="en-IN" sz="1600"/>
              <a:t>print(</a:t>
            </a:r>
            <a:r>
              <a:rPr lang="en-IN" sz="1600" err="1"/>
              <a:t>report_xgb</a:t>
            </a:r>
            <a:r>
              <a:rPr lang="en-IN" sz="1600"/>
              <a:t>)</a:t>
            </a:r>
          </a:p>
          <a:p>
            <a:endParaRPr lang="en-IN"/>
          </a:p>
        </p:txBody>
      </p:sp>
    </p:spTree>
    <p:extLst>
      <p:ext uri="{BB962C8B-B14F-4D97-AF65-F5344CB8AC3E}">
        <p14:creationId xmlns:p14="http://schemas.microsoft.com/office/powerpoint/2010/main" val="1215854362"/>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w Cen MT (Headings)"/>
                <a:cs typeface="Times New Roman" panose="02020603050405020304" pitchFamily="18" charset="0"/>
              </a:rPr>
              <a:t>ABSTRACT</a:t>
            </a:r>
            <a:endParaRPr lang="en-US">
              <a:latin typeface="Tw Cen MT (Headings)"/>
            </a:endParaRPr>
          </a:p>
        </p:txBody>
      </p:sp>
      <p:sp>
        <p:nvSpPr>
          <p:cNvPr id="3" name="Content Placeholder 2"/>
          <p:cNvSpPr>
            <a:spLocks noGrp="1"/>
          </p:cNvSpPr>
          <p:nvPr>
            <p:ph sz="quarter" idx="1"/>
          </p:nvPr>
        </p:nvSpPr>
        <p:spPr/>
        <p:txBody>
          <a:bodyPr>
            <a:noAutofit/>
          </a:bodyPr>
          <a:lstStyle/>
          <a:p>
            <a:pPr algn="just">
              <a:lnSpc>
                <a:spcPct val="150000"/>
              </a:lnSpc>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People rely on online transactions for nearly everything in today’s environment. Online transactions offer several benefits, such as ease of use, viability, speedier payments, etc., but they also have some drawbacks, such as fraud, phishing, data loss, etc. As online transactions grow, there is a continuing risk of frauds and deceptive transactions that could violate a person’s privacy. In order to prevent high risk transactions</a:t>
            </a:r>
            <a:r>
              <a:rPr lang="en-US" sz="2000">
                <a:latin typeface="Times New Roman" panose="02020603050405020304" pitchFamily="18" charset="0"/>
                <a:ea typeface="Times New Roman" panose="02020603050405020304" pitchFamily="18" charset="0"/>
                <a:cs typeface="Times New Roman" panose="02020603050405020304" pitchFamily="18" charset="0"/>
              </a:rPr>
              <a:t> we use machine learning algorithms.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This research study has introduced a feature-engineered machine learning-based model for detecting transaction fraud.</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823894"/>
      </p:ext>
    </p:extLst>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29C9-DC3F-A84B-D4DB-FC63082470BE}"/>
              </a:ext>
            </a:extLst>
          </p:cNvPr>
          <p:cNvSpPr>
            <a:spLocks noGrp="1"/>
          </p:cNvSpPr>
          <p:nvPr>
            <p:ph type="title"/>
          </p:nvPr>
        </p:nvSpPr>
        <p:spPr/>
        <p:txBody>
          <a:bodyPr/>
          <a:lstStyle/>
          <a:p>
            <a:r>
              <a:rPr lang="en-US"/>
              <a:t>Testing</a:t>
            </a:r>
            <a:endParaRPr lang="en-IN"/>
          </a:p>
        </p:txBody>
      </p:sp>
      <p:sp>
        <p:nvSpPr>
          <p:cNvPr id="3" name="Content Placeholder 2">
            <a:extLst>
              <a:ext uri="{FF2B5EF4-FFF2-40B4-BE49-F238E27FC236}">
                <a16:creationId xmlns:a16="http://schemas.microsoft.com/office/drawing/2014/main" id="{E5BD1795-22B0-706F-292A-C7B076FD7A6A}"/>
              </a:ext>
            </a:extLst>
          </p:cNvPr>
          <p:cNvSpPr>
            <a:spLocks noGrp="1"/>
          </p:cNvSpPr>
          <p:nvPr>
            <p:ph sz="quarter" idx="1"/>
          </p:nvPr>
        </p:nvSpPr>
        <p:spPr>
          <a:xfrm>
            <a:off x="152400" y="1600200"/>
            <a:ext cx="8839200" cy="5257800"/>
          </a:xfrm>
        </p:spPr>
        <p:txBody>
          <a:bodyPr>
            <a:normAutofit/>
          </a:bodyPr>
          <a:lstStyle/>
          <a:p>
            <a:r>
              <a:rPr lang="en-US" sz="1800">
                <a:effectLst/>
                <a:latin typeface="Times New Roman" panose="02020603050405020304" pitchFamily="18" charset="0"/>
                <a:ea typeface="Times New Roman" panose="02020603050405020304" pitchFamily="18" charset="0"/>
              </a:rPr>
              <a:t> The purpose of testing is to discover errors. Testing is the process of trying to discover every conceivable fault or weakness in a work product. It provides a way to check the functionality of components, sub-assemblies, assemblies</a:t>
            </a:r>
            <a:endParaRPr lang="en-IN" sz="1800">
              <a:effectLst/>
              <a:latin typeface="Times New Roman" panose="02020603050405020304" pitchFamily="18" charset="0"/>
              <a:ea typeface="Times New Roman" panose="02020603050405020304" pitchFamily="18" charset="0"/>
            </a:endParaRPr>
          </a:p>
          <a:p>
            <a:pPr marL="0" indent="0">
              <a:buNone/>
            </a:pPr>
            <a:r>
              <a:rPr lang="en-IN" sz="1800" b="1">
                <a:latin typeface="Times New Roman" panose="02020603050405020304" pitchFamily="18" charset="0"/>
                <a:ea typeface="Times New Roman" panose="02020603050405020304" pitchFamily="18" charset="0"/>
              </a:rPr>
              <a:t>Types Of Testing:</a:t>
            </a:r>
          </a:p>
          <a:p>
            <a:pPr marL="0" indent="0">
              <a:buNone/>
            </a:pPr>
            <a:r>
              <a:rPr lang="en-US" sz="1800" b="0">
                <a:solidFill>
                  <a:srgbClr val="00B0F0"/>
                </a:solidFill>
                <a:effectLst/>
                <a:latin typeface="Times New Roman" panose="02020603050405020304" pitchFamily="18" charset="0"/>
                <a:ea typeface="Times New Roman" panose="02020603050405020304" pitchFamily="18" charset="0"/>
              </a:rPr>
              <a:t>Unit testing:</a:t>
            </a:r>
          </a:p>
          <a:p>
            <a:pPr algn="just">
              <a:buFont typeface="Arial" panose="020B0604020202020204" pitchFamily="34" charset="0"/>
              <a:buChar char="•"/>
            </a:pPr>
            <a:r>
              <a:rPr lang="en-US" sz="1800">
                <a:solidFill>
                  <a:srgbClr val="0000FF"/>
                </a:solidFill>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Unit testing involves the design of test cases that validate that the internal program   logic is   functioning properly, and that program inputs produce valid outputs.</a:t>
            </a:r>
          </a:p>
          <a:p>
            <a:pPr marL="0" indent="0" algn="just">
              <a:buNone/>
            </a:pPr>
            <a:r>
              <a:rPr lang="en-US" sz="1800" b="0">
                <a:solidFill>
                  <a:srgbClr val="00B0F0"/>
                </a:solidFill>
                <a:effectLst/>
                <a:latin typeface="Times New Roman" panose="02020603050405020304" pitchFamily="18" charset="0"/>
                <a:ea typeface="Times New Roman" panose="02020603050405020304" pitchFamily="18" charset="0"/>
              </a:rPr>
              <a:t>Integration testing:</a:t>
            </a:r>
          </a:p>
          <a:p>
            <a:pPr algn="jus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Integration tests are designed to test integrated software components to determine if they actually run as one program.</a:t>
            </a:r>
          </a:p>
          <a:p>
            <a:pPr marL="0" indent="0" algn="just">
              <a:buNone/>
            </a:pPr>
            <a:r>
              <a:rPr lang="en-US" sz="1800" b="0">
                <a:solidFill>
                  <a:srgbClr val="00B0F0"/>
                </a:solidFill>
                <a:effectLst/>
                <a:latin typeface="Times New Roman" panose="02020603050405020304" pitchFamily="18" charset="0"/>
                <a:ea typeface="Times New Roman" panose="02020603050405020304" pitchFamily="18" charset="0"/>
              </a:rPr>
              <a:t>System Test:</a:t>
            </a:r>
          </a:p>
          <a:p>
            <a:pPr algn="jus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System testing ensures that the entire integrated software system meets requirements. It tests a configuration to ensure known and predictable results. </a:t>
            </a:r>
          </a:p>
          <a:p>
            <a:pPr algn="jus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An example of system testing is the configuration oriented system integration test. </a:t>
            </a:r>
            <a:endParaRPr lang="en-IN" sz="1800" b="1">
              <a:solidFill>
                <a:srgbClr val="00B0F0"/>
              </a:solidFill>
              <a:effectLst/>
              <a:latin typeface="Times New Roman" panose="02020603050405020304" pitchFamily="18" charset="0"/>
              <a:ea typeface="Times New Roman" panose="02020603050405020304" pitchFamily="18" charset="0"/>
            </a:endParaRPr>
          </a:p>
          <a:p>
            <a:pPr marL="0" indent="0" algn="just">
              <a:buNone/>
            </a:pPr>
            <a:endParaRPr lang="en-IN" sz="1800" b="1">
              <a:solidFill>
                <a:srgbClr val="00B0F0"/>
              </a:solidFill>
              <a:effectLst/>
              <a:latin typeface="Times New Roman" panose="02020603050405020304" pitchFamily="18" charset="0"/>
              <a:ea typeface="Times New Roman" panose="02020603050405020304" pitchFamily="18" charset="0"/>
            </a:endParaRPr>
          </a:p>
          <a:p>
            <a:pPr marL="0" indent="0" algn="just">
              <a:buNone/>
            </a:pPr>
            <a:endParaRPr lang="en-US" sz="1800">
              <a:effectLst/>
              <a:latin typeface="Times New Roman" panose="02020603050405020304" pitchFamily="18" charset="0"/>
              <a:ea typeface="Times New Roman" panose="02020603050405020304" pitchFamily="18" charset="0"/>
            </a:endParaRPr>
          </a:p>
          <a:p>
            <a:pPr marL="0" indent="0" algn="just">
              <a:buNone/>
            </a:pPr>
            <a:endParaRPr lang="en-IN" sz="1800" b="1">
              <a:solidFill>
                <a:srgbClr val="0000FF"/>
              </a:solidFill>
              <a:effectLst/>
              <a:latin typeface="Times New Roman" panose="02020603050405020304" pitchFamily="18" charset="0"/>
              <a:ea typeface="Times New Roman" panose="02020603050405020304" pitchFamily="18" charset="0"/>
            </a:endParaRPr>
          </a:p>
          <a:p>
            <a:pPr marL="0" indent="0" algn="just">
              <a:buNone/>
            </a:pPr>
            <a:endParaRPr lang="en-IN" sz="1800" b="1">
              <a:latin typeface="Times New Roman" panose="02020603050405020304" pitchFamily="18" charset="0"/>
              <a:ea typeface="Times New Roman" panose="02020603050405020304" pitchFamily="18" charset="0"/>
            </a:endParaRPr>
          </a:p>
          <a:p>
            <a:pPr marL="0" indent="0">
              <a:buNone/>
            </a:pPr>
            <a:endParaRPr lang="en-US" sz="1800" b="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1362543"/>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44DFB-07A6-0C0F-2B57-274356DD5EA7}"/>
              </a:ext>
            </a:extLst>
          </p:cNvPr>
          <p:cNvSpPr>
            <a:spLocks noGrp="1"/>
          </p:cNvSpPr>
          <p:nvPr>
            <p:ph sz="quarter" idx="1"/>
          </p:nvPr>
        </p:nvSpPr>
        <p:spPr>
          <a:xfrm>
            <a:off x="152400" y="1600200"/>
            <a:ext cx="8991600" cy="5257800"/>
          </a:xfrm>
        </p:spPr>
        <p:txBody>
          <a:bodyPr>
            <a:normAutofit fontScale="92500" lnSpcReduction="20000"/>
          </a:bodyPr>
          <a:lstStyle/>
          <a:p>
            <a:pPr marL="0" indent="0">
              <a:buNone/>
            </a:pPr>
            <a:r>
              <a:rPr lang="en-US" sz="1800" b="0">
                <a:solidFill>
                  <a:srgbClr val="00B0F0"/>
                </a:solidFill>
                <a:effectLst/>
                <a:latin typeface="Times New Roman" panose="02020603050405020304" pitchFamily="18" charset="0"/>
                <a:ea typeface="Times New Roman" panose="02020603050405020304" pitchFamily="18" charset="0"/>
              </a:rPr>
              <a:t>Functional test:</a:t>
            </a:r>
          </a:p>
          <a:p>
            <a:pPr>
              <a:buFont typeface="Arial" panose="020B0604020202020204" pitchFamily="34" charset="0"/>
              <a:buChar char="•"/>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endParaRPr lang="en-IN" sz="1900" b="1">
              <a:solidFill>
                <a:srgbClr val="00B0F0"/>
              </a:solidFill>
              <a:effectLst/>
              <a:latin typeface="Times New Roman" panose="02020603050405020304" pitchFamily="18" charset="0"/>
              <a:ea typeface="Times New Roman" panose="02020603050405020304" pitchFamily="18" charset="0"/>
            </a:endParaRPr>
          </a:p>
          <a:p>
            <a:pPr marL="0" indent="0">
              <a:buNone/>
            </a:pPr>
            <a:endParaRPr lang="en-US" sz="1800" b="0">
              <a:solidFill>
                <a:srgbClr val="00B0F0"/>
              </a:solidFill>
              <a:effectLst/>
              <a:latin typeface="Times New Roman" panose="02020603050405020304" pitchFamily="18" charset="0"/>
              <a:ea typeface="Times New Roman" panose="02020603050405020304" pitchFamily="18" charset="0"/>
            </a:endParaRPr>
          </a:p>
          <a:p>
            <a:pPr marL="0" indent="0">
              <a:buNone/>
            </a:pPr>
            <a:r>
              <a:rPr lang="en-US" sz="1800" b="0">
                <a:solidFill>
                  <a:srgbClr val="00B0F0"/>
                </a:solidFill>
                <a:effectLst/>
                <a:latin typeface="Times New Roman" panose="02020603050405020304" pitchFamily="18" charset="0"/>
                <a:ea typeface="Times New Roman" panose="02020603050405020304" pitchFamily="18" charset="0"/>
              </a:rPr>
              <a:t>White Box Testing:</a:t>
            </a:r>
          </a:p>
          <a:p>
            <a:pPr>
              <a:buFont typeface="Arial" panose="020B0604020202020204" pitchFamily="34" charset="0"/>
              <a:buChar char="•"/>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White Box Testing is a testing in which in which the software tester has knowledge of the inner workings, structure and language of the software, or at least its purpose.</a:t>
            </a:r>
          </a:p>
          <a:p>
            <a:pPr>
              <a:buFont typeface="Arial" panose="020B0604020202020204" pitchFamily="34" charset="0"/>
              <a:buChar char="•"/>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It is purpose. It is used to test areas that cannot be reached from a black box level.</a:t>
            </a:r>
          </a:p>
          <a:p>
            <a:pPr marL="0" indent="0" algn="just">
              <a:lnSpc>
                <a:spcPct val="150000"/>
              </a:lnSpc>
              <a:spcAft>
                <a:spcPts val="1000"/>
              </a:spcAft>
              <a:buNone/>
            </a:pPr>
            <a:r>
              <a:rPr lang="en-US" sz="1800" b="0">
                <a:solidFill>
                  <a:srgbClr val="00B0F0"/>
                </a:solidFill>
                <a:effectLst/>
                <a:latin typeface="Times New Roman" panose="02020603050405020304" pitchFamily="18" charset="0"/>
                <a:ea typeface="Times New Roman" panose="02020603050405020304" pitchFamily="18" charset="0"/>
              </a:rPr>
              <a:t>Black Box Testing:</a:t>
            </a:r>
          </a:p>
          <a:p>
            <a:pPr algn="just">
              <a:lnSpc>
                <a:spcPct val="150000"/>
              </a:lnSpc>
              <a:spcAft>
                <a:spcPts val="1000"/>
              </a:spcAft>
              <a:buFont typeface="Arial" panose="020B0604020202020204" pitchFamily="34" charset="0"/>
              <a:buChar char="•"/>
            </a:pPr>
            <a:r>
              <a:rPr lang="en-US" sz="1900">
                <a:effectLst/>
                <a:latin typeface="Times New Roman" panose="02020603050405020304" pitchFamily="18" charset="0"/>
                <a:ea typeface="Times New Roman" panose="02020603050405020304" pitchFamily="18" charset="0"/>
              </a:rPr>
              <a:t>Black Box Testing is testing the software without any knowledge of the inner workings, structure or language of the module being tested.</a:t>
            </a:r>
          </a:p>
          <a:p>
            <a:pPr algn="just">
              <a:lnSpc>
                <a:spcPct val="150000"/>
              </a:lnSpc>
              <a:spcAft>
                <a:spcPts val="1000"/>
              </a:spcAft>
              <a:buFont typeface="Arial" panose="020B0604020202020204" pitchFamily="34" charset="0"/>
              <a:buChar char="•"/>
            </a:pPr>
            <a:r>
              <a:rPr lang="en-US" sz="1900">
                <a:effectLst/>
                <a:latin typeface="Times New Roman" panose="02020603050405020304" pitchFamily="18" charset="0"/>
                <a:ea typeface="Times New Roman" panose="02020603050405020304" pitchFamily="18" charset="0"/>
              </a:rPr>
              <a:t> Black box tests, as most other kinds of tests, must be written from a definitive source document.</a:t>
            </a:r>
            <a:endParaRPr lang="en-IN" sz="1900" b="1">
              <a:solidFill>
                <a:srgbClr val="00B0F0"/>
              </a:solidFill>
              <a:effectLst/>
              <a:latin typeface="Times New Roman" panose="02020603050405020304" pitchFamily="18" charset="0"/>
              <a:ea typeface="Times New Roman" panose="02020603050405020304" pitchFamily="18" charset="0"/>
            </a:endParaRPr>
          </a:p>
          <a:p>
            <a:pPr marL="0" indent="0">
              <a:buNone/>
            </a:pP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a:solidFill>
                <a:srgbClr val="00B0F0"/>
              </a:solidFill>
              <a:effectLst/>
              <a:latin typeface="Times New Roman" panose="02020603050405020304" pitchFamily="18" charset="0"/>
              <a:ea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1083624187"/>
      </p:ext>
    </p:extLst>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D3EC-AD18-0A16-0702-59400B3B7520}"/>
              </a:ext>
            </a:extLst>
          </p:cNvPr>
          <p:cNvSpPr>
            <a:spLocks noGrp="1"/>
          </p:cNvSpPr>
          <p:nvPr>
            <p:ph type="title"/>
          </p:nvPr>
        </p:nvSpPr>
        <p:spPr/>
        <p:txBody>
          <a:bodyPr/>
          <a:lstStyle/>
          <a:p>
            <a:r>
              <a:rPr lang="en-US"/>
              <a:t>Screenshots</a:t>
            </a:r>
            <a:endParaRPr lang="en-IN"/>
          </a:p>
        </p:txBody>
      </p:sp>
      <p:pic>
        <p:nvPicPr>
          <p:cNvPr id="5" name="Content Placeholder 4">
            <a:extLst>
              <a:ext uri="{FF2B5EF4-FFF2-40B4-BE49-F238E27FC236}">
                <a16:creationId xmlns:a16="http://schemas.microsoft.com/office/drawing/2014/main" id="{48D914F9-BD84-CBD7-1FED-BAFADDC3267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62100" y="1828800"/>
            <a:ext cx="6019800" cy="4191000"/>
          </a:xfrm>
        </p:spPr>
      </p:pic>
    </p:spTree>
    <p:extLst>
      <p:ext uri="{BB962C8B-B14F-4D97-AF65-F5344CB8AC3E}">
        <p14:creationId xmlns:p14="http://schemas.microsoft.com/office/powerpoint/2010/main" val="1453784056"/>
      </p:ext>
    </p:extLst>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0C6709-A49D-D2CF-3448-CE271909CC3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599" y="1600200"/>
            <a:ext cx="6934201" cy="4495800"/>
          </a:xfrm>
        </p:spPr>
      </p:pic>
    </p:spTree>
    <p:extLst>
      <p:ext uri="{BB962C8B-B14F-4D97-AF65-F5344CB8AC3E}">
        <p14:creationId xmlns:p14="http://schemas.microsoft.com/office/powerpoint/2010/main" val="3287913989"/>
      </p:ext>
    </p:extLst>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5D0E6F-42E9-A971-B252-248FACB13C6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1704058"/>
            <a:ext cx="6400800" cy="4544342"/>
          </a:xfrm>
        </p:spPr>
      </p:pic>
    </p:spTree>
    <p:extLst>
      <p:ext uri="{BB962C8B-B14F-4D97-AF65-F5344CB8AC3E}">
        <p14:creationId xmlns:p14="http://schemas.microsoft.com/office/powerpoint/2010/main" val="4172524462"/>
      </p:ext>
    </p:extLst>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33ACE4-9931-8EF3-FD35-1EA8DF29941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828800"/>
            <a:ext cx="7010399" cy="4308029"/>
          </a:xfrm>
        </p:spPr>
      </p:pic>
    </p:spTree>
    <p:extLst>
      <p:ext uri="{BB962C8B-B14F-4D97-AF65-F5344CB8AC3E}">
        <p14:creationId xmlns:p14="http://schemas.microsoft.com/office/powerpoint/2010/main" val="220520922"/>
      </p:ext>
    </p:extLst>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9857-928B-BA91-BCDB-C7064C4AB519}"/>
              </a:ext>
            </a:extLst>
          </p:cNvPr>
          <p:cNvSpPr>
            <a:spLocks noGrp="1"/>
          </p:cNvSpPr>
          <p:nvPr>
            <p:ph type="title"/>
          </p:nvPr>
        </p:nvSpPr>
        <p:spPr>
          <a:xfrm>
            <a:off x="457200" y="228600"/>
            <a:ext cx="8308848" cy="990600"/>
          </a:xfrm>
        </p:spPr>
        <p:txBody>
          <a:bodyPr/>
          <a:lstStyle/>
          <a:p>
            <a:r>
              <a:rPr lang="en-US"/>
              <a:t>Conclusion</a:t>
            </a:r>
            <a:endParaRPr lang="en-IN"/>
          </a:p>
        </p:txBody>
      </p:sp>
      <p:sp>
        <p:nvSpPr>
          <p:cNvPr id="3" name="Content Placeholder 2">
            <a:extLst>
              <a:ext uri="{FF2B5EF4-FFF2-40B4-BE49-F238E27FC236}">
                <a16:creationId xmlns:a16="http://schemas.microsoft.com/office/drawing/2014/main" id="{83B18AAF-5D6B-4D84-79DB-8E55C0B11073}"/>
              </a:ext>
            </a:extLst>
          </p:cNvPr>
          <p:cNvSpPr>
            <a:spLocks noGrp="1"/>
          </p:cNvSpPr>
          <p:nvPr>
            <p:ph sz="quarter" idx="1"/>
          </p:nvPr>
        </p:nvSpPr>
        <p:spPr>
          <a:xfrm>
            <a:off x="228600" y="1600200"/>
            <a:ext cx="8153400" cy="4495800"/>
          </a:xfrm>
        </p:spPr>
        <p:txBody>
          <a:bodyPr>
            <a:normAutofit/>
          </a:bodyPr>
          <a:lstStyle/>
          <a:p>
            <a:r>
              <a:rPr lang="en-US" sz="2000">
                <a:effectLst/>
                <a:latin typeface="Times New Roman" panose="02020603050405020304" pitchFamily="18" charset="0"/>
                <a:ea typeface="Times New Roman" panose="02020603050405020304" pitchFamily="18" charset="0"/>
              </a:rPr>
              <a:t>In conclusion, Leveraging machine learning for Fraud detection by strengthening online payment security, represents a pivotal advancement in securing digital transactions and safeguarding financial ecosystems. </a:t>
            </a:r>
          </a:p>
          <a:p>
            <a:endParaRPr lang="en-US" sz="2000">
              <a:latin typeface="Times New Roman" panose="02020603050405020304" pitchFamily="18" charset="0"/>
              <a:ea typeface="Times New Roman" panose="02020603050405020304" pitchFamily="18" charset="0"/>
            </a:endParaRPr>
          </a:p>
          <a:p>
            <a:r>
              <a:rPr lang="en-US" sz="2000">
                <a:effectLst/>
                <a:latin typeface="Times New Roman" panose="02020603050405020304" pitchFamily="18" charset="0"/>
                <a:ea typeface="Times New Roman" panose="02020603050405020304" pitchFamily="18" charset="0"/>
              </a:rPr>
              <a:t>Through the application of supervised learning algorithms, ensemble techniques, deep learning architectures, and innovative methodologies, machine learning-based fraud detection systems have demonstrated remarkable efficacy in identifying and mitigating fraudulent activities in real-time. </a:t>
            </a:r>
            <a:endParaRPr lang="en-IN" sz="2000"/>
          </a:p>
        </p:txBody>
      </p:sp>
    </p:spTree>
    <p:extLst>
      <p:ext uri="{BB962C8B-B14F-4D97-AF65-F5344CB8AC3E}">
        <p14:creationId xmlns:p14="http://schemas.microsoft.com/office/powerpoint/2010/main" val="321226962"/>
      </p:ext>
    </p:extLst>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8943-C306-A4F5-5A2A-B97B087CFC37}"/>
              </a:ext>
            </a:extLst>
          </p:cNvPr>
          <p:cNvSpPr>
            <a:spLocks noGrp="1"/>
          </p:cNvSpPr>
          <p:nvPr>
            <p:ph type="title"/>
          </p:nvPr>
        </p:nvSpPr>
        <p:spPr>
          <a:xfrm>
            <a:off x="457200" y="228600"/>
            <a:ext cx="8308848" cy="990600"/>
          </a:xfrm>
        </p:spPr>
        <p:txBody>
          <a:bodyPr/>
          <a:lstStyle/>
          <a:p>
            <a:r>
              <a:rPr lang="en-US"/>
              <a:t>References</a:t>
            </a:r>
            <a:endParaRPr lang="en-IN"/>
          </a:p>
        </p:txBody>
      </p:sp>
      <p:sp>
        <p:nvSpPr>
          <p:cNvPr id="3" name="Content Placeholder 2">
            <a:extLst>
              <a:ext uri="{FF2B5EF4-FFF2-40B4-BE49-F238E27FC236}">
                <a16:creationId xmlns:a16="http://schemas.microsoft.com/office/drawing/2014/main" id="{DD906125-99B1-96A3-2683-8E4704AD12AA}"/>
              </a:ext>
            </a:extLst>
          </p:cNvPr>
          <p:cNvSpPr>
            <a:spLocks noGrp="1"/>
          </p:cNvSpPr>
          <p:nvPr>
            <p:ph sz="quarter" idx="1"/>
          </p:nvPr>
        </p:nvSpPr>
        <p:spPr>
          <a:xfrm>
            <a:off x="228600" y="1600200"/>
            <a:ext cx="8763000" cy="5029200"/>
          </a:xfrm>
        </p:spPr>
        <p:txBody>
          <a:bodyPr>
            <a:normAutofit fontScale="77500" lnSpcReduction="20000"/>
          </a:bodyPr>
          <a:lstStyle/>
          <a:p>
            <a:pPr marL="0" indent="0">
              <a:lnSpc>
                <a:spcPct val="150000"/>
              </a:lnSpc>
              <a:buNone/>
            </a:pPr>
            <a:r>
              <a:rPr lang="en-US" sz="2300" b="1">
                <a:effectLst/>
                <a:latin typeface="Times New Roman" panose="02020603050405020304" pitchFamily="18" charset="0"/>
                <a:ea typeface="Batang" panose="020B0503020000020004" pitchFamily="18" charset="-127"/>
              </a:rPr>
              <a:t>Good Teachers are worth more than thousand books, we have them in Our Department:</a:t>
            </a:r>
            <a:endParaRPr lang="en-IN" sz="2300" b="1">
              <a:effectLst/>
              <a:latin typeface="Times New Roman" panose="02020603050405020304" pitchFamily="18" charset="0"/>
              <a:ea typeface="Times New Roman" panose="02020603050405020304" pitchFamily="18" charset="0"/>
            </a:endParaRPr>
          </a:p>
          <a:p>
            <a:pPr>
              <a:lnSpc>
                <a:spcPct val="150000"/>
              </a:lnSpc>
            </a:pPr>
            <a:r>
              <a:rPr lang="en-US" sz="2300" b="1">
                <a:effectLst/>
                <a:latin typeface="Times New Roman" panose="02020603050405020304" pitchFamily="18" charset="0"/>
                <a:ea typeface="Batang" panose="020B0503020000020004" pitchFamily="18" charset="-127"/>
              </a:rPr>
              <a:t>References Made From:</a:t>
            </a:r>
            <a:endParaRPr lang="en-IN" sz="2300" b="1">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mj-lt"/>
              <a:buAutoNum type="arabicPeriod"/>
            </a:pPr>
            <a:r>
              <a:rPr lang="en-US" sz="2300">
                <a:effectLst/>
                <a:latin typeface="Times New Roman" panose="02020603050405020304" pitchFamily="18" charset="0"/>
                <a:ea typeface="Batang" panose="020B0503020000020004" pitchFamily="18" charset="-127"/>
              </a:rPr>
              <a:t>User Interfaces in C#: Windows Forms and Custom Controls by Matthew MacDonald. </a:t>
            </a:r>
            <a:endParaRPr lang="en-IN" sz="230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mj-lt"/>
              <a:buAutoNum type="arabicPeriod"/>
            </a:pPr>
            <a:r>
              <a:rPr lang="en-US" sz="2300">
                <a:effectLst/>
                <a:latin typeface="Times New Roman" panose="02020603050405020304" pitchFamily="18" charset="0"/>
                <a:ea typeface="Batang" panose="020B0503020000020004" pitchFamily="18" charset="-127"/>
              </a:rPr>
              <a:t>Applied Microsoft® .NET Framework Programming (Pro-Developer) by Jeffrey Richter.</a:t>
            </a:r>
            <a:endParaRPr lang="en-IN" sz="230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mj-lt"/>
              <a:buAutoNum type="arabicPeriod"/>
            </a:pPr>
            <a:r>
              <a:rPr lang="en-US" sz="2300">
                <a:effectLst/>
                <a:latin typeface="Times New Roman" panose="02020603050405020304" pitchFamily="18" charset="0"/>
                <a:ea typeface="Batang" panose="020B0503020000020004" pitchFamily="18" charset="-127"/>
              </a:rPr>
              <a:t>Practical .Net2 and C#2: Harness the Platform, the Language, and the Framework by Patrick Smacchia.</a:t>
            </a:r>
            <a:endParaRPr lang="en-IN" sz="2300">
              <a:effectLst/>
              <a:latin typeface="Times New Roman" panose="02020603050405020304" pitchFamily="18" charset="0"/>
              <a:ea typeface="Times New Roman" panose="02020603050405020304" pitchFamily="18" charset="0"/>
            </a:endParaRPr>
          </a:p>
          <a:p>
            <a:pPr marL="365760" indent="-342900">
              <a:lnSpc>
                <a:spcPct val="150000"/>
              </a:lnSpc>
              <a:spcAft>
                <a:spcPts val="0"/>
              </a:spcAft>
              <a:buFont typeface="+mj-lt"/>
              <a:buAutoNum type="arabicPeriod"/>
            </a:pPr>
            <a:r>
              <a:rPr lang="en-US" sz="2300">
                <a:effectLst/>
                <a:latin typeface="Times New Roman" panose="02020603050405020304" pitchFamily="18" charset="0"/>
                <a:ea typeface="Batang" panose="020B0503020000020004" pitchFamily="18" charset="-127"/>
              </a:rPr>
              <a:t>Data Communications and Networking, by Behrouz A Forouzan. </a:t>
            </a:r>
            <a:endParaRPr lang="en-IN" sz="2300">
              <a:effectLst/>
              <a:latin typeface="Times New Roman" panose="02020603050405020304" pitchFamily="18" charset="0"/>
              <a:ea typeface="Times New Roman" panose="02020603050405020304" pitchFamily="18" charset="0"/>
            </a:endParaRPr>
          </a:p>
          <a:p>
            <a:pPr marL="365760" indent="-342900">
              <a:lnSpc>
                <a:spcPct val="150000"/>
              </a:lnSpc>
              <a:spcAft>
                <a:spcPts val="0"/>
              </a:spcAft>
              <a:buFont typeface="+mj-lt"/>
              <a:buAutoNum type="arabicPeriod"/>
            </a:pPr>
            <a:r>
              <a:rPr lang="en-US" sz="2300">
                <a:effectLst/>
                <a:latin typeface="Times New Roman" panose="02020603050405020304" pitchFamily="18" charset="0"/>
                <a:ea typeface="Batang" panose="020B0503020000020004" pitchFamily="18" charset="-127"/>
              </a:rPr>
              <a:t>Computer Networking: A Top-Down Approach, by James F. Kurose.</a:t>
            </a:r>
          </a:p>
          <a:p>
            <a:pPr marL="365760" indent="-342900">
              <a:lnSpc>
                <a:spcPct val="150000"/>
              </a:lnSpc>
              <a:buFont typeface="+mj-lt"/>
              <a:buAutoNum type="arabicPeriod"/>
            </a:pPr>
            <a:r>
              <a:rPr lang="en-US" sz="2300">
                <a:effectLst/>
                <a:latin typeface="Times New Roman" panose="02020603050405020304" pitchFamily="18" charset="0"/>
                <a:ea typeface="Calibri" panose="020F0502020204030204" pitchFamily="34" charset="0"/>
              </a:rPr>
              <a:t>“The Apache Cassandra project,” </a:t>
            </a:r>
            <a:r>
              <a:rPr lang="en-US" sz="2300" u="sng">
                <a:solidFill>
                  <a:srgbClr val="0000FF"/>
                </a:solidFill>
                <a:effectLst/>
                <a:latin typeface="Times New Roman" panose="02020603050405020304" pitchFamily="18" charset="0"/>
                <a:ea typeface="Calibri" panose="020F0502020204030204" pitchFamily="34" charset="0"/>
                <a:hlinkClick r:id="rId2"/>
              </a:rPr>
              <a:t>http://cassandra.apache.org/</a:t>
            </a:r>
            <a:r>
              <a:rPr lang="en-US" sz="2300">
                <a:effectLst/>
                <a:latin typeface="Times New Roman" panose="02020603050405020304" pitchFamily="18" charset="0"/>
                <a:ea typeface="Calibri" panose="020F0502020204030204" pitchFamily="34" charset="0"/>
              </a:rPr>
              <a:t>.</a:t>
            </a:r>
            <a:endParaRPr lang="en-IN" sz="2300">
              <a:effectLst/>
              <a:latin typeface="Times New Roman" panose="02020603050405020304" pitchFamily="18" charset="0"/>
              <a:ea typeface="Times New Roman" panose="02020603050405020304" pitchFamily="18" charset="0"/>
            </a:endParaRPr>
          </a:p>
          <a:p>
            <a:pPr marL="365760" indent="-342900">
              <a:lnSpc>
                <a:spcPct val="150000"/>
              </a:lnSpc>
              <a:spcAft>
                <a:spcPts val="0"/>
              </a:spcAft>
              <a:buFont typeface="+mj-lt"/>
              <a:buAutoNum type="arabicPeriod"/>
            </a:pPr>
            <a:endParaRPr lang="en-IN" sz="1800">
              <a:effectLst/>
              <a:latin typeface="Times New Roman" panose="02020603050405020304" pitchFamily="18" charset="0"/>
              <a:ea typeface="Times New Roman" panose="02020603050405020304" pitchFamily="18" charset="0"/>
            </a:endParaRPr>
          </a:p>
          <a:p>
            <a:pPr marL="22860" indent="0">
              <a:lnSpc>
                <a:spcPct val="150000"/>
              </a:lnSpc>
              <a:spcAft>
                <a:spcPts val="0"/>
              </a:spcAft>
              <a:buNone/>
            </a:pPr>
            <a:r>
              <a:rPr lang="en-US" sz="1800">
                <a:effectLst/>
                <a:latin typeface="Times New Roman" panose="02020603050405020304" pitchFamily="18" charset="0"/>
                <a:ea typeface="Batang" panose="020B0503020000020004" pitchFamily="18" charset="-127"/>
              </a:rPr>
              <a:t> </a:t>
            </a:r>
            <a:endParaRPr lang="en-IN" sz="1800">
              <a:effectLst/>
              <a:latin typeface="Times New Roman" panose="02020603050405020304" pitchFamily="18" charset="0"/>
              <a:ea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2234583045"/>
      </p:ext>
    </p:extLst>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8CCB6-C4FD-5C43-443A-777434E963E9}"/>
              </a:ext>
            </a:extLst>
          </p:cNvPr>
          <p:cNvSpPr>
            <a:spLocks noGrp="1"/>
          </p:cNvSpPr>
          <p:nvPr>
            <p:ph sz="quarter" idx="1"/>
          </p:nvPr>
        </p:nvSpPr>
        <p:spPr/>
        <p:txBody>
          <a:bodyPr/>
          <a:lstStyle/>
          <a:p>
            <a:pPr>
              <a:lnSpc>
                <a:spcPct val="150000"/>
              </a:lnSpc>
            </a:pPr>
            <a:r>
              <a:rPr lang="en-US" sz="2000" b="1" u="sng">
                <a:effectLst/>
                <a:latin typeface="Times New Roman" panose="02020603050405020304" pitchFamily="18" charset="0"/>
                <a:ea typeface="Batang" panose="02030600000101010101" pitchFamily="18" charset="-127"/>
              </a:rPr>
              <a:t>Sites Referred:</a:t>
            </a:r>
            <a:endParaRPr lang="en-IN" sz="2000">
              <a:effectLst/>
              <a:latin typeface="Times New Roman" panose="02020603050405020304" pitchFamily="18" charset="0"/>
              <a:ea typeface="Times New Roman" panose="02020603050405020304" pitchFamily="18" charset="0"/>
            </a:endParaRPr>
          </a:p>
          <a:p>
            <a:pPr marL="536575" indent="-229235" algn="just">
              <a:lnSpc>
                <a:spcPct val="150000"/>
              </a:lnSpc>
              <a:spcBef>
                <a:spcPts val="1105"/>
              </a:spcBef>
            </a:pPr>
            <a:r>
              <a:rPr lang="en-US" sz="1800" u="sng">
                <a:solidFill>
                  <a:srgbClr val="0000FF"/>
                </a:solidFill>
                <a:effectLst/>
                <a:latin typeface="Times New Roman" panose="02020603050405020304" pitchFamily="18" charset="0"/>
                <a:ea typeface="Batang" panose="02030600000101010101" pitchFamily="18" charset="-127"/>
                <a:hlinkClick r:id="rId2"/>
              </a:rPr>
              <a:t>http://www.sourcefordgde.com</a:t>
            </a:r>
            <a:endParaRPr lang="en-IN" sz="1800">
              <a:effectLst/>
              <a:latin typeface="Times New Roman" panose="02020603050405020304" pitchFamily="18" charset="0"/>
              <a:ea typeface="Times New Roman" panose="02020603050405020304" pitchFamily="18" charset="0"/>
            </a:endParaRPr>
          </a:p>
          <a:p>
            <a:pPr marL="536575" indent="-229235" algn="just">
              <a:lnSpc>
                <a:spcPct val="150000"/>
              </a:lnSpc>
              <a:spcBef>
                <a:spcPts val="1105"/>
              </a:spcBef>
            </a:pPr>
            <a:r>
              <a:rPr lang="en-US" sz="1800" u="sng">
                <a:solidFill>
                  <a:srgbClr val="0000FF"/>
                </a:solidFill>
                <a:effectLst/>
                <a:latin typeface="Times New Roman" panose="02020603050405020304" pitchFamily="18" charset="0"/>
                <a:ea typeface="Times New Roman" panose="02020603050405020304" pitchFamily="18" charset="0"/>
                <a:hlinkClick r:id="rId3"/>
              </a:rPr>
              <a:t>http://www.networkcomputing.com/</a:t>
            </a:r>
            <a:endParaRPr lang="en-IN" sz="1800">
              <a:effectLst/>
              <a:latin typeface="Times New Roman" panose="02020603050405020304" pitchFamily="18" charset="0"/>
              <a:ea typeface="Times New Roman" panose="02020603050405020304" pitchFamily="18" charset="0"/>
            </a:endParaRPr>
          </a:p>
          <a:p>
            <a:pPr marL="536575" indent="-229235" algn="just">
              <a:lnSpc>
                <a:spcPct val="150000"/>
              </a:lnSpc>
              <a:spcBef>
                <a:spcPts val="1105"/>
              </a:spcBef>
            </a:pPr>
            <a:r>
              <a:rPr lang="en-US" sz="1800" u="sng">
                <a:solidFill>
                  <a:srgbClr val="0000FF"/>
                </a:solidFill>
                <a:effectLst/>
                <a:latin typeface="Times New Roman" panose="02020603050405020304" pitchFamily="18" charset="0"/>
                <a:ea typeface="Times New Roman" panose="02020603050405020304" pitchFamily="18" charset="0"/>
                <a:hlinkClick r:id="rId4"/>
              </a:rPr>
              <a:t>http://www.ieee.org</a:t>
            </a:r>
            <a:r>
              <a:rPr lang="en-US" sz="1800">
                <a:solidFill>
                  <a:srgbClr val="000000"/>
                </a:solidFill>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L="536575" indent="-229235" algn="just">
              <a:lnSpc>
                <a:spcPct val="150000"/>
              </a:lnSpc>
              <a:spcBef>
                <a:spcPts val="1105"/>
              </a:spcBef>
            </a:pPr>
            <a:r>
              <a:rPr lang="en-US" sz="1800" u="sng">
                <a:solidFill>
                  <a:srgbClr val="0000FF"/>
                </a:solidFill>
                <a:effectLst/>
                <a:latin typeface="Times New Roman" panose="02020603050405020304" pitchFamily="18" charset="0"/>
                <a:ea typeface="Calibri" panose="020F0502020204030204" pitchFamily="34" charset="0"/>
                <a:hlinkClick r:id="rId5"/>
              </a:rPr>
              <a:t>http://www.emule-project.net/</a:t>
            </a:r>
            <a:endParaRPr lang="en-IN" sz="1800">
              <a:effectLst/>
              <a:latin typeface="Times New Roman" panose="02020603050405020304" pitchFamily="18" charset="0"/>
              <a:ea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3871278306"/>
      </p:ext>
    </p:extLst>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jpg"/>
          <p:cNvPicPr>
            <a:picLocks noChangeAspect="1"/>
          </p:cNvPicPr>
          <p:nvPr/>
        </p:nvPicPr>
        <p:blipFill>
          <a:blip r:embed="rId2" cstate="print"/>
          <a:stretch>
            <a:fillRect/>
          </a:stretch>
        </p:blipFill>
        <p:spPr>
          <a:xfrm>
            <a:off x="1" y="0"/>
            <a:ext cx="9144000" cy="6858000"/>
          </a:xfrm>
          <a:prstGeom prst="rect">
            <a:avLst/>
          </a:prstGeom>
        </p:spPr>
      </p:pic>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w Cen MT (Headings)"/>
                <a:cs typeface="Times New Roman" panose="02020603050405020304" pitchFamily="18" charset="0"/>
              </a:rPr>
              <a:t>INTRODUCTION</a:t>
            </a:r>
            <a:endParaRPr lang="en-US">
              <a:latin typeface="Tw Cen MT (Headings)"/>
            </a:endParaRPr>
          </a:p>
        </p:txBody>
      </p:sp>
      <p:sp>
        <p:nvSpPr>
          <p:cNvPr id="3" name="Content Placeholder 2"/>
          <p:cNvSpPr>
            <a:spLocks noGrp="1"/>
          </p:cNvSpPr>
          <p:nvPr>
            <p:ph sz="quarter" idx="1"/>
          </p:nvPr>
        </p:nvSpPr>
        <p:spPr>
          <a:xfrm>
            <a:off x="533400" y="1600200"/>
            <a:ext cx="8382000" cy="4495800"/>
          </a:xfrm>
        </p:spPr>
        <p:txBody>
          <a:bodyPr>
            <a:normAutofit/>
          </a:bodyPr>
          <a:lstStyle/>
          <a:p>
            <a:pPr algn="just"/>
            <a:r>
              <a:rPr lang="en-US" sz="2000">
                <a:effectLst/>
                <a:latin typeface="Times New Roman" panose="02020603050405020304" pitchFamily="18" charset="0"/>
                <a:ea typeface="Times New Roman" panose="02020603050405020304" pitchFamily="18" charset="0"/>
              </a:rPr>
              <a:t>As online transactions grow, there is a continuing risk of frauds and deceptive transactions that could violate a person’s privacy. In order to prevent high risk transactions, numerous commercial banks and insurance firms invested millions of rupees in the development of transaction detection systems.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In order to overcome t</a:t>
            </a:r>
            <a:r>
              <a:rPr lang="en-US" sz="2000">
                <a:effectLst/>
                <a:latin typeface="Times New Roman" panose="02020603050405020304" pitchFamily="18" charset="0"/>
                <a:ea typeface="Times New Roman" panose="02020603050405020304" pitchFamily="18" charset="0"/>
              </a:rPr>
              <a:t>his research study has introduced a feature-engineered machine learning-based model for detecting transaction fraud. </a:t>
            </a:r>
            <a:endParaRPr lang="en-US" sz="2000"/>
          </a:p>
        </p:txBody>
      </p:sp>
    </p:spTree>
    <p:extLst>
      <p:ext uri="{BB962C8B-B14F-4D97-AF65-F5344CB8AC3E}">
        <p14:creationId xmlns:p14="http://schemas.microsoft.com/office/powerpoint/2010/main" val="2712522348"/>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w Cen MT (Headings)"/>
                <a:cs typeface="Times New Roman" panose="02020603050405020304" pitchFamily="18" charset="0"/>
              </a:rPr>
              <a:t>PROBLEM STATEMENT</a:t>
            </a:r>
            <a:endParaRPr lang="en-US">
              <a:latin typeface="Tw Cen MT (Headings)"/>
            </a:endParaRPr>
          </a:p>
        </p:txBody>
      </p:sp>
      <p:sp>
        <p:nvSpPr>
          <p:cNvPr id="3" name="Content Placeholder 2"/>
          <p:cNvSpPr>
            <a:spLocks noGrp="1"/>
          </p:cNvSpPr>
          <p:nvPr>
            <p:ph sz="quarter" idx="1"/>
          </p:nvPr>
        </p:nvSpPr>
        <p:spPr/>
        <p:txBody>
          <a:bodyPr>
            <a:normAutofit/>
          </a:bodyPr>
          <a:lstStyle/>
          <a:p>
            <a:pPr algn="just"/>
            <a:r>
              <a:rPr lang="en-US" sz="2000" b="0" i="0">
                <a:effectLst/>
                <a:latin typeface="Times New Roman" panose="02020603050405020304" pitchFamily="18" charset="0"/>
                <a:cs typeface="Times New Roman" panose="02020603050405020304" pitchFamily="18" charset="0"/>
              </a:rPr>
              <a:t>The rise of online transactions has revolutionized commerce, providing convenience and accessibility to consumers worldwide. However, this convenience comes with inherent risks, as cybercriminals exploit vulnerabilities in online payment systems to perpetrate fraudulent activities. </a:t>
            </a:r>
          </a:p>
          <a:p>
            <a:pPr algn="just"/>
            <a:endParaRPr lang="en-US" sz="2000" b="0" i="0">
              <a:effectLst/>
              <a:latin typeface="Times New Roman" panose="02020603050405020304" pitchFamily="18" charset="0"/>
              <a:cs typeface="Times New Roman" panose="02020603050405020304" pitchFamily="18" charset="0"/>
            </a:endParaRPr>
          </a:p>
          <a:p>
            <a:pPr algn="just"/>
            <a:r>
              <a:rPr lang="en-US" sz="2000" b="0" i="0">
                <a:effectLst/>
                <a:latin typeface="Times New Roman" panose="02020603050405020304" pitchFamily="18" charset="0"/>
                <a:cs typeface="Times New Roman" panose="02020603050405020304" pitchFamily="18" charset="0"/>
              </a:rPr>
              <a:t>Fraudulent transactions not only result in financial losses for businesses but also erode consumer trust in online payment platforms. The rise of online transactions has revolutionized commerce, providing convenience and accessibility to consumers worldwide.</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149480"/>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Times New Roman" panose="02020603050405020304" pitchFamily="18" charset="0"/>
              </a:rPr>
              <a:t>EXISTING SYSTEM</a:t>
            </a:r>
            <a:endParaRPr lang="en-US"/>
          </a:p>
        </p:txBody>
      </p:sp>
      <p:sp>
        <p:nvSpPr>
          <p:cNvPr id="3" name="Content Placeholder 2"/>
          <p:cNvSpPr>
            <a:spLocks noGrp="1"/>
          </p:cNvSpPr>
          <p:nvPr>
            <p:ph sz="quarter" idx="1"/>
          </p:nvPr>
        </p:nvSpPr>
        <p:spPr/>
        <p:txBody>
          <a:bodyPr>
            <a:normAutofit/>
          </a:bodyPr>
          <a:lstStyle/>
          <a:p>
            <a:pPr algn="just"/>
            <a:r>
              <a:rPr lang="en-US" sz="2000">
                <a:effectLst/>
                <a:latin typeface="Times New Roman" panose="02020603050405020304" pitchFamily="18" charset="0"/>
                <a:ea typeface="Times New Roman" panose="02020603050405020304" pitchFamily="18" charset="0"/>
              </a:rPr>
              <a:t>In the existing system for fraud detection in online payment using machine learning, traditional rule-based systems and heuristic approaches are often employed to identify potentially fraudulent transactions. </a:t>
            </a:r>
          </a:p>
          <a:p>
            <a:pPr algn="just"/>
            <a:endParaRPr lang="en-US" sz="2000">
              <a:latin typeface="Times New Roman" panose="02020603050405020304" pitchFamily="18" charset="0"/>
              <a:ea typeface="Times New Roman" panose="02020603050405020304" pitchFamily="18" charset="0"/>
            </a:endParaRPr>
          </a:p>
          <a:p>
            <a:pPr algn="just"/>
            <a:r>
              <a:rPr lang="en-US" sz="2000">
                <a:effectLst/>
                <a:latin typeface="Times New Roman" panose="02020603050405020304" pitchFamily="18" charset="0"/>
                <a:ea typeface="Times New Roman" panose="02020603050405020304" pitchFamily="18" charset="0"/>
              </a:rPr>
              <a:t>These systems typically rely on predefined rules and thresholds to flag transactions that exhibit suspicious behavior, such as large transactions, unusual purchase patterns, or transactions from high-risk locations.</a:t>
            </a:r>
            <a:endParaRPr lang="en-US" sz="2000"/>
          </a:p>
        </p:txBody>
      </p:sp>
    </p:spTree>
    <p:extLst>
      <p:ext uri="{BB962C8B-B14F-4D97-AF65-F5344CB8AC3E}">
        <p14:creationId xmlns:p14="http://schemas.microsoft.com/office/powerpoint/2010/main" val="1903410958"/>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anose="02020603050405020304" pitchFamily="18" charset="0"/>
              </a:rPr>
              <a:t>DISADVANTAGES</a:t>
            </a:r>
            <a:endParaRPr lang="en-US"/>
          </a:p>
        </p:txBody>
      </p:sp>
      <p:sp>
        <p:nvSpPr>
          <p:cNvPr id="3" name="Content Placeholder 2"/>
          <p:cNvSpPr>
            <a:spLocks noGrp="1"/>
          </p:cNvSpPr>
          <p:nvPr>
            <p:ph sz="quarter" idx="1"/>
          </p:nvPr>
        </p:nvSpPr>
        <p:spPr/>
        <p:txBody>
          <a:bodyPr/>
          <a:lstStyle/>
          <a:p>
            <a:pPr algn="just"/>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False positives can result in transaction declines and customer dissatisfaction, while false negatives can allow fraudulent activities to go undetected, undermining the effectiveness of the fraud detection system.</a:t>
            </a:r>
            <a:endParaRPr lang="en-US" sz="2000">
              <a:latin typeface="Times New Roman" panose="02020603050405020304" pitchFamily="18" charset="0"/>
              <a:cs typeface="Times New Roman" panose="02020603050405020304" pitchFamily="18" charset="0"/>
            </a:endParaRPr>
          </a:p>
          <a:p>
            <a:pPr algn="just"/>
            <a:endParaRPr lang="en-US" sz="2000">
              <a:effectLst/>
              <a:latin typeface="Times New Roman" panose="02020603050405020304" pitchFamily="18" charset="0"/>
              <a:ea typeface="Times New Roman" panose="02020603050405020304" pitchFamily="18" charset="0"/>
            </a:endParaRPr>
          </a:p>
          <a:p>
            <a:pPr algn="just"/>
            <a:r>
              <a:rPr lang="en-US" sz="2000">
                <a:effectLst/>
                <a:latin typeface="Times New Roman" panose="02020603050405020304" pitchFamily="18" charset="0"/>
                <a:ea typeface="Times New Roman" panose="02020603050405020304" pitchFamily="18" charset="0"/>
              </a:rPr>
              <a:t>Fraudsters continuously adapt their tactics and techniques to evade detection, making it difficult for static machine learning models to keep pace with emerging fraud patterns.</a:t>
            </a:r>
          </a:p>
          <a:p>
            <a:pPr algn="just"/>
            <a:endParaRPr lang="en-US" sz="200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ea typeface="Times New Roman" panose="02020603050405020304" pitchFamily="18" charset="0"/>
                <a:cs typeface="Times New Roman" panose="02020603050405020304" pitchFamily="18" charset="0"/>
              </a:rPr>
              <a:t>M</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achine learning algorithms may struggle to generalize well to new and unseen fraud scenarios, leading to reduced detection accuracy and reliability over time.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2792640325"/>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 </a:t>
            </a:r>
            <a:r>
              <a:rPr lang="en-US">
                <a:cs typeface="Times New Roman" panose="02020603050405020304" pitchFamily="18" charset="0"/>
              </a:rPr>
              <a:t>PROPOSED SYSTEM</a:t>
            </a:r>
            <a:endParaRPr lang="en-US"/>
          </a:p>
        </p:txBody>
      </p:sp>
      <p:sp>
        <p:nvSpPr>
          <p:cNvPr id="3" name="Content Placeholder 2"/>
          <p:cNvSpPr>
            <a:spLocks noGrp="1"/>
          </p:cNvSpPr>
          <p:nvPr>
            <p:ph sz="quarter" idx="1"/>
          </p:nvPr>
        </p:nvSpPr>
        <p:spPr/>
        <p:txBody>
          <a:bodyPr>
            <a:normAutofit/>
          </a:bodyPr>
          <a:lstStyle/>
          <a:p>
            <a:pPr algn="just"/>
            <a:r>
              <a:rPr lang="en-US" sz="2000">
                <a:effectLst/>
                <a:latin typeface="Times New Roman" panose="02020603050405020304" pitchFamily="18" charset="0"/>
                <a:ea typeface="Times New Roman" panose="02020603050405020304" pitchFamily="18" charset="0"/>
              </a:rPr>
              <a:t>In the proposed system for fraud detection in online payment using machine learning, advanced machine learning algorithms are leveraged to detect fraudulent transactions in real-time with greater accuracy and efficiency.</a:t>
            </a:r>
          </a:p>
          <a:p>
            <a:pPr algn="just"/>
            <a:endParaRPr lang="en-US" sz="2000">
              <a:latin typeface="Times New Roman" panose="02020603050405020304" pitchFamily="18" charset="0"/>
              <a:ea typeface="Times New Roman" panose="02020603050405020304" pitchFamily="18" charset="0"/>
            </a:endParaRPr>
          </a:p>
          <a:p>
            <a:pPr algn="just"/>
            <a:r>
              <a:rPr lang="en-US" sz="2000">
                <a:effectLst/>
                <a:latin typeface="Times New Roman" panose="02020603050405020304" pitchFamily="18" charset="0"/>
                <a:ea typeface="Times New Roman" panose="02020603050405020304" pitchFamily="18" charset="0"/>
              </a:rPr>
              <a:t> The system utilizes supervised learning techniques such as logistic regression, decision trees, random forests, and neural networks to analyze large volumes of transaction data and identify patterns indicative of fraudulent behavior</a:t>
            </a:r>
            <a:endParaRPr lang="en-US" sz="2000"/>
          </a:p>
        </p:txBody>
      </p:sp>
    </p:spTree>
    <p:extLst>
      <p:ext uri="{BB962C8B-B14F-4D97-AF65-F5344CB8AC3E}">
        <p14:creationId xmlns:p14="http://schemas.microsoft.com/office/powerpoint/2010/main" val="443906532"/>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anose="02020603050405020304" pitchFamily="18" charset="0"/>
              </a:rPr>
              <a:t>ADVANTAGES</a:t>
            </a:r>
          </a:p>
        </p:txBody>
      </p:sp>
      <p:sp>
        <p:nvSpPr>
          <p:cNvPr id="3" name="Content Placeholder 2"/>
          <p:cNvSpPr>
            <a:spLocks noGrp="1"/>
          </p:cNvSpPr>
          <p:nvPr>
            <p:ph sz="quarter" idx="1"/>
          </p:nvPr>
        </p:nvSpPr>
        <p:spPr/>
        <p:txBody>
          <a:bodyPr/>
          <a:lstStyle/>
          <a:p>
            <a:pPr algn="just"/>
            <a:r>
              <a:rPr lang="en-US" sz="2000">
                <a:effectLst/>
                <a:latin typeface="Times New Roman" panose="02020603050405020304" pitchFamily="18" charset="0"/>
                <a:ea typeface="Times New Roman" panose="02020603050405020304" pitchFamily="18" charset="0"/>
              </a:rPr>
              <a:t>The Machine learning algorithms can analyze large volumes of transaction data in real-time, allowing for more timely and accurate detection of fraudulent activities. </a:t>
            </a:r>
          </a:p>
          <a:p>
            <a:pPr algn="just"/>
            <a:endParaRPr lang="en-US" sz="2000">
              <a:latin typeface="Times New Roman" panose="02020603050405020304" pitchFamily="18" charset="0"/>
              <a:ea typeface="Times New Roman" panose="02020603050405020304" pitchFamily="18" charset="0"/>
            </a:endParaRPr>
          </a:p>
          <a:p>
            <a:pPr algn="just"/>
            <a:r>
              <a:rPr lang="en-US" sz="2000">
                <a:latin typeface="Times New Roman" panose="02020603050405020304" pitchFamily="18" charset="0"/>
                <a:ea typeface="Times New Roman" panose="02020603050405020304" pitchFamily="18" charset="0"/>
              </a:rPr>
              <a:t>The F</a:t>
            </a:r>
            <a:r>
              <a:rPr lang="en-US" sz="2000">
                <a:effectLst/>
                <a:latin typeface="Times New Roman" panose="02020603050405020304" pitchFamily="18" charset="0"/>
                <a:ea typeface="Times New Roman" panose="02020603050405020304" pitchFamily="18" charset="0"/>
              </a:rPr>
              <a:t>raud detection systems have the capability to adapt and evolve over time to address emerging fraud trends and evolving attack vectors.</a:t>
            </a:r>
          </a:p>
          <a:p>
            <a:pPr algn="just"/>
            <a:endParaRPr lang="en-US" sz="200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ea typeface="Times New Roman" panose="02020603050405020304" pitchFamily="18" charset="0"/>
                <a:cs typeface="Times New Roman" panose="02020603050405020304" pitchFamily="18" charset="0"/>
              </a:rPr>
              <a:t>A</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daptability and flexibility make machine learning-based fraud detection systems well-suited for the dynamic and rapidly changing landscape of online payment fraud.</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663873597"/>
      </p:ext>
    </p:extLst>
  </p:cSld>
  <p:clrMapOvr>
    <a:masterClrMapping/>
  </p:clrMapOvr>
  <p:transition>
    <p:split orient="ver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1837</TotalTime>
  <Words>3129</Words>
  <Application>Microsoft Office PowerPoint</Application>
  <PresentationFormat>On-screen Show (4:3)</PresentationFormat>
  <Paragraphs>365</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Times New Roman</vt:lpstr>
      <vt:lpstr>Tw Cen MT</vt:lpstr>
      <vt:lpstr>Tw Cen MT (Headings)</vt:lpstr>
      <vt:lpstr>Wingdings</vt:lpstr>
      <vt:lpstr>Wingdings 2</vt:lpstr>
      <vt:lpstr>Median</vt:lpstr>
      <vt:lpstr>Leveraging Machine Learning for Fraud Detection by Strengthening Online Payment Security</vt:lpstr>
      <vt:lpstr>OUTLINE</vt:lpstr>
      <vt:lpstr>ABSTRACT</vt:lpstr>
      <vt:lpstr>INTRODUCTION</vt:lpstr>
      <vt:lpstr>PROBLEM STATEMENT</vt:lpstr>
      <vt:lpstr>EXISTING SYSTEM</vt:lpstr>
      <vt:lpstr>DISADVANTAGES</vt:lpstr>
      <vt:lpstr> PROPOSED SYSTEM</vt:lpstr>
      <vt:lpstr>ADVANTAGES</vt:lpstr>
      <vt:lpstr>SYSTEM REQUIREMENTS</vt:lpstr>
      <vt:lpstr>SOFTWARE REQUIREMENTS</vt:lpstr>
      <vt:lpstr>ARCHITECTURE </vt:lpstr>
      <vt:lpstr>MODULES</vt:lpstr>
      <vt:lpstr>MODULES</vt:lpstr>
      <vt:lpstr>PowerPoint Presentation</vt:lpstr>
      <vt:lpstr>Use Case Diagram</vt:lpstr>
      <vt:lpstr>Sequence Diagram</vt:lpstr>
      <vt:lpstr>Collaborative Diagram</vt:lpstr>
      <vt:lpstr>Data Flow Diagram</vt:lpstr>
      <vt:lpstr>Activity Diagram</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Screenshots</vt:lpstr>
      <vt:lpstr>PowerPoint Presentation</vt:lpstr>
      <vt:lpstr>PowerPoint Presentation</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 Secure Multi-Owner Data Sharing for Dynamic Groups in the Cloud</dc:title>
  <dc:creator>MSM Technologies</dc:creator>
  <cp:lastModifiedBy>G.K Sai Mohitha</cp:lastModifiedBy>
  <cp:revision>145</cp:revision>
  <dcterms:created xsi:type="dcterms:W3CDTF">2006-08-16T00:00:00Z</dcterms:created>
  <dcterms:modified xsi:type="dcterms:W3CDTF">2024-04-20T14:56:08Z</dcterms:modified>
</cp:coreProperties>
</file>