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91" r:id="rId2"/>
    <p:sldId id="257" r:id="rId3"/>
    <p:sldId id="292" r:id="rId4"/>
    <p:sldId id="259" r:id="rId5"/>
    <p:sldId id="260" r:id="rId6"/>
    <p:sldId id="261" r:id="rId7"/>
    <p:sldId id="296" r:id="rId8"/>
    <p:sldId id="262" r:id="rId9"/>
    <p:sldId id="264" r:id="rId10"/>
    <p:sldId id="263" r:id="rId11"/>
    <p:sldId id="265" r:id="rId12"/>
    <p:sldId id="266" r:id="rId13"/>
    <p:sldId id="267" r:id="rId14"/>
    <p:sldId id="268" r:id="rId15"/>
    <p:sldId id="269" r:id="rId16"/>
    <p:sldId id="270" r:id="rId17"/>
    <p:sldId id="271" r:id="rId18"/>
    <p:sldId id="277" r:id="rId19"/>
    <p:sldId id="278" r:id="rId20"/>
    <p:sldId id="279" r:id="rId21"/>
    <p:sldId id="280" r:id="rId22"/>
    <p:sldId id="272" r:id="rId23"/>
    <p:sldId id="273" r:id="rId24"/>
    <p:sldId id="290" r:id="rId25"/>
    <p:sldId id="289" r:id="rId26"/>
    <p:sldId id="274" r:id="rId27"/>
    <p:sldId id="276" r:id="rId28"/>
    <p:sldId id="281" r:id="rId29"/>
    <p:sldId id="282" r:id="rId30"/>
    <p:sldId id="287" r:id="rId31"/>
    <p:sldId id="293" r:id="rId32"/>
    <p:sldId id="295" r:id="rId33"/>
    <p:sldId id="294" r:id="rId34"/>
    <p:sldId id="286" r:id="rId35"/>
    <p:sldId id="283" r:id="rId36"/>
    <p:sldId id="284" r:id="rId37"/>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88" autoAdjust="0"/>
    <p:restoredTop sz="94660"/>
  </p:normalViewPr>
  <p:slideViewPr>
    <p:cSldViewPr snapToGrid="0">
      <p:cViewPr varScale="1">
        <p:scale>
          <a:sx n="74" d="100"/>
          <a:sy n="74" d="100"/>
        </p:scale>
        <p:origin x="2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CFA9AE-6F6A-4DF0-BED8-F5AF229952F8}" type="datetimeFigureOut">
              <a:rPr lang="en-IN" smtClean="0"/>
              <a:t>27-06-2023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ED3FFC-D38E-49A2-BDBB-854AD36A56E6}" type="slidenum">
              <a:rPr lang="en-IN" smtClean="0"/>
              <a:t>‹#›</a:t>
            </a:fld>
            <a:endParaRPr lang="en-IN"/>
          </a:p>
        </p:txBody>
      </p:sp>
    </p:spTree>
    <p:extLst>
      <p:ext uri="{BB962C8B-B14F-4D97-AF65-F5344CB8AC3E}">
        <p14:creationId xmlns:p14="http://schemas.microsoft.com/office/powerpoint/2010/main" val="2945816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d206afaa8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17d3ea687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917d3ea687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407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27/06/2023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27/06/2023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27/06/2023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27/06/2023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27/06/2023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27/06/2023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27/06/2023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27/06/2023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27/06/2023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27/06/2023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27/06/2023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27/06/2023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1316475" y="2172733"/>
            <a:ext cx="4563200" cy="2032800"/>
          </a:xfrm>
          <a:prstGeom prst="rect">
            <a:avLst/>
          </a:prstGeom>
        </p:spPr>
        <p:txBody>
          <a:bodyPr spcFirstLastPara="1" vert="horz" wrap="square" lIns="121900" tIns="121900" rIns="121900" bIns="121900" rtlCol="0" anchor="ctr" anchorCtr="0">
            <a:noAutofit/>
          </a:bodyPr>
          <a:lstStyle/>
          <a:p>
            <a:pPr algn="l">
              <a:spcBef>
                <a:spcPts val="0"/>
              </a:spcBef>
            </a:pPr>
            <a:r>
              <a:rPr lang="en" dirty="0">
                <a:latin typeface="Roboto" panose="02000000000000000000" pitchFamily="2" charset="0"/>
                <a:ea typeface="Roboto" panose="02000000000000000000" pitchFamily="2" charset="0"/>
                <a:cs typeface="Roboto" panose="02000000000000000000" pitchFamily="2" charset="0"/>
              </a:rPr>
              <a:t>Big Data</a:t>
            </a:r>
            <a:br>
              <a:rPr lang="en" dirty="0">
                <a:latin typeface="Roboto" panose="02000000000000000000" pitchFamily="2" charset="0"/>
                <a:ea typeface="Roboto" panose="02000000000000000000" pitchFamily="2" charset="0"/>
                <a:cs typeface="Roboto" panose="02000000000000000000" pitchFamily="2" charset="0"/>
              </a:rPr>
            </a:br>
            <a:r>
              <a:rPr lang="en" dirty="0">
                <a:latin typeface="Roboto" panose="02000000000000000000" pitchFamily="2" charset="0"/>
                <a:ea typeface="Roboto" panose="02000000000000000000" pitchFamily="2" charset="0"/>
                <a:cs typeface="Roboto" panose="02000000000000000000" pitchFamily="2" charset="0"/>
              </a:rPr>
              <a:t>Analytics</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58" name="Google Shape;58;p15"/>
          <p:cNvSpPr txBox="1">
            <a:spLocks noGrp="1"/>
          </p:cNvSpPr>
          <p:nvPr>
            <p:ph type="subTitle" idx="1"/>
          </p:nvPr>
        </p:nvSpPr>
        <p:spPr>
          <a:xfrm>
            <a:off x="1316475" y="4196067"/>
            <a:ext cx="4809600" cy="489200"/>
          </a:xfrm>
          <a:prstGeom prst="rect">
            <a:avLst/>
          </a:prstGeom>
        </p:spPr>
        <p:txBody>
          <a:bodyPr spcFirstLastPara="1" vert="horz" wrap="square" lIns="121900" tIns="121900" rIns="121900" bIns="121900" rtlCol="0" anchor="t" anchorCtr="0">
            <a:noAutofit/>
          </a:bodyPr>
          <a:lstStyle/>
          <a:p>
            <a:pPr algn="l">
              <a:spcBef>
                <a:spcPts val="0"/>
              </a:spcBef>
              <a:spcAft>
                <a:spcPts val="2133"/>
              </a:spcAft>
            </a:pPr>
            <a:r>
              <a:rPr lang="en-IN" dirty="0">
                <a:latin typeface="Roboto" panose="02000000000000000000" pitchFamily="2" charset="0"/>
                <a:ea typeface="Roboto" panose="02000000000000000000" pitchFamily="2" charset="0"/>
                <a:cs typeface="Roboto" panose="02000000000000000000" pitchFamily="2" charset="0"/>
              </a:rPr>
              <a:t>Batch A – group 12</a:t>
            </a:r>
            <a:endParaRPr dirty="0">
              <a:latin typeface="Roboto" panose="02000000000000000000" pitchFamily="2" charset="0"/>
              <a:ea typeface="Roboto" panose="02000000000000000000" pitchFamily="2" charset="0"/>
              <a:cs typeface="Roboto" panose="02000000000000000000" pitchFamily="2" charset="0"/>
            </a:endParaRPr>
          </a:p>
        </p:txBody>
      </p:sp>
      <p:sp>
        <p:nvSpPr>
          <p:cNvPr id="59" name="Google Shape;59;p15"/>
          <p:cNvSpPr/>
          <p:nvPr/>
        </p:nvSpPr>
        <p:spPr>
          <a:xfrm rot="5400000">
            <a:off x="9952325" y="4625679"/>
            <a:ext cx="923200" cy="923200"/>
          </a:xfrm>
          <a:prstGeom prst="ellipse">
            <a:avLst/>
          </a:prstGeom>
          <a:solidFill>
            <a:srgbClr val="FFFFFF"/>
          </a:solidFill>
          <a:ln w="28575" cap="flat" cmpd="sng">
            <a:solidFill>
              <a:schemeClr val="accent1"/>
            </a:solidFill>
            <a:prstDash val="solid"/>
            <a:round/>
            <a:headEnd type="none" w="sm" len="sm"/>
            <a:tailEnd type="none" w="sm" len="sm"/>
          </a:ln>
        </p:spPr>
        <p:txBody>
          <a:bodyPr spcFirstLastPara="1" wrap="square" lIns="0" tIns="121900" rIns="0" bIns="121900" anchor="ctr" anchorCtr="0">
            <a:noAutofit/>
          </a:bodyPr>
          <a:lstStyle/>
          <a:p>
            <a:pPr algn="ctr"/>
            <a:endParaRPr sz="2800" b="1">
              <a:solidFill>
                <a:schemeClr val="accent1"/>
              </a:solidFill>
              <a:latin typeface="Fira Sans Extra Condensed"/>
              <a:ea typeface="Fira Sans Extra Condensed"/>
              <a:cs typeface="Fira Sans Extra Condensed"/>
              <a:sym typeface="Fira Sans Extra Condensed"/>
            </a:endParaRPr>
          </a:p>
        </p:txBody>
      </p:sp>
      <p:sp>
        <p:nvSpPr>
          <p:cNvPr id="60" name="Google Shape;60;p15"/>
          <p:cNvSpPr/>
          <p:nvPr/>
        </p:nvSpPr>
        <p:spPr>
          <a:xfrm rot="5400000">
            <a:off x="8844425" y="4625679"/>
            <a:ext cx="923200" cy="923200"/>
          </a:xfrm>
          <a:prstGeom prst="ellipse">
            <a:avLst/>
          </a:prstGeom>
          <a:solidFill>
            <a:srgbClr val="FFFFFF"/>
          </a:solidFill>
          <a:ln w="28575" cap="flat" cmpd="sng">
            <a:solidFill>
              <a:schemeClr val="accent2"/>
            </a:solidFill>
            <a:prstDash val="solid"/>
            <a:round/>
            <a:headEnd type="none" w="sm" len="sm"/>
            <a:tailEnd type="none" w="sm" len="sm"/>
          </a:ln>
        </p:spPr>
        <p:txBody>
          <a:bodyPr spcFirstLastPara="1" wrap="square" lIns="0" tIns="121900" rIns="0" bIns="121900" anchor="ctr" anchorCtr="0">
            <a:noAutofit/>
          </a:bodyPr>
          <a:lstStyle/>
          <a:p>
            <a:pPr algn="ctr"/>
            <a:endParaRPr sz="2800" b="1">
              <a:solidFill>
                <a:schemeClr val="accent2"/>
              </a:solidFill>
              <a:latin typeface="Fira Sans Extra Condensed"/>
              <a:ea typeface="Fira Sans Extra Condensed"/>
              <a:cs typeface="Fira Sans Extra Condensed"/>
              <a:sym typeface="Fira Sans Extra Condensed"/>
            </a:endParaRPr>
          </a:p>
        </p:txBody>
      </p:sp>
      <p:sp>
        <p:nvSpPr>
          <p:cNvPr id="61" name="Google Shape;61;p15"/>
          <p:cNvSpPr/>
          <p:nvPr/>
        </p:nvSpPr>
        <p:spPr>
          <a:xfrm rot="5400000">
            <a:off x="7736525" y="4625679"/>
            <a:ext cx="923200" cy="923200"/>
          </a:xfrm>
          <a:prstGeom prst="ellipse">
            <a:avLst/>
          </a:prstGeom>
          <a:solidFill>
            <a:srgbClr val="FFFFFF"/>
          </a:solidFill>
          <a:ln w="28575" cap="flat" cmpd="sng">
            <a:solidFill>
              <a:schemeClr val="accent5"/>
            </a:solidFill>
            <a:prstDash val="solid"/>
            <a:round/>
            <a:headEnd type="none" w="sm" len="sm"/>
            <a:tailEnd type="none" w="sm" len="sm"/>
          </a:ln>
        </p:spPr>
        <p:txBody>
          <a:bodyPr spcFirstLastPara="1" wrap="square" lIns="0" tIns="121900" rIns="0" bIns="121900" anchor="ctr" anchorCtr="0">
            <a:noAutofit/>
          </a:bodyPr>
          <a:lstStyle/>
          <a:p>
            <a:pPr algn="ctr"/>
            <a:endParaRPr sz="2800" b="1" dirty="0">
              <a:solidFill>
                <a:schemeClr val="accent3"/>
              </a:solidFill>
              <a:latin typeface="Fira Sans Extra Condensed"/>
              <a:ea typeface="Fira Sans Extra Condensed"/>
              <a:cs typeface="Fira Sans Extra Condensed"/>
              <a:sym typeface="Fira Sans Extra Condensed"/>
            </a:endParaRPr>
          </a:p>
        </p:txBody>
      </p:sp>
      <p:sp>
        <p:nvSpPr>
          <p:cNvPr id="62" name="Google Shape;62;p15"/>
          <p:cNvSpPr/>
          <p:nvPr/>
        </p:nvSpPr>
        <p:spPr>
          <a:xfrm rot="5400000">
            <a:off x="6628625" y="4625679"/>
            <a:ext cx="923200" cy="923200"/>
          </a:xfrm>
          <a:prstGeom prst="ellipse">
            <a:avLst/>
          </a:prstGeom>
          <a:solidFill>
            <a:srgbClr val="FFFFFF"/>
          </a:solidFill>
          <a:ln w="28575" cap="flat" cmpd="sng">
            <a:solidFill>
              <a:schemeClr val="accent4"/>
            </a:solidFill>
            <a:prstDash val="solid"/>
            <a:round/>
            <a:headEnd type="none" w="sm" len="sm"/>
            <a:tailEnd type="none" w="sm" len="sm"/>
          </a:ln>
        </p:spPr>
        <p:txBody>
          <a:bodyPr spcFirstLastPara="1" wrap="square" lIns="0" tIns="121900" rIns="0" bIns="121900" anchor="ctr" anchorCtr="0">
            <a:noAutofit/>
          </a:bodyPr>
          <a:lstStyle/>
          <a:p>
            <a:pPr algn="ctr"/>
            <a:endParaRPr sz="2800" b="1">
              <a:solidFill>
                <a:schemeClr val="accent4"/>
              </a:solidFill>
              <a:latin typeface="Fira Sans Extra Condensed"/>
              <a:ea typeface="Fira Sans Extra Condensed"/>
              <a:cs typeface="Fira Sans Extra Condensed"/>
              <a:sym typeface="Fira Sans Extra Condensed"/>
            </a:endParaRPr>
          </a:p>
        </p:txBody>
      </p:sp>
      <p:sp>
        <p:nvSpPr>
          <p:cNvPr id="63" name="Google Shape;63;p15"/>
          <p:cNvSpPr/>
          <p:nvPr/>
        </p:nvSpPr>
        <p:spPr>
          <a:xfrm rot="5400000">
            <a:off x="7974653" y="1283521"/>
            <a:ext cx="1640000" cy="1691200"/>
          </a:xfrm>
          <a:prstGeom prst="roundRect">
            <a:avLst>
              <a:gd name="adj" fmla="val 50000"/>
            </a:avLst>
          </a:prstGeom>
          <a:solidFill>
            <a:srgbClr val="FFFFFF"/>
          </a:solidFill>
          <a:ln w="2857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endParaRPr sz="2400" dirty="0"/>
          </a:p>
        </p:txBody>
      </p:sp>
      <p:grpSp>
        <p:nvGrpSpPr>
          <p:cNvPr id="64" name="Google Shape;64;p15"/>
          <p:cNvGrpSpPr/>
          <p:nvPr/>
        </p:nvGrpSpPr>
        <p:grpSpPr>
          <a:xfrm>
            <a:off x="8497951" y="1627139"/>
            <a:ext cx="506328" cy="506341"/>
            <a:chOff x="-2571737" y="2403625"/>
            <a:chExt cx="292225" cy="291425"/>
          </a:xfrm>
          <a:solidFill>
            <a:schemeClr val="accent2"/>
          </a:solidFill>
        </p:grpSpPr>
        <p:sp>
          <p:nvSpPr>
            <p:cNvPr id="65" name="Google Shape;65;p15"/>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grpFill/>
            <a:ln>
              <a:solidFill>
                <a:schemeClr val="accent2"/>
              </a:solidFill>
            </a:ln>
          </p:spPr>
          <p:txBody>
            <a:bodyPr spcFirstLastPara="1" wrap="square" lIns="121900" tIns="121900" rIns="121900" bIns="121900" anchor="ctr" anchorCtr="0">
              <a:noAutofit/>
            </a:bodyPr>
            <a:lstStyle/>
            <a:p>
              <a:endParaRPr sz="2400"/>
            </a:p>
          </p:txBody>
        </p:sp>
        <p:sp>
          <p:nvSpPr>
            <p:cNvPr id="66" name="Google Shape;66;p15"/>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grpFill/>
            <a:ln>
              <a:solidFill>
                <a:schemeClr val="accent2"/>
              </a:solidFill>
            </a:ln>
          </p:spPr>
          <p:txBody>
            <a:bodyPr spcFirstLastPara="1" wrap="square" lIns="121900" tIns="121900" rIns="121900" bIns="121900" anchor="ctr" anchorCtr="0">
              <a:noAutofit/>
            </a:bodyPr>
            <a:lstStyle/>
            <a:p>
              <a:endParaRPr sz="2400"/>
            </a:p>
          </p:txBody>
        </p:sp>
        <p:sp>
          <p:nvSpPr>
            <p:cNvPr id="67" name="Google Shape;67;p15"/>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grpFill/>
            <a:ln>
              <a:solidFill>
                <a:schemeClr val="accent2"/>
              </a:solidFill>
            </a:ln>
          </p:spPr>
          <p:txBody>
            <a:bodyPr spcFirstLastPara="1" wrap="square" lIns="121900" tIns="121900" rIns="121900" bIns="121900" anchor="ctr" anchorCtr="0">
              <a:noAutofit/>
            </a:bodyPr>
            <a:lstStyle/>
            <a:p>
              <a:endParaRPr sz="2400"/>
            </a:p>
          </p:txBody>
        </p:sp>
        <p:sp>
          <p:nvSpPr>
            <p:cNvPr id="68" name="Google Shape;68;p15"/>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grpFill/>
            <a:ln>
              <a:solidFill>
                <a:schemeClr val="accent2"/>
              </a:solidFill>
            </a:ln>
          </p:spPr>
          <p:txBody>
            <a:bodyPr spcFirstLastPara="1" wrap="square" lIns="121900" tIns="121900" rIns="121900" bIns="121900" anchor="ctr" anchorCtr="0">
              <a:noAutofit/>
            </a:bodyPr>
            <a:lstStyle/>
            <a:p>
              <a:endParaRPr sz="2400"/>
            </a:p>
          </p:txBody>
        </p:sp>
        <p:sp>
          <p:nvSpPr>
            <p:cNvPr id="69" name="Google Shape;69;p15"/>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grpFill/>
            <a:ln>
              <a:solidFill>
                <a:schemeClr val="accent2"/>
              </a:solidFill>
            </a:ln>
          </p:spPr>
          <p:txBody>
            <a:bodyPr spcFirstLastPara="1" wrap="square" lIns="121900" tIns="121900" rIns="121900" bIns="121900" anchor="ctr" anchorCtr="0">
              <a:noAutofit/>
            </a:bodyPr>
            <a:lstStyle/>
            <a:p>
              <a:endParaRPr sz="2400"/>
            </a:p>
          </p:txBody>
        </p:sp>
        <p:sp>
          <p:nvSpPr>
            <p:cNvPr id="70" name="Google Shape;70;p15"/>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grpFill/>
            <a:ln>
              <a:solidFill>
                <a:schemeClr val="accent2"/>
              </a:solidFill>
            </a:ln>
          </p:spPr>
          <p:txBody>
            <a:bodyPr spcFirstLastPara="1" wrap="square" lIns="121900" tIns="121900" rIns="121900" bIns="121900" anchor="ctr" anchorCtr="0">
              <a:noAutofit/>
            </a:bodyPr>
            <a:lstStyle/>
            <a:p>
              <a:endParaRPr sz="2400"/>
            </a:p>
          </p:txBody>
        </p:sp>
        <p:sp>
          <p:nvSpPr>
            <p:cNvPr id="71" name="Google Shape;71;p15"/>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grpFill/>
            <a:ln>
              <a:solidFill>
                <a:schemeClr val="accent2"/>
              </a:solidFill>
            </a:ln>
          </p:spPr>
          <p:txBody>
            <a:bodyPr spcFirstLastPara="1" wrap="square" lIns="121900" tIns="121900" rIns="121900" bIns="121900" anchor="ctr" anchorCtr="0">
              <a:noAutofit/>
            </a:bodyPr>
            <a:lstStyle/>
            <a:p>
              <a:endParaRPr sz="2400"/>
            </a:p>
          </p:txBody>
        </p:sp>
      </p:grpSp>
      <p:sp>
        <p:nvSpPr>
          <p:cNvPr id="72" name="Google Shape;72;p15"/>
          <p:cNvSpPr/>
          <p:nvPr/>
        </p:nvSpPr>
        <p:spPr>
          <a:xfrm>
            <a:off x="7784273" y="2250193"/>
            <a:ext cx="1934000" cy="380800"/>
          </a:xfrm>
          <a:prstGeom prst="roundRect">
            <a:avLst>
              <a:gd name="adj" fmla="val 50000"/>
            </a:avLst>
          </a:prstGeom>
          <a:solidFill>
            <a:srgbClr val="FFFFFF"/>
          </a:solidFill>
          <a:ln w="28575"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100"/>
            </a:pPr>
            <a:r>
              <a:rPr lang="en" sz="2533" b="1">
                <a:solidFill>
                  <a:schemeClr val="dk1"/>
                </a:solidFill>
                <a:latin typeface="Fira Sans Extra Condensed"/>
                <a:ea typeface="Fira Sans Extra Condensed"/>
                <a:cs typeface="Fira Sans Extra Condensed"/>
                <a:sym typeface="Fira Sans Extra Condensed"/>
              </a:rPr>
              <a:t>Big Data</a:t>
            </a:r>
            <a:endParaRPr sz="2533" b="1">
              <a:solidFill>
                <a:schemeClr val="dk1"/>
              </a:solidFill>
              <a:latin typeface="Fira Sans Extra Condensed"/>
              <a:ea typeface="Fira Sans Extra Condensed"/>
              <a:cs typeface="Fira Sans Extra Condensed"/>
              <a:sym typeface="Fira Sans Extra Condensed"/>
            </a:endParaRPr>
          </a:p>
        </p:txBody>
      </p:sp>
      <p:cxnSp>
        <p:nvCxnSpPr>
          <p:cNvPr id="73" name="Google Shape;73;p15"/>
          <p:cNvCxnSpPr>
            <a:stCxn id="63" idx="3"/>
            <a:endCxn id="62" idx="2"/>
          </p:cNvCxnSpPr>
          <p:nvPr/>
        </p:nvCxnSpPr>
        <p:spPr>
          <a:xfrm rot="5400000">
            <a:off x="7104253" y="2935121"/>
            <a:ext cx="1676400" cy="1704400"/>
          </a:xfrm>
          <a:prstGeom prst="bentConnector3">
            <a:avLst>
              <a:gd name="adj1" fmla="val 50004"/>
            </a:avLst>
          </a:prstGeom>
          <a:noFill/>
          <a:ln w="28575" cap="flat" cmpd="sng">
            <a:solidFill>
              <a:schemeClr val="accent2"/>
            </a:solidFill>
            <a:prstDash val="solid"/>
            <a:round/>
            <a:headEnd type="none" w="med" len="med"/>
            <a:tailEnd type="none" w="med" len="med"/>
          </a:ln>
        </p:spPr>
      </p:cxnSp>
      <p:cxnSp>
        <p:nvCxnSpPr>
          <p:cNvPr id="74" name="Google Shape;74;p15"/>
          <p:cNvCxnSpPr>
            <a:stCxn id="63" idx="3"/>
            <a:endCxn id="61" idx="2"/>
          </p:cNvCxnSpPr>
          <p:nvPr/>
        </p:nvCxnSpPr>
        <p:spPr>
          <a:xfrm rot="5400000">
            <a:off x="7658253" y="3489121"/>
            <a:ext cx="1676400" cy="596400"/>
          </a:xfrm>
          <a:prstGeom prst="bentConnector3">
            <a:avLst>
              <a:gd name="adj1" fmla="val 50004"/>
            </a:avLst>
          </a:prstGeom>
          <a:noFill/>
          <a:ln w="28575" cap="flat" cmpd="sng">
            <a:solidFill>
              <a:schemeClr val="accent2"/>
            </a:solidFill>
            <a:prstDash val="solid"/>
            <a:round/>
            <a:headEnd type="none" w="med" len="med"/>
            <a:tailEnd type="none" w="med" len="med"/>
          </a:ln>
        </p:spPr>
      </p:cxnSp>
      <p:cxnSp>
        <p:nvCxnSpPr>
          <p:cNvPr id="75" name="Google Shape;75;p15"/>
          <p:cNvCxnSpPr>
            <a:stCxn id="63" idx="3"/>
            <a:endCxn id="60" idx="2"/>
          </p:cNvCxnSpPr>
          <p:nvPr/>
        </p:nvCxnSpPr>
        <p:spPr>
          <a:xfrm rot="-5400000" flipH="1">
            <a:off x="8212053" y="3531721"/>
            <a:ext cx="1676400" cy="511200"/>
          </a:xfrm>
          <a:prstGeom prst="bentConnector3">
            <a:avLst>
              <a:gd name="adj1" fmla="val 50004"/>
            </a:avLst>
          </a:prstGeom>
          <a:noFill/>
          <a:ln w="28575" cap="flat" cmpd="sng">
            <a:solidFill>
              <a:schemeClr val="accent2"/>
            </a:solidFill>
            <a:prstDash val="solid"/>
            <a:round/>
            <a:headEnd type="none" w="med" len="med"/>
            <a:tailEnd type="none" w="med" len="med"/>
          </a:ln>
        </p:spPr>
      </p:cxnSp>
      <p:cxnSp>
        <p:nvCxnSpPr>
          <p:cNvPr id="76" name="Google Shape;76;p15"/>
          <p:cNvCxnSpPr>
            <a:stCxn id="63" idx="3"/>
            <a:endCxn id="59" idx="2"/>
          </p:cNvCxnSpPr>
          <p:nvPr/>
        </p:nvCxnSpPr>
        <p:spPr>
          <a:xfrm rot="-5400000" flipH="1">
            <a:off x="8766053" y="2977721"/>
            <a:ext cx="1676400" cy="1619200"/>
          </a:xfrm>
          <a:prstGeom prst="bentConnector3">
            <a:avLst>
              <a:gd name="adj1" fmla="val 50004"/>
            </a:avLst>
          </a:prstGeom>
          <a:noFill/>
          <a:ln w="28575" cap="flat" cmpd="sng">
            <a:solidFill>
              <a:schemeClr val="accent2"/>
            </a:solidFill>
            <a:prstDash val="solid"/>
            <a:round/>
            <a:headEnd type="none" w="med" len="med"/>
            <a:tailEnd type="none" w="med" len="med"/>
          </a:ln>
        </p:spPr>
      </p:cxnSp>
      <p:grpSp>
        <p:nvGrpSpPr>
          <p:cNvPr id="77" name="Google Shape;77;p15"/>
          <p:cNvGrpSpPr/>
          <p:nvPr/>
        </p:nvGrpSpPr>
        <p:grpSpPr>
          <a:xfrm>
            <a:off x="6856124" y="4843445"/>
            <a:ext cx="468181" cy="487692"/>
            <a:chOff x="-65129950" y="2646800"/>
            <a:chExt cx="311125" cy="317425"/>
          </a:xfrm>
        </p:grpSpPr>
        <p:sp>
          <p:nvSpPr>
            <p:cNvPr id="78" name="Google Shape;78;p15"/>
            <p:cNvSpPr/>
            <p:nvPr/>
          </p:nvSpPr>
          <p:spPr>
            <a:xfrm>
              <a:off x="-65129950" y="2646800"/>
              <a:ext cx="311125" cy="317425"/>
            </a:xfrm>
            <a:custGeom>
              <a:avLst/>
              <a:gdLst/>
              <a:ahLst/>
              <a:cxnLst/>
              <a:rect l="l" t="t" r="r" b="b"/>
              <a:pathLst>
                <a:path w="12445" h="12697" extrusionOk="0">
                  <a:moveTo>
                    <a:pt x="6648" y="851"/>
                  </a:moveTo>
                  <a:lnTo>
                    <a:pt x="6648" y="1954"/>
                  </a:lnTo>
                  <a:lnTo>
                    <a:pt x="5860" y="1954"/>
                  </a:lnTo>
                  <a:lnTo>
                    <a:pt x="5860" y="851"/>
                  </a:lnTo>
                  <a:close/>
                  <a:moveTo>
                    <a:pt x="1261" y="1954"/>
                  </a:moveTo>
                  <a:cubicBezTo>
                    <a:pt x="1355" y="1954"/>
                    <a:pt x="1450" y="1985"/>
                    <a:pt x="1544" y="2080"/>
                  </a:cubicBezTo>
                  <a:cubicBezTo>
                    <a:pt x="1733" y="2237"/>
                    <a:pt x="1733" y="2521"/>
                    <a:pt x="1576" y="2678"/>
                  </a:cubicBezTo>
                  <a:cubicBezTo>
                    <a:pt x="1497" y="2757"/>
                    <a:pt x="1387" y="2797"/>
                    <a:pt x="1276" y="2797"/>
                  </a:cubicBezTo>
                  <a:cubicBezTo>
                    <a:pt x="1166" y="2797"/>
                    <a:pt x="1056" y="2757"/>
                    <a:pt x="977" y="2678"/>
                  </a:cubicBezTo>
                  <a:cubicBezTo>
                    <a:pt x="819" y="2521"/>
                    <a:pt x="819" y="2237"/>
                    <a:pt x="977" y="2080"/>
                  </a:cubicBezTo>
                  <a:cubicBezTo>
                    <a:pt x="1072" y="1985"/>
                    <a:pt x="1198" y="1954"/>
                    <a:pt x="1261" y="1954"/>
                  </a:cubicBezTo>
                  <a:close/>
                  <a:moveTo>
                    <a:pt x="11216" y="1954"/>
                  </a:moveTo>
                  <a:cubicBezTo>
                    <a:pt x="11468" y="1954"/>
                    <a:pt x="11626" y="2143"/>
                    <a:pt x="11626" y="2395"/>
                  </a:cubicBezTo>
                  <a:cubicBezTo>
                    <a:pt x="11626" y="2615"/>
                    <a:pt x="11437" y="2836"/>
                    <a:pt x="11216" y="2836"/>
                  </a:cubicBezTo>
                  <a:cubicBezTo>
                    <a:pt x="11027" y="2836"/>
                    <a:pt x="10807" y="2615"/>
                    <a:pt x="10807" y="2395"/>
                  </a:cubicBezTo>
                  <a:cubicBezTo>
                    <a:pt x="10807" y="2143"/>
                    <a:pt x="10996" y="1954"/>
                    <a:pt x="11216" y="1954"/>
                  </a:cubicBezTo>
                  <a:close/>
                  <a:moveTo>
                    <a:pt x="6270" y="2773"/>
                  </a:moveTo>
                  <a:cubicBezTo>
                    <a:pt x="8759" y="2773"/>
                    <a:pt x="10807" y="4821"/>
                    <a:pt x="10807" y="7341"/>
                  </a:cubicBezTo>
                  <a:cubicBezTo>
                    <a:pt x="10807" y="9861"/>
                    <a:pt x="8759" y="11909"/>
                    <a:pt x="6270" y="11909"/>
                  </a:cubicBezTo>
                  <a:cubicBezTo>
                    <a:pt x="3781" y="11909"/>
                    <a:pt x="1733" y="9861"/>
                    <a:pt x="1733" y="7341"/>
                  </a:cubicBezTo>
                  <a:cubicBezTo>
                    <a:pt x="1733" y="4821"/>
                    <a:pt x="3781" y="2773"/>
                    <a:pt x="6270" y="2773"/>
                  </a:cubicBezTo>
                  <a:close/>
                  <a:moveTo>
                    <a:pt x="4663" y="0"/>
                  </a:moveTo>
                  <a:cubicBezTo>
                    <a:pt x="4411" y="0"/>
                    <a:pt x="4254" y="189"/>
                    <a:pt x="4254" y="410"/>
                  </a:cubicBezTo>
                  <a:cubicBezTo>
                    <a:pt x="4254" y="662"/>
                    <a:pt x="4474" y="851"/>
                    <a:pt x="4663" y="851"/>
                  </a:cubicBezTo>
                  <a:lnTo>
                    <a:pt x="5104" y="851"/>
                  </a:lnTo>
                  <a:lnTo>
                    <a:pt x="5104" y="2111"/>
                  </a:lnTo>
                  <a:cubicBezTo>
                    <a:pt x="4254" y="2300"/>
                    <a:pt x="3466" y="2710"/>
                    <a:pt x="2836" y="3245"/>
                  </a:cubicBezTo>
                  <a:lnTo>
                    <a:pt x="2489" y="2899"/>
                  </a:lnTo>
                  <a:cubicBezTo>
                    <a:pt x="2741" y="2426"/>
                    <a:pt x="2647" y="1891"/>
                    <a:pt x="2269" y="1481"/>
                  </a:cubicBezTo>
                  <a:cubicBezTo>
                    <a:pt x="2032" y="1245"/>
                    <a:pt x="1717" y="1127"/>
                    <a:pt x="1394" y="1127"/>
                  </a:cubicBezTo>
                  <a:cubicBezTo>
                    <a:pt x="1072" y="1127"/>
                    <a:pt x="741" y="1245"/>
                    <a:pt x="473" y="1481"/>
                  </a:cubicBezTo>
                  <a:cubicBezTo>
                    <a:pt x="0" y="1954"/>
                    <a:pt x="0" y="2741"/>
                    <a:pt x="473" y="3245"/>
                  </a:cubicBezTo>
                  <a:cubicBezTo>
                    <a:pt x="725" y="3498"/>
                    <a:pt x="1040" y="3624"/>
                    <a:pt x="1355" y="3624"/>
                  </a:cubicBezTo>
                  <a:cubicBezTo>
                    <a:pt x="1544" y="3624"/>
                    <a:pt x="1702" y="3561"/>
                    <a:pt x="1891" y="3498"/>
                  </a:cubicBezTo>
                  <a:lnTo>
                    <a:pt x="2269" y="3844"/>
                  </a:lnTo>
                  <a:cubicBezTo>
                    <a:pt x="1481" y="4789"/>
                    <a:pt x="946" y="6018"/>
                    <a:pt x="946" y="7341"/>
                  </a:cubicBezTo>
                  <a:cubicBezTo>
                    <a:pt x="946" y="10303"/>
                    <a:pt x="3371" y="12697"/>
                    <a:pt x="6301" y="12697"/>
                  </a:cubicBezTo>
                  <a:cubicBezTo>
                    <a:pt x="9263" y="12697"/>
                    <a:pt x="11657" y="10303"/>
                    <a:pt x="11657" y="7341"/>
                  </a:cubicBezTo>
                  <a:cubicBezTo>
                    <a:pt x="11657" y="6018"/>
                    <a:pt x="11185" y="4789"/>
                    <a:pt x="10365" y="3844"/>
                  </a:cubicBezTo>
                  <a:lnTo>
                    <a:pt x="10712" y="3498"/>
                  </a:lnTo>
                  <a:cubicBezTo>
                    <a:pt x="10838" y="3561"/>
                    <a:pt x="11027" y="3624"/>
                    <a:pt x="11216" y="3624"/>
                  </a:cubicBezTo>
                  <a:cubicBezTo>
                    <a:pt x="11909" y="3624"/>
                    <a:pt x="12445" y="3056"/>
                    <a:pt x="12445" y="2363"/>
                  </a:cubicBezTo>
                  <a:cubicBezTo>
                    <a:pt x="12445" y="1670"/>
                    <a:pt x="11909" y="1135"/>
                    <a:pt x="11216" y="1135"/>
                  </a:cubicBezTo>
                  <a:cubicBezTo>
                    <a:pt x="10555" y="1135"/>
                    <a:pt x="10019" y="1670"/>
                    <a:pt x="10019" y="2363"/>
                  </a:cubicBezTo>
                  <a:cubicBezTo>
                    <a:pt x="10019" y="2552"/>
                    <a:pt x="10050" y="2710"/>
                    <a:pt x="10113" y="2899"/>
                  </a:cubicBezTo>
                  <a:lnTo>
                    <a:pt x="9767" y="3245"/>
                  </a:lnTo>
                  <a:cubicBezTo>
                    <a:pt x="9137" y="2710"/>
                    <a:pt x="8349" y="2300"/>
                    <a:pt x="7530" y="2111"/>
                  </a:cubicBezTo>
                  <a:lnTo>
                    <a:pt x="7530" y="851"/>
                  </a:lnTo>
                  <a:lnTo>
                    <a:pt x="7971" y="851"/>
                  </a:lnTo>
                  <a:cubicBezTo>
                    <a:pt x="8192" y="851"/>
                    <a:pt x="8349" y="662"/>
                    <a:pt x="8349" y="410"/>
                  </a:cubicBezTo>
                  <a:cubicBezTo>
                    <a:pt x="8349" y="189"/>
                    <a:pt x="8160" y="0"/>
                    <a:pt x="7971"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79" name="Google Shape;79;p15"/>
            <p:cNvSpPr/>
            <p:nvPr/>
          </p:nvSpPr>
          <p:spPr>
            <a:xfrm>
              <a:off x="-65066950" y="2738175"/>
              <a:ext cx="187475" cy="185100"/>
            </a:xfrm>
            <a:custGeom>
              <a:avLst/>
              <a:gdLst/>
              <a:ahLst/>
              <a:cxnLst/>
              <a:rect l="l" t="t" r="r" b="b"/>
              <a:pathLst>
                <a:path w="7499" h="7404" extrusionOk="0">
                  <a:moveTo>
                    <a:pt x="3309" y="819"/>
                  </a:moveTo>
                  <a:lnTo>
                    <a:pt x="3309" y="3686"/>
                  </a:lnTo>
                  <a:cubicBezTo>
                    <a:pt x="3309" y="3938"/>
                    <a:pt x="3498" y="4127"/>
                    <a:pt x="3718" y="4127"/>
                  </a:cubicBezTo>
                  <a:lnTo>
                    <a:pt x="6612" y="4127"/>
                  </a:lnTo>
                  <a:cubicBezTo>
                    <a:pt x="6410" y="5529"/>
                    <a:pt x="5188" y="6585"/>
                    <a:pt x="3750" y="6585"/>
                  </a:cubicBezTo>
                  <a:cubicBezTo>
                    <a:pt x="2143" y="6585"/>
                    <a:pt x="820" y="5261"/>
                    <a:pt x="820" y="3686"/>
                  </a:cubicBezTo>
                  <a:cubicBezTo>
                    <a:pt x="820" y="2237"/>
                    <a:pt x="1891" y="1008"/>
                    <a:pt x="3309" y="819"/>
                  </a:cubicBezTo>
                  <a:close/>
                  <a:moveTo>
                    <a:pt x="3750" y="0"/>
                  </a:moveTo>
                  <a:cubicBezTo>
                    <a:pt x="1702" y="0"/>
                    <a:pt x="1" y="1638"/>
                    <a:pt x="1" y="3686"/>
                  </a:cubicBezTo>
                  <a:cubicBezTo>
                    <a:pt x="1" y="5734"/>
                    <a:pt x="1671" y="7404"/>
                    <a:pt x="3750" y="7404"/>
                  </a:cubicBezTo>
                  <a:cubicBezTo>
                    <a:pt x="5798" y="7404"/>
                    <a:pt x="7499" y="5734"/>
                    <a:pt x="7499" y="3686"/>
                  </a:cubicBezTo>
                  <a:cubicBezTo>
                    <a:pt x="7499" y="3466"/>
                    <a:pt x="7278" y="3277"/>
                    <a:pt x="7058" y="3277"/>
                  </a:cubicBezTo>
                  <a:lnTo>
                    <a:pt x="4128" y="3277"/>
                  </a:lnTo>
                  <a:lnTo>
                    <a:pt x="4128" y="378"/>
                  </a:lnTo>
                  <a:cubicBezTo>
                    <a:pt x="4128" y="158"/>
                    <a:pt x="3939" y="0"/>
                    <a:pt x="3750"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grpSp>
        <p:nvGrpSpPr>
          <p:cNvPr id="80" name="Google Shape;80;p15"/>
          <p:cNvGrpSpPr/>
          <p:nvPr/>
        </p:nvGrpSpPr>
        <p:grpSpPr>
          <a:xfrm>
            <a:off x="7954271" y="4843471"/>
            <a:ext cx="487675" cy="487663"/>
            <a:chOff x="1412450" y="1954475"/>
            <a:chExt cx="297750" cy="296175"/>
          </a:xfrm>
          <a:solidFill>
            <a:schemeClr val="accent5"/>
          </a:solidFill>
        </p:grpSpPr>
        <p:sp>
          <p:nvSpPr>
            <p:cNvPr id="81" name="Google Shape;81;p15"/>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grpFill/>
            <a:ln>
              <a:solidFill>
                <a:schemeClr val="accent1"/>
              </a:solidFill>
            </a:ln>
          </p:spPr>
          <p:txBody>
            <a:bodyPr spcFirstLastPara="1" wrap="square" lIns="121900" tIns="121900" rIns="121900" bIns="121900" anchor="ctr" anchorCtr="0">
              <a:noAutofit/>
            </a:bodyPr>
            <a:lstStyle/>
            <a:p>
              <a:endParaRPr sz="2400"/>
            </a:p>
          </p:txBody>
        </p:sp>
        <p:sp>
          <p:nvSpPr>
            <p:cNvPr id="82" name="Google Shape;82;p15"/>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grpFill/>
            <a:ln>
              <a:solidFill>
                <a:schemeClr val="accent1"/>
              </a:solidFill>
            </a:ln>
          </p:spPr>
          <p:txBody>
            <a:bodyPr spcFirstLastPara="1" wrap="square" lIns="121900" tIns="121900" rIns="121900" bIns="121900" anchor="ctr" anchorCtr="0">
              <a:noAutofit/>
            </a:bodyPr>
            <a:lstStyle/>
            <a:p>
              <a:endParaRPr sz="2400"/>
            </a:p>
          </p:txBody>
        </p:sp>
      </p:grpSp>
      <p:grpSp>
        <p:nvGrpSpPr>
          <p:cNvPr id="83" name="Google Shape;83;p15"/>
          <p:cNvGrpSpPr/>
          <p:nvPr/>
        </p:nvGrpSpPr>
        <p:grpSpPr>
          <a:xfrm>
            <a:off x="9043888" y="4843456"/>
            <a:ext cx="524248" cy="487688"/>
            <a:chOff x="-62890750" y="2296300"/>
            <a:chExt cx="330825" cy="317450"/>
          </a:xfrm>
        </p:grpSpPr>
        <p:sp>
          <p:nvSpPr>
            <p:cNvPr id="84" name="Google Shape;84;p15"/>
            <p:cNvSpPr/>
            <p:nvPr/>
          </p:nvSpPr>
          <p:spPr>
            <a:xfrm>
              <a:off x="-62890750" y="2296300"/>
              <a:ext cx="313500" cy="195375"/>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85" name="Google Shape;85;p15"/>
            <p:cNvSpPr/>
            <p:nvPr/>
          </p:nvSpPr>
          <p:spPr>
            <a:xfrm>
              <a:off x="-62874975" y="2417475"/>
              <a:ext cx="315050" cy="196275"/>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86" name="Google Shape;86;p15"/>
            <p:cNvSpPr/>
            <p:nvPr/>
          </p:nvSpPr>
          <p:spPr>
            <a:xfrm>
              <a:off x="-62822225" y="2357750"/>
              <a:ext cx="193000" cy="192975"/>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grpSp>
      <p:grpSp>
        <p:nvGrpSpPr>
          <p:cNvPr id="87" name="Google Shape;87;p15"/>
          <p:cNvGrpSpPr/>
          <p:nvPr/>
        </p:nvGrpSpPr>
        <p:grpSpPr>
          <a:xfrm>
            <a:off x="10170062" y="4843436"/>
            <a:ext cx="487693" cy="487693"/>
            <a:chOff x="-3137650" y="2408950"/>
            <a:chExt cx="291450" cy="292125"/>
          </a:xfrm>
        </p:grpSpPr>
        <p:sp>
          <p:nvSpPr>
            <p:cNvPr id="88" name="Google Shape;88;p15"/>
            <p:cNvSpPr/>
            <p:nvPr/>
          </p:nvSpPr>
          <p:spPr>
            <a:xfrm>
              <a:off x="-3137650" y="2408950"/>
              <a:ext cx="291450" cy="292125"/>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89" name="Google Shape;89;p15"/>
            <p:cNvSpPr/>
            <p:nvPr/>
          </p:nvSpPr>
          <p:spPr>
            <a:xfrm>
              <a:off x="-3104575" y="24428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90" name="Google Shape;90;p15"/>
            <p:cNvSpPr/>
            <p:nvPr/>
          </p:nvSpPr>
          <p:spPr>
            <a:xfrm>
              <a:off x="-306990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91" name="Google Shape;91;p15"/>
            <p:cNvSpPr/>
            <p:nvPr/>
          </p:nvSpPr>
          <p:spPr>
            <a:xfrm>
              <a:off x="-303525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92" name="Google Shape;92;p15"/>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A35280B-5EEE-BC38-B115-FECEBDD7C797}"/>
              </a:ext>
            </a:extLst>
          </p:cNvPr>
          <p:cNvSpPr>
            <a:spLocks noGrp="1"/>
          </p:cNvSpPr>
          <p:nvPr>
            <p:ph type="title"/>
          </p:nvPr>
        </p:nvSpPr>
        <p:spPr>
          <a:xfrm>
            <a:off x="901690" y="405575"/>
            <a:ext cx="6430414" cy="1371600"/>
          </a:xfrm>
        </p:spPr>
        <p:txBody>
          <a:bodyPr vert="horz" lIns="91440" tIns="45720" rIns="91440" bIns="45720" rtlCol="0" anchor="ctr">
            <a:normAutofit/>
          </a:bodyPr>
          <a:lstStyle/>
          <a:p>
            <a:r>
              <a:rPr lang="en-US" sz="4000" b="1" kern="1200" dirty="0">
                <a:solidFill>
                  <a:schemeClr val="tx1"/>
                </a:solidFill>
                <a:latin typeface="Roboto" panose="02000000000000000000" pitchFamily="2" charset="0"/>
                <a:ea typeface="Roboto" panose="02000000000000000000" pitchFamily="2" charset="0"/>
                <a:cs typeface="Roboto" panose="02000000000000000000" pitchFamily="2" charset="0"/>
              </a:rPr>
              <a:t>Analysis:</a:t>
            </a:r>
            <a:r>
              <a:rPr lang="en-US" sz="4000" kern="1200" dirty="0">
                <a:solidFill>
                  <a:schemeClr val="tx1"/>
                </a:solidFill>
                <a:latin typeface="Roboto" panose="02000000000000000000" pitchFamily="2" charset="0"/>
                <a:ea typeface="Roboto" panose="02000000000000000000" pitchFamily="2" charset="0"/>
                <a:cs typeface="Roboto" panose="02000000000000000000" pitchFamily="2" charset="0"/>
              </a:rPr>
              <a:t> main object</a:t>
            </a:r>
          </a:p>
        </p:txBody>
      </p:sp>
      <p:sp>
        <p:nvSpPr>
          <p:cNvPr id="13" name="Rectangle 12">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26032" y="1067264"/>
            <a:ext cx="1021458"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136C5C19-9E38-1476-1798-67BBDFA1E17C}"/>
              </a:ext>
            </a:extLst>
          </p:cNvPr>
          <p:cNvSpPr txBox="1"/>
          <p:nvPr/>
        </p:nvSpPr>
        <p:spPr>
          <a:xfrm>
            <a:off x="10005848" y="709448"/>
            <a:ext cx="132430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4400" dirty="0">
                <a:ea typeface="Calibri"/>
                <a:cs typeface="Calibri"/>
              </a:rPr>
              <a:t>3</a:t>
            </a:r>
            <a:endParaRPr lang="en-GB" sz="4400" dirty="0"/>
          </a:p>
        </p:txBody>
      </p:sp>
      <p:pic>
        <p:nvPicPr>
          <p:cNvPr id="8" name="Content Placeholder 7" descr="A picture containing text, screenshot, font&#10;&#10;Description automatically generated">
            <a:extLst>
              <a:ext uri="{FF2B5EF4-FFF2-40B4-BE49-F238E27FC236}">
                <a16:creationId xmlns:a16="http://schemas.microsoft.com/office/drawing/2014/main" id="{2EFF8538-E66E-986D-0A44-D19EC9B0FD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24305"/>
            <a:ext cx="10515600" cy="3953978"/>
          </a:xfrm>
        </p:spPr>
      </p:pic>
    </p:spTree>
    <p:extLst>
      <p:ext uri="{BB962C8B-B14F-4D97-AF65-F5344CB8AC3E}">
        <p14:creationId xmlns:p14="http://schemas.microsoft.com/office/powerpoint/2010/main" val="182406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A35280B-5EEE-BC38-B115-FECEBDD7C797}"/>
              </a:ext>
            </a:extLst>
          </p:cNvPr>
          <p:cNvSpPr>
            <a:spLocks noGrp="1"/>
          </p:cNvSpPr>
          <p:nvPr>
            <p:ph type="title"/>
          </p:nvPr>
        </p:nvSpPr>
        <p:spPr>
          <a:xfrm>
            <a:off x="901690" y="405575"/>
            <a:ext cx="6430414" cy="1371600"/>
          </a:xfrm>
        </p:spPr>
        <p:txBody>
          <a:bodyPr vert="horz" lIns="91440" tIns="45720" rIns="91440" bIns="45720" rtlCol="0" anchor="ctr">
            <a:normAutofit/>
          </a:bodyPr>
          <a:lstStyle/>
          <a:p>
            <a:r>
              <a:rPr lang="en-US" sz="4000" b="1" kern="1200" dirty="0">
                <a:solidFill>
                  <a:schemeClr val="tx1"/>
                </a:solidFill>
                <a:latin typeface="Roboto" panose="02000000000000000000" pitchFamily="2" charset="0"/>
                <a:ea typeface="Roboto" panose="02000000000000000000" pitchFamily="2" charset="0"/>
                <a:cs typeface="Roboto" panose="02000000000000000000" pitchFamily="2" charset="0"/>
              </a:rPr>
              <a:t>Analysis:</a:t>
            </a:r>
            <a:r>
              <a:rPr lang="en-US" sz="4000" kern="1200" dirty="0">
                <a:solidFill>
                  <a:schemeClr val="tx1"/>
                </a:solidFill>
                <a:latin typeface="Roboto" panose="02000000000000000000" pitchFamily="2" charset="0"/>
                <a:ea typeface="Roboto" panose="02000000000000000000" pitchFamily="2" charset="0"/>
                <a:cs typeface="Roboto" panose="02000000000000000000" pitchFamily="2" charset="0"/>
              </a:rPr>
              <a:t> main object</a:t>
            </a:r>
          </a:p>
        </p:txBody>
      </p:sp>
      <p:sp>
        <p:nvSpPr>
          <p:cNvPr id="13" name="Rectangle 12">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26032" y="1067264"/>
            <a:ext cx="1021458"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136C5C19-9E38-1476-1798-67BBDFA1E17C}"/>
              </a:ext>
            </a:extLst>
          </p:cNvPr>
          <p:cNvSpPr txBox="1"/>
          <p:nvPr/>
        </p:nvSpPr>
        <p:spPr>
          <a:xfrm>
            <a:off x="10005848" y="709448"/>
            <a:ext cx="132430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4400" dirty="0">
                <a:ea typeface="Calibri"/>
                <a:cs typeface="Calibri"/>
              </a:rPr>
              <a:t>4</a:t>
            </a:r>
            <a:endParaRPr lang="en-GB" sz="4400" dirty="0"/>
          </a:p>
        </p:txBody>
      </p:sp>
      <p:pic>
        <p:nvPicPr>
          <p:cNvPr id="10" name="Content Placeholder 9" descr="A picture containing text, screenshot, font, design&#10;&#10;Description automatically generated">
            <a:extLst>
              <a:ext uri="{FF2B5EF4-FFF2-40B4-BE49-F238E27FC236}">
                <a16:creationId xmlns:a16="http://schemas.microsoft.com/office/drawing/2014/main" id="{18923990-2FED-D9EB-8400-891A0A3238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24305"/>
            <a:ext cx="10300200" cy="3168797"/>
          </a:xfrm>
        </p:spPr>
      </p:pic>
      <p:pic>
        <p:nvPicPr>
          <p:cNvPr id="3" name="Picture 6" descr="Text&#10;&#10;Description automatically generated">
            <a:extLst>
              <a:ext uri="{FF2B5EF4-FFF2-40B4-BE49-F238E27FC236}">
                <a16:creationId xmlns:a16="http://schemas.microsoft.com/office/drawing/2014/main" id="{F1304170-31B3-A482-AC1E-22DA04C4EC54}"/>
              </a:ext>
            </a:extLst>
          </p:cNvPr>
          <p:cNvPicPr>
            <a:picLocks noChangeAspect="1"/>
          </p:cNvPicPr>
          <p:nvPr/>
        </p:nvPicPr>
        <p:blipFill rotWithShape="1">
          <a:blip r:embed="rId3"/>
          <a:srcRect r="829" b="64191"/>
          <a:stretch/>
        </p:blipFill>
        <p:spPr>
          <a:xfrm>
            <a:off x="838200" y="5115987"/>
            <a:ext cx="10300200" cy="1573149"/>
          </a:xfrm>
          <a:prstGeom prst="rect">
            <a:avLst/>
          </a:prstGeom>
        </p:spPr>
      </p:pic>
    </p:spTree>
    <p:extLst>
      <p:ext uri="{BB962C8B-B14F-4D97-AF65-F5344CB8AC3E}">
        <p14:creationId xmlns:p14="http://schemas.microsoft.com/office/powerpoint/2010/main" val="1611938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46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35280B-5EEE-BC38-B115-FECEBDD7C79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1800" b="1" kern="1200" dirty="0">
                <a:solidFill>
                  <a:srgbClr val="FFFFFF"/>
                </a:solidFill>
                <a:latin typeface="Roboto" panose="02000000000000000000" pitchFamily="2" charset="0"/>
                <a:ea typeface="Roboto" panose="02000000000000000000" pitchFamily="2" charset="0"/>
                <a:cs typeface="Roboto" panose="02000000000000000000" pitchFamily="2" charset="0"/>
              </a:rPr>
              <a:t>Analysis:</a:t>
            </a:r>
            <a:r>
              <a:rPr lang="en-US" sz="1800" kern="1200" dirty="0">
                <a:solidFill>
                  <a:srgbClr val="FFFFFF"/>
                </a:solidFill>
                <a:latin typeface="Roboto" panose="02000000000000000000" pitchFamily="2" charset="0"/>
                <a:ea typeface="Roboto" panose="02000000000000000000" pitchFamily="2" charset="0"/>
                <a:cs typeface="Roboto" panose="02000000000000000000" pitchFamily="2" charset="0"/>
              </a:rPr>
              <a:t> Calculating the percentage of all entries in each column</a:t>
            </a:r>
          </a:p>
        </p:txBody>
      </p:sp>
      <p:pic>
        <p:nvPicPr>
          <p:cNvPr id="10" name="Picture 11" descr="Text&#10;&#10;Description automatically generated">
            <a:extLst>
              <a:ext uri="{FF2B5EF4-FFF2-40B4-BE49-F238E27FC236}">
                <a16:creationId xmlns:a16="http://schemas.microsoft.com/office/drawing/2014/main" id="{22AB6E94-C3F6-6DDF-1B8A-4831F901AA82}"/>
              </a:ext>
            </a:extLst>
          </p:cNvPr>
          <p:cNvPicPr>
            <a:picLocks noGrp="1" noChangeAspect="1"/>
          </p:cNvPicPr>
          <p:nvPr>
            <p:ph idx="1"/>
          </p:nvPr>
        </p:nvPicPr>
        <p:blipFill>
          <a:blip r:embed="rId2"/>
          <a:stretch>
            <a:fillRect/>
          </a:stretch>
        </p:blipFill>
        <p:spPr>
          <a:xfrm>
            <a:off x="3612726" y="251431"/>
            <a:ext cx="8358981" cy="6355138"/>
          </a:xfrm>
          <a:prstGeom prst="rect">
            <a:avLst/>
          </a:prstGeom>
        </p:spPr>
      </p:pic>
    </p:spTree>
    <p:extLst>
      <p:ext uri="{BB962C8B-B14F-4D97-AF65-F5344CB8AC3E}">
        <p14:creationId xmlns:p14="http://schemas.microsoft.com/office/powerpoint/2010/main" val="3244193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Triangle 44">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35280B-5EEE-BC38-B115-FECEBDD7C797}"/>
              </a:ext>
            </a:extLst>
          </p:cNvPr>
          <p:cNvSpPr>
            <a:spLocks noGrp="1"/>
          </p:cNvSpPr>
          <p:nvPr>
            <p:ph type="title"/>
          </p:nvPr>
        </p:nvSpPr>
        <p:spPr>
          <a:xfrm>
            <a:off x="755202" y="1330527"/>
            <a:ext cx="4491211" cy="4528023"/>
          </a:xfrm>
          <a:prstGeom prst="ellipse">
            <a:avLst/>
          </a:prstGeom>
        </p:spPr>
        <p:txBody>
          <a:bodyPr vert="horz" lIns="91440" tIns="45720" rIns="91440" bIns="45720" rtlCol="0" anchor="t">
            <a:normAutofit fontScale="90000"/>
          </a:bodyPr>
          <a:lstStyle/>
          <a:p>
            <a:r>
              <a:rPr lang="en-US" sz="2600" b="1" dirty="0">
                <a:latin typeface="Roboto" panose="02000000000000000000" pitchFamily="2" charset="0"/>
                <a:ea typeface="Roboto" panose="02000000000000000000" pitchFamily="2" charset="0"/>
                <a:cs typeface="Roboto" panose="02000000000000000000" pitchFamily="2" charset="0"/>
              </a:rPr>
              <a:t>My observations:</a:t>
            </a:r>
            <a:br>
              <a:rPr lang="en-US" sz="2600" dirty="0">
                <a:latin typeface="Roboto" panose="02000000000000000000" pitchFamily="2" charset="0"/>
                <a:ea typeface="Roboto" panose="02000000000000000000" pitchFamily="2" charset="0"/>
                <a:cs typeface="Roboto" panose="02000000000000000000" pitchFamily="2" charset="0"/>
              </a:rPr>
            </a:br>
            <a:br>
              <a:rPr lang="en-US" sz="2600" dirty="0">
                <a:latin typeface="Roboto" panose="02000000000000000000" pitchFamily="2" charset="0"/>
                <a:ea typeface="Roboto" panose="02000000000000000000" pitchFamily="2" charset="0"/>
                <a:cs typeface="Roboto" panose="02000000000000000000" pitchFamily="2" charset="0"/>
              </a:rPr>
            </a:br>
            <a:r>
              <a:rPr lang="en-US" sz="2200" dirty="0">
                <a:latin typeface="Roboto" panose="02000000000000000000" pitchFamily="2" charset="0"/>
                <a:ea typeface="Roboto" panose="02000000000000000000" pitchFamily="2" charset="0"/>
                <a:cs typeface="Roboto" panose="02000000000000000000" pitchFamily="2" charset="0"/>
              </a:rPr>
              <a:t>1. Gender ratio almost evenly poised</a:t>
            </a:r>
            <a:br>
              <a:rPr lang="en-US" sz="2200" dirty="0">
                <a:latin typeface="Roboto" panose="02000000000000000000" pitchFamily="2" charset="0"/>
                <a:ea typeface="Roboto" panose="02000000000000000000" pitchFamily="2" charset="0"/>
                <a:cs typeface="Roboto" panose="02000000000000000000" pitchFamily="2" charset="0"/>
              </a:rPr>
            </a:br>
            <a:br>
              <a:rPr lang="en-US" sz="2200" dirty="0">
                <a:latin typeface="Roboto" panose="02000000000000000000" pitchFamily="2" charset="0"/>
                <a:ea typeface="Roboto" panose="02000000000000000000" pitchFamily="2" charset="0"/>
                <a:cs typeface="Roboto" panose="02000000000000000000" pitchFamily="2" charset="0"/>
              </a:rPr>
            </a:br>
            <a:r>
              <a:rPr lang="en-US" sz="2200" dirty="0">
                <a:latin typeface="Roboto" panose="02000000000000000000" pitchFamily="2" charset="0"/>
                <a:ea typeface="Roboto" panose="02000000000000000000" pitchFamily="2" charset="0"/>
                <a:cs typeface="Roboto" panose="02000000000000000000" pitchFamily="2" charset="0"/>
              </a:rPr>
              <a:t>2. Dominated by students from group – C</a:t>
            </a:r>
            <a:br>
              <a:rPr lang="en-US" sz="2200" dirty="0">
                <a:latin typeface="Roboto" panose="02000000000000000000" pitchFamily="2" charset="0"/>
                <a:ea typeface="Roboto" panose="02000000000000000000" pitchFamily="2" charset="0"/>
                <a:cs typeface="Roboto" panose="02000000000000000000" pitchFamily="2" charset="0"/>
              </a:rPr>
            </a:br>
            <a:br>
              <a:rPr lang="en-US" sz="2200" dirty="0">
                <a:latin typeface="Roboto" panose="02000000000000000000" pitchFamily="2" charset="0"/>
                <a:ea typeface="Roboto" panose="02000000000000000000" pitchFamily="2" charset="0"/>
                <a:cs typeface="Roboto" panose="02000000000000000000" pitchFamily="2" charset="0"/>
              </a:rPr>
            </a:br>
            <a:r>
              <a:rPr lang="en-US" sz="2200" dirty="0">
                <a:latin typeface="Roboto" panose="02000000000000000000" pitchFamily="2" charset="0"/>
                <a:ea typeface="Roboto" panose="02000000000000000000" pitchFamily="2" charset="0"/>
                <a:cs typeface="Roboto" panose="02000000000000000000" pitchFamily="2" charset="0"/>
              </a:rPr>
              <a:t>3. Most of the students' parents are well educated </a:t>
            </a:r>
            <a:br>
              <a:rPr lang="en-US" sz="2600" dirty="0">
                <a:latin typeface="Roboto" panose="02000000000000000000" pitchFamily="2" charset="0"/>
                <a:ea typeface="Roboto" panose="02000000000000000000" pitchFamily="2" charset="0"/>
                <a:cs typeface="Roboto" panose="02000000000000000000" pitchFamily="2" charset="0"/>
              </a:rPr>
            </a:br>
            <a:endParaRPr lang="en-US" sz="2600" kern="1200" dirty="0">
              <a:latin typeface="Roboto" panose="02000000000000000000" pitchFamily="2" charset="0"/>
              <a:ea typeface="Roboto" panose="02000000000000000000" pitchFamily="2" charset="0"/>
              <a:cs typeface="Roboto" panose="02000000000000000000" pitchFamily="2" charset="0"/>
            </a:endParaRPr>
          </a:p>
        </p:txBody>
      </p:sp>
      <p:cxnSp>
        <p:nvCxnSpPr>
          <p:cNvPr id="49" name="Straight Connector 48">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2184791-113E-9837-42B0-7776B4633435}"/>
              </a:ext>
            </a:extLst>
          </p:cNvPr>
          <p:cNvSpPr>
            <a:spLocks noGrp="1"/>
          </p:cNvSpPr>
          <p:nvPr>
            <p:ph idx="1"/>
          </p:nvPr>
        </p:nvSpPr>
        <p:spPr>
          <a:xfrm>
            <a:off x="4694138" y="1792192"/>
            <a:ext cx="6580931" cy="3560260"/>
          </a:xfrm>
        </p:spPr>
        <p:txBody>
          <a:bodyPr vert="horz" lIns="91440" tIns="45720" rIns="91440" bIns="45720" rtlCol="0" anchor="ctr">
            <a:noAutofit/>
          </a:bodyPr>
          <a:lstStyle/>
          <a:p>
            <a:pPr>
              <a:buNone/>
            </a:pPr>
            <a:r>
              <a:rPr lang="en-GB" sz="1800" b="1" dirty="0">
                <a:latin typeface="Calibri" panose="020F0502020204030204" pitchFamily="34" charset="0"/>
                <a:ea typeface="Calibri" panose="020F0502020204030204" pitchFamily="34" charset="0"/>
                <a:cs typeface="Calibri" panose="020F0502020204030204" pitchFamily="34" charset="0"/>
              </a:rPr>
              <a:t>Gender                      </a:t>
            </a:r>
            <a:r>
              <a:rPr lang="en-GB" sz="1800" dirty="0">
                <a:latin typeface="Calibri" panose="020F0502020204030204" pitchFamily="34" charset="0"/>
                <a:ea typeface="Calibri" panose="020F0502020204030204" pitchFamily="34" charset="0"/>
                <a:cs typeface="Calibri" panose="020F0502020204030204" pitchFamily="34" charset="0"/>
              </a:rPr>
              <a:t>:   Map(male -&gt; 48.25, female -&gt; 51.74)</a:t>
            </a:r>
          </a:p>
          <a:p>
            <a:pPr>
              <a:buNone/>
            </a:pPr>
            <a:r>
              <a:rPr lang="en-GB" sz="1800" b="1" dirty="0">
                <a:latin typeface="Calibri" panose="020F0502020204030204" pitchFamily="34" charset="0"/>
                <a:ea typeface="Calibri" panose="020F0502020204030204" pitchFamily="34" charset="0"/>
                <a:cs typeface="Calibri" panose="020F0502020204030204" pitchFamily="34" charset="0"/>
              </a:rPr>
              <a:t>Ethnicity                   </a:t>
            </a:r>
            <a:r>
              <a:rPr lang="en-GB" sz="1800" dirty="0">
                <a:latin typeface="Calibri" panose="020F0502020204030204" pitchFamily="34" charset="0"/>
                <a:ea typeface="Calibri" panose="020F0502020204030204" pitchFamily="34" charset="0"/>
                <a:cs typeface="Calibri" panose="020F0502020204030204" pitchFamily="34" charset="0"/>
              </a:rPr>
              <a:t>:   Map(group E -&gt; 13.98, group B -&gt; 18.98, group C -&gt; 31.86, </a:t>
            </a:r>
          </a:p>
          <a:p>
            <a:pPr>
              <a:buNone/>
            </a:pPr>
            <a:r>
              <a:rPr lang="en-GB" sz="1800" dirty="0">
                <a:latin typeface="Calibri" panose="020F0502020204030204" pitchFamily="34" charset="0"/>
                <a:ea typeface="Calibri" panose="020F0502020204030204" pitchFamily="34" charset="0"/>
                <a:cs typeface="Calibri" panose="020F0502020204030204" pitchFamily="34" charset="0"/>
              </a:rPr>
              <a:t>                                                 group A -&gt; 8.99, group D -&gt; 26.17)</a:t>
            </a:r>
          </a:p>
          <a:p>
            <a:pPr>
              <a:buNone/>
            </a:pPr>
            <a:r>
              <a:rPr lang="en-GB" sz="1800" b="1" dirty="0">
                <a:latin typeface="Calibri" panose="020F0502020204030204" pitchFamily="34" charset="0"/>
                <a:ea typeface="Calibri" panose="020F0502020204030204" pitchFamily="34" charset="0"/>
                <a:cs typeface="Calibri" panose="020F0502020204030204" pitchFamily="34" charset="0"/>
              </a:rPr>
              <a:t>Education                  </a:t>
            </a:r>
            <a:r>
              <a:rPr lang="en-GB" sz="1800" dirty="0">
                <a:latin typeface="Calibri" panose="020F0502020204030204" pitchFamily="34" charset="0"/>
                <a:ea typeface="Calibri" panose="020F0502020204030204" pitchFamily="34" charset="0"/>
                <a:cs typeface="Calibri" panose="020F0502020204030204" pitchFamily="34" charset="0"/>
              </a:rPr>
              <a:t>:   Map(high school -&gt; 19.58, master's degree -&gt; 5.89, </a:t>
            </a:r>
          </a:p>
          <a:p>
            <a:pPr>
              <a:buNone/>
            </a:pPr>
            <a:r>
              <a:rPr lang="en-GB" sz="1800" dirty="0">
                <a:latin typeface="Calibri" panose="020F0502020204030204" pitchFamily="34" charset="0"/>
                <a:ea typeface="Calibri" panose="020F0502020204030204" pitchFamily="34" charset="0"/>
                <a:cs typeface="Calibri" panose="020F0502020204030204" pitchFamily="34" charset="0"/>
              </a:rPr>
              <a:t>                                                 bachelor's degree -&gt; 11.78, some high school -&gt; 17.88, </a:t>
            </a:r>
          </a:p>
          <a:p>
            <a:pPr>
              <a:buNone/>
            </a:pPr>
            <a:r>
              <a:rPr lang="en-GB" sz="1800" dirty="0">
                <a:latin typeface="Calibri" panose="020F0502020204030204" pitchFamily="34" charset="0"/>
                <a:ea typeface="Calibri" panose="020F0502020204030204" pitchFamily="34" charset="0"/>
                <a:cs typeface="Calibri" panose="020F0502020204030204" pitchFamily="34" charset="0"/>
              </a:rPr>
              <a:t>                                                 some college -&gt; 22.67, associate's degree -&gt; 22.17)</a:t>
            </a:r>
          </a:p>
          <a:p>
            <a:pPr>
              <a:buNone/>
            </a:pPr>
            <a:r>
              <a:rPr lang="en-GB" sz="1800" b="1" dirty="0">
                <a:latin typeface="Calibri" panose="020F0502020204030204" pitchFamily="34" charset="0"/>
                <a:ea typeface="Calibri" panose="020F0502020204030204" pitchFamily="34" charset="0"/>
                <a:cs typeface="Calibri" panose="020F0502020204030204" pitchFamily="34" charset="0"/>
              </a:rPr>
              <a:t>Lunch                          </a:t>
            </a:r>
            <a:r>
              <a:rPr lang="en-GB" sz="1800" dirty="0">
                <a:latin typeface="Calibri" panose="020F0502020204030204" pitchFamily="34" charset="0"/>
                <a:ea typeface="Calibri" panose="020F0502020204030204" pitchFamily="34" charset="0"/>
                <a:cs typeface="Calibri" panose="020F0502020204030204" pitchFamily="34" charset="0"/>
              </a:rPr>
              <a:t>: Map(free/reduced -&gt; 35.46, standard -&gt; 64.53)</a:t>
            </a:r>
          </a:p>
          <a:p>
            <a:pPr marL="0" indent="0">
              <a:buNone/>
            </a:pPr>
            <a:r>
              <a:rPr lang="en-GB" sz="1800" b="1" dirty="0">
                <a:latin typeface="Calibri" panose="020F0502020204030204" pitchFamily="34" charset="0"/>
                <a:ea typeface="Calibri" panose="020F0502020204030204" pitchFamily="34" charset="0"/>
                <a:cs typeface="Calibri" panose="020F0502020204030204" pitchFamily="34" charset="0"/>
              </a:rPr>
              <a:t>Preparation Course </a:t>
            </a:r>
            <a:r>
              <a:rPr lang="en-GB" sz="1800" dirty="0">
                <a:latin typeface="Calibri" panose="020F0502020204030204" pitchFamily="34" charset="0"/>
                <a:ea typeface="Calibri" panose="020F0502020204030204" pitchFamily="34" charset="0"/>
                <a:cs typeface="Calibri" panose="020F0502020204030204" pitchFamily="34" charset="0"/>
              </a:rPr>
              <a:t>:  Map(completed -&gt; 35.76, none -&gt; 64.23)</a:t>
            </a:r>
          </a:p>
        </p:txBody>
      </p:sp>
      <p:sp>
        <p:nvSpPr>
          <p:cNvPr id="5" name="TextBox 4">
            <a:extLst>
              <a:ext uri="{FF2B5EF4-FFF2-40B4-BE49-F238E27FC236}">
                <a16:creationId xmlns:a16="http://schemas.microsoft.com/office/drawing/2014/main" id="{9A0EC34B-CE84-E8C9-F71E-ECE0D7AC4CE2}"/>
              </a:ext>
            </a:extLst>
          </p:cNvPr>
          <p:cNvSpPr txBox="1"/>
          <p:nvPr/>
        </p:nvSpPr>
        <p:spPr>
          <a:xfrm>
            <a:off x="3005958" y="893379"/>
            <a:ext cx="566507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2"/>
            <a:r>
              <a:rPr lang="en-GB" sz="2400" b="1" dirty="0">
                <a:latin typeface="Roboto" panose="02000000000000000000" pitchFamily="2" charset="0"/>
                <a:ea typeface="Roboto" panose="02000000000000000000" pitchFamily="2" charset="0"/>
                <a:cs typeface="Roboto" panose="02000000000000000000" pitchFamily="2" charset="0"/>
              </a:rPr>
              <a:t>Column Percentage</a:t>
            </a:r>
            <a:endParaRPr lang="en-GB" sz="24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4136898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46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35280B-5EEE-BC38-B115-FECEBDD7C79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1800" b="1" kern="1200" dirty="0">
                <a:solidFill>
                  <a:srgbClr val="FFFFFF"/>
                </a:solidFill>
                <a:latin typeface="Roboto" panose="02000000000000000000" pitchFamily="2" charset="0"/>
                <a:ea typeface="Roboto" panose="02000000000000000000" pitchFamily="2" charset="0"/>
                <a:cs typeface="Roboto" panose="02000000000000000000" pitchFamily="2" charset="0"/>
              </a:rPr>
              <a:t>Analysis:</a:t>
            </a:r>
            <a:r>
              <a:rPr lang="en-US" sz="1800" kern="1200" dirty="0">
                <a:solidFill>
                  <a:srgbClr val="FFFFFF"/>
                </a:solidFill>
                <a:latin typeface="Roboto" panose="02000000000000000000" pitchFamily="2" charset="0"/>
                <a:ea typeface="Roboto" panose="02000000000000000000" pitchFamily="2" charset="0"/>
                <a:cs typeface="Roboto" panose="02000000000000000000" pitchFamily="2" charset="0"/>
              </a:rPr>
              <a:t> </a:t>
            </a:r>
            <a:r>
              <a:rPr lang="en-US" sz="1800" dirty="0">
                <a:solidFill>
                  <a:srgbClr val="FFFFFF"/>
                </a:solidFill>
                <a:latin typeface="Roboto" panose="02000000000000000000" pitchFamily="2" charset="0"/>
                <a:ea typeface="Roboto" panose="02000000000000000000" pitchFamily="2" charset="0"/>
                <a:cs typeface="Roboto" panose="02000000000000000000" pitchFamily="2" charset="0"/>
              </a:rPr>
              <a:t>Filtering out the best performance students from the test</a:t>
            </a:r>
            <a:endParaRPr lang="en-US" sz="1800" kern="1200" dirty="0">
              <a:solidFill>
                <a:srgbClr val="FFFFFF"/>
              </a:solidFill>
              <a:latin typeface="Roboto" panose="02000000000000000000" pitchFamily="2" charset="0"/>
              <a:ea typeface="Roboto" panose="02000000000000000000" pitchFamily="2" charset="0"/>
              <a:cs typeface="Roboto" panose="02000000000000000000" pitchFamily="2" charset="0"/>
            </a:endParaRPr>
          </a:p>
        </p:txBody>
      </p:sp>
      <p:pic>
        <p:nvPicPr>
          <p:cNvPr id="5" name="Picture 5" descr="Text&#10;&#10;Description automatically generated">
            <a:extLst>
              <a:ext uri="{FF2B5EF4-FFF2-40B4-BE49-F238E27FC236}">
                <a16:creationId xmlns:a16="http://schemas.microsoft.com/office/drawing/2014/main" id="{9A3A3F38-7ADF-C9AB-B112-6AD4CBF7B1CF}"/>
              </a:ext>
            </a:extLst>
          </p:cNvPr>
          <p:cNvPicPr>
            <a:picLocks noGrp="1" noChangeAspect="1"/>
          </p:cNvPicPr>
          <p:nvPr>
            <p:ph idx="1"/>
          </p:nvPr>
        </p:nvPicPr>
        <p:blipFill>
          <a:blip r:embed="rId2"/>
          <a:stretch>
            <a:fillRect/>
          </a:stretch>
        </p:blipFill>
        <p:spPr>
          <a:xfrm>
            <a:off x="3575847" y="1566289"/>
            <a:ext cx="8234856" cy="3894232"/>
          </a:xfrm>
        </p:spPr>
      </p:pic>
    </p:spTree>
    <p:extLst>
      <p:ext uri="{BB962C8B-B14F-4D97-AF65-F5344CB8AC3E}">
        <p14:creationId xmlns:p14="http://schemas.microsoft.com/office/powerpoint/2010/main" val="2692329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Triangle 44">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35280B-5EEE-BC38-B115-FECEBDD7C797}"/>
              </a:ext>
            </a:extLst>
          </p:cNvPr>
          <p:cNvSpPr>
            <a:spLocks noGrp="1"/>
          </p:cNvSpPr>
          <p:nvPr>
            <p:ph type="title"/>
          </p:nvPr>
        </p:nvSpPr>
        <p:spPr>
          <a:xfrm>
            <a:off x="639588" y="1698389"/>
            <a:ext cx="4827542" cy="4528023"/>
          </a:xfrm>
          <a:prstGeom prst="ellipse">
            <a:avLst/>
          </a:prstGeom>
        </p:spPr>
        <p:txBody>
          <a:bodyPr vert="horz" lIns="91440" tIns="45720" rIns="91440" bIns="45720" rtlCol="0" anchor="t">
            <a:normAutofit fontScale="90000"/>
          </a:bodyPr>
          <a:lstStyle/>
          <a:p>
            <a:r>
              <a:rPr lang="en-US" sz="2600" b="1" dirty="0">
                <a:latin typeface="Roboto" panose="02000000000000000000" pitchFamily="2" charset="0"/>
                <a:ea typeface="Roboto" panose="02000000000000000000" pitchFamily="2" charset="0"/>
                <a:cs typeface="Roboto" panose="02000000000000000000" pitchFamily="2" charset="0"/>
              </a:rPr>
              <a:t>My observations:</a:t>
            </a:r>
            <a:br>
              <a:rPr lang="en-US" sz="2600" dirty="0">
                <a:latin typeface="Roboto" panose="02000000000000000000" pitchFamily="2" charset="0"/>
                <a:ea typeface="Roboto" panose="02000000000000000000" pitchFamily="2" charset="0"/>
                <a:cs typeface="Roboto" panose="02000000000000000000" pitchFamily="2" charset="0"/>
              </a:rPr>
            </a:br>
            <a:br>
              <a:rPr lang="en-US" sz="2600" dirty="0">
                <a:latin typeface="Roboto" panose="02000000000000000000" pitchFamily="2" charset="0"/>
                <a:ea typeface="Roboto" panose="02000000000000000000" pitchFamily="2" charset="0"/>
                <a:cs typeface="Roboto" panose="02000000000000000000" pitchFamily="2" charset="0"/>
              </a:rPr>
            </a:br>
            <a:r>
              <a:rPr lang="en-US" sz="2200" dirty="0">
                <a:latin typeface="Roboto" panose="02000000000000000000" pitchFamily="2" charset="0"/>
                <a:ea typeface="Roboto" panose="02000000000000000000" pitchFamily="2" charset="0"/>
                <a:cs typeface="Roboto" panose="02000000000000000000" pitchFamily="2" charset="0"/>
              </a:rPr>
              <a:t>1. Dominated by female</a:t>
            </a:r>
            <a:br>
              <a:rPr lang="en-US" sz="2200" dirty="0">
                <a:latin typeface="Roboto" panose="02000000000000000000" pitchFamily="2" charset="0"/>
                <a:ea typeface="Roboto" panose="02000000000000000000" pitchFamily="2" charset="0"/>
                <a:cs typeface="Roboto" panose="02000000000000000000" pitchFamily="2" charset="0"/>
              </a:rPr>
            </a:br>
            <a:br>
              <a:rPr lang="en-US" sz="2200" dirty="0">
                <a:latin typeface="Roboto" panose="02000000000000000000" pitchFamily="2" charset="0"/>
                <a:ea typeface="Roboto" panose="02000000000000000000" pitchFamily="2" charset="0"/>
                <a:cs typeface="Roboto" panose="02000000000000000000" pitchFamily="2" charset="0"/>
              </a:rPr>
            </a:br>
            <a:r>
              <a:rPr lang="en-US" sz="2200" dirty="0">
                <a:latin typeface="Roboto" panose="02000000000000000000" pitchFamily="2" charset="0"/>
                <a:ea typeface="Roboto" panose="02000000000000000000" pitchFamily="2" charset="0"/>
                <a:cs typeface="Roboto" panose="02000000000000000000" pitchFamily="2" charset="0"/>
              </a:rPr>
              <a:t>2. Students belonging to </a:t>
            </a:r>
            <a:br>
              <a:rPr lang="en-US" sz="2200" dirty="0">
                <a:latin typeface="Roboto" panose="02000000000000000000" pitchFamily="2" charset="0"/>
                <a:ea typeface="Roboto" panose="02000000000000000000" pitchFamily="2" charset="0"/>
                <a:cs typeface="Roboto" panose="02000000000000000000" pitchFamily="2" charset="0"/>
              </a:rPr>
            </a:br>
            <a:r>
              <a:rPr lang="en-US" sz="2200" dirty="0">
                <a:latin typeface="Roboto" panose="02000000000000000000" pitchFamily="2" charset="0"/>
                <a:ea typeface="Roboto" panose="02000000000000000000" pitchFamily="2" charset="0"/>
                <a:cs typeface="Roboto" panose="02000000000000000000" pitchFamily="2" charset="0"/>
              </a:rPr>
              <a:t>     group – D, E performed </a:t>
            </a:r>
            <a:br>
              <a:rPr lang="en-US" sz="2200" dirty="0">
                <a:latin typeface="Roboto" panose="02000000000000000000" pitchFamily="2" charset="0"/>
                <a:ea typeface="Roboto" panose="02000000000000000000" pitchFamily="2" charset="0"/>
                <a:cs typeface="Roboto" panose="02000000000000000000" pitchFamily="2" charset="0"/>
              </a:rPr>
            </a:br>
            <a:r>
              <a:rPr lang="en-US" sz="2200" dirty="0">
                <a:latin typeface="Roboto" panose="02000000000000000000" pitchFamily="2" charset="0"/>
                <a:ea typeface="Roboto" panose="02000000000000000000" pitchFamily="2" charset="0"/>
                <a:cs typeface="Roboto" panose="02000000000000000000" pitchFamily="2" charset="0"/>
              </a:rPr>
              <a:t>    better than other groups</a:t>
            </a:r>
            <a:br>
              <a:rPr lang="en-US" sz="2200" dirty="0">
                <a:ea typeface="Calibri Light"/>
                <a:cs typeface="Calibri Light"/>
              </a:rPr>
            </a:br>
            <a:br>
              <a:rPr lang="en-US" sz="2200" dirty="0">
                <a:ea typeface="Calibri Light"/>
                <a:cs typeface="Calibri Light"/>
              </a:rPr>
            </a:br>
            <a:r>
              <a:rPr lang="en-US" sz="2200" dirty="0">
                <a:ea typeface="Calibri Light"/>
                <a:cs typeface="Calibri Light"/>
              </a:rPr>
              <a:t> </a:t>
            </a:r>
            <a:br>
              <a:rPr lang="en-US" sz="2600" dirty="0">
                <a:ea typeface="Calibri Light"/>
                <a:cs typeface="Calibri Light"/>
              </a:rPr>
            </a:br>
            <a:endParaRPr lang="en-US" sz="2600" kern="1200" dirty="0">
              <a:latin typeface="+mj-lt"/>
              <a:ea typeface="Calibri Light"/>
              <a:cs typeface="Calibri Light"/>
            </a:endParaRPr>
          </a:p>
        </p:txBody>
      </p:sp>
      <p:cxnSp>
        <p:nvCxnSpPr>
          <p:cNvPr id="49" name="Straight Connector 48">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2184791-113E-9837-42B0-7776B4633435}"/>
              </a:ext>
            </a:extLst>
          </p:cNvPr>
          <p:cNvSpPr>
            <a:spLocks noGrp="1"/>
          </p:cNvSpPr>
          <p:nvPr>
            <p:ph idx="1"/>
          </p:nvPr>
        </p:nvSpPr>
        <p:spPr>
          <a:xfrm>
            <a:off x="4861122" y="1470194"/>
            <a:ext cx="6573688" cy="3560260"/>
          </a:xfrm>
        </p:spPr>
        <p:txBody>
          <a:bodyPr vert="horz" lIns="91440" tIns="45720" rIns="91440" bIns="45720" rtlCol="0" anchor="t">
            <a:noAutofit/>
          </a:bodyPr>
          <a:lstStyle/>
          <a:p>
            <a:pPr>
              <a:buNone/>
            </a:pPr>
            <a:r>
              <a:rPr lang="en-GB" sz="2000" b="1" dirty="0">
                <a:ea typeface="+mn-lt"/>
                <a:cs typeface="+mn-lt"/>
              </a:rPr>
              <a:t>Students with &gt;95 in each section: 10</a:t>
            </a:r>
          </a:p>
          <a:p>
            <a:pPr>
              <a:buNone/>
            </a:pPr>
            <a:r>
              <a:rPr lang="en-GB" sz="2000" dirty="0">
                <a:ea typeface="+mn-lt"/>
                <a:cs typeface="+mn-lt"/>
              </a:rPr>
              <a:t>female   group E   bachelor's degree     99   100   100</a:t>
            </a:r>
            <a:endParaRPr lang="en-GB" sz="2000" dirty="0">
              <a:ea typeface="Calibri"/>
              <a:cs typeface="Calibri"/>
            </a:endParaRPr>
          </a:p>
          <a:p>
            <a:pPr>
              <a:buNone/>
            </a:pPr>
            <a:r>
              <a:rPr lang="en-GB" sz="2000" dirty="0">
                <a:ea typeface="+mn-lt"/>
                <a:cs typeface="+mn-lt"/>
              </a:rPr>
              <a:t>female   group C   bachelor's degree     96   100   100</a:t>
            </a:r>
            <a:endParaRPr lang="en-GB" sz="2000" dirty="0">
              <a:ea typeface="Calibri"/>
              <a:cs typeface="Calibri"/>
            </a:endParaRPr>
          </a:p>
          <a:p>
            <a:pPr>
              <a:buNone/>
            </a:pPr>
            <a:r>
              <a:rPr lang="en-GB" sz="2000" dirty="0">
                <a:ea typeface="+mn-lt"/>
                <a:cs typeface="+mn-lt"/>
              </a:rPr>
              <a:t>female   group D   some high school     97   100   100</a:t>
            </a:r>
            <a:endParaRPr lang="en-GB" sz="2000" dirty="0">
              <a:ea typeface="Calibri"/>
              <a:cs typeface="Calibri"/>
            </a:endParaRPr>
          </a:p>
          <a:p>
            <a:pPr>
              <a:buNone/>
            </a:pPr>
            <a:r>
              <a:rPr lang="en-GB" sz="2000" dirty="0">
                <a:ea typeface="+mn-lt"/>
                <a:cs typeface="+mn-lt"/>
              </a:rPr>
              <a:t>female   group E   bachelor's degree     100 100   100</a:t>
            </a:r>
            <a:endParaRPr lang="en-GB" sz="2000" dirty="0">
              <a:ea typeface="Calibri"/>
              <a:cs typeface="Calibri"/>
            </a:endParaRPr>
          </a:p>
          <a:p>
            <a:pPr>
              <a:buNone/>
            </a:pPr>
            <a:r>
              <a:rPr lang="en-GB" sz="2000" dirty="0">
                <a:ea typeface="+mn-lt"/>
                <a:cs typeface="+mn-lt"/>
              </a:rPr>
              <a:t>male       group D  some college              100  97     99</a:t>
            </a:r>
            <a:endParaRPr lang="en-GB" sz="2000" dirty="0">
              <a:ea typeface="Calibri"/>
              <a:cs typeface="Calibri"/>
            </a:endParaRPr>
          </a:p>
          <a:p>
            <a:pPr>
              <a:buNone/>
            </a:pPr>
            <a:r>
              <a:rPr lang="en-GB" sz="2000" dirty="0">
                <a:ea typeface="+mn-lt"/>
                <a:cs typeface="+mn-lt"/>
              </a:rPr>
              <a:t>female   group D   some college              98   100    99</a:t>
            </a:r>
            <a:endParaRPr lang="en-GB" sz="2000" dirty="0">
              <a:ea typeface="Calibri"/>
              <a:cs typeface="Calibri"/>
            </a:endParaRPr>
          </a:p>
          <a:p>
            <a:pPr>
              <a:buNone/>
            </a:pPr>
            <a:r>
              <a:rPr lang="en-GB" sz="2000" dirty="0">
                <a:ea typeface="+mn-lt"/>
                <a:cs typeface="+mn-lt"/>
              </a:rPr>
              <a:t>female   group C   associate's degree     96    96      99</a:t>
            </a:r>
            <a:endParaRPr lang="en-GB" sz="2000" dirty="0">
              <a:ea typeface="Calibri"/>
              <a:cs typeface="Calibri"/>
            </a:endParaRPr>
          </a:p>
          <a:p>
            <a:pPr>
              <a:buNone/>
            </a:pPr>
            <a:r>
              <a:rPr lang="en-GB" sz="2000" dirty="0">
                <a:ea typeface="+mn-lt"/>
                <a:cs typeface="+mn-lt"/>
              </a:rPr>
              <a:t>female   group B   bachelor's degree      97    97      96</a:t>
            </a:r>
            <a:endParaRPr lang="en-GB" sz="2000" dirty="0">
              <a:ea typeface="Calibri"/>
              <a:cs typeface="Calibri"/>
            </a:endParaRPr>
          </a:p>
          <a:p>
            <a:pPr>
              <a:buNone/>
            </a:pPr>
            <a:r>
              <a:rPr lang="en-GB" sz="2000" dirty="0">
                <a:ea typeface="+mn-lt"/>
                <a:cs typeface="+mn-lt"/>
              </a:rPr>
              <a:t>male       group E  bachelor's degree     100   100   100</a:t>
            </a:r>
            <a:endParaRPr lang="en-GB" sz="2000" dirty="0">
              <a:ea typeface="Calibri"/>
              <a:cs typeface="Calibri"/>
            </a:endParaRPr>
          </a:p>
          <a:p>
            <a:pPr>
              <a:buNone/>
            </a:pPr>
            <a:r>
              <a:rPr lang="en-GB" sz="2000" dirty="0">
                <a:ea typeface="+mn-lt"/>
                <a:cs typeface="+mn-lt"/>
              </a:rPr>
              <a:t>female   group E   associate's degree    100   100   100</a:t>
            </a:r>
            <a:endParaRPr lang="en-GB" sz="2000" dirty="0">
              <a:ea typeface="Calibri" panose="020F0502020204030204"/>
              <a:cs typeface="Calibri" panose="020F0502020204030204"/>
            </a:endParaRPr>
          </a:p>
        </p:txBody>
      </p:sp>
      <p:sp>
        <p:nvSpPr>
          <p:cNvPr id="3" name="TextBox 2">
            <a:extLst>
              <a:ext uri="{FF2B5EF4-FFF2-40B4-BE49-F238E27FC236}">
                <a16:creationId xmlns:a16="http://schemas.microsoft.com/office/drawing/2014/main" id="{A57D0DDB-B49F-9E83-6053-252EEEE9CE86}"/>
              </a:ext>
            </a:extLst>
          </p:cNvPr>
          <p:cNvSpPr txBox="1"/>
          <p:nvPr/>
        </p:nvSpPr>
        <p:spPr>
          <a:xfrm>
            <a:off x="2385848" y="746235"/>
            <a:ext cx="704193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en-GB" sz="2400" b="1" dirty="0">
                <a:latin typeface="Roboto" panose="02000000000000000000" pitchFamily="2" charset="0"/>
                <a:ea typeface="Roboto" panose="02000000000000000000" pitchFamily="2" charset="0"/>
                <a:cs typeface="Roboto" panose="02000000000000000000" pitchFamily="2" charset="0"/>
              </a:rPr>
              <a:t>Best Performance Students</a:t>
            </a:r>
            <a:endParaRPr lang="en-US"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4046011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46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35280B-5EEE-BC38-B115-FECEBDD7C79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1800" b="1" kern="1200" dirty="0">
                <a:solidFill>
                  <a:srgbClr val="FFFFFF"/>
                </a:solidFill>
                <a:latin typeface="Roboto" panose="02000000000000000000" pitchFamily="2" charset="0"/>
                <a:ea typeface="Roboto" panose="02000000000000000000" pitchFamily="2" charset="0"/>
                <a:cs typeface="Roboto" panose="02000000000000000000" pitchFamily="2" charset="0"/>
              </a:rPr>
              <a:t>Analysis:</a:t>
            </a:r>
            <a:r>
              <a:rPr lang="en-US" sz="1800" kern="1200" dirty="0">
                <a:solidFill>
                  <a:srgbClr val="FFFFFF"/>
                </a:solidFill>
                <a:latin typeface="Roboto" panose="02000000000000000000" pitchFamily="2" charset="0"/>
                <a:ea typeface="Roboto" panose="02000000000000000000" pitchFamily="2" charset="0"/>
                <a:cs typeface="Roboto" panose="02000000000000000000" pitchFamily="2" charset="0"/>
              </a:rPr>
              <a:t> </a:t>
            </a:r>
            <a:r>
              <a:rPr lang="en-US" sz="1800" dirty="0">
                <a:solidFill>
                  <a:srgbClr val="FFFFFF"/>
                </a:solidFill>
                <a:latin typeface="Roboto" panose="02000000000000000000" pitchFamily="2" charset="0"/>
                <a:ea typeface="Roboto" panose="02000000000000000000" pitchFamily="2" charset="0"/>
                <a:cs typeface="Roboto" panose="02000000000000000000" pitchFamily="2" charset="0"/>
              </a:rPr>
              <a:t>Gender and Ethnicity percent of best performance students</a:t>
            </a:r>
            <a:endParaRPr lang="en-US" sz="1800" kern="1200" dirty="0">
              <a:solidFill>
                <a:srgbClr val="FFFFFF"/>
              </a:solidFill>
              <a:latin typeface="Roboto" panose="02000000000000000000" pitchFamily="2" charset="0"/>
              <a:ea typeface="Roboto" panose="02000000000000000000" pitchFamily="2" charset="0"/>
              <a:cs typeface="Roboto" panose="02000000000000000000" pitchFamily="2" charset="0"/>
            </a:endParaRPr>
          </a:p>
        </p:txBody>
      </p:sp>
      <p:pic>
        <p:nvPicPr>
          <p:cNvPr id="6" name="Picture 6" descr="Text&#10;&#10;Description automatically generated">
            <a:extLst>
              <a:ext uri="{FF2B5EF4-FFF2-40B4-BE49-F238E27FC236}">
                <a16:creationId xmlns:a16="http://schemas.microsoft.com/office/drawing/2014/main" id="{A52501E1-5138-4142-4B55-E975689D7223}"/>
              </a:ext>
            </a:extLst>
          </p:cNvPr>
          <p:cNvPicPr>
            <a:picLocks noChangeAspect="1"/>
          </p:cNvPicPr>
          <p:nvPr/>
        </p:nvPicPr>
        <p:blipFill>
          <a:blip r:embed="rId2"/>
          <a:stretch>
            <a:fillRect/>
          </a:stretch>
        </p:blipFill>
        <p:spPr>
          <a:xfrm>
            <a:off x="3883571" y="96481"/>
            <a:ext cx="7071975" cy="2991776"/>
          </a:xfrm>
          <a:prstGeom prst="rect">
            <a:avLst/>
          </a:prstGeom>
        </p:spPr>
      </p:pic>
      <p:pic>
        <p:nvPicPr>
          <p:cNvPr id="7" name="Picture 7" descr="Text&#10;&#10;Description automatically generated">
            <a:extLst>
              <a:ext uri="{FF2B5EF4-FFF2-40B4-BE49-F238E27FC236}">
                <a16:creationId xmlns:a16="http://schemas.microsoft.com/office/drawing/2014/main" id="{D54BA72D-9851-1937-E176-838BBAAB1DC4}"/>
              </a:ext>
            </a:extLst>
          </p:cNvPr>
          <p:cNvPicPr>
            <a:picLocks noChangeAspect="1"/>
          </p:cNvPicPr>
          <p:nvPr/>
        </p:nvPicPr>
        <p:blipFill>
          <a:blip r:embed="rId3"/>
          <a:stretch>
            <a:fillRect/>
          </a:stretch>
        </p:blipFill>
        <p:spPr>
          <a:xfrm>
            <a:off x="3883571" y="3184738"/>
            <a:ext cx="7071974" cy="3333260"/>
          </a:xfrm>
          <a:prstGeom prst="rect">
            <a:avLst/>
          </a:prstGeom>
        </p:spPr>
      </p:pic>
    </p:spTree>
    <p:extLst>
      <p:ext uri="{BB962C8B-B14F-4D97-AF65-F5344CB8AC3E}">
        <p14:creationId xmlns:p14="http://schemas.microsoft.com/office/powerpoint/2010/main" val="139595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Triangle 44">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35280B-5EEE-BC38-B115-FECEBDD7C797}"/>
              </a:ext>
            </a:extLst>
          </p:cNvPr>
          <p:cNvSpPr>
            <a:spLocks noGrp="1"/>
          </p:cNvSpPr>
          <p:nvPr>
            <p:ph type="title"/>
          </p:nvPr>
        </p:nvSpPr>
        <p:spPr>
          <a:xfrm>
            <a:off x="776222" y="1409354"/>
            <a:ext cx="4428149" cy="4512258"/>
          </a:xfrm>
          <a:prstGeom prst="ellipse">
            <a:avLst/>
          </a:prstGeom>
        </p:spPr>
        <p:txBody>
          <a:bodyPr vert="horz" lIns="91440" tIns="45720" rIns="91440" bIns="45720" rtlCol="0" anchor="t">
            <a:normAutofit fontScale="90000"/>
          </a:bodyPr>
          <a:lstStyle/>
          <a:p>
            <a:r>
              <a:rPr lang="en-US" sz="2600" b="1" dirty="0">
                <a:latin typeface="Roboto" panose="02000000000000000000" pitchFamily="2" charset="0"/>
                <a:ea typeface="Roboto" panose="02000000000000000000" pitchFamily="2" charset="0"/>
                <a:cs typeface="Roboto" panose="02000000000000000000" pitchFamily="2" charset="0"/>
              </a:rPr>
              <a:t>My observations:</a:t>
            </a:r>
            <a:br>
              <a:rPr lang="en-US" sz="2600" dirty="0">
                <a:latin typeface="Roboto" panose="02000000000000000000" pitchFamily="2" charset="0"/>
                <a:ea typeface="Roboto" panose="02000000000000000000" pitchFamily="2" charset="0"/>
                <a:cs typeface="Roboto" panose="02000000000000000000" pitchFamily="2" charset="0"/>
              </a:rPr>
            </a:br>
            <a:br>
              <a:rPr lang="en-US" sz="2600" dirty="0">
                <a:latin typeface="Roboto" panose="02000000000000000000" pitchFamily="2" charset="0"/>
                <a:ea typeface="Roboto" panose="02000000000000000000" pitchFamily="2" charset="0"/>
                <a:cs typeface="Roboto" panose="02000000000000000000" pitchFamily="2" charset="0"/>
              </a:rPr>
            </a:br>
            <a:r>
              <a:rPr lang="en-US" sz="2200" dirty="0">
                <a:latin typeface="Roboto" panose="02000000000000000000" pitchFamily="2" charset="0"/>
                <a:ea typeface="Roboto" panose="02000000000000000000" pitchFamily="2" charset="0"/>
                <a:cs typeface="Roboto" panose="02000000000000000000" pitchFamily="2" charset="0"/>
              </a:rPr>
              <a:t>1. Female dominate the </a:t>
            </a:r>
            <a:br>
              <a:rPr lang="en-US" sz="2200" dirty="0">
                <a:latin typeface="Roboto" panose="02000000000000000000" pitchFamily="2" charset="0"/>
                <a:ea typeface="Roboto" panose="02000000000000000000" pitchFamily="2" charset="0"/>
                <a:cs typeface="Roboto" panose="02000000000000000000" pitchFamily="2" charset="0"/>
              </a:rPr>
            </a:br>
            <a:r>
              <a:rPr lang="en-US" sz="2200" dirty="0">
                <a:latin typeface="Roboto" panose="02000000000000000000" pitchFamily="2" charset="0"/>
                <a:ea typeface="Roboto" panose="02000000000000000000" pitchFamily="2" charset="0"/>
                <a:cs typeface="Roboto" panose="02000000000000000000" pitchFamily="2" charset="0"/>
              </a:rPr>
              <a:t>    best performance</a:t>
            </a:r>
            <a:br>
              <a:rPr lang="en-US" sz="2200" dirty="0">
                <a:latin typeface="Roboto" panose="02000000000000000000" pitchFamily="2" charset="0"/>
                <a:ea typeface="Roboto" panose="02000000000000000000" pitchFamily="2" charset="0"/>
                <a:cs typeface="Roboto" panose="02000000000000000000" pitchFamily="2" charset="0"/>
              </a:rPr>
            </a:br>
            <a:r>
              <a:rPr lang="en-US" sz="2200" dirty="0">
                <a:latin typeface="Roboto" panose="02000000000000000000" pitchFamily="2" charset="0"/>
                <a:ea typeface="Roboto" panose="02000000000000000000" pitchFamily="2" charset="0"/>
                <a:cs typeface="Roboto" panose="02000000000000000000" pitchFamily="2" charset="0"/>
              </a:rPr>
              <a:t>    students list</a:t>
            </a:r>
            <a:br>
              <a:rPr lang="en-US" sz="2200" dirty="0">
                <a:latin typeface="Roboto" panose="02000000000000000000" pitchFamily="2" charset="0"/>
                <a:ea typeface="Roboto" panose="02000000000000000000" pitchFamily="2" charset="0"/>
                <a:cs typeface="Roboto" panose="02000000000000000000" pitchFamily="2" charset="0"/>
              </a:rPr>
            </a:br>
            <a:br>
              <a:rPr lang="en-US" sz="2200" dirty="0">
                <a:latin typeface="Roboto" panose="02000000000000000000" pitchFamily="2" charset="0"/>
                <a:ea typeface="Roboto" panose="02000000000000000000" pitchFamily="2" charset="0"/>
                <a:cs typeface="Roboto" panose="02000000000000000000" pitchFamily="2" charset="0"/>
              </a:rPr>
            </a:br>
            <a:r>
              <a:rPr lang="en-US" sz="2200" dirty="0">
                <a:latin typeface="Roboto" panose="02000000000000000000" pitchFamily="2" charset="0"/>
                <a:ea typeface="Roboto" panose="02000000000000000000" pitchFamily="2" charset="0"/>
                <a:cs typeface="Roboto" panose="02000000000000000000" pitchFamily="2" charset="0"/>
              </a:rPr>
              <a:t>2. Students from group –  </a:t>
            </a:r>
            <a:br>
              <a:rPr lang="en-US" sz="2200" dirty="0">
                <a:latin typeface="Roboto" panose="02000000000000000000" pitchFamily="2" charset="0"/>
                <a:ea typeface="Roboto" panose="02000000000000000000" pitchFamily="2" charset="0"/>
                <a:cs typeface="Roboto" panose="02000000000000000000" pitchFamily="2" charset="0"/>
              </a:rPr>
            </a:br>
            <a:r>
              <a:rPr lang="en-US" sz="2200" dirty="0">
                <a:latin typeface="Roboto" panose="02000000000000000000" pitchFamily="2" charset="0"/>
                <a:ea typeface="Roboto" panose="02000000000000000000" pitchFamily="2" charset="0"/>
                <a:cs typeface="Roboto" panose="02000000000000000000" pitchFamily="2" charset="0"/>
              </a:rPr>
              <a:t>     D,E account for 70%     </a:t>
            </a:r>
            <a:br>
              <a:rPr lang="en-US" sz="2200" dirty="0">
                <a:latin typeface="Roboto" panose="02000000000000000000" pitchFamily="2" charset="0"/>
                <a:ea typeface="Roboto" panose="02000000000000000000" pitchFamily="2" charset="0"/>
                <a:cs typeface="Roboto" panose="02000000000000000000" pitchFamily="2" charset="0"/>
              </a:rPr>
            </a:br>
            <a:r>
              <a:rPr lang="en-US" sz="2200" dirty="0">
                <a:latin typeface="Roboto" panose="02000000000000000000" pitchFamily="2" charset="0"/>
                <a:ea typeface="Roboto" panose="02000000000000000000" pitchFamily="2" charset="0"/>
                <a:cs typeface="Roboto" panose="02000000000000000000" pitchFamily="2" charset="0"/>
              </a:rPr>
              <a:t>     of best performance </a:t>
            </a:r>
            <a:br>
              <a:rPr lang="en-US" sz="2200" dirty="0">
                <a:latin typeface="Roboto" panose="02000000000000000000" pitchFamily="2" charset="0"/>
                <a:ea typeface="Roboto" panose="02000000000000000000" pitchFamily="2" charset="0"/>
                <a:cs typeface="Roboto" panose="02000000000000000000" pitchFamily="2" charset="0"/>
              </a:rPr>
            </a:br>
            <a:r>
              <a:rPr lang="en-US" sz="2200" dirty="0">
                <a:latin typeface="Roboto" panose="02000000000000000000" pitchFamily="2" charset="0"/>
                <a:ea typeface="Roboto" panose="02000000000000000000" pitchFamily="2" charset="0"/>
                <a:cs typeface="Roboto" panose="02000000000000000000" pitchFamily="2" charset="0"/>
              </a:rPr>
              <a:t>     students</a:t>
            </a:r>
            <a:br>
              <a:rPr lang="en-US" sz="2200" dirty="0">
                <a:latin typeface="Roboto" panose="02000000000000000000" pitchFamily="2" charset="0"/>
                <a:ea typeface="Roboto" panose="02000000000000000000" pitchFamily="2" charset="0"/>
                <a:cs typeface="Roboto" panose="02000000000000000000" pitchFamily="2" charset="0"/>
              </a:rPr>
            </a:br>
            <a:br>
              <a:rPr lang="en-US" sz="2200" dirty="0">
                <a:ea typeface="Calibri Light"/>
                <a:cs typeface="Calibri Light"/>
              </a:rPr>
            </a:br>
            <a:r>
              <a:rPr lang="en-US" sz="2200" dirty="0">
                <a:ea typeface="Calibri Light"/>
                <a:cs typeface="Calibri Light"/>
              </a:rPr>
              <a:t> </a:t>
            </a:r>
            <a:br>
              <a:rPr lang="en-US" sz="2600" dirty="0">
                <a:ea typeface="Calibri Light"/>
                <a:cs typeface="Calibri Light"/>
              </a:rPr>
            </a:br>
            <a:endParaRPr lang="en-US" sz="2600" kern="1200" dirty="0">
              <a:latin typeface="+mj-lt"/>
              <a:ea typeface="Calibri Light"/>
              <a:cs typeface="Calibri Light"/>
            </a:endParaRPr>
          </a:p>
        </p:txBody>
      </p:sp>
      <p:cxnSp>
        <p:nvCxnSpPr>
          <p:cNvPr id="49" name="Straight Connector 48">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2184791-113E-9837-42B0-7776B4633435}"/>
              </a:ext>
            </a:extLst>
          </p:cNvPr>
          <p:cNvSpPr>
            <a:spLocks noGrp="1"/>
          </p:cNvSpPr>
          <p:nvPr>
            <p:ph idx="1"/>
          </p:nvPr>
        </p:nvSpPr>
        <p:spPr>
          <a:xfrm>
            <a:off x="4924184" y="1943160"/>
            <a:ext cx="6573688" cy="3055763"/>
          </a:xfrm>
        </p:spPr>
        <p:txBody>
          <a:bodyPr vert="horz" lIns="91440" tIns="45720" rIns="91440" bIns="45720" rtlCol="0" anchor="t">
            <a:noAutofit/>
          </a:bodyPr>
          <a:lstStyle/>
          <a:p>
            <a:pPr>
              <a:buNone/>
            </a:pPr>
            <a:r>
              <a:rPr lang="en-GB" sz="2000" dirty="0">
                <a:ea typeface="+mn-lt"/>
                <a:cs typeface="+mn-lt"/>
              </a:rPr>
              <a:t>Male    : 20.0%</a:t>
            </a:r>
            <a:endParaRPr lang="en-US" sz="2000" dirty="0">
              <a:ea typeface="Calibri"/>
              <a:cs typeface="Calibri"/>
            </a:endParaRPr>
          </a:p>
          <a:p>
            <a:pPr>
              <a:buNone/>
            </a:pPr>
            <a:r>
              <a:rPr lang="en-GB" sz="2000" dirty="0">
                <a:ea typeface="+mn-lt"/>
                <a:cs typeface="+mn-lt"/>
              </a:rPr>
              <a:t>Female : 80.0%</a:t>
            </a:r>
          </a:p>
          <a:p>
            <a:pPr>
              <a:buNone/>
            </a:pPr>
            <a:endParaRPr lang="en-GB" sz="2000" dirty="0">
              <a:ea typeface="Calibri"/>
              <a:cs typeface="Calibri"/>
            </a:endParaRPr>
          </a:p>
          <a:p>
            <a:pPr>
              <a:buNone/>
            </a:pPr>
            <a:r>
              <a:rPr lang="en-GB" sz="2000" dirty="0">
                <a:ea typeface="+mn-lt"/>
                <a:cs typeface="+mn-lt"/>
              </a:rPr>
              <a:t>group B: 10.0%</a:t>
            </a:r>
            <a:endParaRPr lang="en-GB" sz="2000" dirty="0">
              <a:ea typeface="Calibri"/>
              <a:cs typeface="Calibri"/>
            </a:endParaRPr>
          </a:p>
          <a:p>
            <a:pPr>
              <a:buNone/>
            </a:pPr>
            <a:r>
              <a:rPr lang="en-GB" sz="2000" dirty="0">
                <a:ea typeface="+mn-lt"/>
                <a:cs typeface="+mn-lt"/>
              </a:rPr>
              <a:t>group D: 30.0%</a:t>
            </a:r>
            <a:endParaRPr lang="en-GB" sz="2000" dirty="0">
              <a:ea typeface="Calibri"/>
              <a:cs typeface="Calibri"/>
            </a:endParaRPr>
          </a:p>
          <a:p>
            <a:pPr>
              <a:buNone/>
            </a:pPr>
            <a:r>
              <a:rPr lang="en-GB" sz="2000" dirty="0">
                <a:ea typeface="+mn-lt"/>
                <a:cs typeface="+mn-lt"/>
              </a:rPr>
              <a:t>group E: 40.0%</a:t>
            </a:r>
            <a:endParaRPr lang="en-GB" sz="2000" dirty="0">
              <a:ea typeface="Calibri"/>
              <a:cs typeface="Calibri"/>
            </a:endParaRPr>
          </a:p>
          <a:p>
            <a:pPr>
              <a:buNone/>
            </a:pPr>
            <a:r>
              <a:rPr lang="en-GB" sz="2000" dirty="0">
                <a:ea typeface="+mn-lt"/>
                <a:cs typeface="+mn-lt"/>
              </a:rPr>
              <a:t>group C: 20.0%</a:t>
            </a:r>
            <a:endParaRPr lang="en-GB" sz="2000" dirty="0"/>
          </a:p>
        </p:txBody>
      </p:sp>
      <p:sp>
        <p:nvSpPr>
          <p:cNvPr id="3" name="TextBox 2">
            <a:extLst>
              <a:ext uri="{FF2B5EF4-FFF2-40B4-BE49-F238E27FC236}">
                <a16:creationId xmlns:a16="http://schemas.microsoft.com/office/drawing/2014/main" id="{A57D0DDB-B49F-9E83-6053-252EEEE9CE86}"/>
              </a:ext>
            </a:extLst>
          </p:cNvPr>
          <p:cNvSpPr txBox="1"/>
          <p:nvPr/>
        </p:nvSpPr>
        <p:spPr>
          <a:xfrm>
            <a:off x="641774" y="1022615"/>
            <a:ext cx="990153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en-GB" sz="2400" b="1" dirty="0">
                <a:latin typeface="Roboto" panose="02000000000000000000" pitchFamily="2" charset="0"/>
                <a:ea typeface="Roboto" panose="02000000000000000000" pitchFamily="2" charset="0"/>
                <a:cs typeface="Roboto" panose="02000000000000000000" pitchFamily="2" charset="0"/>
              </a:rPr>
              <a:t>Gender &amp; Ethnicity percentage of best performance students</a:t>
            </a:r>
          </a:p>
        </p:txBody>
      </p:sp>
    </p:spTree>
    <p:extLst>
      <p:ext uri="{BB962C8B-B14F-4D97-AF65-F5344CB8AC3E}">
        <p14:creationId xmlns:p14="http://schemas.microsoft.com/office/powerpoint/2010/main" val="3303429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295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35280B-5EEE-BC38-B115-FECEBDD7C797}"/>
              </a:ext>
            </a:extLst>
          </p:cNvPr>
          <p:cNvSpPr>
            <a:spLocks noGrp="1"/>
          </p:cNvSpPr>
          <p:nvPr>
            <p:ph type="title"/>
          </p:nvPr>
        </p:nvSpPr>
        <p:spPr>
          <a:xfrm>
            <a:off x="336430" y="1906439"/>
            <a:ext cx="3056004" cy="2877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000" kern="1200" dirty="0">
                <a:solidFill>
                  <a:srgbClr val="FFFFFF"/>
                </a:solidFill>
                <a:latin typeface="Roboto" panose="02000000000000000000" pitchFamily="2" charset="0"/>
                <a:ea typeface="Roboto" panose="02000000000000000000" pitchFamily="2" charset="0"/>
                <a:cs typeface="Roboto" panose="02000000000000000000" pitchFamily="2" charset="0"/>
              </a:rPr>
              <a:t>Impac</a:t>
            </a:r>
            <a:r>
              <a:rPr lang="en-US" sz="2000" dirty="0">
                <a:solidFill>
                  <a:srgbClr val="FFFFFF"/>
                </a:solidFill>
                <a:latin typeface="Roboto" panose="02000000000000000000" pitchFamily="2" charset="0"/>
                <a:ea typeface="Roboto" panose="02000000000000000000" pitchFamily="2" charset="0"/>
                <a:cs typeface="Roboto" panose="02000000000000000000" pitchFamily="2" charset="0"/>
              </a:rPr>
              <a:t>t of parent’s </a:t>
            </a:r>
            <a:r>
              <a:rPr lang="en-US" sz="2000" kern="1200" dirty="0">
                <a:solidFill>
                  <a:srgbClr val="FFFFFF"/>
                </a:solidFill>
                <a:latin typeface="Roboto" panose="02000000000000000000" pitchFamily="2" charset="0"/>
                <a:ea typeface="Roboto" panose="02000000000000000000" pitchFamily="2" charset="0"/>
                <a:cs typeface="Roboto" panose="02000000000000000000" pitchFamily="2" charset="0"/>
              </a:rPr>
              <a:t>Education level</a:t>
            </a:r>
          </a:p>
        </p:txBody>
      </p:sp>
      <p:pic>
        <p:nvPicPr>
          <p:cNvPr id="4" name="Picture 3" descr="A picture containing text, screenshot, software, display&#10;&#10;Description automatically generated">
            <a:extLst>
              <a:ext uri="{FF2B5EF4-FFF2-40B4-BE49-F238E27FC236}">
                <a16:creationId xmlns:a16="http://schemas.microsoft.com/office/drawing/2014/main" id="{CC144C6A-98C3-2448-B0A3-EACDE592D1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8864" y="375248"/>
            <a:ext cx="7869189" cy="6107503"/>
          </a:xfrm>
          <a:prstGeom prst="rect">
            <a:avLst/>
          </a:prstGeom>
        </p:spPr>
      </p:pic>
    </p:spTree>
    <p:extLst>
      <p:ext uri="{BB962C8B-B14F-4D97-AF65-F5344CB8AC3E}">
        <p14:creationId xmlns:p14="http://schemas.microsoft.com/office/powerpoint/2010/main" val="2435600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Triangle 44">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57D0DDB-B49F-9E83-6053-252EEEE9CE86}"/>
              </a:ext>
            </a:extLst>
          </p:cNvPr>
          <p:cNvSpPr txBox="1"/>
          <p:nvPr/>
        </p:nvSpPr>
        <p:spPr>
          <a:xfrm>
            <a:off x="-478421" y="869075"/>
            <a:ext cx="1129594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lgn="ctr"/>
            <a:r>
              <a:rPr lang="en-GB" sz="2400" b="1" dirty="0">
                <a:latin typeface="Roboto" panose="02000000000000000000" pitchFamily="2" charset="0"/>
                <a:ea typeface="Roboto" panose="02000000000000000000" pitchFamily="2" charset="0"/>
                <a:cs typeface="Roboto" panose="02000000000000000000" pitchFamily="2" charset="0"/>
              </a:rPr>
              <a:t>Impact of Parent’s education level on student performance</a:t>
            </a:r>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BC28282D-494E-F385-A826-5D5497D231FA}"/>
              </a:ext>
            </a:extLst>
          </p:cNvPr>
          <p:cNvSpPr txBox="1"/>
          <p:nvPr/>
        </p:nvSpPr>
        <p:spPr>
          <a:xfrm>
            <a:off x="616126" y="1427385"/>
            <a:ext cx="3955874" cy="4555093"/>
          </a:xfrm>
          <a:prstGeom prst="rect">
            <a:avLst/>
          </a:prstGeom>
          <a:noFill/>
        </p:spPr>
        <p:txBody>
          <a:bodyPr wrap="square">
            <a:spAutoFit/>
          </a:bodyPr>
          <a:lstStyle/>
          <a:p>
            <a:r>
              <a:rPr lang="en-US" dirty="0">
                <a:latin typeface="Roboto" panose="02000000000000000000" pitchFamily="2" charset="0"/>
                <a:ea typeface="Roboto" panose="02000000000000000000" pitchFamily="2" charset="0"/>
                <a:cs typeface="Roboto" panose="02000000000000000000" pitchFamily="2" charset="0"/>
              </a:rPr>
              <a:t>Parents Education Level: some high school</a:t>
            </a:r>
          </a:p>
          <a:p>
            <a:r>
              <a:rPr lang="en-US" dirty="0">
                <a:latin typeface="Roboto" panose="02000000000000000000" pitchFamily="2" charset="0"/>
                <a:ea typeface="Roboto" panose="02000000000000000000" pitchFamily="2" charset="0"/>
                <a:cs typeface="Roboto" panose="02000000000000000000" pitchFamily="2" charset="0"/>
              </a:rPr>
              <a:t>    Math Average: 63.50</a:t>
            </a:r>
          </a:p>
          <a:p>
            <a:r>
              <a:rPr lang="en-US" dirty="0">
                <a:latin typeface="Roboto" panose="02000000000000000000" pitchFamily="2" charset="0"/>
                <a:ea typeface="Roboto" panose="02000000000000000000" pitchFamily="2" charset="0"/>
                <a:cs typeface="Roboto" panose="02000000000000000000" pitchFamily="2" charset="0"/>
              </a:rPr>
              <a:t>    Reading Average: 66.94</a:t>
            </a:r>
          </a:p>
          <a:p>
            <a:r>
              <a:rPr lang="en-US" dirty="0">
                <a:latin typeface="Roboto" panose="02000000000000000000" pitchFamily="2" charset="0"/>
                <a:ea typeface="Roboto" panose="02000000000000000000" pitchFamily="2" charset="0"/>
                <a:cs typeface="Roboto" panose="02000000000000000000" pitchFamily="2" charset="0"/>
              </a:rPr>
              <a:t>    Writing Average: 64.89</a:t>
            </a:r>
          </a:p>
          <a:p>
            <a:endParaRPr lang="en-US" sz="1000" dirty="0">
              <a:latin typeface="Roboto" panose="02000000000000000000" pitchFamily="2" charset="0"/>
              <a:ea typeface="Roboto" panose="02000000000000000000" pitchFamily="2" charset="0"/>
              <a:cs typeface="Roboto" panose="02000000000000000000" pitchFamily="2" charset="0"/>
            </a:endParaRPr>
          </a:p>
          <a:p>
            <a:r>
              <a:rPr lang="en-US" dirty="0">
                <a:latin typeface="Roboto" panose="02000000000000000000" pitchFamily="2" charset="0"/>
                <a:ea typeface="Roboto" panose="02000000000000000000" pitchFamily="2" charset="0"/>
                <a:cs typeface="Roboto" panose="02000000000000000000" pitchFamily="2" charset="0"/>
              </a:rPr>
              <a:t>Parents Education Level: bachelor's degree</a:t>
            </a:r>
          </a:p>
          <a:p>
            <a:r>
              <a:rPr lang="en-US" dirty="0">
                <a:latin typeface="Roboto" panose="02000000000000000000" pitchFamily="2" charset="0"/>
                <a:ea typeface="Roboto" panose="02000000000000000000" pitchFamily="2" charset="0"/>
                <a:cs typeface="Roboto" panose="02000000000000000000" pitchFamily="2" charset="0"/>
              </a:rPr>
              <a:t>    Math Average: 69.39</a:t>
            </a:r>
          </a:p>
          <a:p>
            <a:r>
              <a:rPr lang="en-US" dirty="0">
                <a:latin typeface="Roboto" panose="02000000000000000000" pitchFamily="2" charset="0"/>
                <a:ea typeface="Roboto" panose="02000000000000000000" pitchFamily="2" charset="0"/>
                <a:cs typeface="Roboto" panose="02000000000000000000" pitchFamily="2" charset="0"/>
              </a:rPr>
              <a:t>    Reading Average: 73.00</a:t>
            </a:r>
          </a:p>
          <a:p>
            <a:r>
              <a:rPr lang="en-US" dirty="0">
                <a:latin typeface="Roboto" panose="02000000000000000000" pitchFamily="2" charset="0"/>
                <a:ea typeface="Roboto" panose="02000000000000000000" pitchFamily="2" charset="0"/>
                <a:cs typeface="Roboto" panose="02000000000000000000" pitchFamily="2" charset="0"/>
              </a:rPr>
              <a:t>    Writing Average: 73.38</a:t>
            </a:r>
          </a:p>
          <a:p>
            <a:endParaRPr lang="en-US" sz="1000" dirty="0">
              <a:latin typeface="Roboto" panose="02000000000000000000" pitchFamily="2" charset="0"/>
              <a:ea typeface="Roboto" panose="02000000000000000000" pitchFamily="2" charset="0"/>
              <a:cs typeface="Roboto" panose="02000000000000000000" pitchFamily="2" charset="0"/>
            </a:endParaRPr>
          </a:p>
          <a:p>
            <a:r>
              <a:rPr lang="en-US" dirty="0">
                <a:latin typeface="Roboto" panose="02000000000000000000" pitchFamily="2" charset="0"/>
                <a:ea typeface="Roboto" panose="02000000000000000000" pitchFamily="2" charset="0"/>
                <a:cs typeface="Roboto" panose="02000000000000000000" pitchFamily="2" charset="0"/>
              </a:rPr>
              <a:t>Parents Education Level: master's degree</a:t>
            </a:r>
          </a:p>
          <a:p>
            <a:r>
              <a:rPr lang="en-US" dirty="0">
                <a:latin typeface="Roboto" panose="02000000000000000000" pitchFamily="2" charset="0"/>
                <a:ea typeface="Roboto" panose="02000000000000000000" pitchFamily="2" charset="0"/>
                <a:cs typeface="Roboto" panose="02000000000000000000" pitchFamily="2" charset="0"/>
              </a:rPr>
              <a:t>    Math Average: 69.75</a:t>
            </a:r>
          </a:p>
          <a:p>
            <a:r>
              <a:rPr lang="en-US" dirty="0">
                <a:latin typeface="Roboto" panose="02000000000000000000" pitchFamily="2" charset="0"/>
                <a:ea typeface="Roboto" panose="02000000000000000000" pitchFamily="2" charset="0"/>
                <a:cs typeface="Roboto" panose="02000000000000000000" pitchFamily="2" charset="0"/>
              </a:rPr>
              <a:t>    Reading Average: 75.37</a:t>
            </a:r>
          </a:p>
          <a:p>
            <a:r>
              <a:rPr lang="en-US" dirty="0">
                <a:latin typeface="Roboto" panose="02000000000000000000" pitchFamily="2" charset="0"/>
                <a:ea typeface="Roboto" panose="02000000000000000000" pitchFamily="2" charset="0"/>
                <a:cs typeface="Roboto" panose="02000000000000000000" pitchFamily="2" charset="0"/>
              </a:rPr>
              <a:t>    Writing Average: 75.68</a:t>
            </a:r>
          </a:p>
        </p:txBody>
      </p:sp>
      <p:sp>
        <p:nvSpPr>
          <p:cNvPr id="8" name="TextBox 7">
            <a:extLst>
              <a:ext uri="{FF2B5EF4-FFF2-40B4-BE49-F238E27FC236}">
                <a16:creationId xmlns:a16="http://schemas.microsoft.com/office/drawing/2014/main" id="{1EAE51B9-EFEF-9CE3-F6FB-2011FD0F80BD}"/>
              </a:ext>
            </a:extLst>
          </p:cNvPr>
          <p:cNvSpPr txBox="1"/>
          <p:nvPr/>
        </p:nvSpPr>
        <p:spPr>
          <a:xfrm>
            <a:off x="5466037" y="1721691"/>
            <a:ext cx="4566378" cy="3970318"/>
          </a:xfrm>
          <a:prstGeom prst="rect">
            <a:avLst/>
          </a:prstGeom>
          <a:noFill/>
        </p:spPr>
        <p:txBody>
          <a:bodyPr wrap="square">
            <a:spAutoFit/>
          </a:bodyPr>
          <a:lstStyle/>
          <a:p>
            <a:r>
              <a:rPr lang="en-US" dirty="0"/>
              <a:t>Parents Education Level: associate's degree</a:t>
            </a:r>
          </a:p>
          <a:p>
            <a:r>
              <a:rPr lang="en-US" dirty="0"/>
              <a:t>    Math Average: 67.88</a:t>
            </a:r>
          </a:p>
          <a:p>
            <a:r>
              <a:rPr lang="en-US" dirty="0"/>
              <a:t>    Reading Average: 70.93</a:t>
            </a:r>
          </a:p>
          <a:p>
            <a:r>
              <a:rPr lang="en-US" dirty="0"/>
              <a:t>    Writing Average: 69.90</a:t>
            </a:r>
          </a:p>
          <a:p>
            <a:endParaRPr lang="en-US" dirty="0"/>
          </a:p>
          <a:p>
            <a:r>
              <a:rPr lang="en-US" dirty="0"/>
              <a:t>Parents Education Level: high school</a:t>
            </a:r>
          </a:p>
          <a:p>
            <a:r>
              <a:rPr lang="en-US" dirty="0"/>
              <a:t>     Math Average: 62.14 </a:t>
            </a:r>
          </a:p>
          <a:p>
            <a:r>
              <a:rPr lang="en-US" dirty="0"/>
              <a:t>     Reading Average: 64.70</a:t>
            </a:r>
          </a:p>
          <a:p>
            <a:r>
              <a:rPr lang="en-US" dirty="0"/>
              <a:t>     Writing Average: 62.45</a:t>
            </a:r>
          </a:p>
          <a:p>
            <a:endParaRPr lang="en-US" dirty="0"/>
          </a:p>
          <a:p>
            <a:r>
              <a:rPr lang="en-US" dirty="0"/>
              <a:t>Parents Education Level: some college</a:t>
            </a:r>
          </a:p>
          <a:p>
            <a:r>
              <a:rPr lang="en-US" dirty="0"/>
              <a:t>     Math Average: 67.05</a:t>
            </a:r>
          </a:p>
          <a:p>
            <a:r>
              <a:rPr lang="en-US" dirty="0"/>
              <a:t>     Reading Average: 69.43</a:t>
            </a:r>
          </a:p>
          <a:p>
            <a:r>
              <a:rPr lang="en-US" dirty="0"/>
              <a:t>     Writing Average: 68.84</a:t>
            </a:r>
          </a:p>
        </p:txBody>
      </p:sp>
      <p:sp>
        <p:nvSpPr>
          <p:cNvPr id="2" name="TextBox 1">
            <a:extLst>
              <a:ext uri="{FF2B5EF4-FFF2-40B4-BE49-F238E27FC236}">
                <a16:creationId xmlns:a16="http://schemas.microsoft.com/office/drawing/2014/main" id="{B32ADC45-66B1-CD91-9CC0-8822B65FF855}"/>
              </a:ext>
            </a:extLst>
          </p:cNvPr>
          <p:cNvSpPr txBox="1"/>
          <p:nvPr/>
        </p:nvSpPr>
        <p:spPr>
          <a:xfrm>
            <a:off x="1493667" y="6327802"/>
            <a:ext cx="7351770" cy="369332"/>
          </a:xfrm>
          <a:prstGeom prst="rect">
            <a:avLst/>
          </a:prstGeom>
          <a:noFill/>
        </p:spPr>
        <p:txBody>
          <a:bodyPr wrap="square" rtlCol="0">
            <a:spAutoFit/>
          </a:bodyPr>
          <a:lstStyle/>
          <a:p>
            <a:r>
              <a:rPr lang="en-US" dirty="0"/>
              <a:t>* </a:t>
            </a:r>
            <a:r>
              <a:rPr lang="en-US" sz="1600" dirty="0">
                <a:latin typeface="Roboto" panose="02000000000000000000" pitchFamily="2" charset="0"/>
                <a:ea typeface="Roboto" panose="02000000000000000000" pitchFamily="2" charset="0"/>
                <a:cs typeface="Roboto" panose="02000000000000000000" pitchFamily="2" charset="0"/>
              </a:rPr>
              <a:t>Parents Level of education plays a big role in the students’ performance</a:t>
            </a:r>
          </a:p>
        </p:txBody>
      </p:sp>
    </p:spTree>
    <p:extLst>
      <p:ext uri="{BB962C8B-B14F-4D97-AF65-F5344CB8AC3E}">
        <p14:creationId xmlns:p14="http://schemas.microsoft.com/office/powerpoint/2010/main" val="384979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2C3C93-CCBC-410E-0DEF-B8652666E5C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Roboto" panose="02000000000000000000" pitchFamily="2" charset="0"/>
                <a:ea typeface="Roboto" panose="02000000000000000000" pitchFamily="2" charset="0"/>
                <a:cs typeface="Roboto" panose="02000000000000000000" pitchFamily="2" charset="0"/>
              </a:rPr>
              <a:t>Dataset:</a:t>
            </a:r>
            <a:r>
              <a:rPr lang="en-US" sz="3200" kern="1200" dirty="0">
                <a:solidFill>
                  <a:schemeClr val="bg1"/>
                </a:solidFill>
                <a:latin typeface="Roboto" panose="02000000000000000000" pitchFamily="2" charset="0"/>
                <a:ea typeface="Roboto" panose="02000000000000000000" pitchFamily="2" charset="0"/>
                <a:cs typeface="Roboto" panose="02000000000000000000" pitchFamily="2" charset="0"/>
              </a:rPr>
              <a:t> Student Performance in Exams</a:t>
            </a:r>
          </a:p>
        </p:txBody>
      </p:sp>
      <p:pic>
        <p:nvPicPr>
          <p:cNvPr id="4" name="Picture 4" descr="Table&#10;&#10;Description automatically generated">
            <a:extLst>
              <a:ext uri="{FF2B5EF4-FFF2-40B4-BE49-F238E27FC236}">
                <a16:creationId xmlns:a16="http://schemas.microsoft.com/office/drawing/2014/main" id="{E051D657-7953-6AD2-6675-DEF2600C6598}"/>
              </a:ext>
            </a:extLst>
          </p:cNvPr>
          <p:cNvPicPr>
            <a:picLocks noGrp="1" noChangeAspect="1"/>
          </p:cNvPicPr>
          <p:nvPr>
            <p:ph idx="1"/>
          </p:nvPr>
        </p:nvPicPr>
        <p:blipFill>
          <a:blip r:embed="rId2"/>
          <a:stretch>
            <a:fillRect/>
          </a:stretch>
        </p:blipFill>
        <p:spPr>
          <a:xfrm>
            <a:off x="1293596" y="1675227"/>
            <a:ext cx="9604808" cy="4394199"/>
          </a:xfrm>
          <a:prstGeom prst="rect">
            <a:avLst/>
          </a:prstGeom>
        </p:spPr>
      </p:pic>
    </p:spTree>
    <p:extLst>
      <p:ext uri="{BB962C8B-B14F-4D97-AF65-F5344CB8AC3E}">
        <p14:creationId xmlns:p14="http://schemas.microsoft.com/office/powerpoint/2010/main" val="1273294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295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35280B-5EEE-BC38-B115-FECEBDD7C797}"/>
              </a:ext>
            </a:extLst>
          </p:cNvPr>
          <p:cNvSpPr>
            <a:spLocks noGrp="1"/>
          </p:cNvSpPr>
          <p:nvPr>
            <p:ph type="title"/>
          </p:nvPr>
        </p:nvSpPr>
        <p:spPr>
          <a:xfrm>
            <a:off x="224803" y="1947846"/>
            <a:ext cx="3314796" cy="311413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000" dirty="0">
                <a:solidFill>
                  <a:srgbClr val="FFFFFF"/>
                </a:solidFill>
                <a:latin typeface="Roboto" panose="02000000000000000000" pitchFamily="2" charset="0"/>
                <a:ea typeface="Roboto" panose="02000000000000000000" pitchFamily="2" charset="0"/>
                <a:cs typeface="Roboto" panose="02000000000000000000" pitchFamily="2" charset="0"/>
              </a:rPr>
              <a:t>Ethnic Group with most educated parents</a:t>
            </a:r>
            <a:endParaRPr lang="en-US" sz="2000" kern="1200" dirty="0">
              <a:solidFill>
                <a:srgbClr val="FFFFFF"/>
              </a:solidFill>
              <a:latin typeface="Roboto" panose="02000000000000000000" pitchFamily="2" charset="0"/>
              <a:ea typeface="Roboto" panose="02000000000000000000" pitchFamily="2" charset="0"/>
              <a:cs typeface="Roboto" panose="02000000000000000000" pitchFamily="2" charset="0"/>
            </a:endParaRPr>
          </a:p>
        </p:txBody>
      </p:sp>
      <p:pic>
        <p:nvPicPr>
          <p:cNvPr id="5" name="Picture 4" descr="A picture containing text, screenshot, font&#10;&#10;Description automatically generated">
            <a:extLst>
              <a:ext uri="{FF2B5EF4-FFF2-40B4-BE49-F238E27FC236}">
                <a16:creationId xmlns:a16="http://schemas.microsoft.com/office/drawing/2014/main" id="{DEBCD535-43C4-2328-AB77-4D0EC49D7D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8792" y="1112807"/>
            <a:ext cx="8354015" cy="5141344"/>
          </a:xfrm>
          <a:prstGeom prst="rect">
            <a:avLst/>
          </a:prstGeom>
        </p:spPr>
      </p:pic>
    </p:spTree>
    <p:extLst>
      <p:ext uri="{BB962C8B-B14F-4D97-AF65-F5344CB8AC3E}">
        <p14:creationId xmlns:p14="http://schemas.microsoft.com/office/powerpoint/2010/main" val="2008345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Triangle 44">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35280B-5EEE-BC38-B115-FECEBDD7C797}"/>
              </a:ext>
            </a:extLst>
          </p:cNvPr>
          <p:cNvSpPr>
            <a:spLocks noGrp="1"/>
          </p:cNvSpPr>
          <p:nvPr>
            <p:ph type="title"/>
          </p:nvPr>
        </p:nvSpPr>
        <p:spPr>
          <a:xfrm>
            <a:off x="4308012" y="2232783"/>
            <a:ext cx="3956093" cy="986777"/>
          </a:xfrm>
          <a:prstGeom prst="ellipse">
            <a:avLst/>
          </a:prstGeom>
        </p:spPr>
        <p:txBody>
          <a:bodyPr vert="horz" lIns="91440" tIns="45720" rIns="91440" bIns="45720" rtlCol="0" anchor="t">
            <a:normAutofit fontScale="90000"/>
          </a:bodyPr>
          <a:lstStyle/>
          <a:p>
            <a:r>
              <a:rPr lang="en-US" sz="2600" b="1" dirty="0">
                <a:latin typeface="Roboto" panose="02000000000000000000" pitchFamily="2" charset="0"/>
                <a:ea typeface="Roboto" panose="02000000000000000000" pitchFamily="2" charset="0"/>
                <a:cs typeface="Roboto" panose="02000000000000000000" pitchFamily="2" charset="0"/>
              </a:rPr>
              <a:t>My observation:</a:t>
            </a:r>
            <a:br>
              <a:rPr lang="en-US" sz="2600" dirty="0">
                <a:latin typeface="Roboto" panose="02000000000000000000" pitchFamily="2" charset="0"/>
                <a:ea typeface="Roboto" panose="02000000000000000000" pitchFamily="2" charset="0"/>
                <a:cs typeface="Roboto" panose="02000000000000000000" pitchFamily="2" charset="0"/>
              </a:rPr>
            </a:br>
            <a:br>
              <a:rPr lang="en-US" sz="2600" dirty="0">
                <a:latin typeface="Roboto" panose="02000000000000000000" pitchFamily="2" charset="0"/>
                <a:ea typeface="Roboto" panose="02000000000000000000" pitchFamily="2" charset="0"/>
                <a:cs typeface="Roboto" panose="02000000000000000000" pitchFamily="2" charset="0"/>
              </a:rPr>
            </a:br>
            <a:br>
              <a:rPr lang="en-US" sz="2200" dirty="0">
                <a:ea typeface="Calibri Light"/>
                <a:cs typeface="Calibri Light"/>
              </a:rPr>
            </a:br>
            <a:br>
              <a:rPr lang="en-US" sz="2200" dirty="0">
                <a:ea typeface="Calibri Light"/>
                <a:cs typeface="Calibri Light"/>
              </a:rPr>
            </a:br>
            <a:br>
              <a:rPr lang="en-US" sz="2200" dirty="0">
                <a:ea typeface="Calibri Light"/>
                <a:cs typeface="Calibri Light"/>
              </a:rPr>
            </a:br>
            <a:r>
              <a:rPr lang="en-US" sz="2200" dirty="0">
                <a:ea typeface="Calibri Light"/>
                <a:cs typeface="Calibri Light"/>
              </a:rPr>
              <a:t> </a:t>
            </a:r>
            <a:br>
              <a:rPr lang="en-US" sz="2600" dirty="0">
                <a:ea typeface="Calibri Light"/>
                <a:cs typeface="Calibri Light"/>
              </a:rPr>
            </a:br>
            <a:endParaRPr lang="en-US" sz="2600" kern="1200" dirty="0">
              <a:latin typeface="+mj-lt"/>
              <a:ea typeface="Calibri Light"/>
              <a:cs typeface="Calibri Light"/>
            </a:endParaRPr>
          </a:p>
        </p:txBody>
      </p:sp>
      <p:cxnSp>
        <p:nvCxnSpPr>
          <p:cNvPr id="49" name="Straight Connector 48">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57D0DDB-B49F-9E83-6053-252EEEE9CE86}"/>
              </a:ext>
            </a:extLst>
          </p:cNvPr>
          <p:cNvSpPr txBox="1"/>
          <p:nvPr/>
        </p:nvSpPr>
        <p:spPr>
          <a:xfrm>
            <a:off x="1112229" y="848728"/>
            <a:ext cx="779828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lgn="ctr"/>
            <a:r>
              <a:rPr lang="en-GB" sz="2400" b="1" dirty="0">
                <a:latin typeface="Roboto" panose="02000000000000000000" pitchFamily="2" charset="0"/>
                <a:ea typeface="Roboto" panose="02000000000000000000" pitchFamily="2" charset="0"/>
                <a:cs typeface="Roboto" panose="02000000000000000000" pitchFamily="2" charset="0"/>
              </a:rPr>
              <a:t>Ethnic group with most Educated parents</a:t>
            </a:r>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FE4BDB88-5854-338C-AE04-726B604D8800}"/>
              </a:ext>
            </a:extLst>
          </p:cNvPr>
          <p:cNvSpPr txBox="1"/>
          <p:nvPr/>
        </p:nvSpPr>
        <p:spPr>
          <a:xfrm>
            <a:off x="4752576" y="2992110"/>
            <a:ext cx="6435883" cy="646331"/>
          </a:xfrm>
          <a:prstGeom prst="rect">
            <a:avLst/>
          </a:prstGeom>
          <a:noFill/>
        </p:spPr>
        <p:txBody>
          <a:bodyPr wrap="square">
            <a:spAutoFit/>
          </a:bodyPr>
          <a:lstStyle/>
          <a:p>
            <a:r>
              <a:rPr lang="en-US" dirty="0">
                <a:latin typeface="Roboto" panose="02000000000000000000" pitchFamily="2" charset="0"/>
                <a:ea typeface="Roboto" panose="02000000000000000000" pitchFamily="2" charset="0"/>
                <a:cs typeface="Roboto" panose="02000000000000000000" pitchFamily="2" charset="0"/>
              </a:rPr>
              <a:t>Groups with the most educated parents: </a:t>
            </a:r>
          </a:p>
          <a:p>
            <a:r>
              <a:rPr lang="en-US" dirty="0">
                <a:latin typeface="Roboto" panose="02000000000000000000" pitchFamily="2" charset="0"/>
                <a:ea typeface="Roboto" panose="02000000000000000000" pitchFamily="2" charset="0"/>
                <a:cs typeface="Roboto" panose="02000000000000000000" pitchFamily="2" charset="0"/>
              </a:rPr>
              <a:t>group D</a:t>
            </a:r>
          </a:p>
        </p:txBody>
      </p:sp>
    </p:spTree>
    <p:extLst>
      <p:ext uri="{BB962C8B-B14F-4D97-AF65-F5344CB8AC3E}">
        <p14:creationId xmlns:p14="http://schemas.microsoft.com/office/powerpoint/2010/main" val="566888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46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35280B-5EEE-BC38-B115-FECEBDD7C797}"/>
              </a:ext>
            </a:extLst>
          </p:cNvPr>
          <p:cNvSpPr>
            <a:spLocks noGrp="1"/>
          </p:cNvSpPr>
          <p:nvPr>
            <p:ph type="title"/>
          </p:nvPr>
        </p:nvSpPr>
        <p:spPr>
          <a:xfrm>
            <a:off x="637380" y="2074362"/>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1800" b="1" kern="1200" dirty="0">
                <a:solidFill>
                  <a:srgbClr val="FFFFFF"/>
                </a:solidFill>
                <a:latin typeface="Roboto" panose="02000000000000000000" pitchFamily="2" charset="0"/>
                <a:ea typeface="Roboto" panose="02000000000000000000" pitchFamily="2" charset="0"/>
                <a:cs typeface="Roboto" panose="02000000000000000000" pitchFamily="2" charset="0"/>
              </a:rPr>
              <a:t>Analysis:</a:t>
            </a:r>
            <a:r>
              <a:rPr lang="en-US" sz="1800" kern="1200" dirty="0">
                <a:solidFill>
                  <a:srgbClr val="FFFFFF"/>
                </a:solidFill>
                <a:latin typeface="Roboto" panose="02000000000000000000" pitchFamily="2" charset="0"/>
                <a:ea typeface="Roboto" panose="02000000000000000000" pitchFamily="2" charset="0"/>
                <a:cs typeface="Roboto" panose="02000000000000000000" pitchFamily="2" charset="0"/>
              </a:rPr>
              <a:t> </a:t>
            </a:r>
            <a:r>
              <a:rPr lang="en-US" sz="1800" dirty="0">
                <a:solidFill>
                  <a:srgbClr val="FFFFFF"/>
                </a:solidFill>
                <a:latin typeface="Roboto" panose="02000000000000000000" pitchFamily="2" charset="0"/>
                <a:ea typeface="Roboto" panose="02000000000000000000" pitchFamily="2" charset="0"/>
                <a:cs typeface="Roboto" panose="02000000000000000000" pitchFamily="2" charset="0"/>
              </a:rPr>
              <a:t>Overall percentage of the best performance students in the test</a:t>
            </a:r>
            <a:endParaRPr lang="en-US" sz="1800" kern="1200" dirty="0">
              <a:solidFill>
                <a:srgbClr val="FFFFFF"/>
              </a:solidFill>
              <a:latin typeface="Roboto" panose="02000000000000000000" pitchFamily="2" charset="0"/>
              <a:ea typeface="Roboto" panose="02000000000000000000" pitchFamily="2" charset="0"/>
              <a:cs typeface="Roboto" panose="02000000000000000000" pitchFamily="2" charset="0"/>
            </a:endParaRPr>
          </a:p>
        </p:txBody>
      </p:sp>
      <p:pic>
        <p:nvPicPr>
          <p:cNvPr id="3" name="Picture 3">
            <a:extLst>
              <a:ext uri="{FF2B5EF4-FFF2-40B4-BE49-F238E27FC236}">
                <a16:creationId xmlns:a16="http://schemas.microsoft.com/office/drawing/2014/main" id="{55ADD713-267F-66E0-6465-A9BC94D17900}"/>
              </a:ext>
            </a:extLst>
          </p:cNvPr>
          <p:cNvPicPr>
            <a:picLocks noChangeAspect="1"/>
          </p:cNvPicPr>
          <p:nvPr/>
        </p:nvPicPr>
        <p:blipFill>
          <a:blip r:embed="rId2"/>
          <a:stretch>
            <a:fillRect/>
          </a:stretch>
        </p:blipFill>
        <p:spPr>
          <a:xfrm>
            <a:off x="3719284" y="1475117"/>
            <a:ext cx="8145865" cy="4380736"/>
          </a:xfrm>
          <a:prstGeom prst="rect">
            <a:avLst/>
          </a:prstGeom>
        </p:spPr>
      </p:pic>
    </p:spTree>
    <p:extLst>
      <p:ext uri="{BB962C8B-B14F-4D97-AF65-F5344CB8AC3E}">
        <p14:creationId xmlns:p14="http://schemas.microsoft.com/office/powerpoint/2010/main" val="3326789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Triangle 44">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35280B-5EEE-BC38-B115-FECEBDD7C797}"/>
              </a:ext>
            </a:extLst>
          </p:cNvPr>
          <p:cNvSpPr>
            <a:spLocks noGrp="1"/>
          </p:cNvSpPr>
          <p:nvPr>
            <p:ph type="title"/>
          </p:nvPr>
        </p:nvSpPr>
        <p:spPr>
          <a:xfrm>
            <a:off x="583182" y="1851314"/>
            <a:ext cx="4617335" cy="3140658"/>
          </a:xfrm>
          <a:prstGeom prst="ellipse">
            <a:avLst/>
          </a:prstGeom>
        </p:spPr>
        <p:txBody>
          <a:bodyPr vert="horz" lIns="91440" tIns="45720" rIns="91440" bIns="45720" rtlCol="0" anchor="t">
            <a:normAutofit fontScale="90000"/>
          </a:bodyPr>
          <a:lstStyle/>
          <a:p>
            <a:r>
              <a:rPr lang="en-US" sz="2600" b="1" dirty="0">
                <a:latin typeface="Roboto" panose="02000000000000000000" pitchFamily="2" charset="0"/>
                <a:ea typeface="Roboto" panose="02000000000000000000" pitchFamily="2" charset="0"/>
                <a:cs typeface="Roboto" panose="02000000000000000000" pitchFamily="2" charset="0"/>
              </a:rPr>
              <a:t>My observations:</a:t>
            </a:r>
            <a:br>
              <a:rPr lang="en-US" sz="2600" dirty="0">
                <a:latin typeface="Roboto" panose="02000000000000000000" pitchFamily="2" charset="0"/>
                <a:ea typeface="Roboto" panose="02000000000000000000" pitchFamily="2" charset="0"/>
                <a:cs typeface="Roboto" panose="02000000000000000000" pitchFamily="2" charset="0"/>
              </a:rPr>
            </a:br>
            <a:br>
              <a:rPr lang="en-US" sz="2600" dirty="0">
                <a:latin typeface="Roboto" panose="02000000000000000000" pitchFamily="2" charset="0"/>
                <a:ea typeface="Roboto" panose="02000000000000000000" pitchFamily="2" charset="0"/>
                <a:cs typeface="Roboto" panose="02000000000000000000" pitchFamily="2" charset="0"/>
              </a:rPr>
            </a:br>
            <a:r>
              <a:rPr lang="en-US" sz="2000" dirty="0">
                <a:latin typeface="Roboto" panose="02000000000000000000" pitchFamily="2" charset="0"/>
                <a:ea typeface="Roboto" panose="02000000000000000000" pitchFamily="2" charset="0"/>
                <a:cs typeface="Roboto" panose="02000000000000000000" pitchFamily="2" charset="0"/>
              </a:rPr>
              <a:t>Students from group – E top the chart with 3 students scoring 100% in all subjects</a:t>
            </a:r>
            <a:br>
              <a:rPr lang="en-US" sz="2200" dirty="0">
                <a:ea typeface="Calibri Light"/>
                <a:cs typeface="Calibri Light"/>
              </a:rPr>
            </a:br>
            <a:br>
              <a:rPr lang="en-US" sz="2200" dirty="0">
                <a:ea typeface="Calibri Light"/>
                <a:cs typeface="Calibri Light"/>
              </a:rPr>
            </a:br>
            <a:br>
              <a:rPr lang="en-US" sz="2200" dirty="0">
                <a:ea typeface="Calibri Light"/>
                <a:cs typeface="Calibri Light"/>
              </a:rPr>
            </a:br>
            <a:r>
              <a:rPr lang="en-US" sz="2200" dirty="0">
                <a:ea typeface="Calibri Light"/>
                <a:cs typeface="Calibri Light"/>
              </a:rPr>
              <a:t> </a:t>
            </a:r>
            <a:br>
              <a:rPr lang="en-US" sz="2600" dirty="0">
                <a:ea typeface="Calibri Light"/>
                <a:cs typeface="Calibri Light"/>
              </a:rPr>
            </a:br>
            <a:endParaRPr lang="en-US" sz="2600" kern="1200" dirty="0">
              <a:latin typeface="+mj-lt"/>
              <a:ea typeface="Calibri Light"/>
              <a:cs typeface="Calibri Light"/>
            </a:endParaRPr>
          </a:p>
        </p:txBody>
      </p:sp>
      <p:cxnSp>
        <p:nvCxnSpPr>
          <p:cNvPr id="49" name="Straight Connector 48">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2184791-113E-9837-42B0-7776B4633435}"/>
              </a:ext>
            </a:extLst>
          </p:cNvPr>
          <p:cNvSpPr>
            <a:spLocks noGrp="1"/>
          </p:cNvSpPr>
          <p:nvPr>
            <p:ph idx="1"/>
          </p:nvPr>
        </p:nvSpPr>
        <p:spPr>
          <a:xfrm>
            <a:off x="4814814" y="1546204"/>
            <a:ext cx="6573688" cy="3055763"/>
          </a:xfrm>
        </p:spPr>
        <p:txBody>
          <a:bodyPr vert="horz" lIns="91440" tIns="45720" rIns="91440" bIns="45720" rtlCol="0" anchor="t">
            <a:noAutofit/>
          </a:bodyPr>
          <a:lstStyle/>
          <a:p>
            <a:pPr>
              <a:buNone/>
            </a:pPr>
            <a:r>
              <a:rPr lang="en-GB" sz="1800" dirty="0">
                <a:ea typeface="+mn-lt"/>
                <a:cs typeface="+mn-lt"/>
              </a:rPr>
              <a:t>Gender: female,  Ethnicity: group E,  Overall Percentage: 99.67%</a:t>
            </a:r>
            <a:endParaRPr lang="en-GB" sz="1800" dirty="0">
              <a:ea typeface="Calibri"/>
              <a:cs typeface="Calibri"/>
            </a:endParaRPr>
          </a:p>
          <a:p>
            <a:pPr>
              <a:buNone/>
            </a:pPr>
            <a:r>
              <a:rPr lang="en-GB" sz="1800" dirty="0">
                <a:ea typeface="+mn-lt"/>
                <a:cs typeface="+mn-lt"/>
              </a:rPr>
              <a:t>Gender: female,  Ethnicity: group C,  Overall Percentage: 98.67%</a:t>
            </a:r>
          </a:p>
          <a:p>
            <a:pPr>
              <a:buNone/>
            </a:pPr>
            <a:r>
              <a:rPr lang="en-GB" sz="1800" dirty="0">
                <a:ea typeface="+mn-lt"/>
                <a:cs typeface="+mn-lt"/>
              </a:rPr>
              <a:t>Gender: female,  Ethnicity: group D,  Overall Percentage: 99.0%</a:t>
            </a:r>
          </a:p>
          <a:p>
            <a:pPr>
              <a:buNone/>
            </a:pPr>
            <a:r>
              <a:rPr lang="en-GB" sz="1800" dirty="0">
                <a:ea typeface="+mn-lt"/>
                <a:cs typeface="+mn-lt"/>
              </a:rPr>
              <a:t>Gender: female,  Ethnicity: group E,  Overall Percentage: 100.0%</a:t>
            </a:r>
            <a:endParaRPr lang="en-GB" sz="1800" dirty="0">
              <a:ea typeface="Calibri"/>
              <a:cs typeface="Calibri"/>
            </a:endParaRPr>
          </a:p>
          <a:p>
            <a:pPr>
              <a:buNone/>
            </a:pPr>
            <a:r>
              <a:rPr lang="en-GB" sz="1800" dirty="0">
                <a:ea typeface="+mn-lt"/>
                <a:cs typeface="+mn-lt"/>
              </a:rPr>
              <a:t>Gender: male,     Ethnicity: group D,  Overall Percentage: 98.67%</a:t>
            </a:r>
          </a:p>
          <a:p>
            <a:pPr>
              <a:buNone/>
            </a:pPr>
            <a:r>
              <a:rPr lang="en-GB" sz="1800" dirty="0">
                <a:ea typeface="+mn-lt"/>
                <a:cs typeface="+mn-lt"/>
              </a:rPr>
              <a:t>Gender: female, Ethnicity: group D,  Overall Percentage: 99.0%</a:t>
            </a:r>
            <a:endParaRPr lang="en-GB" sz="1800" dirty="0">
              <a:ea typeface="Calibri"/>
              <a:cs typeface="Calibri"/>
            </a:endParaRPr>
          </a:p>
          <a:p>
            <a:pPr>
              <a:buNone/>
            </a:pPr>
            <a:r>
              <a:rPr lang="en-GB" sz="1800" dirty="0">
                <a:ea typeface="+mn-lt"/>
                <a:cs typeface="+mn-lt"/>
              </a:rPr>
              <a:t>Gender: female, Ethnicity: group C,  Overall Percentage: 97.0%</a:t>
            </a:r>
            <a:endParaRPr lang="en-GB" sz="1800" dirty="0">
              <a:ea typeface="Calibri"/>
              <a:cs typeface="Calibri"/>
            </a:endParaRPr>
          </a:p>
          <a:p>
            <a:pPr>
              <a:buNone/>
            </a:pPr>
            <a:r>
              <a:rPr lang="en-GB" sz="1800" dirty="0">
                <a:ea typeface="+mn-lt"/>
                <a:cs typeface="+mn-lt"/>
              </a:rPr>
              <a:t>Gender: female, Ethnicity: group B,  Overall Percentage: 96.67%</a:t>
            </a:r>
          </a:p>
          <a:p>
            <a:pPr>
              <a:buNone/>
            </a:pPr>
            <a:r>
              <a:rPr lang="en-GB" sz="1800" dirty="0">
                <a:ea typeface="+mn-lt"/>
                <a:cs typeface="+mn-lt"/>
              </a:rPr>
              <a:t>Gender: male,    Ethnicity: group E,  Overall Percentage: 100.0%</a:t>
            </a:r>
          </a:p>
          <a:p>
            <a:pPr>
              <a:buNone/>
            </a:pPr>
            <a:r>
              <a:rPr lang="en-GB" sz="1800" dirty="0">
                <a:ea typeface="+mn-lt"/>
                <a:cs typeface="+mn-lt"/>
              </a:rPr>
              <a:t>Gender: female, Ethnicity: group E,  Overall Percentage: 100.0%</a:t>
            </a:r>
            <a:endParaRPr lang="en-GB" sz="1800" dirty="0">
              <a:ea typeface="Calibri" panose="020F0502020204030204"/>
              <a:cs typeface="Calibri" panose="020F0502020204030204"/>
            </a:endParaRPr>
          </a:p>
        </p:txBody>
      </p:sp>
      <p:sp>
        <p:nvSpPr>
          <p:cNvPr id="3" name="TextBox 2">
            <a:extLst>
              <a:ext uri="{FF2B5EF4-FFF2-40B4-BE49-F238E27FC236}">
                <a16:creationId xmlns:a16="http://schemas.microsoft.com/office/drawing/2014/main" id="{A57D0DDB-B49F-9E83-6053-252EEEE9CE86}"/>
              </a:ext>
            </a:extLst>
          </p:cNvPr>
          <p:cNvSpPr txBox="1"/>
          <p:nvPr/>
        </p:nvSpPr>
        <p:spPr>
          <a:xfrm>
            <a:off x="1258266" y="915225"/>
            <a:ext cx="877425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en-GB" sz="2400" b="1" dirty="0">
                <a:latin typeface="Roboto" panose="02000000000000000000" pitchFamily="2" charset="0"/>
                <a:ea typeface="Roboto" panose="02000000000000000000" pitchFamily="2" charset="0"/>
                <a:cs typeface="Roboto" panose="02000000000000000000" pitchFamily="2" charset="0"/>
              </a:rPr>
              <a:t>Overall percentage of best performance students</a:t>
            </a:r>
            <a:endParaRPr lang="en-US"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34950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295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35280B-5EEE-BC38-B115-FECEBDD7C797}"/>
              </a:ext>
            </a:extLst>
          </p:cNvPr>
          <p:cNvSpPr>
            <a:spLocks noGrp="1"/>
          </p:cNvSpPr>
          <p:nvPr>
            <p:ph type="title"/>
          </p:nvPr>
        </p:nvSpPr>
        <p:spPr>
          <a:xfrm>
            <a:off x="146649" y="153552"/>
            <a:ext cx="2984740" cy="2606902"/>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000" kern="1200" dirty="0">
                <a:solidFill>
                  <a:srgbClr val="FFFFFF"/>
                </a:solidFill>
                <a:latin typeface="Roboto" panose="02000000000000000000" pitchFamily="2" charset="0"/>
                <a:ea typeface="Roboto" panose="02000000000000000000" pitchFamily="2" charset="0"/>
                <a:cs typeface="Roboto" panose="02000000000000000000" pitchFamily="2" charset="0"/>
              </a:rPr>
              <a:t>Overall statistics of the Data</a:t>
            </a:r>
          </a:p>
        </p:txBody>
      </p:sp>
      <p:pic>
        <p:nvPicPr>
          <p:cNvPr id="5" name="Picture 4" descr="A screen shot of a computer program&#10;&#10;Description automatically generated with low confidence">
            <a:extLst>
              <a:ext uri="{FF2B5EF4-FFF2-40B4-BE49-F238E27FC236}">
                <a16:creationId xmlns:a16="http://schemas.microsoft.com/office/drawing/2014/main" id="{629360B5-2D9B-B48F-5F92-7182EE5D46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8038" y="116051"/>
            <a:ext cx="7211683" cy="4682735"/>
          </a:xfrm>
          <a:prstGeom prst="rect">
            <a:avLst/>
          </a:prstGeom>
        </p:spPr>
      </p:pic>
      <p:pic>
        <p:nvPicPr>
          <p:cNvPr id="7" name="Picture 6" descr="A picture containing text, screenshot&#10;&#10;Description automatically generated">
            <a:extLst>
              <a:ext uri="{FF2B5EF4-FFF2-40B4-BE49-F238E27FC236}">
                <a16:creationId xmlns:a16="http://schemas.microsoft.com/office/drawing/2014/main" id="{384FB7BB-3693-A684-11EB-3ADD6751F6D4}"/>
              </a:ext>
            </a:extLst>
          </p:cNvPr>
          <p:cNvPicPr>
            <a:picLocks noChangeAspect="1"/>
          </p:cNvPicPr>
          <p:nvPr/>
        </p:nvPicPr>
        <p:blipFill rotWithShape="1">
          <a:blip r:embed="rId3">
            <a:extLst>
              <a:ext uri="{28A0092B-C50C-407E-A947-70E740481C1C}">
                <a14:useLocalDpi xmlns:a14="http://schemas.microsoft.com/office/drawing/2010/main" val="0"/>
              </a:ext>
            </a:extLst>
          </a:blip>
          <a:srcRect t="47860" r="52085"/>
          <a:stretch/>
        </p:blipFill>
        <p:spPr>
          <a:xfrm>
            <a:off x="3291689" y="4914837"/>
            <a:ext cx="7211682" cy="1747295"/>
          </a:xfrm>
          <a:prstGeom prst="rect">
            <a:avLst/>
          </a:prstGeom>
        </p:spPr>
      </p:pic>
    </p:spTree>
    <p:extLst>
      <p:ext uri="{BB962C8B-B14F-4D97-AF65-F5344CB8AC3E}">
        <p14:creationId xmlns:p14="http://schemas.microsoft.com/office/powerpoint/2010/main" val="4154267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Triangle 44">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35280B-5EEE-BC38-B115-FECEBDD7C797}"/>
              </a:ext>
            </a:extLst>
          </p:cNvPr>
          <p:cNvSpPr>
            <a:spLocks noGrp="1"/>
          </p:cNvSpPr>
          <p:nvPr>
            <p:ph type="title"/>
          </p:nvPr>
        </p:nvSpPr>
        <p:spPr>
          <a:xfrm>
            <a:off x="583182" y="1851314"/>
            <a:ext cx="4617335" cy="3140658"/>
          </a:xfrm>
          <a:prstGeom prst="ellipse">
            <a:avLst/>
          </a:prstGeom>
        </p:spPr>
        <p:txBody>
          <a:bodyPr vert="horz" lIns="91440" tIns="45720" rIns="91440" bIns="45720" rtlCol="0" anchor="t">
            <a:normAutofit fontScale="90000"/>
          </a:bodyPr>
          <a:lstStyle/>
          <a:p>
            <a:r>
              <a:rPr lang="en-US" sz="2600" b="1" dirty="0">
                <a:latin typeface="Roboto" panose="02000000000000000000" pitchFamily="2" charset="0"/>
                <a:ea typeface="Roboto" panose="02000000000000000000" pitchFamily="2" charset="0"/>
                <a:cs typeface="Roboto" panose="02000000000000000000" pitchFamily="2" charset="0"/>
              </a:rPr>
              <a:t>My observations:</a:t>
            </a:r>
            <a:br>
              <a:rPr lang="en-US" sz="2600" dirty="0">
                <a:latin typeface="Roboto" panose="02000000000000000000" pitchFamily="2" charset="0"/>
                <a:ea typeface="Roboto" panose="02000000000000000000" pitchFamily="2" charset="0"/>
                <a:cs typeface="Roboto" panose="02000000000000000000" pitchFamily="2" charset="0"/>
              </a:rPr>
            </a:br>
            <a:br>
              <a:rPr lang="en-US" sz="2600" dirty="0">
                <a:latin typeface="Roboto" panose="02000000000000000000" pitchFamily="2" charset="0"/>
                <a:ea typeface="Roboto" panose="02000000000000000000" pitchFamily="2" charset="0"/>
                <a:cs typeface="Roboto" panose="02000000000000000000" pitchFamily="2" charset="0"/>
              </a:rPr>
            </a:br>
            <a:r>
              <a:rPr lang="en-US" sz="2200" dirty="0">
                <a:latin typeface="Roboto" panose="02000000000000000000" pitchFamily="2" charset="0"/>
                <a:ea typeface="Roboto" panose="02000000000000000000" pitchFamily="2" charset="0"/>
                <a:cs typeface="Roboto" panose="02000000000000000000" pitchFamily="2" charset="0"/>
              </a:rPr>
              <a:t>Reading has the highest-class average among other sections also with least deviation from its average</a:t>
            </a:r>
            <a:br>
              <a:rPr lang="en-US" sz="2200" dirty="0">
                <a:ea typeface="Calibri Light"/>
                <a:cs typeface="Calibri Light"/>
              </a:rPr>
            </a:br>
            <a:r>
              <a:rPr lang="en-US" sz="2200" dirty="0">
                <a:ea typeface="Calibri Light"/>
                <a:cs typeface="Calibri Light"/>
              </a:rPr>
              <a:t> </a:t>
            </a:r>
            <a:br>
              <a:rPr lang="en-US" sz="2600" dirty="0">
                <a:ea typeface="Calibri Light"/>
                <a:cs typeface="Calibri Light"/>
              </a:rPr>
            </a:br>
            <a:endParaRPr lang="en-US" sz="2600" kern="1200" dirty="0">
              <a:latin typeface="+mj-lt"/>
              <a:ea typeface="Calibri Light"/>
              <a:cs typeface="Calibri Light"/>
            </a:endParaRPr>
          </a:p>
        </p:txBody>
      </p:sp>
      <p:cxnSp>
        <p:nvCxnSpPr>
          <p:cNvPr id="49" name="Straight Connector 48">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57D0DDB-B49F-9E83-6053-252EEEE9CE86}"/>
              </a:ext>
            </a:extLst>
          </p:cNvPr>
          <p:cNvSpPr txBox="1"/>
          <p:nvPr/>
        </p:nvSpPr>
        <p:spPr>
          <a:xfrm>
            <a:off x="1647644" y="775629"/>
            <a:ext cx="83848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lgn="ctr"/>
            <a:r>
              <a:rPr lang="en-GB" sz="2400" b="1" dirty="0">
                <a:latin typeface="Roboto" panose="02000000000000000000" pitchFamily="2" charset="0"/>
                <a:ea typeface="Roboto" panose="02000000000000000000" pitchFamily="2" charset="0"/>
                <a:cs typeface="Roboto" panose="02000000000000000000" pitchFamily="2" charset="0"/>
              </a:rPr>
              <a:t>Overall statistics of the students’ performance</a:t>
            </a:r>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35973E88-0E93-A9C8-50EF-62340383D919}"/>
              </a:ext>
            </a:extLst>
          </p:cNvPr>
          <p:cNvSpPr txBox="1"/>
          <p:nvPr/>
        </p:nvSpPr>
        <p:spPr>
          <a:xfrm>
            <a:off x="4791419" y="1310485"/>
            <a:ext cx="5811080" cy="4847481"/>
          </a:xfrm>
          <a:prstGeom prst="rect">
            <a:avLst/>
          </a:prstGeom>
          <a:noFill/>
        </p:spPr>
        <p:txBody>
          <a:bodyPr wrap="square">
            <a:spAutoFit/>
          </a:bodyPr>
          <a:lstStyle/>
          <a:p>
            <a:r>
              <a:rPr lang="en-US" dirty="0">
                <a:latin typeface="Roboto" panose="02000000000000000000" pitchFamily="2" charset="0"/>
                <a:ea typeface="Roboto" panose="02000000000000000000" pitchFamily="2" charset="0"/>
                <a:cs typeface="Roboto" panose="02000000000000000000" pitchFamily="2" charset="0"/>
              </a:rPr>
              <a:t>Class Statistics in each section:</a:t>
            </a:r>
          </a:p>
          <a:p>
            <a:r>
              <a:rPr lang="en-US" dirty="0">
                <a:latin typeface="Roboto" panose="02000000000000000000" pitchFamily="2" charset="0"/>
                <a:ea typeface="Roboto" panose="02000000000000000000" pitchFamily="2" charset="0"/>
                <a:cs typeface="Roboto" panose="02000000000000000000" pitchFamily="2" charset="0"/>
              </a:rPr>
              <a:t>Math:- </a:t>
            </a:r>
          </a:p>
          <a:p>
            <a:r>
              <a:rPr lang="en-US" dirty="0">
                <a:latin typeface="Roboto" panose="02000000000000000000" pitchFamily="2" charset="0"/>
                <a:ea typeface="Roboto" panose="02000000000000000000" pitchFamily="2" charset="0"/>
                <a:cs typeface="Roboto" panose="02000000000000000000" pitchFamily="2" charset="0"/>
              </a:rPr>
              <a:t>  -Average: 66.07292707292707</a:t>
            </a:r>
          </a:p>
          <a:p>
            <a:r>
              <a:rPr lang="en-US" dirty="0">
                <a:latin typeface="Roboto" panose="02000000000000000000" pitchFamily="2" charset="0"/>
                <a:ea typeface="Roboto" panose="02000000000000000000" pitchFamily="2" charset="0"/>
                <a:cs typeface="Roboto" panose="02000000000000000000" pitchFamily="2" charset="0"/>
              </a:rPr>
              <a:t>  -Standard Deviation: 15.156449398368707</a:t>
            </a:r>
          </a:p>
          <a:p>
            <a:r>
              <a:rPr lang="en-US" dirty="0">
                <a:latin typeface="Roboto" panose="02000000000000000000" pitchFamily="2" charset="0"/>
                <a:ea typeface="Roboto" panose="02000000000000000000" pitchFamily="2" charset="0"/>
                <a:cs typeface="Roboto" panose="02000000000000000000" pitchFamily="2" charset="0"/>
              </a:rPr>
              <a:t>  -Min: 0 </a:t>
            </a:r>
          </a:p>
          <a:p>
            <a:r>
              <a:rPr lang="en-US" dirty="0">
                <a:latin typeface="Roboto" panose="02000000000000000000" pitchFamily="2" charset="0"/>
                <a:ea typeface="Roboto" panose="02000000000000000000" pitchFamily="2" charset="0"/>
                <a:cs typeface="Roboto" panose="02000000000000000000" pitchFamily="2" charset="0"/>
              </a:rPr>
              <a:t>  -Max: 100</a:t>
            </a:r>
          </a:p>
          <a:p>
            <a:endParaRPr lang="en-US" sz="1050" dirty="0">
              <a:latin typeface="Roboto" panose="02000000000000000000" pitchFamily="2" charset="0"/>
              <a:ea typeface="Roboto" panose="02000000000000000000" pitchFamily="2" charset="0"/>
              <a:cs typeface="Roboto" panose="02000000000000000000" pitchFamily="2" charset="0"/>
            </a:endParaRPr>
          </a:p>
          <a:p>
            <a:r>
              <a:rPr lang="en-US" dirty="0">
                <a:latin typeface="Roboto" panose="02000000000000000000" pitchFamily="2" charset="0"/>
                <a:ea typeface="Roboto" panose="02000000000000000000" pitchFamily="2" charset="0"/>
                <a:cs typeface="Roboto" panose="02000000000000000000" pitchFamily="2" charset="0"/>
              </a:rPr>
              <a:t>Reading:- </a:t>
            </a:r>
          </a:p>
          <a:p>
            <a:r>
              <a:rPr lang="en-US" dirty="0">
                <a:latin typeface="Roboto" panose="02000000000000000000" pitchFamily="2" charset="0"/>
                <a:ea typeface="Roboto" panose="02000000000000000000" pitchFamily="2" charset="0"/>
                <a:cs typeface="Roboto" panose="02000000000000000000" pitchFamily="2" charset="0"/>
              </a:rPr>
              <a:t>  -Average: 69.16283716283709</a:t>
            </a:r>
          </a:p>
          <a:p>
            <a:r>
              <a:rPr lang="en-US" dirty="0">
                <a:latin typeface="Roboto" panose="02000000000000000000" pitchFamily="2" charset="0"/>
                <a:ea typeface="Roboto" panose="02000000000000000000" pitchFamily="2" charset="0"/>
                <a:cs typeface="Roboto" panose="02000000000000000000" pitchFamily="2" charset="0"/>
              </a:rPr>
              <a:t>  - Standard Deviation: 14.586900968423523</a:t>
            </a:r>
          </a:p>
          <a:p>
            <a:r>
              <a:rPr lang="en-US" dirty="0">
                <a:latin typeface="Roboto" panose="02000000000000000000" pitchFamily="2" charset="0"/>
                <a:ea typeface="Roboto" panose="02000000000000000000" pitchFamily="2" charset="0"/>
                <a:cs typeface="Roboto" panose="02000000000000000000" pitchFamily="2" charset="0"/>
              </a:rPr>
              <a:t>  - Min: 17</a:t>
            </a:r>
          </a:p>
          <a:p>
            <a:r>
              <a:rPr lang="en-US" dirty="0">
                <a:latin typeface="Roboto" panose="02000000000000000000" pitchFamily="2" charset="0"/>
                <a:ea typeface="Roboto" panose="02000000000000000000" pitchFamily="2" charset="0"/>
                <a:cs typeface="Roboto" panose="02000000000000000000" pitchFamily="2" charset="0"/>
              </a:rPr>
              <a:t>  - Max: 100</a:t>
            </a:r>
          </a:p>
          <a:p>
            <a:endParaRPr lang="en-US" sz="1050" dirty="0">
              <a:latin typeface="Roboto" panose="02000000000000000000" pitchFamily="2" charset="0"/>
              <a:ea typeface="Roboto" panose="02000000000000000000" pitchFamily="2" charset="0"/>
              <a:cs typeface="Roboto" panose="02000000000000000000" pitchFamily="2" charset="0"/>
            </a:endParaRPr>
          </a:p>
          <a:p>
            <a:r>
              <a:rPr lang="en-US" dirty="0">
                <a:latin typeface="Roboto" panose="02000000000000000000" pitchFamily="2" charset="0"/>
                <a:ea typeface="Roboto" panose="02000000000000000000" pitchFamily="2" charset="0"/>
                <a:cs typeface="Roboto" panose="02000000000000000000" pitchFamily="2" charset="0"/>
              </a:rPr>
              <a:t>Writing:- </a:t>
            </a:r>
          </a:p>
          <a:p>
            <a:r>
              <a:rPr lang="en-US" dirty="0">
                <a:latin typeface="Roboto" panose="02000000000000000000" pitchFamily="2" charset="0"/>
                <a:ea typeface="Roboto" panose="02000000000000000000" pitchFamily="2" charset="0"/>
                <a:cs typeface="Roboto" panose="02000000000000000000" pitchFamily="2" charset="0"/>
              </a:rPr>
              <a:t>  -Average: 68.05494505494505</a:t>
            </a:r>
          </a:p>
          <a:p>
            <a:r>
              <a:rPr lang="en-US" dirty="0">
                <a:latin typeface="Roboto" panose="02000000000000000000" pitchFamily="2" charset="0"/>
                <a:ea typeface="Roboto" panose="02000000000000000000" pitchFamily="2" charset="0"/>
                <a:cs typeface="Roboto" panose="02000000000000000000" pitchFamily="2" charset="0"/>
              </a:rPr>
              <a:t>  - Standard Deviation: 15.180498361104172</a:t>
            </a:r>
          </a:p>
          <a:p>
            <a:r>
              <a:rPr lang="en-US" dirty="0">
                <a:latin typeface="Roboto" panose="02000000000000000000" pitchFamily="2" charset="0"/>
                <a:ea typeface="Roboto" panose="02000000000000000000" pitchFamily="2" charset="0"/>
                <a:cs typeface="Roboto" panose="02000000000000000000" pitchFamily="2" charset="0"/>
              </a:rPr>
              <a:t>  - Min: 10</a:t>
            </a:r>
          </a:p>
          <a:p>
            <a:r>
              <a:rPr lang="en-US" dirty="0">
                <a:latin typeface="Roboto" panose="02000000000000000000" pitchFamily="2" charset="0"/>
                <a:ea typeface="Roboto" panose="02000000000000000000" pitchFamily="2" charset="0"/>
                <a:cs typeface="Roboto" panose="02000000000000000000" pitchFamily="2" charset="0"/>
              </a:rPr>
              <a:t>  - Max: 100</a:t>
            </a:r>
          </a:p>
        </p:txBody>
      </p:sp>
    </p:spTree>
    <p:extLst>
      <p:ext uri="{BB962C8B-B14F-4D97-AF65-F5344CB8AC3E}">
        <p14:creationId xmlns:p14="http://schemas.microsoft.com/office/powerpoint/2010/main" val="3434447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295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35280B-5EEE-BC38-B115-FECEBDD7C797}"/>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000" kern="1200" dirty="0">
                <a:solidFill>
                  <a:srgbClr val="FFFFFF"/>
                </a:solidFill>
                <a:latin typeface="Roboto" panose="02000000000000000000" pitchFamily="2" charset="0"/>
                <a:ea typeface="Roboto" panose="02000000000000000000" pitchFamily="2" charset="0"/>
                <a:cs typeface="Roboto" panose="02000000000000000000" pitchFamily="2" charset="0"/>
              </a:rPr>
              <a:t>Performance of each Ethnic group</a:t>
            </a:r>
          </a:p>
        </p:txBody>
      </p:sp>
      <p:pic>
        <p:nvPicPr>
          <p:cNvPr id="11" name="Picture 10">
            <a:extLst>
              <a:ext uri="{FF2B5EF4-FFF2-40B4-BE49-F238E27FC236}">
                <a16:creationId xmlns:a16="http://schemas.microsoft.com/office/drawing/2014/main" id="{32287552-3106-0F4A-8B61-339CA7D32EA8}"/>
              </a:ext>
            </a:extLst>
          </p:cNvPr>
          <p:cNvPicPr>
            <a:picLocks noChangeAspect="1"/>
          </p:cNvPicPr>
          <p:nvPr/>
        </p:nvPicPr>
        <p:blipFill>
          <a:blip r:embed="rId2"/>
          <a:stretch>
            <a:fillRect/>
          </a:stretch>
        </p:blipFill>
        <p:spPr>
          <a:xfrm>
            <a:off x="3748014" y="272888"/>
            <a:ext cx="7924033" cy="6312224"/>
          </a:xfrm>
          <a:prstGeom prst="rect">
            <a:avLst/>
          </a:prstGeom>
        </p:spPr>
      </p:pic>
    </p:spTree>
    <p:extLst>
      <p:ext uri="{BB962C8B-B14F-4D97-AF65-F5344CB8AC3E}">
        <p14:creationId xmlns:p14="http://schemas.microsoft.com/office/powerpoint/2010/main" val="1694847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Triangle 44">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35280B-5EEE-BC38-B115-FECEBDD7C797}"/>
              </a:ext>
            </a:extLst>
          </p:cNvPr>
          <p:cNvSpPr>
            <a:spLocks noGrp="1"/>
          </p:cNvSpPr>
          <p:nvPr>
            <p:ph type="title"/>
          </p:nvPr>
        </p:nvSpPr>
        <p:spPr>
          <a:xfrm>
            <a:off x="583182" y="1851314"/>
            <a:ext cx="4617335" cy="3140658"/>
          </a:xfrm>
          <a:prstGeom prst="ellipse">
            <a:avLst/>
          </a:prstGeom>
        </p:spPr>
        <p:txBody>
          <a:bodyPr vert="horz" lIns="91440" tIns="45720" rIns="91440" bIns="45720" rtlCol="0" anchor="t">
            <a:normAutofit fontScale="90000"/>
          </a:bodyPr>
          <a:lstStyle/>
          <a:p>
            <a:r>
              <a:rPr lang="en-US" sz="2600" b="1" dirty="0">
                <a:latin typeface="Roboto" panose="02000000000000000000" pitchFamily="2" charset="0"/>
                <a:ea typeface="Roboto" panose="02000000000000000000" pitchFamily="2" charset="0"/>
                <a:cs typeface="Roboto" panose="02000000000000000000" pitchFamily="2" charset="0"/>
              </a:rPr>
              <a:t>My observations:</a:t>
            </a:r>
            <a:br>
              <a:rPr lang="en-US" sz="2600" dirty="0">
                <a:latin typeface="Roboto" panose="02000000000000000000" pitchFamily="2" charset="0"/>
                <a:ea typeface="Roboto" panose="02000000000000000000" pitchFamily="2" charset="0"/>
                <a:cs typeface="Roboto" panose="02000000000000000000" pitchFamily="2" charset="0"/>
              </a:rPr>
            </a:br>
            <a:br>
              <a:rPr lang="en-US" sz="2600" dirty="0">
                <a:latin typeface="Roboto" panose="02000000000000000000" pitchFamily="2" charset="0"/>
                <a:ea typeface="Roboto" panose="02000000000000000000" pitchFamily="2" charset="0"/>
                <a:cs typeface="Roboto" panose="02000000000000000000" pitchFamily="2" charset="0"/>
              </a:rPr>
            </a:br>
            <a:r>
              <a:rPr lang="en-US" sz="2600" dirty="0">
                <a:latin typeface="Roboto" panose="02000000000000000000" pitchFamily="2" charset="0"/>
                <a:ea typeface="Roboto" panose="02000000000000000000" pitchFamily="2" charset="0"/>
                <a:cs typeface="Roboto" panose="02000000000000000000" pitchFamily="2" charset="0"/>
              </a:rPr>
              <a:t>Students of group –E perform better in all the subjects than other groups in the school</a:t>
            </a:r>
            <a:endParaRPr lang="en-US" sz="2600" kern="1200" dirty="0">
              <a:latin typeface="Roboto" panose="02000000000000000000" pitchFamily="2" charset="0"/>
              <a:ea typeface="Roboto" panose="02000000000000000000" pitchFamily="2" charset="0"/>
              <a:cs typeface="Roboto" panose="02000000000000000000" pitchFamily="2" charset="0"/>
            </a:endParaRPr>
          </a:p>
        </p:txBody>
      </p:sp>
      <p:cxnSp>
        <p:nvCxnSpPr>
          <p:cNvPr id="49" name="Straight Connector 48">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57D0DDB-B49F-9E83-6053-252EEEE9CE86}"/>
              </a:ext>
            </a:extLst>
          </p:cNvPr>
          <p:cNvSpPr txBox="1"/>
          <p:nvPr/>
        </p:nvSpPr>
        <p:spPr>
          <a:xfrm>
            <a:off x="1292772" y="814552"/>
            <a:ext cx="802990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en-GB" sz="2400" b="1" dirty="0">
                <a:latin typeface="Roboto" panose="02000000000000000000" pitchFamily="2" charset="0"/>
                <a:ea typeface="Roboto" panose="02000000000000000000" pitchFamily="2" charset="0"/>
                <a:cs typeface="Roboto" panose="02000000000000000000" pitchFamily="2" charset="0"/>
              </a:rPr>
              <a:t>Overall percentage of each Ethnic group</a:t>
            </a:r>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A664FAE1-6D8C-47D0-4BDF-CCDC24167F34}"/>
              </a:ext>
            </a:extLst>
          </p:cNvPr>
          <p:cNvSpPr txBox="1"/>
          <p:nvPr/>
        </p:nvSpPr>
        <p:spPr>
          <a:xfrm>
            <a:off x="4715580" y="1350708"/>
            <a:ext cx="5552450" cy="3970318"/>
          </a:xfrm>
          <a:prstGeom prst="rect">
            <a:avLst/>
          </a:prstGeom>
          <a:noFill/>
        </p:spPr>
        <p:txBody>
          <a:bodyPr wrap="square">
            <a:spAutoFit/>
          </a:bodyPr>
          <a:lstStyle/>
          <a:p>
            <a:r>
              <a:rPr lang="en-US" dirty="0">
                <a:latin typeface="Roboto" panose="02000000000000000000" pitchFamily="2" charset="0"/>
                <a:ea typeface="Roboto" panose="02000000000000000000" pitchFamily="2" charset="0"/>
                <a:cs typeface="Roboto" panose="02000000000000000000" pitchFamily="2" charset="0"/>
              </a:rPr>
              <a:t>Ethnicity: group B</a:t>
            </a:r>
          </a:p>
          <a:p>
            <a:r>
              <a:rPr lang="en-US" dirty="0">
                <a:latin typeface="Roboto" panose="02000000000000000000" pitchFamily="2" charset="0"/>
                <a:ea typeface="Roboto" panose="02000000000000000000" pitchFamily="2" charset="0"/>
                <a:cs typeface="Roboto" panose="02000000000000000000" pitchFamily="2" charset="0"/>
              </a:rPr>
              <a:t>Math Average: 63.45</a:t>
            </a:r>
          </a:p>
          <a:p>
            <a:r>
              <a:rPr lang="en-US" dirty="0">
                <a:latin typeface="Roboto" panose="02000000000000000000" pitchFamily="2" charset="0"/>
                <a:ea typeface="Roboto" panose="02000000000000000000" pitchFamily="2" charset="0"/>
                <a:cs typeface="Roboto" panose="02000000000000000000" pitchFamily="2" charset="0"/>
              </a:rPr>
              <a:t>Reading Average: 67.35</a:t>
            </a:r>
          </a:p>
          <a:p>
            <a:r>
              <a:rPr lang="en-US" dirty="0">
                <a:latin typeface="Roboto" panose="02000000000000000000" pitchFamily="2" charset="0"/>
                <a:ea typeface="Roboto" panose="02000000000000000000" pitchFamily="2" charset="0"/>
                <a:cs typeface="Roboto" panose="02000000000000000000" pitchFamily="2" charset="0"/>
              </a:rPr>
              <a:t>Writing Average: 65.60</a:t>
            </a:r>
          </a:p>
          <a:p>
            <a:endParaRPr lang="en-US" dirty="0">
              <a:latin typeface="Roboto" panose="02000000000000000000" pitchFamily="2" charset="0"/>
              <a:ea typeface="Roboto" panose="02000000000000000000" pitchFamily="2" charset="0"/>
              <a:cs typeface="Roboto" panose="02000000000000000000" pitchFamily="2" charset="0"/>
            </a:endParaRPr>
          </a:p>
          <a:p>
            <a:r>
              <a:rPr lang="en-US" dirty="0">
                <a:latin typeface="Roboto" panose="02000000000000000000" pitchFamily="2" charset="0"/>
                <a:ea typeface="Roboto" panose="02000000000000000000" pitchFamily="2" charset="0"/>
                <a:cs typeface="Roboto" panose="02000000000000000000" pitchFamily="2" charset="0"/>
              </a:rPr>
              <a:t>Ethnicity: group A</a:t>
            </a:r>
          </a:p>
          <a:p>
            <a:r>
              <a:rPr lang="en-US" dirty="0">
                <a:latin typeface="Roboto" panose="02000000000000000000" pitchFamily="2" charset="0"/>
                <a:ea typeface="Roboto" panose="02000000000000000000" pitchFamily="2" charset="0"/>
                <a:cs typeface="Roboto" panose="02000000000000000000" pitchFamily="2" charset="0"/>
              </a:rPr>
              <a:t>Math Average: 61.50</a:t>
            </a:r>
          </a:p>
          <a:p>
            <a:r>
              <a:rPr lang="en-US" dirty="0">
                <a:latin typeface="Roboto" panose="02000000000000000000" pitchFamily="2" charset="0"/>
                <a:ea typeface="Roboto" panose="02000000000000000000" pitchFamily="2" charset="0"/>
                <a:cs typeface="Roboto" panose="02000000000000000000" pitchFamily="2" charset="0"/>
              </a:rPr>
              <a:t>Reading Average: 64.66</a:t>
            </a:r>
          </a:p>
          <a:p>
            <a:r>
              <a:rPr lang="en-US" dirty="0">
                <a:latin typeface="Roboto" panose="02000000000000000000" pitchFamily="2" charset="0"/>
                <a:ea typeface="Roboto" panose="02000000000000000000" pitchFamily="2" charset="0"/>
                <a:cs typeface="Roboto" panose="02000000000000000000" pitchFamily="2" charset="0"/>
              </a:rPr>
              <a:t>Writing Average: 62.74</a:t>
            </a:r>
          </a:p>
          <a:p>
            <a:endParaRPr lang="en-US" dirty="0">
              <a:latin typeface="Roboto" panose="02000000000000000000" pitchFamily="2" charset="0"/>
              <a:ea typeface="Roboto" panose="02000000000000000000" pitchFamily="2" charset="0"/>
              <a:cs typeface="Roboto" panose="02000000000000000000" pitchFamily="2" charset="0"/>
            </a:endParaRPr>
          </a:p>
          <a:p>
            <a:r>
              <a:rPr lang="en-US" dirty="0">
                <a:latin typeface="Roboto" panose="02000000000000000000" pitchFamily="2" charset="0"/>
                <a:ea typeface="Roboto" panose="02000000000000000000" pitchFamily="2" charset="0"/>
                <a:cs typeface="Roboto" panose="02000000000000000000" pitchFamily="2" charset="0"/>
              </a:rPr>
              <a:t>Ethnicity: group D</a:t>
            </a:r>
          </a:p>
          <a:p>
            <a:r>
              <a:rPr lang="en-US" dirty="0">
                <a:latin typeface="Roboto" panose="02000000000000000000" pitchFamily="2" charset="0"/>
                <a:ea typeface="Roboto" panose="02000000000000000000" pitchFamily="2" charset="0"/>
                <a:cs typeface="Roboto" panose="02000000000000000000" pitchFamily="2" charset="0"/>
              </a:rPr>
              <a:t>Math Average: 67.36</a:t>
            </a:r>
          </a:p>
          <a:p>
            <a:r>
              <a:rPr lang="en-US" dirty="0">
                <a:latin typeface="Roboto" panose="02000000000000000000" pitchFamily="2" charset="0"/>
                <a:ea typeface="Roboto" panose="02000000000000000000" pitchFamily="2" charset="0"/>
                <a:cs typeface="Roboto" panose="02000000000000000000" pitchFamily="2" charset="0"/>
              </a:rPr>
              <a:t>Reading Average: 70.03</a:t>
            </a:r>
          </a:p>
          <a:p>
            <a:r>
              <a:rPr lang="en-US" dirty="0">
                <a:latin typeface="Roboto" panose="02000000000000000000" pitchFamily="2" charset="0"/>
                <a:ea typeface="Roboto" panose="02000000000000000000" pitchFamily="2" charset="0"/>
                <a:cs typeface="Roboto" panose="02000000000000000000" pitchFamily="2" charset="0"/>
              </a:rPr>
              <a:t>Writing Average: 70.15</a:t>
            </a:r>
          </a:p>
        </p:txBody>
      </p:sp>
      <p:sp>
        <p:nvSpPr>
          <p:cNvPr id="5" name="TextBox 4">
            <a:extLst>
              <a:ext uri="{FF2B5EF4-FFF2-40B4-BE49-F238E27FC236}">
                <a16:creationId xmlns:a16="http://schemas.microsoft.com/office/drawing/2014/main" id="{91C956F7-E58A-AD9A-7540-B4A67F30E41F}"/>
              </a:ext>
            </a:extLst>
          </p:cNvPr>
          <p:cNvSpPr txBox="1"/>
          <p:nvPr/>
        </p:nvSpPr>
        <p:spPr>
          <a:xfrm>
            <a:off x="7878445" y="2043205"/>
            <a:ext cx="3301969" cy="2585323"/>
          </a:xfrm>
          <a:prstGeom prst="rect">
            <a:avLst/>
          </a:prstGeom>
          <a:noFill/>
        </p:spPr>
        <p:txBody>
          <a:bodyPr wrap="square">
            <a:spAutoFit/>
          </a:bodyPr>
          <a:lstStyle/>
          <a:p>
            <a:r>
              <a:rPr lang="en-US" dirty="0">
                <a:latin typeface="Roboto" panose="02000000000000000000" pitchFamily="2" charset="0"/>
                <a:ea typeface="Roboto" panose="02000000000000000000" pitchFamily="2" charset="0"/>
                <a:cs typeface="Roboto" panose="02000000000000000000" pitchFamily="2" charset="0"/>
              </a:rPr>
              <a:t>Ethnicity: group E</a:t>
            </a:r>
          </a:p>
          <a:p>
            <a:r>
              <a:rPr lang="en-US" dirty="0">
                <a:latin typeface="Roboto" panose="02000000000000000000" pitchFamily="2" charset="0"/>
                <a:ea typeface="Roboto" panose="02000000000000000000" pitchFamily="2" charset="0"/>
                <a:cs typeface="Roboto" panose="02000000000000000000" pitchFamily="2" charset="0"/>
              </a:rPr>
              <a:t>Math Average: 73.82</a:t>
            </a:r>
          </a:p>
          <a:p>
            <a:r>
              <a:rPr lang="en-US" dirty="0">
                <a:latin typeface="Roboto" panose="02000000000000000000" pitchFamily="2" charset="0"/>
                <a:ea typeface="Roboto" panose="02000000000000000000" pitchFamily="2" charset="0"/>
                <a:cs typeface="Roboto" panose="02000000000000000000" pitchFamily="2" charset="0"/>
              </a:rPr>
              <a:t>Reading Average: 73.03</a:t>
            </a:r>
          </a:p>
          <a:p>
            <a:r>
              <a:rPr lang="en-US" dirty="0">
                <a:latin typeface="Roboto" panose="02000000000000000000" pitchFamily="2" charset="0"/>
                <a:ea typeface="Roboto" panose="02000000000000000000" pitchFamily="2" charset="0"/>
                <a:cs typeface="Roboto" panose="02000000000000000000" pitchFamily="2" charset="0"/>
              </a:rPr>
              <a:t>Writing Average: 71.41</a:t>
            </a:r>
          </a:p>
          <a:p>
            <a:endParaRPr lang="en-US" dirty="0">
              <a:latin typeface="Roboto" panose="02000000000000000000" pitchFamily="2" charset="0"/>
              <a:ea typeface="Roboto" panose="02000000000000000000" pitchFamily="2" charset="0"/>
              <a:cs typeface="Roboto" panose="02000000000000000000" pitchFamily="2" charset="0"/>
            </a:endParaRPr>
          </a:p>
          <a:p>
            <a:r>
              <a:rPr lang="en-US" dirty="0">
                <a:latin typeface="Roboto" panose="02000000000000000000" pitchFamily="2" charset="0"/>
                <a:ea typeface="Roboto" panose="02000000000000000000" pitchFamily="2" charset="0"/>
                <a:cs typeface="Roboto" panose="02000000000000000000" pitchFamily="2" charset="0"/>
              </a:rPr>
              <a:t>Ethnicity: group C</a:t>
            </a:r>
          </a:p>
          <a:p>
            <a:r>
              <a:rPr lang="en-US" dirty="0">
                <a:latin typeface="Roboto" panose="02000000000000000000" pitchFamily="2" charset="0"/>
                <a:ea typeface="Roboto" panose="02000000000000000000" pitchFamily="2" charset="0"/>
                <a:cs typeface="Roboto" panose="02000000000000000000" pitchFamily="2" charset="0"/>
              </a:rPr>
              <a:t>Math Average: 64.46</a:t>
            </a:r>
          </a:p>
          <a:p>
            <a:r>
              <a:rPr lang="en-US" dirty="0">
                <a:latin typeface="Roboto" panose="02000000000000000000" pitchFamily="2" charset="0"/>
                <a:ea typeface="Roboto" panose="02000000000000000000" pitchFamily="2" charset="0"/>
                <a:cs typeface="Roboto" panose="02000000000000000000" pitchFamily="2" charset="0"/>
              </a:rPr>
              <a:t>Reading Average: 69.10</a:t>
            </a:r>
          </a:p>
          <a:p>
            <a:r>
              <a:rPr lang="en-US" dirty="0">
                <a:latin typeface="Roboto" panose="02000000000000000000" pitchFamily="2" charset="0"/>
                <a:ea typeface="Roboto" panose="02000000000000000000" pitchFamily="2" charset="0"/>
                <a:cs typeface="Roboto" panose="02000000000000000000" pitchFamily="2" charset="0"/>
              </a:rPr>
              <a:t>Writing Average: 67.83</a:t>
            </a:r>
          </a:p>
        </p:txBody>
      </p:sp>
    </p:spTree>
    <p:extLst>
      <p:ext uri="{BB962C8B-B14F-4D97-AF65-F5344CB8AC3E}">
        <p14:creationId xmlns:p14="http://schemas.microsoft.com/office/powerpoint/2010/main" val="20377745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295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35280B-5EEE-BC38-B115-FECEBDD7C797}"/>
              </a:ext>
            </a:extLst>
          </p:cNvPr>
          <p:cNvSpPr>
            <a:spLocks noGrp="1"/>
          </p:cNvSpPr>
          <p:nvPr>
            <p:ph type="title"/>
          </p:nvPr>
        </p:nvSpPr>
        <p:spPr>
          <a:xfrm>
            <a:off x="146649" y="153551"/>
            <a:ext cx="3524306" cy="311413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000" kern="1200" dirty="0">
                <a:solidFill>
                  <a:srgbClr val="FFFFFF"/>
                </a:solidFill>
                <a:latin typeface="Roboto" panose="02000000000000000000" pitchFamily="2" charset="0"/>
                <a:ea typeface="Roboto" panose="02000000000000000000" pitchFamily="2" charset="0"/>
                <a:cs typeface="Roboto" panose="02000000000000000000" pitchFamily="2" charset="0"/>
              </a:rPr>
              <a:t>Analysis on gender count based on Lunch type</a:t>
            </a:r>
          </a:p>
        </p:txBody>
      </p:sp>
      <p:pic>
        <p:nvPicPr>
          <p:cNvPr id="5" name="Picture 4">
            <a:extLst>
              <a:ext uri="{FF2B5EF4-FFF2-40B4-BE49-F238E27FC236}">
                <a16:creationId xmlns:a16="http://schemas.microsoft.com/office/drawing/2014/main" id="{C44587EF-1B93-08D1-A67B-5E520A8DEC0D}"/>
              </a:ext>
            </a:extLst>
          </p:cNvPr>
          <p:cNvPicPr>
            <a:picLocks noChangeAspect="1"/>
          </p:cNvPicPr>
          <p:nvPr/>
        </p:nvPicPr>
        <p:blipFill>
          <a:blip r:embed="rId2"/>
          <a:stretch>
            <a:fillRect/>
          </a:stretch>
        </p:blipFill>
        <p:spPr>
          <a:xfrm>
            <a:off x="3817604" y="1494781"/>
            <a:ext cx="8041139" cy="4880139"/>
          </a:xfrm>
          <a:prstGeom prst="rect">
            <a:avLst/>
          </a:prstGeom>
        </p:spPr>
      </p:pic>
    </p:spTree>
    <p:extLst>
      <p:ext uri="{BB962C8B-B14F-4D97-AF65-F5344CB8AC3E}">
        <p14:creationId xmlns:p14="http://schemas.microsoft.com/office/powerpoint/2010/main" val="11856569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Triangle 44">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35280B-5EEE-BC38-B115-FECEBDD7C797}"/>
              </a:ext>
            </a:extLst>
          </p:cNvPr>
          <p:cNvSpPr>
            <a:spLocks noGrp="1"/>
          </p:cNvSpPr>
          <p:nvPr>
            <p:ph type="title"/>
          </p:nvPr>
        </p:nvSpPr>
        <p:spPr>
          <a:xfrm>
            <a:off x="583182" y="1851314"/>
            <a:ext cx="4617335" cy="3140658"/>
          </a:xfrm>
          <a:prstGeom prst="ellipse">
            <a:avLst/>
          </a:prstGeom>
        </p:spPr>
        <p:txBody>
          <a:bodyPr vert="horz" lIns="91440" tIns="45720" rIns="91440" bIns="45720" rtlCol="0" anchor="t">
            <a:normAutofit fontScale="90000"/>
          </a:bodyPr>
          <a:lstStyle/>
          <a:p>
            <a:r>
              <a:rPr lang="en-US" sz="2600" b="1" dirty="0">
                <a:latin typeface="Roboto" panose="02000000000000000000" pitchFamily="2" charset="0"/>
                <a:ea typeface="Roboto" panose="02000000000000000000" pitchFamily="2" charset="0"/>
                <a:cs typeface="Roboto" panose="02000000000000000000" pitchFamily="2" charset="0"/>
              </a:rPr>
              <a:t>My observations:</a:t>
            </a:r>
            <a:br>
              <a:rPr lang="en-US" sz="2600" dirty="0">
                <a:latin typeface="Roboto" panose="02000000000000000000" pitchFamily="2" charset="0"/>
                <a:ea typeface="Roboto" panose="02000000000000000000" pitchFamily="2" charset="0"/>
                <a:cs typeface="Roboto" panose="02000000000000000000" pitchFamily="2" charset="0"/>
              </a:rPr>
            </a:br>
            <a:br>
              <a:rPr lang="en-US" sz="2600" dirty="0">
                <a:latin typeface="Roboto" panose="02000000000000000000" pitchFamily="2" charset="0"/>
                <a:ea typeface="Roboto" panose="02000000000000000000" pitchFamily="2" charset="0"/>
                <a:cs typeface="Roboto" panose="02000000000000000000" pitchFamily="2" charset="0"/>
              </a:rPr>
            </a:br>
            <a:br>
              <a:rPr lang="en-US" sz="2200" dirty="0">
                <a:latin typeface="Roboto" panose="02000000000000000000" pitchFamily="2" charset="0"/>
                <a:ea typeface="Roboto" panose="02000000000000000000" pitchFamily="2" charset="0"/>
                <a:cs typeface="Roboto" panose="02000000000000000000" pitchFamily="2" charset="0"/>
              </a:rPr>
            </a:br>
            <a:r>
              <a:rPr lang="en-US" sz="2200" dirty="0">
                <a:latin typeface="Roboto" panose="02000000000000000000" pitchFamily="2" charset="0"/>
                <a:ea typeface="Roboto" panose="02000000000000000000" pitchFamily="2" charset="0"/>
                <a:cs typeface="Roboto" panose="02000000000000000000" pitchFamily="2" charset="0"/>
              </a:rPr>
              <a:t>Most of the students prefer the Standard Lunch over the Free/Reduced Lunch</a:t>
            </a:r>
            <a:br>
              <a:rPr lang="en-US" sz="2200" dirty="0">
                <a:latin typeface="Roboto" panose="02000000000000000000" pitchFamily="2" charset="0"/>
                <a:ea typeface="Roboto" panose="02000000000000000000" pitchFamily="2" charset="0"/>
                <a:cs typeface="Roboto" panose="02000000000000000000" pitchFamily="2" charset="0"/>
              </a:rPr>
            </a:br>
            <a:br>
              <a:rPr lang="en-US" sz="2200" dirty="0">
                <a:ea typeface="Calibri Light"/>
                <a:cs typeface="Calibri Light"/>
              </a:rPr>
            </a:br>
            <a:r>
              <a:rPr lang="en-US" sz="2200" dirty="0">
                <a:ea typeface="Calibri Light"/>
                <a:cs typeface="Calibri Light"/>
              </a:rPr>
              <a:t> </a:t>
            </a:r>
            <a:br>
              <a:rPr lang="en-US" sz="2600" dirty="0">
                <a:ea typeface="Calibri Light"/>
                <a:cs typeface="Calibri Light"/>
              </a:rPr>
            </a:br>
            <a:endParaRPr lang="en-US" sz="2600" kern="1200" dirty="0">
              <a:latin typeface="+mj-lt"/>
              <a:ea typeface="Calibri Light"/>
              <a:cs typeface="Calibri Light"/>
            </a:endParaRPr>
          </a:p>
        </p:txBody>
      </p:sp>
      <p:cxnSp>
        <p:nvCxnSpPr>
          <p:cNvPr id="49" name="Straight Connector 48">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57D0DDB-B49F-9E83-6053-252EEEE9CE86}"/>
              </a:ext>
            </a:extLst>
          </p:cNvPr>
          <p:cNvSpPr txBox="1"/>
          <p:nvPr/>
        </p:nvSpPr>
        <p:spPr>
          <a:xfrm>
            <a:off x="1647644" y="775629"/>
            <a:ext cx="820372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lgn="ctr"/>
            <a:r>
              <a:rPr lang="en-GB" sz="2400" b="1" dirty="0">
                <a:latin typeface="Roboto" panose="02000000000000000000" pitchFamily="2" charset="0"/>
                <a:ea typeface="Roboto" panose="02000000000000000000" pitchFamily="2" charset="0"/>
                <a:cs typeface="Roboto" panose="02000000000000000000" pitchFamily="2" charset="0"/>
              </a:rPr>
              <a:t>Gender count of students based on Lunch type</a:t>
            </a:r>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17CA5671-6079-1439-18D3-0658FE82E30B}"/>
              </a:ext>
            </a:extLst>
          </p:cNvPr>
          <p:cNvSpPr txBox="1"/>
          <p:nvPr/>
        </p:nvSpPr>
        <p:spPr>
          <a:xfrm>
            <a:off x="5296071" y="2735702"/>
            <a:ext cx="4229604" cy="1200329"/>
          </a:xfrm>
          <a:prstGeom prst="rect">
            <a:avLst/>
          </a:prstGeom>
          <a:noFill/>
        </p:spPr>
        <p:txBody>
          <a:bodyPr wrap="square">
            <a:spAutoFit/>
          </a:bodyPr>
          <a:lstStyle/>
          <a:p>
            <a:r>
              <a:rPr lang="en-US" dirty="0">
                <a:latin typeface="Roboto" panose="02000000000000000000" pitchFamily="2" charset="0"/>
                <a:ea typeface="Roboto" panose="02000000000000000000" pitchFamily="2" charset="0"/>
                <a:cs typeface="Roboto" panose="02000000000000000000" pitchFamily="2" charset="0"/>
              </a:rPr>
              <a:t>male: free/reduced - Count: 166</a:t>
            </a:r>
          </a:p>
          <a:p>
            <a:r>
              <a:rPr lang="en-US" dirty="0">
                <a:latin typeface="Roboto" panose="02000000000000000000" pitchFamily="2" charset="0"/>
                <a:ea typeface="Roboto" panose="02000000000000000000" pitchFamily="2" charset="0"/>
                <a:cs typeface="Roboto" panose="02000000000000000000" pitchFamily="2" charset="0"/>
              </a:rPr>
              <a:t>male: standard - Count: 316</a:t>
            </a:r>
          </a:p>
          <a:p>
            <a:r>
              <a:rPr lang="en-US" dirty="0">
                <a:latin typeface="Roboto" panose="02000000000000000000" pitchFamily="2" charset="0"/>
                <a:ea typeface="Roboto" panose="02000000000000000000" pitchFamily="2" charset="0"/>
                <a:cs typeface="Roboto" panose="02000000000000000000" pitchFamily="2" charset="0"/>
              </a:rPr>
              <a:t>female: standard - Count: 329</a:t>
            </a:r>
          </a:p>
          <a:p>
            <a:r>
              <a:rPr lang="en-US" dirty="0">
                <a:latin typeface="Roboto" panose="02000000000000000000" pitchFamily="2" charset="0"/>
                <a:ea typeface="Roboto" panose="02000000000000000000" pitchFamily="2" charset="0"/>
                <a:cs typeface="Roboto" panose="02000000000000000000" pitchFamily="2" charset="0"/>
              </a:rPr>
              <a:t>female: free/reduced - Count: 189</a:t>
            </a:r>
          </a:p>
        </p:txBody>
      </p:sp>
    </p:spTree>
    <p:extLst>
      <p:ext uri="{BB962C8B-B14F-4D97-AF65-F5344CB8AC3E}">
        <p14:creationId xmlns:p14="http://schemas.microsoft.com/office/powerpoint/2010/main" val="3180817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23"/>
          <p:cNvSpPr txBox="1">
            <a:spLocks noGrp="1"/>
          </p:cNvSpPr>
          <p:nvPr>
            <p:ph type="title"/>
          </p:nvPr>
        </p:nvSpPr>
        <p:spPr>
          <a:xfrm>
            <a:off x="609600" y="548633"/>
            <a:ext cx="10972800" cy="642000"/>
          </a:xfrm>
          <a:prstGeom prst="rect">
            <a:avLst/>
          </a:prstGeom>
        </p:spPr>
        <p:txBody>
          <a:bodyPr spcFirstLastPara="1" vert="horz" wrap="square" lIns="121900" tIns="121900" rIns="121900" bIns="121900" rtlCol="0" anchor="ctr" anchorCtr="0">
            <a:noAutofit/>
          </a:bodyPr>
          <a:lstStyle/>
          <a:p>
            <a:pPr algn="ctr">
              <a:spcBef>
                <a:spcPts val="0"/>
              </a:spcBef>
              <a:buClr>
                <a:schemeClr val="dk1"/>
              </a:buClr>
              <a:buSzPts val="1100"/>
            </a:pPr>
            <a:r>
              <a:rPr lang="en-IN" b="1" dirty="0">
                <a:latin typeface="Roboto" panose="02000000000000000000" pitchFamily="2" charset="0"/>
                <a:ea typeface="Roboto" panose="02000000000000000000" pitchFamily="2" charset="0"/>
                <a:cs typeface="Roboto" panose="02000000000000000000" pitchFamily="2" charset="0"/>
              </a:rPr>
              <a:t>About our dataset</a:t>
            </a:r>
            <a:endParaRPr b="1" dirty="0">
              <a:latin typeface="Roboto" panose="02000000000000000000" pitchFamily="2" charset="0"/>
              <a:ea typeface="Roboto" panose="02000000000000000000" pitchFamily="2" charset="0"/>
              <a:cs typeface="Roboto" panose="02000000000000000000" pitchFamily="2" charset="0"/>
            </a:endParaRPr>
          </a:p>
        </p:txBody>
      </p:sp>
      <p:sp>
        <p:nvSpPr>
          <p:cNvPr id="425" name="Google Shape;425;p23"/>
          <p:cNvSpPr/>
          <p:nvPr/>
        </p:nvSpPr>
        <p:spPr>
          <a:xfrm>
            <a:off x="609600" y="2709633"/>
            <a:ext cx="10972800" cy="1438800"/>
          </a:xfrm>
          <a:prstGeom prst="rightArrow">
            <a:avLst>
              <a:gd name="adj1" fmla="val 50000"/>
              <a:gd name="adj2" fmla="val 50000"/>
            </a:avLst>
          </a:prstGeom>
          <a:solidFill>
            <a:schemeClr val="accent1"/>
          </a:solidFill>
          <a:ln>
            <a:noFill/>
          </a:ln>
        </p:spPr>
        <p:txBody>
          <a:bodyPr spcFirstLastPara="1" wrap="square" lIns="121900" tIns="121900" rIns="121900" bIns="121900" anchor="ctr" anchorCtr="0">
            <a:noAutofit/>
          </a:bodyPr>
          <a:lstStyle/>
          <a:p>
            <a:endParaRPr sz="2400"/>
          </a:p>
        </p:txBody>
      </p:sp>
      <p:sp>
        <p:nvSpPr>
          <p:cNvPr id="426" name="Google Shape;426;p23"/>
          <p:cNvSpPr/>
          <p:nvPr/>
        </p:nvSpPr>
        <p:spPr>
          <a:xfrm>
            <a:off x="2086733" y="2500400"/>
            <a:ext cx="1857200" cy="1857200"/>
          </a:xfrm>
          <a:prstGeom prst="ellipse">
            <a:avLst/>
          </a:prstGeom>
          <a:solidFill>
            <a:schemeClr val="accent3"/>
          </a:solidFill>
          <a:ln>
            <a:noFill/>
          </a:ln>
        </p:spPr>
        <p:txBody>
          <a:bodyPr spcFirstLastPara="1" wrap="square" lIns="121900" tIns="121900" rIns="121900" bIns="121900" anchor="ctr" anchorCtr="0">
            <a:noAutofit/>
          </a:bodyPr>
          <a:lstStyle/>
          <a:p>
            <a:endParaRPr sz="2400"/>
          </a:p>
        </p:txBody>
      </p:sp>
      <p:sp>
        <p:nvSpPr>
          <p:cNvPr id="427" name="Google Shape;427;p23"/>
          <p:cNvSpPr/>
          <p:nvPr/>
        </p:nvSpPr>
        <p:spPr>
          <a:xfrm>
            <a:off x="5167400" y="2500400"/>
            <a:ext cx="1857200" cy="1857200"/>
          </a:xfrm>
          <a:prstGeom prst="ellipse">
            <a:avLst/>
          </a:prstGeom>
          <a:solidFill>
            <a:schemeClr val="accent4"/>
          </a:solidFill>
          <a:ln>
            <a:noFill/>
          </a:ln>
        </p:spPr>
        <p:txBody>
          <a:bodyPr spcFirstLastPara="1" wrap="square" lIns="121900" tIns="121900" rIns="121900" bIns="121900" anchor="ctr" anchorCtr="0">
            <a:noAutofit/>
          </a:bodyPr>
          <a:lstStyle/>
          <a:p>
            <a:endParaRPr sz="2400"/>
          </a:p>
        </p:txBody>
      </p:sp>
      <p:sp>
        <p:nvSpPr>
          <p:cNvPr id="428" name="Google Shape;428;p23"/>
          <p:cNvSpPr/>
          <p:nvPr/>
        </p:nvSpPr>
        <p:spPr>
          <a:xfrm>
            <a:off x="8203667" y="2500400"/>
            <a:ext cx="1857200" cy="1857200"/>
          </a:xfrm>
          <a:prstGeom prst="ellipse">
            <a:avLst/>
          </a:prstGeom>
          <a:solidFill>
            <a:schemeClr val="accent5"/>
          </a:solidFill>
          <a:ln>
            <a:noFill/>
          </a:ln>
        </p:spPr>
        <p:txBody>
          <a:bodyPr spcFirstLastPara="1" wrap="square" lIns="121900" tIns="121900" rIns="121900" bIns="121900" anchor="ctr" anchorCtr="0">
            <a:noAutofit/>
          </a:bodyPr>
          <a:lstStyle/>
          <a:p>
            <a:endParaRPr sz="2400"/>
          </a:p>
        </p:txBody>
      </p:sp>
      <p:sp>
        <p:nvSpPr>
          <p:cNvPr id="429" name="Google Shape;429;p23"/>
          <p:cNvSpPr txBox="1"/>
          <p:nvPr/>
        </p:nvSpPr>
        <p:spPr>
          <a:xfrm>
            <a:off x="1654600" y="1508600"/>
            <a:ext cx="2721200" cy="940000"/>
          </a:xfrm>
          <a:prstGeom prst="rect">
            <a:avLst/>
          </a:prstGeom>
          <a:noFill/>
          <a:ln>
            <a:noFill/>
          </a:ln>
        </p:spPr>
        <p:txBody>
          <a:bodyPr spcFirstLastPara="1" wrap="square" lIns="304800" tIns="304800" rIns="304800" bIns="304800" anchor="ctr" anchorCtr="0">
            <a:noAutofit/>
          </a:bodyPr>
          <a:lstStyle/>
          <a:p>
            <a:pPr algn="ctr"/>
            <a:r>
              <a:rPr lang="en" sz="2133" b="1" dirty="0">
                <a:solidFill>
                  <a:schemeClr val="dk1"/>
                </a:solidFill>
                <a:latin typeface="Fira Sans Extra Condensed"/>
                <a:ea typeface="Fira Sans Extra Condensed"/>
                <a:cs typeface="Fira Sans Extra Condensed"/>
                <a:sym typeface="Fira Sans Extra Condensed"/>
              </a:rPr>
              <a:t>Context</a:t>
            </a:r>
            <a:endParaRPr sz="2133" b="1" dirty="0">
              <a:solidFill>
                <a:schemeClr val="dk1"/>
              </a:solidFill>
              <a:latin typeface="Fira Sans Extra Condensed"/>
              <a:ea typeface="Fira Sans Extra Condensed"/>
              <a:cs typeface="Fira Sans Extra Condensed"/>
              <a:sym typeface="Fira Sans Extra Condensed"/>
            </a:endParaRPr>
          </a:p>
        </p:txBody>
      </p:sp>
      <p:sp>
        <p:nvSpPr>
          <p:cNvPr id="431" name="Google Shape;431;p23"/>
          <p:cNvSpPr txBox="1"/>
          <p:nvPr/>
        </p:nvSpPr>
        <p:spPr>
          <a:xfrm>
            <a:off x="4844382" y="4760603"/>
            <a:ext cx="2452577" cy="1308800"/>
          </a:xfrm>
          <a:prstGeom prst="rect">
            <a:avLst/>
          </a:prstGeom>
          <a:noFill/>
          <a:ln>
            <a:noFill/>
          </a:ln>
        </p:spPr>
        <p:txBody>
          <a:bodyPr spcFirstLastPara="1" wrap="square" lIns="121900" tIns="121900" rIns="121900" bIns="121900" anchor="t" anchorCtr="0">
            <a:noAutofit/>
          </a:bodyPr>
          <a:lstStyle/>
          <a:p>
            <a:r>
              <a:rPr lang="en-GB" dirty="0">
                <a:latin typeface="Roboto" panose="02000000000000000000" pitchFamily="2" charset="0"/>
                <a:ea typeface="Roboto" panose="02000000000000000000" pitchFamily="2" charset="0"/>
                <a:cs typeface="Roboto" panose="02000000000000000000" pitchFamily="2" charset="0"/>
              </a:rPr>
              <a:t>Number of observations – 1000</a:t>
            </a:r>
          </a:p>
          <a:p>
            <a:r>
              <a:rPr lang="en-GB" dirty="0">
                <a:latin typeface="Roboto" panose="02000000000000000000" pitchFamily="2" charset="0"/>
                <a:ea typeface="Roboto" panose="02000000000000000000" pitchFamily="2" charset="0"/>
                <a:cs typeface="Roboto" panose="02000000000000000000" pitchFamily="2" charset="0"/>
              </a:rPr>
              <a:t>Number of features – 8</a:t>
            </a:r>
          </a:p>
          <a:p>
            <a:pPr algn="ctr">
              <a:lnSpc>
                <a:spcPct val="115000"/>
              </a:lnSpc>
            </a:pPr>
            <a:endParaRPr sz="1600" dirty="0">
              <a:solidFill>
                <a:schemeClr val="dk1"/>
              </a:solidFill>
              <a:latin typeface="Roboto"/>
              <a:ea typeface="Roboto"/>
              <a:cs typeface="Roboto"/>
              <a:sym typeface="Roboto"/>
            </a:endParaRPr>
          </a:p>
        </p:txBody>
      </p:sp>
      <p:sp>
        <p:nvSpPr>
          <p:cNvPr id="433" name="Google Shape;433;p23"/>
          <p:cNvSpPr txBox="1"/>
          <p:nvPr/>
        </p:nvSpPr>
        <p:spPr>
          <a:xfrm>
            <a:off x="4575759" y="1508600"/>
            <a:ext cx="2721200" cy="940000"/>
          </a:xfrm>
          <a:prstGeom prst="rect">
            <a:avLst/>
          </a:prstGeom>
          <a:noFill/>
          <a:ln>
            <a:noFill/>
          </a:ln>
        </p:spPr>
        <p:txBody>
          <a:bodyPr spcFirstLastPara="1" wrap="square" lIns="304800" tIns="304800" rIns="304800" bIns="304800" anchor="ctr" anchorCtr="0">
            <a:noAutofit/>
          </a:bodyPr>
          <a:lstStyle/>
          <a:p>
            <a:pPr algn="ctr"/>
            <a:r>
              <a:rPr lang="en-IN" sz="2133" b="1" dirty="0">
                <a:solidFill>
                  <a:schemeClr val="dk1"/>
                </a:solidFill>
                <a:latin typeface="Fira Sans Extra Condensed"/>
                <a:ea typeface="Fira Sans Extra Condensed"/>
                <a:cs typeface="Fira Sans Extra Condensed"/>
                <a:sym typeface="Fira Sans Extra Condensed"/>
              </a:rPr>
              <a:t>Description</a:t>
            </a:r>
            <a:endParaRPr sz="2133" b="1" dirty="0">
              <a:solidFill>
                <a:schemeClr val="dk1"/>
              </a:solidFill>
              <a:latin typeface="Fira Sans Extra Condensed"/>
              <a:ea typeface="Fira Sans Extra Condensed"/>
              <a:cs typeface="Fira Sans Extra Condensed"/>
              <a:sym typeface="Fira Sans Extra Condensed"/>
            </a:endParaRPr>
          </a:p>
        </p:txBody>
      </p:sp>
      <p:sp>
        <p:nvSpPr>
          <p:cNvPr id="434" name="Google Shape;434;p23"/>
          <p:cNvSpPr txBox="1"/>
          <p:nvPr/>
        </p:nvSpPr>
        <p:spPr>
          <a:xfrm>
            <a:off x="7771667" y="1508600"/>
            <a:ext cx="2721200" cy="940000"/>
          </a:xfrm>
          <a:prstGeom prst="rect">
            <a:avLst/>
          </a:prstGeom>
          <a:noFill/>
          <a:ln>
            <a:noFill/>
          </a:ln>
        </p:spPr>
        <p:txBody>
          <a:bodyPr spcFirstLastPara="1" wrap="square" lIns="304800" tIns="304800" rIns="304800" bIns="304800" anchor="ctr" anchorCtr="0">
            <a:noAutofit/>
          </a:bodyPr>
          <a:lstStyle/>
          <a:p>
            <a:pPr algn="ctr"/>
            <a:r>
              <a:rPr lang="en" sz="2133" b="1" dirty="0">
                <a:solidFill>
                  <a:schemeClr val="dk1"/>
                </a:solidFill>
                <a:latin typeface="Fira Sans Extra Condensed"/>
                <a:ea typeface="Fira Sans Extra Condensed"/>
                <a:cs typeface="Fira Sans Extra Condensed"/>
                <a:sym typeface="Fira Sans Extra Condensed"/>
              </a:rPr>
              <a:t>Inspiration</a:t>
            </a:r>
            <a:endParaRPr sz="2133" b="1" dirty="0">
              <a:solidFill>
                <a:schemeClr val="dk1"/>
              </a:solidFill>
              <a:latin typeface="Fira Sans Extra Condensed"/>
              <a:ea typeface="Fira Sans Extra Condensed"/>
              <a:cs typeface="Fira Sans Extra Condensed"/>
              <a:sym typeface="Fira Sans Extra Condensed"/>
            </a:endParaRPr>
          </a:p>
        </p:txBody>
      </p:sp>
      <p:grpSp>
        <p:nvGrpSpPr>
          <p:cNvPr id="435" name="Google Shape;435;p23"/>
          <p:cNvGrpSpPr/>
          <p:nvPr/>
        </p:nvGrpSpPr>
        <p:grpSpPr>
          <a:xfrm>
            <a:off x="2705311" y="3114243"/>
            <a:ext cx="609597" cy="629940"/>
            <a:chOff x="-65129950" y="2646800"/>
            <a:chExt cx="311125" cy="317425"/>
          </a:xfrm>
        </p:grpSpPr>
        <p:sp>
          <p:nvSpPr>
            <p:cNvPr id="436" name="Google Shape;436;p23"/>
            <p:cNvSpPr/>
            <p:nvPr/>
          </p:nvSpPr>
          <p:spPr>
            <a:xfrm>
              <a:off x="-65129950" y="2646800"/>
              <a:ext cx="311125" cy="317425"/>
            </a:xfrm>
            <a:custGeom>
              <a:avLst/>
              <a:gdLst/>
              <a:ahLst/>
              <a:cxnLst/>
              <a:rect l="l" t="t" r="r" b="b"/>
              <a:pathLst>
                <a:path w="12445" h="12697" extrusionOk="0">
                  <a:moveTo>
                    <a:pt x="6648" y="851"/>
                  </a:moveTo>
                  <a:lnTo>
                    <a:pt x="6648" y="1954"/>
                  </a:lnTo>
                  <a:lnTo>
                    <a:pt x="5860" y="1954"/>
                  </a:lnTo>
                  <a:lnTo>
                    <a:pt x="5860" y="851"/>
                  </a:lnTo>
                  <a:close/>
                  <a:moveTo>
                    <a:pt x="1261" y="1954"/>
                  </a:moveTo>
                  <a:cubicBezTo>
                    <a:pt x="1355" y="1954"/>
                    <a:pt x="1450" y="1985"/>
                    <a:pt x="1544" y="2080"/>
                  </a:cubicBezTo>
                  <a:cubicBezTo>
                    <a:pt x="1733" y="2237"/>
                    <a:pt x="1733" y="2521"/>
                    <a:pt x="1576" y="2678"/>
                  </a:cubicBezTo>
                  <a:cubicBezTo>
                    <a:pt x="1497" y="2757"/>
                    <a:pt x="1387" y="2797"/>
                    <a:pt x="1276" y="2797"/>
                  </a:cubicBezTo>
                  <a:cubicBezTo>
                    <a:pt x="1166" y="2797"/>
                    <a:pt x="1056" y="2757"/>
                    <a:pt x="977" y="2678"/>
                  </a:cubicBezTo>
                  <a:cubicBezTo>
                    <a:pt x="819" y="2521"/>
                    <a:pt x="819" y="2237"/>
                    <a:pt x="977" y="2080"/>
                  </a:cubicBezTo>
                  <a:cubicBezTo>
                    <a:pt x="1072" y="1985"/>
                    <a:pt x="1198" y="1954"/>
                    <a:pt x="1261" y="1954"/>
                  </a:cubicBezTo>
                  <a:close/>
                  <a:moveTo>
                    <a:pt x="11216" y="1954"/>
                  </a:moveTo>
                  <a:cubicBezTo>
                    <a:pt x="11468" y="1954"/>
                    <a:pt x="11626" y="2143"/>
                    <a:pt x="11626" y="2395"/>
                  </a:cubicBezTo>
                  <a:cubicBezTo>
                    <a:pt x="11626" y="2615"/>
                    <a:pt x="11437" y="2836"/>
                    <a:pt x="11216" y="2836"/>
                  </a:cubicBezTo>
                  <a:cubicBezTo>
                    <a:pt x="11027" y="2836"/>
                    <a:pt x="10807" y="2615"/>
                    <a:pt x="10807" y="2395"/>
                  </a:cubicBezTo>
                  <a:cubicBezTo>
                    <a:pt x="10807" y="2143"/>
                    <a:pt x="10996" y="1954"/>
                    <a:pt x="11216" y="1954"/>
                  </a:cubicBezTo>
                  <a:close/>
                  <a:moveTo>
                    <a:pt x="6270" y="2773"/>
                  </a:moveTo>
                  <a:cubicBezTo>
                    <a:pt x="8759" y="2773"/>
                    <a:pt x="10807" y="4821"/>
                    <a:pt x="10807" y="7341"/>
                  </a:cubicBezTo>
                  <a:cubicBezTo>
                    <a:pt x="10807" y="9861"/>
                    <a:pt x="8759" y="11909"/>
                    <a:pt x="6270" y="11909"/>
                  </a:cubicBezTo>
                  <a:cubicBezTo>
                    <a:pt x="3781" y="11909"/>
                    <a:pt x="1733" y="9861"/>
                    <a:pt x="1733" y="7341"/>
                  </a:cubicBezTo>
                  <a:cubicBezTo>
                    <a:pt x="1733" y="4821"/>
                    <a:pt x="3781" y="2773"/>
                    <a:pt x="6270" y="2773"/>
                  </a:cubicBezTo>
                  <a:close/>
                  <a:moveTo>
                    <a:pt x="4663" y="0"/>
                  </a:moveTo>
                  <a:cubicBezTo>
                    <a:pt x="4411" y="0"/>
                    <a:pt x="4254" y="189"/>
                    <a:pt x="4254" y="410"/>
                  </a:cubicBezTo>
                  <a:cubicBezTo>
                    <a:pt x="4254" y="662"/>
                    <a:pt x="4474" y="851"/>
                    <a:pt x="4663" y="851"/>
                  </a:cubicBezTo>
                  <a:lnTo>
                    <a:pt x="5104" y="851"/>
                  </a:lnTo>
                  <a:lnTo>
                    <a:pt x="5104" y="2111"/>
                  </a:lnTo>
                  <a:cubicBezTo>
                    <a:pt x="4254" y="2300"/>
                    <a:pt x="3466" y="2710"/>
                    <a:pt x="2836" y="3245"/>
                  </a:cubicBezTo>
                  <a:lnTo>
                    <a:pt x="2489" y="2899"/>
                  </a:lnTo>
                  <a:cubicBezTo>
                    <a:pt x="2741" y="2426"/>
                    <a:pt x="2647" y="1891"/>
                    <a:pt x="2269" y="1481"/>
                  </a:cubicBezTo>
                  <a:cubicBezTo>
                    <a:pt x="2032" y="1245"/>
                    <a:pt x="1717" y="1127"/>
                    <a:pt x="1394" y="1127"/>
                  </a:cubicBezTo>
                  <a:cubicBezTo>
                    <a:pt x="1072" y="1127"/>
                    <a:pt x="741" y="1245"/>
                    <a:pt x="473" y="1481"/>
                  </a:cubicBezTo>
                  <a:cubicBezTo>
                    <a:pt x="0" y="1954"/>
                    <a:pt x="0" y="2741"/>
                    <a:pt x="473" y="3245"/>
                  </a:cubicBezTo>
                  <a:cubicBezTo>
                    <a:pt x="725" y="3498"/>
                    <a:pt x="1040" y="3624"/>
                    <a:pt x="1355" y="3624"/>
                  </a:cubicBezTo>
                  <a:cubicBezTo>
                    <a:pt x="1544" y="3624"/>
                    <a:pt x="1702" y="3561"/>
                    <a:pt x="1891" y="3498"/>
                  </a:cubicBezTo>
                  <a:lnTo>
                    <a:pt x="2269" y="3844"/>
                  </a:lnTo>
                  <a:cubicBezTo>
                    <a:pt x="1481" y="4789"/>
                    <a:pt x="946" y="6018"/>
                    <a:pt x="946" y="7341"/>
                  </a:cubicBezTo>
                  <a:cubicBezTo>
                    <a:pt x="946" y="10303"/>
                    <a:pt x="3371" y="12697"/>
                    <a:pt x="6301" y="12697"/>
                  </a:cubicBezTo>
                  <a:cubicBezTo>
                    <a:pt x="9263" y="12697"/>
                    <a:pt x="11657" y="10303"/>
                    <a:pt x="11657" y="7341"/>
                  </a:cubicBezTo>
                  <a:cubicBezTo>
                    <a:pt x="11657" y="6018"/>
                    <a:pt x="11185" y="4789"/>
                    <a:pt x="10365" y="3844"/>
                  </a:cubicBezTo>
                  <a:lnTo>
                    <a:pt x="10712" y="3498"/>
                  </a:lnTo>
                  <a:cubicBezTo>
                    <a:pt x="10838" y="3561"/>
                    <a:pt x="11027" y="3624"/>
                    <a:pt x="11216" y="3624"/>
                  </a:cubicBezTo>
                  <a:cubicBezTo>
                    <a:pt x="11909" y="3624"/>
                    <a:pt x="12445" y="3056"/>
                    <a:pt x="12445" y="2363"/>
                  </a:cubicBezTo>
                  <a:cubicBezTo>
                    <a:pt x="12445" y="1670"/>
                    <a:pt x="11909" y="1135"/>
                    <a:pt x="11216" y="1135"/>
                  </a:cubicBezTo>
                  <a:cubicBezTo>
                    <a:pt x="10555" y="1135"/>
                    <a:pt x="10019" y="1670"/>
                    <a:pt x="10019" y="2363"/>
                  </a:cubicBezTo>
                  <a:cubicBezTo>
                    <a:pt x="10019" y="2552"/>
                    <a:pt x="10050" y="2710"/>
                    <a:pt x="10113" y="2899"/>
                  </a:cubicBezTo>
                  <a:lnTo>
                    <a:pt x="9767" y="3245"/>
                  </a:lnTo>
                  <a:cubicBezTo>
                    <a:pt x="9137" y="2710"/>
                    <a:pt x="8349" y="2300"/>
                    <a:pt x="7530" y="2111"/>
                  </a:cubicBezTo>
                  <a:lnTo>
                    <a:pt x="7530" y="851"/>
                  </a:lnTo>
                  <a:lnTo>
                    <a:pt x="7971" y="851"/>
                  </a:lnTo>
                  <a:cubicBezTo>
                    <a:pt x="8192" y="851"/>
                    <a:pt x="8349" y="662"/>
                    <a:pt x="8349" y="410"/>
                  </a:cubicBezTo>
                  <a:cubicBezTo>
                    <a:pt x="8349" y="189"/>
                    <a:pt x="8160" y="0"/>
                    <a:pt x="797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37" name="Google Shape;437;p23"/>
            <p:cNvSpPr/>
            <p:nvPr/>
          </p:nvSpPr>
          <p:spPr>
            <a:xfrm>
              <a:off x="-65066950" y="2738175"/>
              <a:ext cx="187475" cy="185100"/>
            </a:xfrm>
            <a:custGeom>
              <a:avLst/>
              <a:gdLst/>
              <a:ahLst/>
              <a:cxnLst/>
              <a:rect l="l" t="t" r="r" b="b"/>
              <a:pathLst>
                <a:path w="7499" h="7404" extrusionOk="0">
                  <a:moveTo>
                    <a:pt x="3309" y="819"/>
                  </a:moveTo>
                  <a:lnTo>
                    <a:pt x="3309" y="3686"/>
                  </a:lnTo>
                  <a:cubicBezTo>
                    <a:pt x="3309" y="3938"/>
                    <a:pt x="3498" y="4127"/>
                    <a:pt x="3718" y="4127"/>
                  </a:cubicBezTo>
                  <a:lnTo>
                    <a:pt x="6612" y="4127"/>
                  </a:lnTo>
                  <a:cubicBezTo>
                    <a:pt x="6410" y="5529"/>
                    <a:pt x="5188" y="6585"/>
                    <a:pt x="3750" y="6585"/>
                  </a:cubicBezTo>
                  <a:cubicBezTo>
                    <a:pt x="2143" y="6585"/>
                    <a:pt x="820" y="5261"/>
                    <a:pt x="820" y="3686"/>
                  </a:cubicBezTo>
                  <a:cubicBezTo>
                    <a:pt x="820" y="2237"/>
                    <a:pt x="1891" y="1008"/>
                    <a:pt x="3309" y="819"/>
                  </a:cubicBezTo>
                  <a:close/>
                  <a:moveTo>
                    <a:pt x="3750" y="0"/>
                  </a:moveTo>
                  <a:cubicBezTo>
                    <a:pt x="1702" y="0"/>
                    <a:pt x="1" y="1638"/>
                    <a:pt x="1" y="3686"/>
                  </a:cubicBezTo>
                  <a:cubicBezTo>
                    <a:pt x="1" y="5734"/>
                    <a:pt x="1671" y="7404"/>
                    <a:pt x="3750" y="7404"/>
                  </a:cubicBezTo>
                  <a:cubicBezTo>
                    <a:pt x="5798" y="7404"/>
                    <a:pt x="7499" y="5734"/>
                    <a:pt x="7499" y="3686"/>
                  </a:cubicBezTo>
                  <a:cubicBezTo>
                    <a:pt x="7499" y="3466"/>
                    <a:pt x="7278" y="3277"/>
                    <a:pt x="7058" y="3277"/>
                  </a:cubicBezTo>
                  <a:lnTo>
                    <a:pt x="4128" y="3277"/>
                  </a:lnTo>
                  <a:lnTo>
                    <a:pt x="4128" y="378"/>
                  </a:lnTo>
                  <a:cubicBezTo>
                    <a:pt x="4128" y="158"/>
                    <a:pt x="3939" y="0"/>
                    <a:pt x="375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nvGrpSpPr>
          <p:cNvPr id="438" name="Google Shape;438;p23"/>
          <p:cNvGrpSpPr/>
          <p:nvPr/>
        </p:nvGrpSpPr>
        <p:grpSpPr>
          <a:xfrm>
            <a:off x="5791204" y="3125762"/>
            <a:ext cx="609593" cy="609607"/>
            <a:chOff x="1412450" y="1954475"/>
            <a:chExt cx="297750" cy="296175"/>
          </a:xfrm>
        </p:grpSpPr>
        <p:sp>
          <p:nvSpPr>
            <p:cNvPr id="439" name="Google Shape;439;p23"/>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40" name="Google Shape;440;p23"/>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grpSp>
        <p:nvGrpSpPr>
          <p:cNvPr id="441" name="Google Shape;441;p23"/>
          <p:cNvGrpSpPr/>
          <p:nvPr/>
        </p:nvGrpSpPr>
        <p:grpSpPr>
          <a:xfrm>
            <a:off x="8832699" y="3113816"/>
            <a:ext cx="609600" cy="579113"/>
            <a:chOff x="-62890750" y="2296300"/>
            <a:chExt cx="330825" cy="317450"/>
          </a:xfrm>
        </p:grpSpPr>
        <p:sp>
          <p:nvSpPr>
            <p:cNvPr id="442" name="Google Shape;442;p23"/>
            <p:cNvSpPr/>
            <p:nvPr/>
          </p:nvSpPr>
          <p:spPr>
            <a:xfrm>
              <a:off x="-62890750" y="2296300"/>
              <a:ext cx="313500" cy="195375"/>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43" name="Google Shape;443;p23"/>
            <p:cNvSpPr/>
            <p:nvPr/>
          </p:nvSpPr>
          <p:spPr>
            <a:xfrm>
              <a:off x="-62874975" y="2417475"/>
              <a:ext cx="315050" cy="196275"/>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444" name="Google Shape;444;p23"/>
            <p:cNvSpPr/>
            <p:nvPr/>
          </p:nvSpPr>
          <p:spPr>
            <a:xfrm>
              <a:off x="-62822225" y="2357750"/>
              <a:ext cx="193000" cy="192975"/>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grpSp>
      <p:sp>
        <p:nvSpPr>
          <p:cNvPr id="3" name="TextBox 2">
            <a:extLst>
              <a:ext uri="{FF2B5EF4-FFF2-40B4-BE49-F238E27FC236}">
                <a16:creationId xmlns:a16="http://schemas.microsoft.com/office/drawing/2014/main" id="{56D7A340-7B86-0DD0-C68E-BE4090F3F31A}"/>
              </a:ext>
            </a:extLst>
          </p:cNvPr>
          <p:cNvSpPr txBox="1"/>
          <p:nvPr/>
        </p:nvSpPr>
        <p:spPr>
          <a:xfrm>
            <a:off x="2140709" y="4916698"/>
            <a:ext cx="2452577" cy="666977"/>
          </a:xfrm>
          <a:prstGeom prst="rect">
            <a:avLst/>
          </a:prstGeom>
          <a:noFill/>
        </p:spPr>
        <p:txBody>
          <a:bodyPr wrap="square">
            <a:spAutoFit/>
          </a:bodyPr>
          <a:lstStyle/>
          <a:p>
            <a:r>
              <a:rPr lang="en-GB" dirty="0">
                <a:solidFill>
                  <a:srgbClr val="000000"/>
                </a:solidFill>
                <a:latin typeface="Roboto" panose="02000000000000000000" pitchFamily="2" charset="0"/>
                <a:ea typeface="Roboto" panose="02000000000000000000" pitchFamily="2" charset="0"/>
                <a:cs typeface="Roboto" panose="02000000000000000000" pitchFamily="2" charset="0"/>
              </a:rPr>
              <a:t>Marks secured by the students</a:t>
            </a:r>
            <a:endParaRPr lang="en-GB" dirty="0">
              <a:latin typeface="Roboto" panose="02000000000000000000" pitchFamily="2" charset="0"/>
              <a:ea typeface="Roboto" panose="02000000000000000000" pitchFamily="2" charset="0"/>
              <a:cs typeface="Roboto" panose="02000000000000000000" pitchFamily="2" charset="0"/>
            </a:endParaRPr>
          </a:p>
        </p:txBody>
      </p:sp>
      <p:sp>
        <p:nvSpPr>
          <p:cNvPr id="5" name="TextBox 4">
            <a:extLst>
              <a:ext uri="{FF2B5EF4-FFF2-40B4-BE49-F238E27FC236}">
                <a16:creationId xmlns:a16="http://schemas.microsoft.com/office/drawing/2014/main" id="{FF77A256-4FF8-1F28-5C27-2D53A2D21C66}"/>
              </a:ext>
            </a:extLst>
          </p:cNvPr>
          <p:cNvSpPr txBox="1"/>
          <p:nvPr/>
        </p:nvSpPr>
        <p:spPr>
          <a:xfrm>
            <a:off x="7872837" y="4778933"/>
            <a:ext cx="3571019" cy="1241622"/>
          </a:xfrm>
          <a:prstGeom prst="rect">
            <a:avLst/>
          </a:prstGeom>
          <a:noFill/>
        </p:spPr>
        <p:txBody>
          <a:bodyPr wrap="square">
            <a:spAutoFit/>
          </a:bodyPr>
          <a:lstStyle/>
          <a:p>
            <a:r>
              <a:rPr lang="en-GB" dirty="0">
                <a:solidFill>
                  <a:srgbClr val="000000"/>
                </a:solidFill>
                <a:latin typeface="Roboto" panose="02000000000000000000" pitchFamily="2" charset="0"/>
                <a:ea typeface="Roboto" panose="02000000000000000000" pitchFamily="2" charset="0"/>
                <a:cs typeface="Roboto" panose="02000000000000000000" pitchFamily="2" charset="0"/>
              </a:rPr>
              <a:t>To understand the influence of the parent's background, test preparation etc on students performance</a:t>
            </a:r>
            <a:endParaRPr lang="en-GB"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1143919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295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35280B-5EEE-BC38-B115-FECEBDD7C797}"/>
              </a:ext>
            </a:extLst>
          </p:cNvPr>
          <p:cNvSpPr>
            <a:spLocks noGrp="1"/>
          </p:cNvSpPr>
          <p:nvPr>
            <p:ph type="title"/>
          </p:nvPr>
        </p:nvSpPr>
        <p:spPr>
          <a:xfrm>
            <a:off x="146649" y="153552"/>
            <a:ext cx="2984740" cy="2606902"/>
          </a:xfrm>
          <a:prstGeom prst="ellipse">
            <a:avLst/>
          </a:prstGeom>
          <a:solidFill>
            <a:srgbClr val="262626"/>
          </a:solidFill>
          <a:ln w="174625" cmpd="thinThick">
            <a:solidFill>
              <a:srgbClr val="262626"/>
            </a:solidFill>
          </a:ln>
        </p:spPr>
        <p:txBody>
          <a:bodyPr vert="horz" lIns="91440" tIns="45720" rIns="91440" bIns="45720" rtlCol="0" anchor="ctr">
            <a:normAutofit fontScale="90000"/>
          </a:bodyPr>
          <a:lstStyle/>
          <a:p>
            <a:pPr algn="ctr"/>
            <a:r>
              <a:rPr lang="en-US" sz="2400" kern="1200" dirty="0">
                <a:solidFill>
                  <a:srgbClr val="FFFFFF"/>
                </a:solidFill>
                <a:latin typeface="Roboto" panose="02000000000000000000" pitchFamily="2" charset="0"/>
                <a:ea typeface="Roboto" panose="02000000000000000000" pitchFamily="2" charset="0"/>
                <a:cs typeface="Roboto" panose="02000000000000000000" pitchFamily="2" charset="0"/>
              </a:rPr>
              <a:t>Analysis on performance based on Exam preparation course</a:t>
            </a:r>
          </a:p>
        </p:txBody>
      </p:sp>
      <p:pic>
        <p:nvPicPr>
          <p:cNvPr id="7" name="Picture 6">
            <a:extLst>
              <a:ext uri="{FF2B5EF4-FFF2-40B4-BE49-F238E27FC236}">
                <a16:creationId xmlns:a16="http://schemas.microsoft.com/office/drawing/2014/main" id="{5872FCEE-AA46-80BB-8025-AC4AF12D8ADF}"/>
              </a:ext>
            </a:extLst>
          </p:cNvPr>
          <p:cNvPicPr>
            <a:picLocks noChangeAspect="1"/>
          </p:cNvPicPr>
          <p:nvPr/>
        </p:nvPicPr>
        <p:blipFill>
          <a:blip r:embed="rId2"/>
          <a:stretch>
            <a:fillRect/>
          </a:stretch>
        </p:blipFill>
        <p:spPr>
          <a:xfrm>
            <a:off x="3415796" y="1210832"/>
            <a:ext cx="8491797" cy="2967694"/>
          </a:xfrm>
          <a:prstGeom prst="rect">
            <a:avLst/>
          </a:prstGeom>
        </p:spPr>
      </p:pic>
      <p:sp>
        <p:nvSpPr>
          <p:cNvPr id="13" name="TextBox 12">
            <a:extLst>
              <a:ext uri="{FF2B5EF4-FFF2-40B4-BE49-F238E27FC236}">
                <a16:creationId xmlns:a16="http://schemas.microsoft.com/office/drawing/2014/main" id="{4E0459E0-17B4-2A58-2E2A-D4A8154FFC4E}"/>
              </a:ext>
            </a:extLst>
          </p:cNvPr>
          <p:cNvSpPr txBox="1"/>
          <p:nvPr/>
        </p:nvSpPr>
        <p:spPr>
          <a:xfrm>
            <a:off x="4614413" y="4743027"/>
            <a:ext cx="6094562" cy="646331"/>
          </a:xfrm>
          <a:prstGeom prst="rect">
            <a:avLst/>
          </a:prstGeom>
          <a:noFill/>
        </p:spPr>
        <p:txBody>
          <a:bodyPr wrap="square">
            <a:spAutoFit/>
          </a:bodyPr>
          <a:lstStyle/>
          <a:p>
            <a:r>
              <a:rPr lang="en-US" dirty="0"/>
              <a:t>Total number of students with preparation course: 358</a:t>
            </a:r>
          </a:p>
          <a:p>
            <a:r>
              <a:rPr lang="en-US" dirty="0"/>
              <a:t>Total number of students without preparation course: 642</a:t>
            </a:r>
          </a:p>
        </p:txBody>
      </p:sp>
    </p:spTree>
    <p:extLst>
      <p:ext uri="{BB962C8B-B14F-4D97-AF65-F5344CB8AC3E}">
        <p14:creationId xmlns:p14="http://schemas.microsoft.com/office/powerpoint/2010/main" val="13365410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295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35280B-5EEE-BC38-B115-FECEBDD7C797}"/>
              </a:ext>
            </a:extLst>
          </p:cNvPr>
          <p:cNvSpPr>
            <a:spLocks noGrp="1"/>
          </p:cNvSpPr>
          <p:nvPr>
            <p:ph type="title"/>
          </p:nvPr>
        </p:nvSpPr>
        <p:spPr>
          <a:xfrm>
            <a:off x="146649" y="153552"/>
            <a:ext cx="2984740" cy="2606902"/>
          </a:xfrm>
          <a:prstGeom prst="ellipse">
            <a:avLst/>
          </a:prstGeom>
          <a:solidFill>
            <a:srgbClr val="262626"/>
          </a:solidFill>
          <a:ln w="174625" cmpd="thinThick">
            <a:solidFill>
              <a:srgbClr val="262626"/>
            </a:solidFill>
          </a:ln>
        </p:spPr>
        <p:txBody>
          <a:bodyPr vert="horz" lIns="91440" tIns="45720" rIns="91440" bIns="45720" rtlCol="0" anchor="ctr">
            <a:normAutofit fontScale="90000"/>
          </a:bodyPr>
          <a:lstStyle/>
          <a:p>
            <a:pPr algn="ctr"/>
            <a:r>
              <a:rPr lang="en-US" sz="2400" kern="1200" dirty="0">
                <a:solidFill>
                  <a:srgbClr val="FFFFFF"/>
                </a:solidFill>
                <a:latin typeface="Roboto" panose="02000000000000000000" pitchFamily="2" charset="0"/>
                <a:ea typeface="Roboto" panose="02000000000000000000" pitchFamily="2" charset="0"/>
                <a:cs typeface="Roboto" panose="02000000000000000000" pitchFamily="2" charset="0"/>
              </a:rPr>
              <a:t>Analysis on performance based on Exam preparation course</a:t>
            </a:r>
          </a:p>
        </p:txBody>
      </p:sp>
      <p:pic>
        <p:nvPicPr>
          <p:cNvPr id="19" name="Picture 18">
            <a:extLst>
              <a:ext uri="{FF2B5EF4-FFF2-40B4-BE49-F238E27FC236}">
                <a16:creationId xmlns:a16="http://schemas.microsoft.com/office/drawing/2014/main" id="{C186FF28-6C89-D94F-77F5-755282BC57E6}"/>
              </a:ext>
            </a:extLst>
          </p:cNvPr>
          <p:cNvPicPr>
            <a:picLocks noChangeAspect="1"/>
          </p:cNvPicPr>
          <p:nvPr/>
        </p:nvPicPr>
        <p:blipFill>
          <a:blip r:embed="rId2"/>
          <a:stretch>
            <a:fillRect/>
          </a:stretch>
        </p:blipFill>
        <p:spPr>
          <a:xfrm>
            <a:off x="3925018" y="2464495"/>
            <a:ext cx="6670921" cy="2142039"/>
          </a:xfrm>
          <a:prstGeom prst="rect">
            <a:avLst/>
          </a:prstGeom>
        </p:spPr>
      </p:pic>
      <p:sp>
        <p:nvSpPr>
          <p:cNvPr id="21" name="TextBox 20">
            <a:extLst>
              <a:ext uri="{FF2B5EF4-FFF2-40B4-BE49-F238E27FC236}">
                <a16:creationId xmlns:a16="http://schemas.microsoft.com/office/drawing/2014/main" id="{66DD9963-B7F7-0607-EA68-C4176B58339B}"/>
              </a:ext>
            </a:extLst>
          </p:cNvPr>
          <p:cNvSpPr txBox="1"/>
          <p:nvPr/>
        </p:nvSpPr>
        <p:spPr>
          <a:xfrm>
            <a:off x="2316188" y="4715958"/>
            <a:ext cx="4222634" cy="2031325"/>
          </a:xfrm>
          <a:prstGeom prst="rect">
            <a:avLst/>
          </a:prstGeom>
          <a:noFill/>
        </p:spPr>
        <p:txBody>
          <a:bodyPr wrap="square">
            <a:spAutoFit/>
          </a:bodyPr>
          <a:lstStyle/>
          <a:p>
            <a:r>
              <a:rPr lang="en-US" b="1" dirty="0"/>
              <a:t>Number of Students by Ethnicity with Exam Preparation Course:</a:t>
            </a:r>
          </a:p>
          <a:p>
            <a:r>
              <a:rPr lang="en-US" dirty="0"/>
              <a:t>Ethnicity: group B, Count: 68</a:t>
            </a:r>
          </a:p>
          <a:p>
            <a:r>
              <a:rPr lang="en-US" dirty="0"/>
              <a:t>Ethnicity: group A, Count: 31</a:t>
            </a:r>
          </a:p>
          <a:p>
            <a:r>
              <a:rPr lang="en-US" dirty="0"/>
              <a:t>Ethnicity: group D, Count: 82</a:t>
            </a:r>
          </a:p>
          <a:p>
            <a:r>
              <a:rPr lang="en-US" dirty="0"/>
              <a:t>Ethnicity: group E, Count: 60</a:t>
            </a:r>
          </a:p>
          <a:p>
            <a:r>
              <a:rPr lang="en-US" dirty="0"/>
              <a:t>Ethnicity: group C, Count: 117</a:t>
            </a:r>
          </a:p>
        </p:txBody>
      </p:sp>
      <p:sp>
        <p:nvSpPr>
          <p:cNvPr id="25" name="TextBox 24">
            <a:extLst>
              <a:ext uri="{FF2B5EF4-FFF2-40B4-BE49-F238E27FC236}">
                <a16:creationId xmlns:a16="http://schemas.microsoft.com/office/drawing/2014/main" id="{EE7114A5-012D-3CDE-EF63-988C616E62AB}"/>
              </a:ext>
            </a:extLst>
          </p:cNvPr>
          <p:cNvSpPr txBox="1"/>
          <p:nvPr/>
        </p:nvSpPr>
        <p:spPr>
          <a:xfrm>
            <a:off x="7608498" y="4715959"/>
            <a:ext cx="4407380" cy="2031325"/>
          </a:xfrm>
          <a:prstGeom prst="rect">
            <a:avLst/>
          </a:prstGeom>
          <a:noFill/>
        </p:spPr>
        <p:txBody>
          <a:bodyPr wrap="square">
            <a:spAutoFit/>
          </a:bodyPr>
          <a:lstStyle/>
          <a:p>
            <a:r>
              <a:rPr lang="en-US" b="1" dirty="0"/>
              <a:t>Number of Students by Ethnicity without Exam Preparation Course:</a:t>
            </a:r>
          </a:p>
          <a:p>
            <a:r>
              <a:rPr lang="en-US" dirty="0"/>
              <a:t>Ethnicity: group B, Count: 122</a:t>
            </a:r>
          </a:p>
          <a:p>
            <a:r>
              <a:rPr lang="en-US" dirty="0"/>
              <a:t>Ethnicity: group A, Count: 58</a:t>
            </a:r>
          </a:p>
          <a:p>
            <a:r>
              <a:rPr lang="en-US" dirty="0"/>
              <a:t>Ethnicity: group D, Count: 180</a:t>
            </a:r>
          </a:p>
          <a:p>
            <a:r>
              <a:rPr lang="en-US" dirty="0"/>
              <a:t>Ethnicity: group E, Count: 80</a:t>
            </a:r>
          </a:p>
          <a:p>
            <a:r>
              <a:rPr lang="en-US" dirty="0"/>
              <a:t>Ethnicity: group C, Count: 202</a:t>
            </a:r>
          </a:p>
        </p:txBody>
      </p:sp>
      <p:pic>
        <p:nvPicPr>
          <p:cNvPr id="27" name="Picture 26">
            <a:extLst>
              <a:ext uri="{FF2B5EF4-FFF2-40B4-BE49-F238E27FC236}">
                <a16:creationId xmlns:a16="http://schemas.microsoft.com/office/drawing/2014/main" id="{11C44C6D-BC22-B782-4D38-950793668219}"/>
              </a:ext>
            </a:extLst>
          </p:cNvPr>
          <p:cNvPicPr>
            <a:picLocks noChangeAspect="1"/>
          </p:cNvPicPr>
          <p:nvPr/>
        </p:nvPicPr>
        <p:blipFill>
          <a:blip r:embed="rId3"/>
          <a:stretch>
            <a:fillRect/>
          </a:stretch>
        </p:blipFill>
        <p:spPr>
          <a:xfrm>
            <a:off x="3925018" y="110716"/>
            <a:ext cx="5995359" cy="2243062"/>
          </a:xfrm>
          <a:prstGeom prst="rect">
            <a:avLst/>
          </a:prstGeom>
        </p:spPr>
      </p:pic>
    </p:spTree>
    <p:extLst>
      <p:ext uri="{BB962C8B-B14F-4D97-AF65-F5344CB8AC3E}">
        <p14:creationId xmlns:p14="http://schemas.microsoft.com/office/powerpoint/2010/main" val="38515986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295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35280B-5EEE-BC38-B115-FECEBDD7C797}"/>
              </a:ext>
            </a:extLst>
          </p:cNvPr>
          <p:cNvSpPr>
            <a:spLocks noGrp="1"/>
          </p:cNvSpPr>
          <p:nvPr>
            <p:ph type="title"/>
          </p:nvPr>
        </p:nvSpPr>
        <p:spPr>
          <a:xfrm>
            <a:off x="146649" y="153552"/>
            <a:ext cx="2613804" cy="2365361"/>
          </a:xfrm>
          <a:prstGeom prst="ellipse">
            <a:avLst/>
          </a:prstGeom>
          <a:solidFill>
            <a:srgbClr val="262626"/>
          </a:solidFill>
          <a:ln w="174625" cmpd="thinThick">
            <a:solidFill>
              <a:srgbClr val="262626"/>
            </a:solidFill>
          </a:ln>
        </p:spPr>
        <p:txBody>
          <a:bodyPr vert="horz" lIns="91440" tIns="45720" rIns="91440" bIns="45720" rtlCol="0" anchor="ctr">
            <a:normAutofit fontScale="90000"/>
          </a:bodyPr>
          <a:lstStyle/>
          <a:p>
            <a:pPr algn="ctr"/>
            <a:r>
              <a:rPr lang="en-US" sz="2400" kern="1200" dirty="0">
                <a:solidFill>
                  <a:srgbClr val="FFFFFF"/>
                </a:solidFill>
                <a:latin typeface="Roboto" panose="02000000000000000000" pitchFamily="2" charset="0"/>
                <a:ea typeface="Roboto" panose="02000000000000000000" pitchFamily="2" charset="0"/>
                <a:cs typeface="Roboto" panose="02000000000000000000" pitchFamily="2" charset="0"/>
              </a:rPr>
              <a:t>Analysis on performance based on Exam preparation course</a:t>
            </a:r>
          </a:p>
        </p:txBody>
      </p:sp>
      <p:sp>
        <p:nvSpPr>
          <p:cNvPr id="4" name="TextBox 3">
            <a:extLst>
              <a:ext uri="{FF2B5EF4-FFF2-40B4-BE49-F238E27FC236}">
                <a16:creationId xmlns:a16="http://schemas.microsoft.com/office/drawing/2014/main" id="{CFD5324A-33F2-F068-527C-521124B8B455}"/>
              </a:ext>
            </a:extLst>
          </p:cNvPr>
          <p:cNvSpPr txBox="1"/>
          <p:nvPr/>
        </p:nvSpPr>
        <p:spPr>
          <a:xfrm>
            <a:off x="3594884" y="1890486"/>
            <a:ext cx="2613804" cy="4967514"/>
          </a:xfrm>
          <a:prstGeom prst="rect">
            <a:avLst/>
          </a:prstGeom>
          <a:noFill/>
        </p:spPr>
        <p:txBody>
          <a:bodyPr wrap="square">
            <a:spAutoFit/>
          </a:bodyPr>
          <a:lstStyle/>
          <a:p>
            <a:r>
              <a:rPr lang="en-US" sz="1320" dirty="0"/>
              <a:t>Ethnicity: group B</a:t>
            </a:r>
          </a:p>
          <a:p>
            <a:r>
              <a:rPr lang="en-US" sz="1320" dirty="0"/>
              <a:t>Math Average: 67.19</a:t>
            </a:r>
          </a:p>
          <a:p>
            <a:r>
              <a:rPr lang="en-US" sz="1320" dirty="0"/>
              <a:t>Reading Average: 72.85</a:t>
            </a:r>
          </a:p>
          <a:p>
            <a:r>
              <a:rPr lang="en-US" sz="1320" dirty="0"/>
              <a:t>Writing Average: 71.88</a:t>
            </a:r>
          </a:p>
          <a:p>
            <a:endParaRPr lang="en-US" sz="1320" dirty="0"/>
          </a:p>
          <a:p>
            <a:r>
              <a:rPr lang="en-US" sz="1320" dirty="0"/>
              <a:t>Ethnicity: group A</a:t>
            </a:r>
          </a:p>
          <a:p>
            <a:r>
              <a:rPr lang="en-US" sz="1320" dirty="0"/>
              <a:t>Math Average: 68.26</a:t>
            </a:r>
          </a:p>
          <a:p>
            <a:r>
              <a:rPr lang="en-US" sz="1320" dirty="0"/>
              <a:t>Reading Average: 71.03</a:t>
            </a:r>
          </a:p>
          <a:p>
            <a:r>
              <a:rPr lang="en-US" sz="1320" dirty="0"/>
              <a:t>Writing Average: 70.90</a:t>
            </a:r>
          </a:p>
          <a:p>
            <a:endParaRPr lang="en-US" sz="1320" dirty="0"/>
          </a:p>
          <a:p>
            <a:r>
              <a:rPr lang="en-US" sz="1320" dirty="0"/>
              <a:t>Ethnicity: group D</a:t>
            </a:r>
          </a:p>
          <a:p>
            <a:r>
              <a:rPr lang="en-US" sz="1320" dirty="0"/>
              <a:t>Math Average: 69.79</a:t>
            </a:r>
          </a:p>
          <a:p>
            <a:r>
              <a:rPr lang="en-US" sz="1320" dirty="0"/>
              <a:t>Reading Average: 74.15</a:t>
            </a:r>
          </a:p>
          <a:p>
            <a:r>
              <a:rPr lang="en-US" sz="1320" dirty="0"/>
              <a:t>Writing Average: 76.66</a:t>
            </a:r>
          </a:p>
          <a:p>
            <a:endParaRPr lang="en-US" sz="1320" dirty="0"/>
          </a:p>
          <a:p>
            <a:r>
              <a:rPr lang="en-US" sz="1320" dirty="0"/>
              <a:t>Ethnicity: group E</a:t>
            </a:r>
          </a:p>
          <a:p>
            <a:r>
              <a:rPr lang="en-US" sz="1320" dirty="0"/>
              <a:t>Math Average: 77.43</a:t>
            </a:r>
          </a:p>
          <a:p>
            <a:r>
              <a:rPr lang="en-US" sz="1320" dirty="0"/>
              <a:t>Reading Average: 76.67</a:t>
            </a:r>
          </a:p>
          <a:p>
            <a:r>
              <a:rPr lang="en-US" sz="1320" dirty="0"/>
              <a:t>Writing Average: 75.98</a:t>
            </a:r>
          </a:p>
          <a:p>
            <a:endParaRPr lang="en-US" sz="1320" dirty="0"/>
          </a:p>
          <a:p>
            <a:r>
              <a:rPr lang="en-US" sz="1320" dirty="0"/>
              <a:t>Ethnicity: group C</a:t>
            </a:r>
          </a:p>
          <a:p>
            <a:r>
              <a:rPr lang="en-US" sz="1320" dirty="0"/>
              <a:t>Math Average: 67.50</a:t>
            </a:r>
          </a:p>
          <a:p>
            <a:r>
              <a:rPr lang="en-US" sz="1320" dirty="0"/>
              <a:t>Reading Average: 73.66</a:t>
            </a:r>
          </a:p>
          <a:p>
            <a:r>
              <a:rPr lang="en-US" sz="1320" dirty="0"/>
              <a:t>Writing Average: 74.45</a:t>
            </a:r>
          </a:p>
        </p:txBody>
      </p:sp>
      <p:sp>
        <p:nvSpPr>
          <p:cNvPr id="6" name="TextBox 5">
            <a:extLst>
              <a:ext uri="{FF2B5EF4-FFF2-40B4-BE49-F238E27FC236}">
                <a16:creationId xmlns:a16="http://schemas.microsoft.com/office/drawing/2014/main" id="{462244FD-BD10-1658-C097-64611AD33B6A}"/>
              </a:ext>
            </a:extLst>
          </p:cNvPr>
          <p:cNvSpPr txBox="1"/>
          <p:nvPr/>
        </p:nvSpPr>
        <p:spPr>
          <a:xfrm>
            <a:off x="7790015" y="1901913"/>
            <a:ext cx="2613804" cy="4967514"/>
          </a:xfrm>
          <a:prstGeom prst="rect">
            <a:avLst/>
          </a:prstGeom>
          <a:noFill/>
        </p:spPr>
        <p:txBody>
          <a:bodyPr wrap="square">
            <a:spAutoFit/>
          </a:bodyPr>
          <a:lstStyle/>
          <a:p>
            <a:r>
              <a:rPr lang="en-US" sz="1320" dirty="0"/>
              <a:t>Ethnicity: group B</a:t>
            </a:r>
          </a:p>
          <a:p>
            <a:r>
              <a:rPr lang="en-US" sz="1320" dirty="0"/>
              <a:t>Math Average: 61.37</a:t>
            </a:r>
          </a:p>
          <a:p>
            <a:r>
              <a:rPr lang="en-US" sz="1320" dirty="0"/>
              <a:t>Reading Average: 64.29</a:t>
            </a:r>
          </a:p>
          <a:p>
            <a:r>
              <a:rPr lang="en-US" sz="1320" dirty="0"/>
              <a:t>Writing Average: 62.10</a:t>
            </a:r>
          </a:p>
          <a:p>
            <a:endParaRPr lang="en-US" sz="1320" dirty="0"/>
          </a:p>
          <a:p>
            <a:r>
              <a:rPr lang="en-US" sz="1320" dirty="0"/>
              <a:t>Ethnicity: group A</a:t>
            </a:r>
          </a:p>
          <a:p>
            <a:r>
              <a:rPr lang="en-US" sz="1320" dirty="0"/>
              <a:t>Math Average: 58.09</a:t>
            </a:r>
          </a:p>
          <a:p>
            <a:r>
              <a:rPr lang="en-US" sz="1320" dirty="0"/>
              <a:t>Reading Average: 61.28</a:t>
            </a:r>
          </a:p>
          <a:p>
            <a:r>
              <a:rPr lang="en-US" sz="1320" dirty="0"/>
              <a:t>Writing Average: 58.28</a:t>
            </a:r>
          </a:p>
          <a:p>
            <a:endParaRPr lang="en-US" sz="1320" dirty="0"/>
          </a:p>
          <a:p>
            <a:r>
              <a:rPr lang="en-US" sz="1320" dirty="0"/>
              <a:t>Ethnicity: group D</a:t>
            </a:r>
          </a:p>
          <a:p>
            <a:r>
              <a:rPr lang="en-US" sz="1320" dirty="0"/>
              <a:t>Math Average: 66.26</a:t>
            </a:r>
          </a:p>
          <a:p>
            <a:r>
              <a:rPr lang="en-US" sz="1320" dirty="0"/>
              <a:t>Reading Average: 68.16</a:t>
            </a:r>
          </a:p>
          <a:p>
            <a:r>
              <a:rPr lang="en-US" sz="1320" dirty="0"/>
              <a:t>Writing Average: 67.18</a:t>
            </a:r>
          </a:p>
          <a:p>
            <a:endParaRPr lang="en-US" sz="1320" dirty="0"/>
          </a:p>
          <a:p>
            <a:r>
              <a:rPr lang="en-US" sz="1320" dirty="0"/>
              <a:t>Ethnicity: group E</a:t>
            </a:r>
          </a:p>
          <a:p>
            <a:r>
              <a:rPr lang="en-US" sz="1320" dirty="0"/>
              <a:t>Math Average: 71.11</a:t>
            </a:r>
          </a:p>
          <a:p>
            <a:r>
              <a:rPr lang="en-US" sz="1320" dirty="0"/>
              <a:t>Reading Average: 70.30</a:t>
            </a:r>
          </a:p>
          <a:p>
            <a:r>
              <a:rPr lang="en-US" sz="1320" dirty="0"/>
              <a:t>Writing Average: 67.98</a:t>
            </a:r>
          </a:p>
          <a:p>
            <a:endParaRPr lang="en-US" sz="1320" dirty="0"/>
          </a:p>
          <a:p>
            <a:r>
              <a:rPr lang="en-US" sz="1320" dirty="0"/>
              <a:t>Ethnicity: group C</a:t>
            </a:r>
          </a:p>
          <a:p>
            <a:r>
              <a:rPr lang="en-US" sz="1320" dirty="0"/>
              <a:t>Math Average: 62.71</a:t>
            </a:r>
          </a:p>
          <a:p>
            <a:r>
              <a:rPr lang="en-US" sz="1320" dirty="0"/>
              <a:t>Reading Average: 66.47</a:t>
            </a:r>
          </a:p>
          <a:p>
            <a:r>
              <a:rPr lang="en-US" sz="1320" dirty="0"/>
              <a:t>Writing Average: 63.99</a:t>
            </a:r>
          </a:p>
        </p:txBody>
      </p:sp>
      <p:pic>
        <p:nvPicPr>
          <p:cNvPr id="8" name="Picture 7">
            <a:extLst>
              <a:ext uri="{FF2B5EF4-FFF2-40B4-BE49-F238E27FC236}">
                <a16:creationId xmlns:a16="http://schemas.microsoft.com/office/drawing/2014/main" id="{F62BD5FA-7B5E-6F31-A1BF-346A8422EECF}"/>
              </a:ext>
            </a:extLst>
          </p:cNvPr>
          <p:cNvPicPr>
            <a:picLocks noChangeAspect="1"/>
          </p:cNvPicPr>
          <p:nvPr/>
        </p:nvPicPr>
        <p:blipFill>
          <a:blip r:embed="rId2"/>
          <a:stretch>
            <a:fillRect/>
          </a:stretch>
        </p:blipFill>
        <p:spPr>
          <a:xfrm>
            <a:off x="3220414" y="64196"/>
            <a:ext cx="7183405" cy="1826290"/>
          </a:xfrm>
          <a:prstGeom prst="rect">
            <a:avLst/>
          </a:prstGeom>
        </p:spPr>
      </p:pic>
    </p:spTree>
    <p:extLst>
      <p:ext uri="{BB962C8B-B14F-4D97-AF65-F5344CB8AC3E}">
        <p14:creationId xmlns:p14="http://schemas.microsoft.com/office/powerpoint/2010/main" val="2459882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295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35280B-5EEE-BC38-B115-FECEBDD7C797}"/>
              </a:ext>
            </a:extLst>
          </p:cNvPr>
          <p:cNvSpPr>
            <a:spLocks noGrp="1"/>
          </p:cNvSpPr>
          <p:nvPr>
            <p:ph type="title"/>
          </p:nvPr>
        </p:nvSpPr>
        <p:spPr>
          <a:xfrm>
            <a:off x="155275" y="136299"/>
            <a:ext cx="2562045" cy="2296350"/>
          </a:xfrm>
          <a:prstGeom prst="ellipse">
            <a:avLst/>
          </a:prstGeom>
          <a:solidFill>
            <a:srgbClr val="262626"/>
          </a:solidFill>
          <a:ln w="174625" cmpd="thinThick">
            <a:solidFill>
              <a:srgbClr val="262626"/>
            </a:solidFill>
          </a:ln>
        </p:spPr>
        <p:txBody>
          <a:bodyPr vert="horz" lIns="91440" tIns="45720" rIns="91440" bIns="45720" rtlCol="0" anchor="ctr">
            <a:normAutofit fontScale="90000"/>
          </a:bodyPr>
          <a:lstStyle/>
          <a:p>
            <a:pPr algn="ctr"/>
            <a:r>
              <a:rPr lang="en-US" sz="2400" kern="1200" dirty="0">
                <a:solidFill>
                  <a:srgbClr val="FFFFFF"/>
                </a:solidFill>
                <a:latin typeface="Roboto" panose="02000000000000000000" pitchFamily="2" charset="0"/>
                <a:ea typeface="Roboto" panose="02000000000000000000" pitchFamily="2" charset="0"/>
                <a:cs typeface="Roboto" panose="02000000000000000000" pitchFamily="2" charset="0"/>
              </a:rPr>
              <a:t>Analysis on performance based on Exam preparation course</a:t>
            </a:r>
          </a:p>
        </p:txBody>
      </p:sp>
      <p:pic>
        <p:nvPicPr>
          <p:cNvPr id="7" name="Picture 6">
            <a:extLst>
              <a:ext uri="{FF2B5EF4-FFF2-40B4-BE49-F238E27FC236}">
                <a16:creationId xmlns:a16="http://schemas.microsoft.com/office/drawing/2014/main" id="{B5D50609-76B3-A738-13B4-6D64ACDBD0A1}"/>
              </a:ext>
            </a:extLst>
          </p:cNvPr>
          <p:cNvPicPr>
            <a:picLocks noChangeAspect="1"/>
          </p:cNvPicPr>
          <p:nvPr/>
        </p:nvPicPr>
        <p:blipFill>
          <a:blip r:embed="rId2"/>
          <a:stretch>
            <a:fillRect/>
          </a:stretch>
        </p:blipFill>
        <p:spPr>
          <a:xfrm>
            <a:off x="2872595" y="693183"/>
            <a:ext cx="5685013" cy="5471634"/>
          </a:xfrm>
          <a:prstGeom prst="rect">
            <a:avLst/>
          </a:prstGeom>
        </p:spPr>
      </p:pic>
      <p:sp>
        <p:nvSpPr>
          <p:cNvPr id="10" name="TextBox 9">
            <a:extLst>
              <a:ext uri="{FF2B5EF4-FFF2-40B4-BE49-F238E27FC236}">
                <a16:creationId xmlns:a16="http://schemas.microsoft.com/office/drawing/2014/main" id="{01B355E6-D43F-DEF5-CDB3-DB330CD69AE0}"/>
              </a:ext>
            </a:extLst>
          </p:cNvPr>
          <p:cNvSpPr txBox="1"/>
          <p:nvPr/>
        </p:nvSpPr>
        <p:spPr>
          <a:xfrm>
            <a:off x="8905540" y="1859339"/>
            <a:ext cx="3131185" cy="3139321"/>
          </a:xfrm>
          <a:prstGeom prst="rect">
            <a:avLst/>
          </a:prstGeom>
          <a:noFill/>
        </p:spPr>
        <p:txBody>
          <a:bodyPr wrap="square">
            <a:spAutoFit/>
          </a:bodyPr>
          <a:lstStyle/>
          <a:p>
            <a:r>
              <a:rPr lang="en-US" b="1" dirty="0"/>
              <a:t>Average Scores with Exam Preparation Course:</a:t>
            </a:r>
          </a:p>
          <a:p>
            <a:r>
              <a:rPr lang="en-US" dirty="0"/>
              <a:t>Math: 69.69553072625695</a:t>
            </a:r>
          </a:p>
          <a:p>
            <a:r>
              <a:rPr lang="en-US" dirty="0"/>
              <a:t>Reading: 73.89385474860339</a:t>
            </a:r>
          </a:p>
          <a:p>
            <a:r>
              <a:rPr lang="en-US" dirty="0"/>
              <a:t>Writing: 74.41899441340786</a:t>
            </a:r>
          </a:p>
          <a:p>
            <a:endParaRPr lang="en-US" dirty="0"/>
          </a:p>
          <a:p>
            <a:r>
              <a:rPr lang="en-US" b="1" dirty="0"/>
              <a:t>Average Scores without Exam Preparation Course:</a:t>
            </a:r>
          </a:p>
          <a:p>
            <a:r>
              <a:rPr lang="en-US" dirty="0"/>
              <a:t>Math: 64.0778816199377</a:t>
            </a:r>
          </a:p>
          <a:p>
            <a:r>
              <a:rPr lang="en-US" dirty="0"/>
              <a:t>Reading: 66.53426791277242</a:t>
            </a:r>
          </a:p>
          <a:p>
            <a:r>
              <a:rPr lang="en-US" dirty="0"/>
              <a:t>Writing: 64.50467289719627</a:t>
            </a:r>
          </a:p>
        </p:txBody>
      </p:sp>
    </p:spTree>
    <p:extLst>
      <p:ext uri="{BB962C8B-B14F-4D97-AF65-F5344CB8AC3E}">
        <p14:creationId xmlns:p14="http://schemas.microsoft.com/office/powerpoint/2010/main" val="41878078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Triangle 44">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57D0DDB-B49F-9E83-6053-252EEEE9CE86}"/>
              </a:ext>
            </a:extLst>
          </p:cNvPr>
          <p:cNvSpPr txBox="1"/>
          <p:nvPr/>
        </p:nvSpPr>
        <p:spPr>
          <a:xfrm>
            <a:off x="1647644" y="775629"/>
            <a:ext cx="766025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lgn="ctr"/>
            <a:r>
              <a:rPr lang="en-US" sz="2400" b="1" kern="1200" dirty="0">
                <a:latin typeface="Roboto" panose="02000000000000000000" pitchFamily="2" charset="0"/>
                <a:ea typeface="Roboto" panose="02000000000000000000" pitchFamily="2" charset="0"/>
                <a:cs typeface="Roboto" panose="02000000000000000000" pitchFamily="2" charset="0"/>
              </a:rPr>
              <a:t>Analysis on student performance based on Exam preparation course</a:t>
            </a:r>
            <a:endParaRPr lang="en-US" b="1"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2731A91E-C45A-9C2B-78EA-EABC4A9A4015}"/>
              </a:ext>
            </a:extLst>
          </p:cNvPr>
          <p:cNvSpPr txBox="1"/>
          <p:nvPr/>
        </p:nvSpPr>
        <p:spPr>
          <a:xfrm>
            <a:off x="1181819" y="1796746"/>
            <a:ext cx="8195094" cy="3416320"/>
          </a:xfrm>
          <a:prstGeom prst="rect">
            <a:avLst/>
          </a:prstGeom>
          <a:solidFill>
            <a:schemeClr val="bg1"/>
          </a:solidFill>
        </p:spPr>
        <p:txBody>
          <a:bodyPr wrap="square" rtlCol="0">
            <a:spAutoFit/>
          </a:bodyPr>
          <a:lstStyle/>
          <a:p>
            <a:endParaRPr lang="en-US" sz="1800" b="1" dirty="0">
              <a:latin typeface="Roboto" panose="02000000000000000000" pitchFamily="2" charset="0"/>
              <a:ea typeface="Roboto" panose="02000000000000000000" pitchFamily="2" charset="0"/>
              <a:cs typeface="Roboto" panose="02000000000000000000" pitchFamily="2" charset="0"/>
            </a:endParaRPr>
          </a:p>
          <a:p>
            <a:endParaRPr lang="en-US" b="1" dirty="0">
              <a:latin typeface="Roboto" panose="02000000000000000000" pitchFamily="2" charset="0"/>
              <a:ea typeface="Roboto" panose="02000000000000000000" pitchFamily="2" charset="0"/>
              <a:cs typeface="Roboto" panose="02000000000000000000" pitchFamily="2" charset="0"/>
            </a:endParaRPr>
          </a:p>
          <a:p>
            <a:r>
              <a:rPr lang="en-US" sz="1800" b="1" dirty="0">
                <a:latin typeface="Roboto" panose="02000000000000000000" pitchFamily="2" charset="0"/>
                <a:ea typeface="Roboto" panose="02000000000000000000" pitchFamily="2" charset="0"/>
                <a:cs typeface="Roboto" panose="02000000000000000000" pitchFamily="2" charset="0"/>
              </a:rPr>
              <a:t>My observations:</a:t>
            </a:r>
            <a:br>
              <a:rPr lang="en-US" sz="1800" dirty="0">
                <a:latin typeface="Roboto" panose="02000000000000000000" pitchFamily="2" charset="0"/>
                <a:ea typeface="Roboto" panose="02000000000000000000" pitchFamily="2" charset="0"/>
                <a:cs typeface="Roboto" panose="02000000000000000000" pitchFamily="2" charset="0"/>
              </a:rPr>
            </a:br>
            <a:br>
              <a:rPr lang="en-US" sz="1800" dirty="0">
                <a:latin typeface="Roboto" panose="02000000000000000000" pitchFamily="2" charset="0"/>
                <a:ea typeface="Roboto" panose="02000000000000000000" pitchFamily="2" charset="0"/>
                <a:cs typeface="Roboto" panose="02000000000000000000" pitchFamily="2" charset="0"/>
              </a:rPr>
            </a:br>
            <a:r>
              <a:rPr lang="en-US" sz="1800" dirty="0">
                <a:latin typeface="Roboto" panose="02000000000000000000" pitchFamily="2" charset="0"/>
                <a:ea typeface="Roboto" panose="02000000000000000000" pitchFamily="2" charset="0"/>
                <a:cs typeface="Roboto" panose="02000000000000000000" pitchFamily="2" charset="0"/>
              </a:rPr>
              <a:t>From the results we can infer the following:</a:t>
            </a:r>
          </a:p>
          <a:p>
            <a:br>
              <a:rPr lang="en-US" sz="1800" dirty="0">
                <a:ea typeface="Calibri Light"/>
                <a:cs typeface="Calibri Light"/>
              </a:rPr>
            </a:br>
            <a:r>
              <a:rPr lang="en-US" sz="1800" dirty="0">
                <a:ea typeface="Calibri Light"/>
                <a:cs typeface="Calibri Light"/>
              </a:rPr>
              <a:t>	</a:t>
            </a:r>
            <a:r>
              <a:rPr lang="en-US" sz="1800" dirty="0" err="1">
                <a:ea typeface="Calibri Light"/>
                <a:cs typeface="Calibri Light"/>
              </a:rPr>
              <a:t>i</a:t>
            </a:r>
            <a:r>
              <a:rPr lang="en-US" sz="1800" dirty="0">
                <a:ea typeface="Calibri Light"/>
                <a:cs typeface="Calibri Light"/>
              </a:rPr>
              <a:t>) Choosing test preparation course does impact the student’s performance.</a:t>
            </a:r>
          </a:p>
          <a:p>
            <a:endParaRPr lang="en-US" sz="1800" dirty="0">
              <a:ea typeface="Calibri Light"/>
              <a:cs typeface="Calibri Light"/>
            </a:endParaRPr>
          </a:p>
          <a:p>
            <a:r>
              <a:rPr lang="en-US" sz="1800" dirty="0">
                <a:ea typeface="Calibri Light"/>
                <a:cs typeface="Calibri Light"/>
              </a:rPr>
              <a:t>	ii) Students who chose the test preparation course has better performance 	     than those who didn’t.</a:t>
            </a:r>
          </a:p>
          <a:p>
            <a:endParaRPr lang="en-US" dirty="0">
              <a:ea typeface="Calibri Light"/>
              <a:cs typeface="Calibri Light"/>
            </a:endParaRPr>
          </a:p>
          <a:p>
            <a:endParaRPr lang="en-US" dirty="0">
              <a:ea typeface="Calibri Light"/>
              <a:cs typeface="Calibri Light"/>
            </a:endParaRPr>
          </a:p>
        </p:txBody>
      </p:sp>
    </p:spTree>
    <p:extLst>
      <p:ext uri="{BB962C8B-B14F-4D97-AF65-F5344CB8AC3E}">
        <p14:creationId xmlns:p14="http://schemas.microsoft.com/office/powerpoint/2010/main" val="29481396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2952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35280B-5EEE-BC38-B115-FECEBDD7C797}"/>
              </a:ext>
            </a:extLst>
          </p:cNvPr>
          <p:cNvSpPr>
            <a:spLocks noGrp="1"/>
          </p:cNvSpPr>
          <p:nvPr>
            <p:ph type="title"/>
          </p:nvPr>
        </p:nvSpPr>
        <p:spPr>
          <a:xfrm>
            <a:off x="146649" y="162517"/>
            <a:ext cx="2984740" cy="2606902"/>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400" kern="1200" dirty="0">
                <a:solidFill>
                  <a:srgbClr val="FFFFFF"/>
                </a:solidFill>
                <a:latin typeface="Roboto" panose="02000000000000000000" pitchFamily="2" charset="0"/>
                <a:ea typeface="Roboto" panose="02000000000000000000" pitchFamily="2" charset="0"/>
                <a:cs typeface="Roboto" panose="02000000000000000000" pitchFamily="2" charset="0"/>
              </a:rPr>
              <a:t>Analysis on average scores based on gender</a:t>
            </a:r>
          </a:p>
        </p:txBody>
      </p:sp>
      <p:pic>
        <p:nvPicPr>
          <p:cNvPr id="5" name="Picture 4" descr="A picture containing text, screenshot&#10;&#10;Description automatically generated">
            <a:extLst>
              <a:ext uri="{FF2B5EF4-FFF2-40B4-BE49-F238E27FC236}">
                <a16:creationId xmlns:a16="http://schemas.microsoft.com/office/drawing/2014/main" id="{574DCE96-8E24-7F6A-46E7-E28D451EC8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0181" y="1008429"/>
            <a:ext cx="8361872" cy="5118808"/>
          </a:xfrm>
          <a:prstGeom prst="rect">
            <a:avLst/>
          </a:prstGeom>
        </p:spPr>
      </p:pic>
    </p:spTree>
    <p:extLst>
      <p:ext uri="{BB962C8B-B14F-4D97-AF65-F5344CB8AC3E}">
        <p14:creationId xmlns:p14="http://schemas.microsoft.com/office/powerpoint/2010/main" val="13118041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ight Triangle 44">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35280B-5EEE-BC38-B115-FECEBDD7C797}"/>
              </a:ext>
            </a:extLst>
          </p:cNvPr>
          <p:cNvSpPr>
            <a:spLocks noGrp="1"/>
          </p:cNvSpPr>
          <p:nvPr>
            <p:ph type="title"/>
          </p:nvPr>
        </p:nvSpPr>
        <p:spPr>
          <a:xfrm>
            <a:off x="641774" y="1244104"/>
            <a:ext cx="4617335" cy="3140658"/>
          </a:xfrm>
          <a:prstGeom prst="ellipse">
            <a:avLst/>
          </a:prstGeom>
        </p:spPr>
        <p:txBody>
          <a:bodyPr vert="horz" lIns="91440" tIns="45720" rIns="91440" bIns="45720" rtlCol="0" anchor="t">
            <a:normAutofit fontScale="90000"/>
          </a:bodyPr>
          <a:lstStyle/>
          <a:p>
            <a:r>
              <a:rPr lang="en-US" sz="2600" b="1" dirty="0">
                <a:latin typeface="Roboto" panose="02000000000000000000" pitchFamily="2" charset="0"/>
                <a:ea typeface="Roboto" panose="02000000000000000000" pitchFamily="2" charset="0"/>
                <a:cs typeface="Roboto" panose="02000000000000000000" pitchFamily="2" charset="0"/>
              </a:rPr>
              <a:t>My observations:</a:t>
            </a:r>
            <a:br>
              <a:rPr lang="en-US" sz="2600" dirty="0">
                <a:latin typeface="Roboto" panose="02000000000000000000" pitchFamily="2" charset="0"/>
                <a:ea typeface="Roboto" panose="02000000000000000000" pitchFamily="2" charset="0"/>
                <a:cs typeface="Roboto" panose="02000000000000000000" pitchFamily="2" charset="0"/>
              </a:rPr>
            </a:br>
            <a:br>
              <a:rPr lang="en-US" sz="2600" dirty="0">
                <a:latin typeface="Roboto" panose="02000000000000000000" pitchFamily="2" charset="0"/>
                <a:ea typeface="Roboto" panose="02000000000000000000" pitchFamily="2" charset="0"/>
                <a:cs typeface="Roboto" panose="02000000000000000000" pitchFamily="2" charset="0"/>
              </a:rPr>
            </a:br>
            <a:r>
              <a:rPr lang="en-US" sz="2200" dirty="0">
                <a:latin typeface="Roboto" panose="02000000000000000000" pitchFamily="2" charset="0"/>
                <a:ea typeface="Roboto" panose="02000000000000000000" pitchFamily="2" charset="0"/>
                <a:cs typeface="Roboto" panose="02000000000000000000" pitchFamily="2" charset="0"/>
              </a:rPr>
              <a:t>In Math on average Male students have score better than Female</a:t>
            </a:r>
            <a:br>
              <a:rPr lang="en-US" sz="2200" dirty="0">
                <a:latin typeface="Roboto" panose="02000000000000000000" pitchFamily="2" charset="0"/>
                <a:ea typeface="Roboto" panose="02000000000000000000" pitchFamily="2" charset="0"/>
                <a:cs typeface="Roboto" panose="02000000000000000000" pitchFamily="2" charset="0"/>
              </a:rPr>
            </a:br>
            <a:br>
              <a:rPr lang="en-US" sz="2200" dirty="0">
                <a:latin typeface="Roboto" panose="02000000000000000000" pitchFamily="2" charset="0"/>
                <a:ea typeface="Roboto" panose="02000000000000000000" pitchFamily="2" charset="0"/>
                <a:cs typeface="Roboto" panose="02000000000000000000" pitchFamily="2" charset="0"/>
              </a:rPr>
            </a:br>
            <a:r>
              <a:rPr lang="en-US" sz="2200" dirty="0">
                <a:latin typeface="Roboto" panose="02000000000000000000" pitchFamily="2" charset="0"/>
                <a:ea typeface="Roboto" panose="02000000000000000000" pitchFamily="2" charset="0"/>
                <a:cs typeface="Roboto" panose="02000000000000000000" pitchFamily="2" charset="0"/>
              </a:rPr>
              <a:t>In Reading, female students have done better than male students</a:t>
            </a:r>
            <a:br>
              <a:rPr lang="en-US" sz="2200" dirty="0">
                <a:latin typeface="Roboto" panose="02000000000000000000" pitchFamily="2" charset="0"/>
                <a:ea typeface="Roboto" panose="02000000000000000000" pitchFamily="2" charset="0"/>
                <a:cs typeface="Roboto" panose="02000000000000000000" pitchFamily="2" charset="0"/>
              </a:rPr>
            </a:br>
            <a:br>
              <a:rPr lang="en-US" sz="2200" dirty="0">
                <a:latin typeface="Roboto" panose="02000000000000000000" pitchFamily="2" charset="0"/>
                <a:ea typeface="Roboto" panose="02000000000000000000" pitchFamily="2" charset="0"/>
                <a:cs typeface="Roboto" panose="02000000000000000000" pitchFamily="2" charset="0"/>
              </a:rPr>
            </a:br>
            <a:r>
              <a:rPr lang="en-US" sz="2200" dirty="0">
                <a:latin typeface="Roboto" panose="02000000000000000000" pitchFamily="2" charset="0"/>
                <a:ea typeface="Roboto" panose="02000000000000000000" pitchFamily="2" charset="0"/>
                <a:cs typeface="Roboto" panose="02000000000000000000" pitchFamily="2" charset="0"/>
              </a:rPr>
              <a:t>In Writing also, female students have done better than male students</a:t>
            </a:r>
            <a:br>
              <a:rPr lang="en-US" sz="2200" dirty="0">
                <a:latin typeface="Roboto" panose="02000000000000000000" pitchFamily="2" charset="0"/>
                <a:ea typeface="Roboto" panose="02000000000000000000" pitchFamily="2" charset="0"/>
                <a:cs typeface="Roboto" panose="02000000000000000000" pitchFamily="2" charset="0"/>
              </a:rPr>
            </a:br>
            <a:br>
              <a:rPr lang="en-US" sz="2200" dirty="0">
                <a:ea typeface="Calibri Light"/>
                <a:cs typeface="Calibri Light"/>
              </a:rPr>
            </a:br>
            <a:br>
              <a:rPr lang="en-US" sz="2600" dirty="0">
                <a:ea typeface="Calibri Light"/>
                <a:cs typeface="Calibri Light"/>
              </a:rPr>
            </a:br>
            <a:endParaRPr lang="en-US" sz="2600" kern="1200" dirty="0">
              <a:latin typeface="+mj-lt"/>
              <a:ea typeface="Calibri Light"/>
              <a:cs typeface="Calibri Light"/>
            </a:endParaRPr>
          </a:p>
        </p:txBody>
      </p:sp>
      <p:cxnSp>
        <p:nvCxnSpPr>
          <p:cNvPr id="49" name="Straight Connector 48">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57D0DDB-B49F-9E83-6053-252EEEE9CE86}"/>
              </a:ext>
            </a:extLst>
          </p:cNvPr>
          <p:cNvSpPr txBox="1"/>
          <p:nvPr/>
        </p:nvSpPr>
        <p:spPr>
          <a:xfrm>
            <a:off x="1647644" y="775629"/>
            <a:ext cx="766025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lgn="ctr"/>
            <a:r>
              <a:rPr lang="en-GB" sz="2400" b="1" dirty="0">
                <a:latin typeface="Roboto" panose="02000000000000000000" pitchFamily="2" charset="0"/>
                <a:ea typeface="Roboto" panose="02000000000000000000" pitchFamily="2" charset="0"/>
                <a:cs typeface="Roboto" panose="02000000000000000000" pitchFamily="2" charset="0"/>
              </a:rPr>
              <a:t>Analysis on average marks based on gender</a:t>
            </a:r>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4E777E2D-B62F-D1AA-4ABB-04C9C46FF781}"/>
              </a:ext>
            </a:extLst>
          </p:cNvPr>
          <p:cNvSpPr txBox="1"/>
          <p:nvPr/>
        </p:nvSpPr>
        <p:spPr>
          <a:xfrm>
            <a:off x="4858830" y="2611608"/>
            <a:ext cx="6687997" cy="1631216"/>
          </a:xfrm>
          <a:prstGeom prst="rect">
            <a:avLst/>
          </a:prstGeom>
          <a:noFill/>
        </p:spPr>
        <p:txBody>
          <a:bodyPr wrap="square">
            <a:spAutoFit/>
          </a:bodyPr>
          <a:lstStyle/>
          <a:p>
            <a:r>
              <a:rPr lang="en-US" sz="2000" dirty="0"/>
              <a:t>Average Marks by Gender:</a:t>
            </a:r>
          </a:p>
          <a:p>
            <a:endParaRPr lang="en-US" sz="2000" dirty="0"/>
          </a:p>
          <a:p>
            <a:r>
              <a:rPr lang="en-US" sz="2000" dirty="0"/>
              <a:t>Male: Math - 68.68, Reading - 65.46, Writing - 63.32</a:t>
            </a:r>
          </a:p>
          <a:p>
            <a:endParaRPr lang="en-US" sz="2000" dirty="0"/>
          </a:p>
          <a:p>
            <a:r>
              <a:rPr lang="en-US" sz="2000" dirty="0"/>
              <a:t>Female: Math - 63.63, Reading - 72.6, Writing - 72.46</a:t>
            </a:r>
          </a:p>
        </p:txBody>
      </p:sp>
    </p:spTree>
    <p:extLst>
      <p:ext uri="{BB962C8B-B14F-4D97-AF65-F5344CB8AC3E}">
        <p14:creationId xmlns:p14="http://schemas.microsoft.com/office/powerpoint/2010/main" val="364526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034B3F-E830-5486-7C91-5DB687D3CED1}"/>
              </a:ext>
            </a:extLst>
          </p:cNvPr>
          <p:cNvSpPr txBox="1"/>
          <p:nvPr/>
        </p:nvSpPr>
        <p:spPr>
          <a:xfrm>
            <a:off x="590719" y="2330505"/>
            <a:ext cx="4559425" cy="397958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dirty="0">
                <a:latin typeface="Roboto" panose="02000000000000000000" pitchFamily="2" charset="0"/>
                <a:ea typeface="Roboto" panose="02000000000000000000" pitchFamily="2" charset="0"/>
                <a:cs typeface="Roboto" panose="02000000000000000000" pitchFamily="2" charset="0"/>
              </a:rPr>
              <a:t>This class is used to create objects that represent individual members with various attributes related to their education and scores.</a:t>
            </a:r>
          </a:p>
          <a:p>
            <a:pPr indent="-228600">
              <a:lnSpc>
                <a:spcPct val="90000"/>
              </a:lnSpc>
              <a:spcAft>
                <a:spcPts val="600"/>
              </a:spcAft>
              <a:buFont typeface="Arial" panose="020B0604020202020204" pitchFamily="34" charset="0"/>
              <a:buChar char="•"/>
            </a:pPr>
            <a:endParaRPr lang="en-US" sz="2000" dirty="0">
              <a:latin typeface="Roboto" panose="02000000000000000000" pitchFamily="2" charset="0"/>
              <a:ea typeface="Roboto" panose="02000000000000000000" pitchFamily="2" charset="0"/>
              <a:cs typeface="Roboto" panose="02000000000000000000" pitchFamily="2" charset="0"/>
            </a:endParaRPr>
          </a:p>
          <a:p>
            <a:pPr indent="-228600">
              <a:lnSpc>
                <a:spcPct val="90000"/>
              </a:lnSpc>
              <a:spcAft>
                <a:spcPts val="600"/>
              </a:spcAft>
              <a:buFont typeface="Arial" panose="020B0604020202020204" pitchFamily="34" charset="0"/>
              <a:buChar char="•"/>
            </a:pPr>
            <a:r>
              <a:rPr lang="en-US" sz="2000" dirty="0">
                <a:latin typeface="Roboto" panose="02000000000000000000" pitchFamily="2" charset="0"/>
                <a:ea typeface="Roboto" panose="02000000000000000000" pitchFamily="2" charset="0"/>
                <a:cs typeface="Roboto" panose="02000000000000000000" pitchFamily="2" charset="0"/>
              </a:rPr>
              <a:t>The class provides getter and setter methods for each attribute to access and modify their values. The getter methods retrieve the values of the attributes, while the setter methods allow you to change the values</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ext&#10;&#10;Description automatically generated">
            <a:extLst>
              <a:ext uri="{FF2B5EF4-FFF2-40B4-BE49-F238E27FC236}">
                <a16:creationId xmlns:a16="http://schemas.microsoft.com/office/drawing/2014/main" id="{B2BF9DAE-4D40-4F36-E621-7761D4EE83CB}"/>
              </a:ext>
            </a:extLst>
          </p:cNvPr>
          <p:cNvPicPr>
            <a:picLocks noChangeAspect="1"/>
          </p:cNvPicPr>
          <p:nvPr/>
        </p:nvPicPr>
        <p:blipFill rotWithShape="1">
          <a:blip r:embed="rId2"/>
          <a:srcRect r="6639" b="-3"/>
          <a:stretch/>
        </p:blipFill>
        <p:spPr>
          <a:xfrm>
            <a:off x="5977788" y="799352"/>
            <a:ext cx="5425410" cy="5259296"/>
          </a:xfrm>
          <a:prstGeom prst="rect">
            <a:avLst/>
          </a:prstGeom>
        </p:spPr>
      </p:pic>
      <p:sp>
        <p:nvSpPr>
          <p:cNvPr id="6" name="TextBox 5">
            <a:extLst>
              <a:ext uri="{FF2B5EF4-FFF2-40B4-BE49-F238E27FC236}">
                <a16:creationId xmlns:a16="http://schemas.microsoft.com/office/drawing/2014/main" id="{91A909C0-6541-44FD-E1A8-972DB2FEB43C}"/>
              </a:ext>
            </a:extLst>
          </p:cNvPr>
          <p:cNvSpPr txBox="1"/>
          <p:nvPr/>
        </p:nvSpPr>
        <p:spPr>
          <a:xfrm>
            <a:off x="588578" y="1671144"/>
            <a:ext cx="3405351"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600" b="1" dirty="0">
                <a:ea typeface="Calibri"/>
                <a:cs typeface="Calibri"/>
              </a:rPr>
              <a:t>Member Class</a:t>
            </a:r>
            <a:endParaRPr lang="en-GB" sz="2600" b="1" dirty="0"/>
          </a:p>
        </p:txBody>
      </p:sp>
    </p:spTree>
    <p:extLst>
      <p:ext uri="{BB962C8B-B14F-4D97-AF65-F5344CB8AC3E}">
        <p14:creationId xmlns:p14="http://schemas.microsoft.com/office/powerpoint/2010/main" val="2900668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F5852A-CDCA-A0D2-4756-88EB08E6B81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dirty="0">
                <a:solidFill>
                  <a:schemeClr val="bg1"/>
                </a:solidFill>
                <a:latin typeface="Roboto" panose="02000000000000000000" pitchFamily="2" charset="0"/>
                <a:ea typeface="Roboto" panose="02000000000000000000" pitchFamily="2" charset="0"/>
                <a:cs typeface="Roboto" panose="02000000000000000000" pitchFamily="2" charset="0"/>
              </a:rPr>
              <a:t>Initialization and configuration of a Spark application</a:t>
            </a:r>
          </a:p>
        </p:txBody>
      </p:sp>
      <p:pic>
        <p:nvPicPr>
          <p:cNvPr id="4" name="Picture 4" descr="Text&#10;&#10;Description automatically generated">
            <a:extLst>
              <a:ext uri="{FF2B5EF4-FFF2-40B4-BE49-F238E27FC236}">
                <a16:creationId xmlns:a16="http://schemas.microsoft.com/office/drawing/2014/main" id="{858704F7-3FE3-247B-3C93-4028078C250B}"/>
              </a:ext>
            </a:extLst>
          </p:cNvPr>
          <p:cNvPicPr>
            <a:picLocks noGrp="1" noChangeAspect="1"/>
          </p:cNvPicPr>
          <p:nvPr>
            <p:ph idx="1"/>
          </p:nvPr>
        </p:nvPicPr>
        <p:blipFill>
          <a:blip r:embed="rId2"/>
          <a:stretch>
            <a:fillRect/>
          </a:stretch>
        </p:blipFill>
        <p:spPr>
          <a:xfrm>
            <a:off x="643467" y="1951692"/>
            <a:ext cx="10905066" cy="4155810"/>
          </a:xfrm>
          <a:prstGeom prst="rect">
            <a:avLst/>
          </a:prstGeom>
        </p:spPr>
      </p:pic>
    </p:spTree>
    <p:extLst>
      <p:ext uri="{BB962C8B-B14F-4D97-AF65-F5344CB8AC3E}">
        <p14:creationId xmlns:p14="http://schemas.microsoft.com/office/powerpoint/2010/main" val="634591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97D7D-A620-A80C-154A-B2CD4777CC1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400" b="1" kern="1200" dirty="0">
                <a:solidFill>
                  <a:schemeClr val="bg1"/>
                </a:solidFill>
                <a:latin typeface="Roboto" panose="02000000000000000000" pitchFamily="2" charset="0"/>
                <a:ea typeface="Roboto" panose="02000000000000000000" pitchFamily="2" charset="0"/>
                <a:cs typeface="Roboto" panose="02000000000000000000" pitchFamily="2" charset="0"/>
              </a:rPr>
              <a:t>Transforming our dataset into a new member object using the </a:t>
            </a:r>
            <a:r>
              <a:rPr lang="en-US" sz="2400" b="1" i="1" kern="1200" dirty="0">
                <a:solidFill>
                  <a:schemeClr val="bg1"/>
                </a:solidFill>
                <a:latin typeface="Roboto" panose="02000000000000000000" pitchFamily="2" charset="0"/>
                <a:ea typeface="Roboto" panose="02000000000000000000" pitchFamily="2" charset="0"/>
                <a:cs typeface="Roboto" panose="02000000000000000000" pitchFamily="2" charset="0"/>
              </a:rPr>
              <a:t>map</a:t>
            </a:r>
            <a:r>
              <a:rPr lang="en-US" sz="2400" b="1" kern="1200" dirty="0">
                <a:solidFill>
                  <a:schemeClr val="bg1"/>
                </a:solidFill>
                <a:latin typeface="Roboto" panose="02000000000000000000" pitchFamily="2" charset="0"/>
                <a:ea typeface="Roboto" panose="02000000000000000000" pitchFamily="2" charset="0"/>
                <a:cs typeface="Roboto" panose="02000000000000000000" pitchFamily="2" charset="0"/>
              </a:rPr>
              <a:t> method </a:t>
            </a:r>
          </a:p>
        </p:txBody>
      </p:sp>
      <p:pic>
        <p:nvPicPr>
          <p:cNvPr id="4" name="Picture 4" descr="Text&#10;&#10;Description automatically generated">
            <a:extLst>
              <a:ext uri="{FF2B5EF4-FFF2-40B4-BE49-F238E27FC236}">
                <a16:creationId xmlns:a16="http://schemas.microsoft.com/office/drawing/2014/main" id="{544D88AA-25A9-8AEA-1515-ACE3FE491402}"/>
              </a:ext>
            </a:extLst>
          </p:cNvPr>
          <p:cNvPicPr>
            <a:picLocks noGrp="1" noChangeAspect="1"/>
          </p:cNvPicPr>
          <p:nvPr>
            <p:ph idx="1"/>
          </p:nvPr>
        </p:nvPicPr>
        <p:blipFill>
          <a:blip r:embed="rId2"/>
          <a:stretch>
            <a:fillRect/>
          </a:stretch>
        </p:blipFill>
        <p:spPr>
          <a:xfrm>
            <a:off x="709461" y="2242426"/>
            <a:ext cx="10905066" cy="3735680"/>
          </a:xfrm>
          <a:prstGeom prst="rect">
            <a:avLst/>
          </a:prstGeom>
        </p:spPr>
      </p:pic>
    </p:spTree>
    <p:extLst>
      <p:ext uri="{BB962C8B-B14F-4D97-AF65-F5344CB8AC3E}">
        <p14:creationId xmlns:p14="http://schemas.microsoft.com/office/powerpoint/2010/main" val="1999067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97D7D-A620-A80C-154A-B2CD4777CC1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400" b="1" kern="1200" dirty="0">
                <a:solidFill>
                  <a:schemeClr val="bg1"/>
                </a:solidFill>
                <a:latin typeface="Roboto" panose="02000000000000000000" pitchFamily="2" charset="0"/>
                <a:ea typeface="Roboto" panose="02000000000000000000" pitchFamily="2" charset="0"/>
                <a:cs typeface="Roboto" panose="02000000000000000000" pitchFamily="2" charset="0"/>
              </a:rPr>
              <a:t>All Student Filter</a:t>
            </a:r>
          </a:p>
        </p:txBody>
      </p:sp>
      <p:pic>
        <p:nvPicPr>
          <p:cNvPr id="7" name="Content Placeholder 6" descr="A picture containing text, screenshot, font&#10;&#10;Description automatically generated">
            <a:extLst>
              <a:ext uri="{FF2B5EF4-FFF2-40B4-BE49-F238E27FC236}">
                <a16:creationId xmlns:a16="http://schemas.microsoft.com/office/drawing/2014/main" id="{B953AD2D-A093-98F4-4492-EFD1C0B63E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4125" y="2443956"/>
            <a:ext cx="7143750" cy="3114675"/>
          </a:xfrm>
        </p:spPr>
      </p:pic>
    </p:spTree>
    <p:extLst>
      <p:ext uri="{BB962C8B-B14F-4D97-AF65-F5344CB8AC3E}">
        <p14:creationId xmlns:p14="http://schemas.microsoft.com/office/powerpoint/2010/main" val="387576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A35280B-5EEE-BC38-B115-FECEBDD7C797}"/>
              </a:ext>
            </a:extLst>
          </p:cNvPr>
          <p:cNvSpPr>
            <a:spLocks noGrp="1"/>
          </p:cNvSpPr>
          <p:nvPr>
            <p:ph type="title"/>
          </p:nvPr>
        </p:nvSpPr>
        <p:spPr>
          <a:xfrm>
            <a:off x="901690" y="405575"/>
            <a:ext cx="6430414" cy="1371600"/>
          </a:xfrm>
        </p:spPr>
        <p:txBody>
          <a:bodyPr vert="horz" lIns="91440" tIns="45720" rIns="91440" bIns="45720" rtlCol="0" anchor="ctr">
            <a:normAutofit/>
          </a:bodyPr>
          <a:lstStyle/>
          <a:p>
            <a:r>
              <a:rPr lang="en-US" sz="4000" b="1" kern="1200" dirty="0">
                <a:solidFill>
                  <a:schemeClr val="tx1"/>
                </a:solidFill>
                <a:latin typeface="Roboto" panose="02000000000000000000" pitchFamily="2" charset="0"/>
                <a:ea typeface="Roboto" panose="02000000000000000000" pitchFamily="2" charset="0"/>
                <a:cs typeface="Roboto" panose="02000000000000000000" pitchFamily="2" charset="0"/>
              </a:rPr>
              <a:t>Analysis:</a:t>
            </a:r>
            <a:r>
              <a:rPr lang="en-US" sz="4000" kern="1200" dirty="0">
                <a:solidFill>
                  <a:schemeClr val="tx1"/>
                </a:solidFill>
                <a:latin typeface="Roboto" panose="02000000000000000000" pitchFamily="2" charset="0"/>
                <a:ea typeface="Roboto" panose="02000000000000000000" pitchFamily="2" charset="0"/>
                <a:cs typeface="Roboto" panose="02000000000000000000" pitchFamily="2" charset="0"/>
              </a:rPr>
              <a:t> main object</a:t>
            </a:r>
          </a:p>
        </p:txBody>
      </p:sp>
      <p:sp>
        <p:nvSpPr>
          <p:cNvPr id="13" name="Rectangle 12">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26032" y="1067264"/>
            <a:ext cx="1021458"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136C5C19-9E38-1476-1798-67BBDFA1E17C}"/>
              </a:ext>
            </a:extLst>
          </p:cNvPr>
          <p:cNvSpPr txBox="1"/>
          <p:nvPr/>
        </p:nvSpPr>
        <p:spPr>
          <a:xfrm>
            <a:off x="10005848" y="709448"/>
            <a:ext cx="132430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4400" dirty="0">
                <a:ea typeface="Calibri"/>
                <a:cs typeface="Calibri"/>
              </a:rPr>
              <a:t>1</a:t>
            </a:r>
            <a:endParaRPr lang="en-GB" sz="4400" dirty="0"/>
          </a:p>
        </p:txBody>
      </p:sp>
      <p:pic>
        <p:nvPicPr>
          <p:cNvPr id="8" name="Content Placeholder 7" descr="A picture containing text, screenshot, font&#10;&#10;Description automatically generated">
            <a:extLst>
              <a:ext uri="{FF2B5EF4-FFF2-40B4-BE49-F238E27FC236}">
                <a16:creationId xmlns:a16="http://schemas.microsoft.com/office/drawing/2014/main" id="{81C6B95E-9AC6-3D77-28B5-EADC637BE3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307" y="2869991"/>
            <a:ext cx="11595386" cy="3223585"/>
          </a:xfrm>
        </p:spPr>
      </p:pic>
    </p:spTree>
    <p:extLst>
      <p:ext uri="{BB962C8B-B14F-4D97-AF65-F5344CB8AC3E}">
        <p14:creationId xmlns:p14="http://schemas.microsoft.com/office/powerpoint/2010/main" val="731112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A35280B-5EEE-BC38-B115-FECEBDD7C797}"/>
              </a:ext>
            </a:extLst>
          </p:cNvPr>
          <p:cNvSpPr>
            <a:spLocks noGrp="1"/>
          </p:cNvSpPr>
          <p:nvPr>
            <p:ph type="title"/>
          </p:nvPr>
        </p:nvSpPr>
        <p:spPr>
          <a:xfrm>
            <a:off x="901690" y="405575"/>
            <a:ext cx="6430414" cy="1371600"/>
          </a:xfrm>
        </p:spPr>
        <p:txBody>
          <a:bodyPr vert="horz" lIns="91440" tIns="45720" rIns="91440" bIns="45720" rtlCol="0" anchor="ctr">
            <a:normAutofit/>
          </a:bodyPr>
          <a:lstStyle/>
          <a:p>
            <a:r>
              <a:rPr lang="en-US" sz="4000" b="1" kern="1200" dirty="0">
                <a:solidFill>
                  <a:schemeClr val="tx1"/>
                </a:solidFill>
                <a:latin typeface="Roboto" panose="02000000000000000000" pitchFamily="2" charset="0"/>
                <a:ea typeface="Roboto" panose="02000000000000000000" pitchFamily="2" charset="0"/>
                <a:cs typeface="Roboto" panose="02000000000000000000" pitchFamily="2" charset="0"/>
              </a:rPr>
              <a:t>Analysis:</a:t>
            </a:r>
            <a:r>
              <a:rPr lang="en-US" sz="4000" kern="1200" dirty="0">
                <a:solidFill>
                  <a:schemeClr val="tx1"/>
                </a:solidFill>
                <a:latin typeface="Roboto" panose="02000000000000000000" pitchFamily="2" charset="0"/>
                <a:ea typeface="Roboto" panose="02000000000000000000" pitchFamily="2" charset="0"/>
                <a:cs typeface="Roboto" panose="02000000000000000000" pitchFamily="2" charset="0"/>
              </a:rPr>
              <a:t> main object</a:t>
            </a:r>
          </a:p>
        </p:txBody>
      </p:sp>
      <p:sp>
        <p:nvSpPr>
          <p:cNvPr id="13" name="Rectangle 12">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26032" y="1067264"/>
            <a:ext cx="1021458"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136C5C19-9E38-1476-1798-67BBDFA1E17C}"/>
              </a:ext>
            </a:extLst>
          </p:cNvPr>
          <p:cNvSpPr txBox="1"/>
          <p:nvPr/>
        </p:nvSpPr>
        <p:spPr>
          <a:xfrm>
            <a:off x="10005848" y="709448"/>
            <a:ext cx="132430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4400" dirty="0">
                <a:ea typeface="Calibri"/>
                <a:cs typeface="Calibri"/>
              </a:rPr>
              <a:t>2</a:t>
            </a:r>
            <a:endParaRPr lang="en-GB" sz="4400" dirty="0"/>
          </a:p>
        </p:txBody>
      </p:sp>
      <p:pic>
        <p:nvPicPr>
          <p:cNvPr id="6" name="Picture 6" descr="Text&#10;&#10;Description automatically generated">
            <a:extLst>
              <a:ext uri="{FF2B5EF4-FFF2-40B4-BE49-F238E27FC236}">
                <a16:creationId xmlns:a16="http://schemas.microsoft.com/office/drawing/2014/main" id="{8721AB3A-68DF-2DCE-8C12-79EC5258BB81}"/>
              </a:ext>
            </a:extLst>
          </p:cNvPr>
          <p:cNvPicPr>
            <a:picLocks noGrp="1" noChangeAspect="1"/>
          </p:cNvPicPr>
          <p:nvPr>
            <p:ph idx="1"/>
          </p:nvPr>
        </p:nvPicPr>
        <p:blipFill rotWithShape="1">
          <a:blip r:embed="rId2"/>
          <a:srcRect t="36571"/>
          <a:stretch/>
        </p:blipFill>
        <p:spPr>
          <a:xfrm>
            <a:off x="622800" y="3757901"/>
            <a:ext cx="10515600" cy="2600402"/>
          </a:xfrm>
        </p:spPr>
      </p:pic>
      <p:pic>
        <p:nvPicPr>
          <p:cNvPr id="3" name="Picture 4" descr="Text&#10;&#10;Description automatically generated">
            <a:extLst>
              <a:ext uri="{FF2B5EF4-FFF2-40B4-BE49-F238E27FC236}">
                <a16:creationId xmlns:a16="http://schemas.microsoft.com/office/drawing/2014/main" id="{1CFB03DD-2F44-CB78-60E6-C1FF06C7E137}"/>
              </a:ext>
            </a:extLst>
          </p:cNvPr>
          <p:cNvPicPr>
            <a:picLocks noChangeAspect="1"/>
          </p:cNvPicPr>
          <p:nvPr/>
        </p:nvPicPr>
        <p:blipFill rotWithShape="1">
          <a:blip r:embed="rId3"/>
          <a:srcRect l="3100" t="69401" r="11781"/>
          <a:stretch/>
        </p:blipFill>
        <p:spPr>
          <a:xfrm>
            <a:off x="622800" y="2143141"/>
            <a:ext cx="10515600" cy="1619073"/>
          </a:xfrm>
          <a:prstGeom prst="rect">
            <a:avLst/>
          </a:prstGeom>
        </p:spPr>
      </p:pic>
    </p:spTree>
    <p:extLst>
      <p:ext uri="{BB962C8B-B14F-4D97-AF65-F5344CB8AC3E}">
        <p14:creationId xmlns:p14="http://schemas.microsoft.com/office/powerpoint/2010/main" val="25696017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601</TotalTime>
  <Words>1698</Words>
  <Application>Microsoft Office PowerPoint</Application>
  <PresentationFormat>Widescreen</PresentationFormat>
  <Paragraphs>255</Paragraphs>
  <Slides>36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Fira Sans Extra Condensed</vt:lpstr>
      <vt:lpstr>Roboto</vt:lpstr>
      <vt:lpstr>office theme</vt:lpstr>
      <vt:lpstr>Big Data Analytics</vt:lpstr>
      <vt:lpstr>Dataset: Student Performance in Exams</vt:lpstr>
      <vt:lpstr>About our dataset</vt:lpstr>
      <vt:lpstr>PowerPoint Presentation</vt:lpstr>
      <vt:lpstr>Initialization and configuration of a Spark application</vt:lpstr>
      <vt:lpstr>Transforming our dataset into a new member object using the map method </vt:lpstr>
      <vt:lpstr>All Student Filter</vt:lpstr>
      <vt:lpstr>Analysis: main object</vt:lpstr>
      <vt:lpstr>Analysis: main object</vt:lpstr>
      <vt:lpstr>Analysis: main object</vt:lpstr>
      <vt:lpstr>Analysis: main object</vt:lpstr>
      <vt:lpstr>Analysis: Calculating the percentage of all entries in each column</vt:lpstr>
      <vt:lpstr>My observations:  1. Gender ratio almost evenly poised  2. Dominated by students from group – C  3. Most of the students' parents are well educated  </vt:lpstr>
      <vt:lpstr>Analysis: Filtering out the best performance students from the test</vt:lpstr>
      <vt:lpstr>My observations:  1. Dominated by female  2. Students belonging to       group – D, E performed      better than other groups    </vt:lpstr>
      <vt:lpstr>Analysis: Gender and Ethnicity percent of best performance students</vt:lpstr>
      <vt:lpstr>My observations:  1. Female dominate the      best performance     students list  2. Students from group –        D,E account for 70%           of best performance       students    </vt:lpstr>
      <vt:lpstr>Impact of parent’s Education level</vt:lpstr>
      <vt:lpstr>PowerPoint Presentation</vt:lpstr>
      <vt:lpstr>Ethnic Group with most educated parents</vt:lpstr>
      <vt:lpstr>My observation:       </vt:lpstr>
      <vt:lpstr>Analysis: Overall percentage of the best performance students in the test</vt:lpstr>
      <vt:lpstr>My observations:  Students from group – E top the chart with 3 students scoring 100% in all subjects     </vt:lpstr>
      <vt:lpstr>Overall statistics of the Data</vt:lpstr>
      <vt:lpstr>My observations:  Reading has the highest-class average among other sections also with least deviation from its average   </vt:lpstr>
      <vt:lpstr>Performance of each Ethnic group</vt:lpstr>
      <vt:lpstr>My observations:  Students of group –E perform better in all the subjects than other groups in the school</vt:lpstr>
      <vt:lpstr>Analysis on gender count based on Lunch type</vt:lpstr>
      <vt:lpstr>My observations:   Most of the students prefer the Standard Lunch over the Free/Reduced Lunch    </vt:lpstr>
      <vt:lpstr>Analysis on performance based on Exam preparation course</vt:lpstr>
      <vt:lpstr>Analysis on performance based on Exam preparation course</vt:lpstr>
      <vt:lpstr>Analysis on performance based on Exam preparation course</vt:lpstr>
      <vt:lpstr>Analysis on performance based on Exam preparation course</vt:lpstr>
      <vt:lpstr>PowerPoint Presentation</vt:lpstr>
      <vt:lpstr>Analysis on average scores based on gender</vt:lpstr>
      <vt:lpstr>My observations:  In Math on average Male students have score better than Female  In Reading, female students have done better than male students  In Writing also, female students have done better than male students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Ravula Sai</dc:creator>
  <cp:lastModifiedBy>Mohitha Velagapudi</cp:lastModifiedBy>
  <cp:revision>455</cp:revision>
  <dcterms:created xsi:type="dcterms:W3CDTF">2023-06-25T01:52:00Z</dcterms:created>
  <dcterms:modified xsi:type="dcterms:W3CDTF">2023-06-27T05:47:34Z</dcterms:modified>
</cp:coreProperties>
</file>