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Roboto Condensed" panose="02000000000000000000" pitchFamily="2"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4" d="100"/>
          <a:sy n="64" d="100"/>
        </p:scale>
        <p:origin x="2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4662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982748"/>
            <a:ext cx="7556421" cy="2835116"/>
          </a:xfrm>
          <a:prstGeom prst="rect">
            <a:avLst/>
          </a:prstGeom>
          <a:noFill/>
          <a:ln/>
        </p:spPr>
        <p:txBody>
          <a:bodyPr wrap="square" lIns="0" tIns="0" rIns="0" bIns="0" rtlCol="0" anchor="t"/>
          <a:lstStyle/>
          <a:p>
            <a:pPr marL="0" indent="0" algn="l">
              <a:lnSpc>
                <a:spcPts val="5550"/>
              </a:lnSpc>
              <a:buNone/>
            </a:pPr>
            <a:r>
              <a:rPr lang="en-US" sz="4450" b="1" dirty="0">
                <a:solidFill>
                  <a:srgbClr val="0C0D0F"/>
                </a:solidFill>
                <a:latin typeface="Hubot Sans Bold" pitchFamily="34" charset="0"/>
                <a:ea typeface="Hubot Sans Bold" pitchFamily="34" charset="-122"/>
                <a:cs typeface="Hubot Sans Bold" pitchFamily="34" charset="-120"/>
              </a:rPr>
              <a:t>Automated Brain Tumor Segmentation: An Advanced Approach</a:t>
            </a:r>
            <a:endParaRPr lang="en-US" sz="4450" dirty="0"/>
          </a:p>
        </p:txBody>
      </p:sp>
      <p:sp>
        <p:nvSpPr>
          <p:cNvPr id="4" name="Text 1"/>
          <p:cNvSpPr/>
          <p:nvPr/>
        </p:nvSpPr>
        <p:spPr>
          <a:xfrm>
            <a:off x="6280190" y="5158026"/>
            <a:ext cx="7556421" cy="1088708"/>
          </a:xfrm>
          <a:prstGeom prst="rect">
            <a:avLst/>
          </a:prstGeom>
          <a:noFill/>
          <a:ln/>
        </p:spPr>
        <p:txBody>
          <a:bodyPr wrap="square" lIns="0" tIns="0" rIns="0" bIns="0" rtlCol="0" anchor="t"/>
          <a:lstStyle/>
          <a:p>
            <a:pPr marL="0" indent="0" algn="l">
              <a:lnSpc>
                <a:spcPts val="2850"/>
              </a:lnSpc>
              <a:buNone/>
            </a:pPr>
            <a:r>
              <a:rPr lang="en-US" sz="1750" dirty="0">
                <a:solidFill>
                  <a:srgbClr val="55575A"/>
                </a:solidFill>
                <a:latin typeface="Roboto Condensed" pitchFamily="34" charset="0"/>
                <a:ea typeface="Roboto Condensed" pitchFamily="34" charset="-122"/>
                <a:cs typeface="Roboto Condensed" pitchFamily="34" charset="-120"/>
              </a:rPr>
              <a:t>Presented by our dedicated team of researchers and engineers, this presentation delves into cutting-edge deep learning methodologies for precise brain tumor segmentation.</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686633"/>
            <a:ext cx="3078123" cy="283488"/>
          </a:xfrm>
          <a:prstGeom prst="rect">
            <a:avLst/>
          </a:prstGeom>
          <a:noFill/>
          <a:ln/>
        </p:spPr>
        <p:txBody>
          <a:bodyPr wrap="none" lIns="0" tIns="0" rIns="0" bIns="0" rtlCol="0" anchor="t"/>
          <a:lstStyle/>
          <a:p>
            <a:pPr marL="0" indent="0" algn="l">
              <a:lnSpc>
                <a:spcPts val="2200"/>
              </a:lnSpc>
              <a:buNone/>
            </a:pPr>
            <a:r>
              <a:rPr lang="en-US" sz="1750" b="1" dirty="0">
                <a:solidFill>
                  <a:srgbClr val="0C0D0F"/>
                </a:solidFill>
                <a:latin typeface="Hubot Sans Bold" pitchFamily="34" charset="0"/>
                <a:ea typeface="Hubot Sans Bold" pitchFamily="34" charset="-122"/>
                <a:cs typeface="Hubot Sans Bold" pitchFamily="34" charset="-120"/>
              </a:rPr>
              <a:t>Performance Metrics</a:t>
            </a:r>
            <a:endParaRPr lang="en-US" sz="1750" dirty="0"/>
          </a:p>
        </p:txBody>
      </p:sp>
      <p:sp>
        <p:nvSpPr>
          <p:cNvPr id="3" name="Text 1"/>
          <p:cNvSpPr/>
          <p:nvPr/>
        </p:nvSpPr>
        <p:spPr>
          <a:xfrm>
            <a:off x="793790" y="1151573"/>
            <a:ext cx="13042821" cy="1133951"/>
          </a:xfrm>
          <a:prstGeom prst="rect">
            <a:avLst/>
          </a:prstGeom>
          <a:noFill/>
          <a:ln/>
        </p:spPr>
        <p:txBody>
          <a:bodyPr wrap="square" lIns="0" tIns="0" rIns="0" bIns="0" rtlCol="0" anchor="t"/>
          <a:lstStyle/>
          <a:p>
            <a:pPr marL="0" indent="0" algn="l">
              <a:lnSpc>
                <a:spcPts val="4450"/>
              </a:lnSpc>
              <a:buNone/>
            </a:pPr>
            <a:r>
              <a:rPr lang="en-US" sz="3550" b="1" dirty="0">
                <a:solidFill>
                  <a:srgbClr val="0C0D0F"/>
                </a:solidFill>
                <a:latin typeface="Hubot Sans Bold" pitchFamily="34" charset="0"/>
                <a:ea typeface="Hubot Sans Bold" pitchFamily="34" charset="-122"/>
                <a:cs typeface="Hubot Sans Bold" pitchFamily="34" charset="-120"/>
              </a:rPr>
              <a:t>Comparative Analysis of Segmentation Models</a:t>
            </a:r>
            <a:endParaRPr lang="en-US" sz="3550" dirty="0"/>
          </a:p>
        </p:txBody>
      </p:sp>
      <p:sp>
        <p:nvSpPr>
          <p:cNvPr id="4" name="Shape 2"/>
          <p:cNvSpPr/>
          <p:nvPr/>
        </p:nvSpPr>
        <p:spPr>
          <a:xfrm>
            <a:off x="793790" y="2557701"/>
            <a:ext cx="13042821" cy="4200525"/>
          </a:xfrm>
          <a:prstGeom prst="roundRect">
            <a:avLst>
              <a:gd name="adj" fmla="val 648"/>
            </a:avLst>
          </a:prstGeom>
          <a:noFill/>
          <a:ln w="7620">
            <a:solidFill>
              <a:srgbClr val="000000">
                <a:alpha val="8000"/>
              </a:srgbClr>
            </a:solidFill>
            <a:prstDash val="solid"/>
          </a:ln>
        </p:spPr>
      </p:sp>
      <p:sp>
        <p:nvSpPr>
          <p:cNvPr id="5" name="Shape 3"/>
          <p:cNvSpPr/>
          <p:nvPr/>
        </p:nvSpPr>
        <p:spPr>
          <a:xfrm>
            <a:off x="801410" y="2565321"/>
            <a:ext cx="13027581" cy="523161"/>
          </a:xfrm>
          <a:prstGeom prst="rect">
            <a:avLst/>
          </a:prstGeom>
          <a:solidFill>
            <a:srgbClr val="FFFFFF">
              <a:alpha val="4000"/>
            </a:srgbClr>
          </a:solidFill>
          <a:ln/>
        </p:spPr>
      </p:sp>
      <p:sp>
        <p:nvSpPr>
          <p:cNvPr id="6" name="Text 4"/>
          <p:cNvSpPr/>
          <p:nvPr/>
        </p:nvSpPr>
        <p:spPr>
          <a:xfrm>
            <a:off x="983099" y="2681764"/>
            <a:ext cx="2890123" cy="290274"/>
          </a:xfrm>
          <a:prstGeom prst="rect">
            <a:avLst/>
          </a:prstGeom>
          <a:noFill/>
          <a:ln/>
        </p:spPr>
        <p:txBody>
          <a:bodyPr wrap="none" lIns="0" tIns="0" rIns="0" bIns="0" rtlCol="0" anchor="t"/>
          <a:lstStyle/>
          <a:p>
            <a:pPr marL="0" indent="0" algn="l">
              <a:lnSpc>
                <a:spcPts val="2250"/>
              </a:lnSpc>
              <a:buNone/>
            </a:pPr>
            <a:r>
              <a:rPr lang="en-US" sz="1400" b="1" dirty="0">
                <a:solidFill>
                  <a:srgbClr val="55575A"/>
                </a:solidFill>
                <a:latin typeface="Roboto Condensed" pitchFamily="34" charset="0"/>
                <a:ea typeface="Roboto Condensed" pitchFamily="34" charset="-122"/>
                <a:cs typeface="Roboto Condensed" pitchFamily="34" charset="-120"/>
              </a:rPr>
              <a:t>Model</a:t>
            </a:r>
            <a:endParaRPr lang="en-US" sz="1400" dirty="0"/>
          </a:p>
        </p:txBody>
      </p:sp>
      <p:sp>
        <p:nvSpPr>
          <p:cNvPr id="7" name="Text 5"/>
          <p:cNvSpPr/>
          <p:nvPr/>
        </p:nvSpPr>
        <p:spPr>
          <a:xfrm>
            <a:off x="4243745" y="2681764"/>
            <a:ext cx="2886313" cy="290274"/>
          </a:xfrm>
          <a:prstGeom prst="rect">
            <a:avLst/>
          </a:prstGeom>
          <a:noFill/>
          <a:ln/>
        </p:spPr>
        <p:txBody>
          <a:bodyPr wrap="none" lIns="0" tIns="0" rIns="0" bIns="0" rtlCol="0" anchor="t"/>
          <a:lstStyle/>
          <a:p>
            <a:pPr marL="0" indent="0" algn="l">
              <a:lnSpc>
                <a:spcPts val="2250"/>
              </a:lnSpc>
              <a:buNone/>
            </a:pPr>
            <a:r>
              <a:rPr lang="en-US" sz="1400" b="1" dirty="0">
                <a:solidFill>
                  <a:srgbClr val="55575A"/>
                </a:solidFill>
                <a:latin typeface="Roboto Condensed" pitchFamily="34" charset="0"/>
                <a:ea typeface="Roboto Condensed" pitchFamily="34" charset="-122"/>
                <a:cs typeface="Roboto Condensed" pitchFamily="34" charset="-120"/>
              </a:rPr>
              <a:t>MSE</a:t>
            </a:r>
            <a:endParaRPr lang="en-US" sz="1400" dirty="0"/>
          </a:p>
        </p:txBody>
      </p:sp>
      <p:sp>
        <p:nvSpPr>
          <p:cNvPr id="8" name="Text 6"/>
          <p:cNvSpPr/>
          <p:nvPr/>
        </p:nvSpPr>
        <p:spPr>
          <a:xfrm>
            <a:off x="7500580" y="2681764"/>
            <a:ext cx="2886313" cy="290274"/>
          </a:xfrm>
          <a:prstGeom prst="rect">
            <a:avLst/>
          </a:prstGeom>
          <a:noFill/>
          <a:ln/>
        </p:spPr>
        <p:txBody>
          <a:bodyPr wrap="none" lIns="0" tIns="0" rIns="0" bIns="0" rtlCol="0" anchor="t"/>
          <a:lstStyle/>
          <a:p>
            <a:pPr marL="0" indent="0" algn="l">
              <a:lnSpc>
                <a:spcPts val="2250"/>
              </a:lnSpc>
              <a:buNone/>
            </a:pPr>
            <a:r>
              <a:rPr lang="en-US" sz="1400" b="1" dirty="0">
                <a:solidFill>
                  <a:srgbClr val="55575A"/>
                </a:solidFill>
                <a:latin typeface="Roboto Condensed" pitchFamily="34" charset="0"/>
                <a:ea typeface="Roboto Condensed" pitchFamily="34" charset="-122"/>
                <a:cs typeface="Roboto Condensed" pitchFamily="34" charset="-120"/>
              </a:rPr>
              <a:t>MAE</a:t>
            </a:r>
            <a:endParaRPr lang="en-US" sz="1400" dirty="0"/>
          </a:p>
        </p:txBody>
      </p:sp>
      <p:sp>
        <p:nvSpPr>
          <p:cNvPr id="9" name="Text 7"/>
          <p:cNvSpPr/>
          <p:nvPr/>
        </p:nvSpPr>
        <p:spPr>
          <a:xfrm>
            <a:off x="10757416" y="2681764"/>
            <a:ext cx="2890123" cy="290274"/>
          </a:xfrm>
          <a:prstGeom prst="rect">
            <a:avLst/>
          </a:prstGeom>
          <a:noFill/>
          <a:ln/>
        </p:spPr>
        <p:txBody>
          <a:bodyPr wrap="none" lIns="0" tIns="0" rIns="0" bIns="0" rtlCol="0" anchor="t"/>
          <a:lstStyle/>
          <a:p>
            <a:pPr marL="0" indent="0" algn="l">
              <a:lnSpc>
                <a:spcPts val="2250"/>
              </a:lnSpc>
              <a:buNone/>
            </a:pPr>
            <a:r>
              <a:rPr lang="en-US" sz="1400" b="1" dirty="0">
                <a:solidFill>
                  <a:srgbClr val="55575A"/>
                </a:solidFill>
                <a:latin typeface="Roboto Condensed" pitchFamily="34" charset="0"/>
                <a:ea typeface="Roboto Condensed" pitchFamily="34" charset="-122"/>
                <a:cs typeface="Roboto Condensed" pitchFamily="34" charset="-120"/>
              </a:rPr>
              <a:t>F-beta</a:t>
            </a:r>
            <a:endParaRPr lang="en-US" sz="1400" dirty="0"/>
          </a:p>
        </p:txBody>
      </p:sp>
      <p:sp>
        <p:nvSpPr>
          <p:cNvPr id="10" name="Shape 8"/>
          <p:cNvSpPr/>
          <p:nvPr/>
        </p:nvSpPr>
        <p:spPr>
          <a:xfrm>
            <a:off x="801410" y="3088481"/>
            <a:ext cx="13027581" cy="523161"/>
          </a:xfrm>
          <a:prstGeom prst="rect">
            <a:avLst/>
          </a:prstGeom>
          <a:solidFill>
            <a:srgbClr val="000000">
              <a:alpha val="4000"/>
            </a:srgbClr>
          </a:solidFill>
          <a:ln/>
        </p:spPr>
      </p:sp>
      <p:sp>
        <p:nvSpPr>
          <p:cNvPr id="11" name="Text 9"/>
          <p:cNvSpPr/>
          <p:nvPr/>
        </p:nvSpPr>
        <p:spPr>
          <a:xfrm>
            <a:off x="983099" y="3204924"/>
            <a:ext cx="289012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UNet</a:t>
            </a:r>
            <a:endParaRPr lang="en-US" sz="1400" dirty="0"/>
          </a:p>
        </p:txBody>
      </p:sp>
      <p:sp>
        <p:nvSpPr>
          <p:cNvPr id="12" name="Text 10"/>
          <p:cNvSpPr/>
          <p:nvPr/>
        </p:nvSpPr>
        <p:spPr>
          <a:xfrm>
            <a:off x="4243745" y="3204924"/>
            <a:ext cx="288631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0.012</a:t>
            </a:r>
            <a:endParaRPr lang="en-US" sz="1400" dirty="0"/>
          </a:p>
        </p:txBody>
      </p:sp>
      <p:sp>
        <p:nvSpPr>
          <p:cNvPr id="13" name="Text 11"/>
          <p:cNvSpPr/>
          <p:nvPr/>
        </p:nvSpPr>
        <p:spPr>
          <a:xfrm>
            <a:off x="7500580" y="3204924"/>
            <a:ext cx="288631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0.0183</a:t>
            </a:r>
            <a:endParaRPr lang="en-US" sz="1400" dirty="0"/>
          </a:p>
        </p:txBody>
      </p:sp>
      <p:sp>
        <p:nvSpPr>
          <p:cNvPr id="14" name="Text 12"/>
          <p:cNvSpPr/>
          <p:nvPr/>
        </p:nvSpPr>
        <p:spPr>
          <a:xfrm>
            <a:off x="10757416" y="3204924"/>
            <a:ext cx="289012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0.5571</a:t>
            </a:r>
            <a:endParaRPr lang="en-US" sz="1400" dirty="0"/>
          </a:p>
        </p:txBody>
      </p:sp>
      <p:sp>
        <p:nvSpPr>
          <p:cNvPr id="15" name="Shape 13"/>
          <p:cNvSpPr/>
          <p:nvPr/>
        </p:nvSpPr>
        <p:spPr>
          <a:xfrm>
            <a:off x="801410" y="3611642"/>
            <a:ext cx="13027581" cy="523161"/>
          </a:xfrm>
          <a:prstGeom prst="rect">
            <a:avLst/>
          </a:prstGeom>
          <a:solidFill>
            <a:srgbClr val="FFFFFF">
              <a:alpha val="4000"/>
            </a:srgbClr>
          </a:solidFill>
          <a:ln/>
        </p:spPr>
      </p:sp>
      <p:sp>
        <p:nvSpPr>
          <p:cNvPr id="16" name="Text 14"/>
          <p:cNvSpPr/>
          <p:nvPr/>
        </p:nvSpPr>
        <p:spPr>
          <a:xfrm>
            <a:off x="983099" y="3728085"/>
            <a:ext cx="289012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DeepLabV3</a:t>
            </a:r>
            <a:endParaRPr lang="en-US" sz="1400" dirty="0"/>
          </a:p>
        </p:txBody>
      </p:sp>
      <p:sp>
        <p:nvSpPr>
          <p:cNvPr id="17" name="Text 15"/>
          <p:cNvSpPr/>
          <p:nvPr/>
        </p:nvSpPr>
        <p:spPr>
          <a:xfrm>
            <a:off x="4243745" y="3728085"/>
            <a:ext cx="288631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0.0016</a:t>
            </a:r>
            <a:endParaRPr lang="en-US" sz="1400" dirty="0"/>
          </a:p>
        </p:txBody>
      </p:sp>
      <p:sp>
        <p:nvSpPr>
          <p:cNvPr id="18" name="Text 16"/>
          <p:cNvSpPr/>
          <p:nvPr/>
        </p:nvSpPr>
        <p:spPr>
          <a:xfrm>
            <a:off x="7500580" y="3728085"/>
            <a:ext cx="288631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0.022</a:t>
            </a:r>
            <a:endParaRPr lang="en-US" sz="1400" dirty="0"/>
          </a:p>
        </p:txBody>
      </p:sp>
      <p:sp>
        <p:nvSpPr>
          <p:cNvPr id="19" name="Text 17"/>
          <p:cNvSpPr/>
          <p:nvPr/>
        </p:nvSpPr>
        <p:spPr>
          <a:xfrm>
            <a:off x="10757416" y="3728085"/>
            <a:ext cx="289012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0.9152</a:t>
            </a:r>
            <a:endParaRPr lang="en-US" sz="1400" dirty="0"/>
          </a:p>
        </p:txBody>
      </p:sp>
      <p:sp>
        <p:nvSpPr>
          <p:cNvPr id="20" name="Shape 18"/>
          <p:cNvSpPr/>
          <p:nvPr/>
        </p:nvSpPr>
        <p:spPr>
          <a:xfrm>
            <a:off x="801410" y="4134803"/>
            <a:ext cx="13027581" cy="523161"/>
          </a:xfrm>
          <a:prstGeom prst="rect">
            <a:avLst/>
          </a:prstGeom>
          <a:solidFill>
            <a:srgbClr val="000000">
              <a:alpha val="4000"/>
            </a:srgbClr>
          </a:solidFill>
          <a:ln/>
        </p:spPr>
      </p:sp>
      <p:sp>
        <p:nvSpPr>
          <p:cNvPr id="21" name="Text 19"/>
          <p:cNvSpPr/>
          <p:nvPr/>
        </p:nvSpPr>
        <p:spPr>
          <a:xfrm>
            <a:off x="983099" y="4251246"/>
            <a:ext cx="289012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F3Net</a:t>
            </a:r>
            <a:endParaRPr lang="en-US" sz="1400" dirty="0"/>
          </a:p>
        </p:txBody>
      </p:sp>
      <p:sp>
        <p:nvSpPr>
          <p:cNvPr id="22" name="Text 20"/>
          <p:cNvSpPr/>
          <p:nvPr/>
        </p:nvSpPr>
        <p:spPr>
          <a:xfrm>
            <a:off x="4243745" y="4251246"/>
            <a:ext cx="288631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0.0053</a:t>
            </a:r>
            <a:endParaRPr lang="en-US" sz="1400" dirty="0"/>
          </a:p>
        </p:txBody>
      </p:sp>
      <p:sp>
        <p:nvSpPr>
          <p:cNvPr id="23" name="Text 21"/>
          <p:cNvSpPr/>
          <p:nvPr/>
        </p:nvSpPr>
        <p:spPr>
          <a:xfrm>
            <a:off x="7500580" y="4251246"/>
            <a:ext cx="288631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0.003</a:t>
            </a:r>
            <a:endParaRPr lang="en-US" sz="1400" dirty="0"/>
          </a:p>
        </p:txBody>
      </p:sp>
      <p:sp>
        <p:nvSpPr>
          <p:cNvPr id="24" name="Text 22"/>
          <p:cNvSpPr/>
          <p:nvPr/>
        </p:nvSpPr>
        <p:spPr>
          <a:xfrm>
            <a:off x="10757416" y="4251246"/>
            <a:ext cx="289012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0.8495</a:t>
            </a:r>
            <a:endParaRPr lang="en-US" sz="1400" dirty="0"/>
          </a:p>
        </p:txBody>
      </p:sp>
      <p:sp>
        <p:nvSpPr>
          <p:cNvPr id="25" name="Shape 23"/>
          <p:cNvSpPr/>
          <p:nvPr/>
        </p:nvSpPr>
        <p:spPr>
          <a:xfrm>
            <a:off x="786170" y="4599741"/>
            <a:ext cx="13027581" cy="523161"/>
          </a:xfrm>
          <a:prstGeom prst="rect">
            <a:avLst/>
          </a:prstGeom>
          <a:solidFill>
            <a:srgbClr val="FFFFFF">
              <a:alpha val="4000"/>
            </a:srgbClr>
          </a:solidFill>
          <a:ln/>
        </p:spPr>
      </p:sp>
      <p:sp>
        <p:nvSpPr>
          <p:cNvPr id="26" name="Text 24"/>
          <p:cNvSpPr/>
          <p:nvPr/>
        </p:nvSpPr>
        <p:spPr>
          <a:xfrm>
            <a:off x="983099" y="4774406"/>
            <a:ext cx="289012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ALMNet</a:t>
            </a:r>
            <a:endParaRPr lang="en-US" sz="1400" dirty="0"/>
          </a:p>
        </p:txBody>
      </p:sp>
      <p:sp>
        <p:nvSpPr>
          <p:cNvPr id="27" name="Text 25"/>
          <p:cNvSpPr/>
          <p:nvPr/>
        </p:nvSpPr>
        <p:spPr>
          <a:xfrm>
            <a:off x="4243745" y="4774406"/>
            <a:ext cx="288631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0.0016</a:t>
            </a:r>
            <a:endParaRPr lang="en-US" sz="1400" dirty="0"/>
          </a:p>
        </p:txBody>
      </p:sp>
      <p:sp>
        <p:nvSpPr>
          <p:cNvPr id="28" name="Text 26"/>
          <p:cNvSpPr/>
          <p:nvPr/>
        </p:nvSpPr>
        <p:spPr>
          <a:xfrm>
            <a:off x="7500580" y="4774406"/>
            <a:ext cx="288631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0.017</a:t>
            </a:r>
            <a:endParaRPr lang="en-US" sz="1400" dirty="0"/>
          </a:p>
        </p:txBody>
      </p:sp>
      <p:sp>
        <p:nvSpPr>
          <p:cNvPr id="29" name="Text 27"/>
          <p:cNvSpPr/>
          <p:nvPr/>
        </p:nvSpPr>
        <p:spPr>
          <a:xfrm>
            <a:off x="10757416" y="4774406"/>
            <a:ext cx="289012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0.9364</a:t>
            </a:r>
            <a:endParaRPr lang="en-US" sz="1400" dirty="0"/>
          </a:p>
        </p:txBody>
      </p:sp>
      <p:sp>
        <p:nvSpPr>
          <p:cNvPr id="30" name="Shape 28"/>
          <p:cNvSpPr/>
          <p:nvPr/>
        </p:nvSpPr>
        <p:spPr>
          <a:xfrm>
            <a:off x="801410" y="5181124"/>
            <a:ext cx="13027581" cy="523161"/>
          </a:xfrm>
          <a:prstGeom prst="rect">
            <a:avLst/>
          </a:prstGeom>
          <a:solidFill>
            <a:srgbClr val="000000">
              <a:alpha val="4000"/>
            </a:srgbClr>
          </a:solidFill>
          <a:ln/>
        </p:spPr>
      </p:sp>
      <p:sp>
        <p:nvSpPr>
          <p:cNvPr id="31" name="Text 29"/>
          <p:cNvSpPr/>
          <p:nvPr/>
        </p:nvSpPr>
        <p:spPr>
          <a:xfrm>
            <a:off x="983099" y="5297567"/>
            <a:ext cx="289012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WDUNet</a:t>
            </a:r>
            <a:endParaRPr lang="en-US" sz="1400" dirty="0"/>
          </a:p>
        </p:txBody>
      </p:sp>
      <p:sp>
        <p:nvSpPr>
          <p:cNvPr id="32" name="Text 30"/>
          <p:cNvSpPr/>
          <p:nvPr/>
        </p:nvSpPr>
        <p:spPr>
          <a:xfrm>
            <a:off x="4243745" y="5297567"/>
            <a:ext cx="288631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0.0056</a:t>
            </a:r>
            <a:endParaRPr lang="en-US" sz="1400" dirty="0"/>
          </a:p>
        </p:txBody>
      </p:sp>
      <p:sp>
        <p:nvSpPr>
          <p:cNvPr id="33" name="Text 31"/>
          <p:cNvSpPr/>
          <p:nvPr/>
        </p:nvSpPr>
        <p:spPr>
          <a:xfrm>
            <a:off x="7500580" y="5297567"/>
            <a:ext cx="288631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0.0281</a:t>
            </a:r>
            <a:endParaRPr lang="en-US" sz="1400" dirty="0"/>
          </a:p>
        </p:txBody>
      </p:sp>
      <p:sp>
        <p:nvSpPr>
          <p:cNvPr id="34" name="Text 32"/>
          <p:cNvSpPr/>
          <p:nvPr/>
        </p:nvSpPr>
        <p:spPr>
          <a:xfrm>
            <a:off x="10757416" y="5297567"/>
            <a:ext cx="289012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0.7683</a:t>
            </a:r>
            <a:endParaRPr lang="en-US" sz="1400" dirty="0"/>
          </a:p>
        </p:txBody>
      </p:sp>
      <p:sp>
        <p:nvSpPr>
          <p:cNvPr id="35" name="Shape 33"/>
          <p:cNvSpPr/>
          <p:nvPr/>
        </p:nvSpPr>
        <p:spPr>
          <a:xfrm>
            <a:off x="801410" y="5704284"/>
            <a:ext cx="13027581" cy="523161"/>
          </a:xfrm>
          <a:prstGeom prst="rect">
            <a:avLst/>
          </a:prstGeom>
          <a:solidFill>
            <a:srgbClr val="FFFFFF">
              <a:alpha val="4000"/>
            </a:srgbClr>
          </a:solidFill>
          <a:ln/>
        </p:spPr>
      </p:sp>
      <p:sp>
        <p:nvSpPr>
          <p:cNvPr id="36" name="Text 34"/>
          <p:cNvSpPr/>
          <p:nvPr/>
        </p:nvSpPr>
        <p:spPr>
          <a:xfrm>
            <a:off x="983099" y="5820728"/>
            <a:ext cx="289012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MINet</a:t>
            </a:r>
            <a:endParaRPr lang="en-US" sz="1400" dirty="0"/>
          </a:p>
        </p:txBody>
      </p:sp>
      <p:sp>
        <p:nvSpPr>
          <p:cNvPr id="37" name="Text 35"/>
          <p:cNvSpPr/>
          <p:nvPr/>
        </p:nvSpPr>
        <p:spPr>
          <a:xfrm>
            <a:off x="4243745" y="5820728"/>
            <a:ext cx="288631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0.0051</a:t>
            </a:r>
            <a:endParaRPr lang="en-US" sz="1400" dirty="0"/>
          </a:p>
        </p:txBody>
      </p:sp>
      <p:sp>
        <p:nvSpPr>
          <p:cNvPr id="38" name="Text 36"/>
          <p:cNvSpPr/>
          <p:nvPr/>
        </p:nvSpPr>
        <p:spPr>
          <a:xfrm>
            <a:off x="7500580" y="5820728"/>
            <a:ext cx="288631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0.4977</a:t>
            </a:r>
            <a:endParaRPr lang="en-US" sz="1400" dirty="0"/>
          </a:p>
        </p:txBody>
      </p:sp>
      <p:sp>
        <p:nvSpPr>
          <p:cNvPr id="39" name="Text 37"/>
          <p:cNvSpPr/>
          <p:nvPr/>
        </p:nvSpPr>
        <p:spPr>
          <a:xfrm>
            <a:off x="10757416" y="5820728"/>
            <a:ext cx="2890123" cy="290274"/>
          </a:xfrm>
          <a:prstGeom prst="rect">
            <a:avLst/>
          </a:prstGeom>
          <a:noFill/>
          <a:ln/>
        </p:spPr>
        <p:txBody>
          <a:bodyPr wrap="non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0.7844</a:t>
            </a:r>
            <a:endParaRPr lang="en-US" sz="1400" dirty="0"/>
          </a:p>
        </p:txBody>
      </p:sp>
      <p:sp>
        <p:nvSpPr>
          <p:cNvPr id="40" name="Shape 38"/>
          <p:cNvSpPr/>
          <p:nvPr/>
        </p:nvSpPr>
        <p:spPr>
          <a:xfrm>
            <a:off x="801410" y="6227445"/>
            <a:ext cx="13027581" cy="523161"/>
          </a:xfrm>
          <a:prstGeom prst="rect">
            <a:avLst/>
          </a:prstGeom>
          <a:solidFill>
            <a:srgbClr val="000000">
              <a:alpha val="4000"/>
            </a:srgbClr>
          </a:solidFill>
          <a:ln/>
        </p:spPr>
      </p:sp>
      <p:sp>
        <p:nvSpPr>
          <p:cNvPr id="41" name="Text 39"/>
          <p:cNvSpPr/>
          <p:nvPr/>
        </p:nvSpPr>
        <p:spPr>
          <a:xfrm>
            <a:off x="983099" y="6343888"/>
            <a:ext cx="2890123" cy="290274"/>
          </a:xfrm>
          <a:prstGeom prst="rect">
            <a:avLst/>
          </a:prstGeom>
          <a:noFill/>
          <a:ln/>
        </p:spPr>
        <p:txBody>
          <a:bodyPr wrap="none" lIns="0" tIns="0" rIns="0" bIns="0" rtlCol="0" anchor="t"/>
          <a:lstStyle/>
          <a:p>
            <a:pPr marL="0" indent="0" algn="l">
              <a:lnSpc>
                <a:spcPts val="2250"/>
              </a:lnSpc>
              <a:buNone/>
            </a:pPr>
            <a:r>
              <a:rPr lang="en-US" sz="1400" b="1" dirty="0">
                <a:solidFill>
                  <a:srgbClr val="55575A"/>
                </a:solidFill>
                <a:latin typeface="Roboto Condensed" pitchFamily="34" charset="0"/>
                <a:ea typeface="Roboto Condensed" pitchFamily="34" charset="-122"/>
                <a:cs typeface="Roboto Condensed" pitchFamily="34" charset="-120"/>
              </a:rPr>
              <a:t>FusionNetX</a:t>
            </a:r>
            <a:endParaRPr lang="en-US" sz="1400" dirty="0"/>
          </a:p>
        </p:txBody>
      </p:sp>
      <p:sp>
        <p:nvSpPr>
          <p:cNvPr id="42" name="Text 40"/>
          <p:cNvSpPr/>
          <p:nvPr/>
        </p:nvSpPr>
        <p:spPr>
          <a:xfrm>
            <a:off x="4243745" y="6343888"/>
            <a:ext cx="2886313" cy="290274"/>
          </a:xfrm>
          <a:prstGeom prst="rect">
            <a:avLst/>
          </a:prstGeom>
          <a:noFill/>
          <a:ln/>
        </p:spPr>
        <p:txBody>
          <a:bodyPr wrap="none" lIns="0" tIns="0" rIns="0" bIns="0" rtlCol="0" anchor="t"/>
          <a:lstStyle/>
          <a:p>
            <a:pPr marL="0" indent="0" algn="l">
              <a:lnSpc>
                <a:spcPts val="2250"/>
              </a:lnSpc>
              <a:buNone/>
            </a:pPr>
            <a:r>
              <a:rPr lang="en-US" sz="1400" b="1" dirty="0">
                <a:solidFill>
                  <a:srgbClr val="55575A"/>
                </a:solidFill>
                <a:latin typeface="Roboto Condensed" pitchFamily="34" charset="0"/>
                <a:ea typeface="Roboto Condensed" pitchFamily="34" charset="-122"/>
                <a:cs typeface="Roboto Condensed" pitchFamily="34" charset="-120"/>
              </a:rPr>
              <a:t>0.0055</a:t>
            </a:r>
            <a:endParaRPr lang="en-US" sz="1400" dirty="0"/>
          </a:p>
        </p:txBody>
      </p:sp>
      <p:sp>
        <p:nvSpPr>
          <p:cNvPr id="43" name="Text 41"/>
          <p:cNvSpPr/>
          <p:nvPr/>
        </p:nvSpPr>
        <p:spPr>
          <a:xfrm>
            <a:off x="7500580" y="6343888"/>
            <a:ext cx="2886313" cy="290274"/>
          </a:xfrm>
          <a:prstGeom prst="rect">
            <a:avLst/>
          </a:prstGeom>
          <a:noFill/>
          <a:ln/>
        </p:spPr>
        <p:txBody>
          <a:bodyPr wrap="none" lIns="0" tIns="0" rIns="0" bIns="0" rtlCol="0" anchor="t"/>
          <a:lstStyle/>
          <a:p>
            <a:pPr marL="0" indent="0" algn="l">
              <a:lnSpc>
                <a:spcPts val="2250"/>
              </a:lnSpc>
              <a:buNone/>
            </a:pPr>
            <a:r>
              <a:rPr lang="en-US" sz="1400" b="1" dirty="0">
                <a:solidFill>
                  <a:srgbClr val="55575A"/>
                </a:solidFill>
                <a:latin typeface="Roboto Condensed" pitchFamily="34" charset="0"/>
                <a:ea typeface="Roboto Condensed" pitchFamily="34" charset="-122"/>
                <a:cs typeface="Roboto Condensed" pitchFamily="34" charset="-120"/>
              </a:rPr>
              <a:t>0.0062</a:t>
            </a:r>
            <a:endParaRPr lang="en-US" sz="1400" dirty="0"/>
          </a:p>
        </p:txBody>
      </p:sp>
      <p:sp>
        <p:nvSpPr>
          <p:cNvPr id="44" name="Text 42"/>
          <p:cNvSpPr/>
          <p:nvPr/>
        </p:nvSpPr>
        <p:spPr>
          <a:xfrm>
            <a:off x="10757416" y="6343888"/>
            <a:ext cx="2890123" cy="290274"/>
          </a:xfrm>
          <a:prstGeom prst="rect">
            <a:avLst/>
          </a:prstGeom>
          <a:noFill/>
          <a:ln/>
        </p:spPr>
        <p:txBody>
          <a:bodyPr wrap="none" lIns="0" tIns="0" rIns="0" bIns="0" rtlCol="0" anchor="t"/>
          <a:lstStyle/>
          <a:p>
            <a:pPr marL="0" indent="0" algn="l">
              <a:lnSpc>
                <a:spcPts val="2250"/>
              </a:lnSpc>
              <a:buNone/>
            </a:pPr>
            <a:r>
              <a:rPr lang="en-US" sz="1400" b="1" dirty="0">
                <a:solidFill>
                  <a:srgbClr val="55575A"/>
                </a:solidFill>
                <a:latin typeface="Roboto Condensed" pitchFamily="34" charset="0"/>
                <a:ea typeface="Roboto Condensed" pitchFamily="34" charset="-122"/>
                <a:cs typeface="Roboto Condensed" pitchFamily="34" charset="-120"/>
              </a:rPr>
              <a:t>0.8145</a:t>
            </a:r>
            <a:endParaRPr lang="en-US" sz="1400" dirty="0"/>
          </a:p>
        </p:txBody>
      </p:sp>
      <p:sp>
        <p:nvSpPr>
          <p:cNvPr id="45" name="Text 43"/>
          <p:cNvSpPr/>
          <p:nvPr/>
        </p:nvSpPr>
        <p:spPr>
          <a:xfrm>
            <a:off x="793790" y="6962299"/>
            <a:ext cx="13042821" cy="580549"/>
          </a:xfrm>
          <a:prstGeom prst="rect">
            <a:avLst/>
          </a:prstGeom>
          <a:noFill/>
          <a:ln/>
        </p:spPr>
        <p:txBody>
          <a:bodyPr wrap="square" lIns="0" tIns="0" rIns="0" bIns="0" rtlCol="0" anchor="t"/>
          <a:lstStyle/>
          <a:p>
            <a:pPr marL="0" indent="0" algn="l">
              <a:lnSpc>
                <a:spcPts val="2250"/>
              </a:lnSpc>
              <a:buNone/>
            </a:pPr>
            <a:r>
              <a:rPr lang="en-US" sz="1400" dirty="0">
                <a:solidFill>
                  <a:srgbClr val="55575A"/>
                </a:solidFill>
                <a:latin typeface="Roboto Condensed" pitchFamily="34" charset="0"/>
                <a:ea typeface="Roboto Condensed" pitchFamily="34" charset="-122"/>
                <a:cs typeface="Roboto Condensed" pitchFamily="34" charset="-120"/>
              </a:rPr>
              <a:t>This table compares the performance of various deep learning models, highlighting key metrics such as Mean Squared Error (MSE), Mean Absolute Error (MAE), and F-beta score. Our FusionNet model demonstrates competitive performance, particularly in achieving a balanced F-beta score, indicating strong precision and recall in segmentation.</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79941" y="377071"/>
            <a:ext cx="1628299" cy="203597"/>
          </a:xfrm>
          <a:prstGeom prst="rect">
            <a:avLst/>
          </a:prstGeom>
          <a:noFill/>
          <a:ln/>
        </p:spPr>
        <p:txBody>
          <a:bodyPr wrap="none" lIns="0" tIns="0" rIns="0" bIns="0" rtlCol="0" anchor="t"/>
          <a:lstStyle/>
          <a:p>
            <a:pPr marL="0" indent="0" algn="l">
              <a:lnSpc>
                <a:spcPts val="1600"/>
              </a:lnSpc>
              <a:buNone/>
            </a:pPr>
            <a:r>
              <a:rPr lang="en-US" sz="1400" b="1" dirty="0">
                <a:solidFill>
                  <a:srgbClr val="0C0D0F"/>
                </a:solidFill>
                <a:latin typeface="Hubot Sans Bold" pitchFamily="34" charset="0"/>
                <a:ea typeface="Hubot Sans Bold" pitchFamily="34" charset="-122"/>
                <a:cs typeface="Hubot Sans Bold" pitchFamily="34" charset="-120"/>
              </a:rPr>
              <a:t>Section 1</a:t>
            </a:r>
            <a:endParaRPr lang="en-US" sz="1400" dirty="0"/>
          </a:p>
        </p:txBody>
      </p:sp>
      <p:sp>
        <p:nvSpPr>
          <p:cNvPr id="3" name="Text 1"/>
          <p:cNvSpPr/>
          <p:nvPr/>
        </p:nvSpPr>
        <p:spPr>
          <a:xfrm>
            <a:off x="479941" y="710922"/>
            <a:ext cx="7801332" cy="406956"/>
          </a:xfrm>
          <a:prstGeom prst="rect">
            <a:avLst/>
          </a:prstGeom>
          <a:noFill/>
          <a:ln/>
        </p:spPr>
        <p:txBody>
          <a:bodyPr wrap="none" lIns="0" tIns="0" rIns="0" bIns="0" rtlCol="0" anchor="t"/>
          <a:lstStyle/>
          <a:p>
            <a:pPr marL="0" indent="0" algn="l">
              <a:lnSpc>
                <a:spcPts val="3200"/>
              </a:lnSpc>
              <a:buNone/>
            </a:pPr>
            <a:r>
              <a:rPr lang="en-US" sz="1400" b="1" dirty="0">
                <a:solidFill>
                  <a:srgbClr val="0C0D0F"/>
                </a:solidFill>
                <a:latin typeface="Hubot Sans Bold" pitchFamily="34" charset="0"/>
                <a:ea typeface="Hubot Sans Bold" pitchFamily="34" charset="-122"/>
                <a:cs typeface="Hubot Sans Bold" pitchFamily="34" charset="-120"/>
              </a:rPr>
              <a:t>The Imperative of Image Segmentation</a:t>
            </a:r>
            <a:endParaRPr lang="en-US" sz="1400" dirty="0"/>
          </a:p>
        </p:txBody>
      </p:sp>
      <p:sp>
        <p:nvSpPr>
          <p:cNvPr id="4" name="Text 2"/>
          <p:cNvSpPr/>
          <p:nvPr/>
        </p:nvSpPr>
        <p:spPr>
          <a:xfrm>
            <a:off x="479941" y="1443514"/>
            <a:ext cx="2294811" cy="203597"/>
          </a:xfrm>
          <a:prstGeom prst="rect">
            <a:avLst/>
          </a:prstGeom>
          <a:noFill/>
          <a:ln/>
        </p:spPr>
        <p:txBody>
          <a:bodyPr wrap="none" lIns="0" tIns="0" rIns="0" bIns="0" rtlCol="0" anchor="t"/>
          <a:lstStyle/>
          <a:p>
            <a:pPr marL="0" indent="0" algn="l">
              <a:lnSpc>
                <a:spcPts val="1600"/>
              </a:lnSpc>
              <a:buNone/>
            </a:pPr>
            <a:r>
              <a:rPr lang="en-US" sz="1400" b="1" dirty="0">
                <a:solidFill>
                  <a:srgbClr val="0C0D0F"/>
                </a:solidFill>
                <a:latin typeface="Hubot Sans Bold" pitchFamily="34" charset="0"/>
                <a:ea typeface="Hubot Sans Bold" pitchFamily="34" charset="-122"/>
                <a:cs typeface="Hubot Sans Bold" pitchFamily="34" charset="-120"/>
              </a:rPr>
              <a:t>Brain Tumor Overview</a:t>
            </a:r>
            <a:endParaRPr lang="en-US" sz="1400" dirty="0"/>
          </a:p>
        </p:txBody>
      </p:sp>
      <p:sp>
        <p:nvSpPr>
          <p:cNvPr id="5" name="Text 3"/>
          <p:cNvSpPr/>
          <p:nvPr/>
        </p:nvSpPr>
        <p:spPr>
          <a:xfrm>
            <a:off x="479941" y="1777365"/>
            <a:ext cx="6676430" cy="208359"/>
          </a:xfrm>
          <a:prstGeom prst="rect">
            <a:avLst/>
          </a:prstGeom>
          <a:noFill/>
          <a:ln/>
        </p:spPr>
        <p:txBody>
          <a:bodyPr wrap="none" lIns="0" tIns="0" rIns="0" bIns="0" rtlCol="0" anchor="t"/>
          <a:lstStyle/>
          <a:p>
            <a:pPr marL="342900" indent="-342900" algn="l">
              <a:lnSpc>
                <a:spcPts val="1600"/>
              </a:lnSpc>
              <a:buSzPct val="100000"/>
              <a:buChar char="•"/>
            </a:pPr>
            <a:r>
              <a:rPr lang="en-US" sz="1400" dirty="0">
                <a:solidFill>
                  <a:srgbClr val="55575A"/>
                </a:solidFill>
                <a:latin typeface="Roboto Condensed" pitchFamily="34" charset="0"/>
                <a:ea typeface="Roboto Condensed" pitchFamily="34" charset="-122"/>
                <a:cs typeface="Roboto Condensed" pitchFamily="34" charset="-120"/>
              </a:rPr>
              <a:t>Major cause of cancer-related morbidity &amp; mortality worldwide.</a:t>
            </a:r>
            <a:endParaRPr lang="en-US" sz="1400" dirty="0"/>
          </a:p>
        </p:txBody>
      </p:sp>
      <p:sp>
        <p:nvSpPr>
          <p:cNvPr id="6" name="Text 4"/>
          <p:cNvSpPr/>
          <p:nvPr/>
        </p:nvSpPr>
        <p:spPr>
          <a:xfrm>
            <a:off x="479941" y="2031206"/>
            <a:ext cx="6676430" cy="208359"/>
          </a:xfrm>
          <a:prstGeom prst="rect">
            <a:avLst/>
          </a:prstGeom>
          <a:noFill/>
          <a:ln/>
        </p:spPr>
        <p:txBody>
          <a:bodyPr wrap="none" lIns="0" tIns="0" rIns="0" bIns="0" rtlCol="0" anchor="t"/>
          <a:lstStyle/>
          <a:p>
            <a:pPr marL="342900" indent="-342900" algn="l">
              <a:lnSpc>
                <a:spcPts val="1600"/>
              </a:lnSpc>
              <a:buSzPct val="100000"/>
              <a:buChar char="•"/>
            </a:pPr>
            <a:r>
              <a:rPr lang="en-US" sz="1400" dirty="0">
                <a:solidFill>
                  <a:srgbClr val="55575A"/>
                </a:solidFill>
                <a:latin typeface="Roboto Condensed" pitchFamily="34" charset="0"/>
                <a:ea typeface="Roboto Condensed" pitchFamily="34" charset="-122"/>
                <a:cs typeface="Roboto Condensed" pitchFamily="34" charset="-120"/>
              </a:rPr>
              <a:t>Common types: </a:t>
            </a:r>
            <a:r>
              <a:rPr lang="en-US" sz="1400" b="1" dirty="0">
                <a:solidFill>
                  <a:srgbClr val="55575A"/>
                </a:solidFill>
                <a:latin typeface="Roboto Condensed" pitchFamily="34" charset="0"/>
                <a:ea typeface="Roboto Condensed" pitchFamily="34" charset="-122"/>
                <a:cs typeface="Roboto Condensed" pitchFamily="34" charset="-120"/>
              </a:rPr>
              <a:t>Gliomas</a:t>
            </a:r>
            <a:r>
              <a:rPr lang="en-US" sz="1400" dirty="0">
                <a:solidFill>
                  <a:srgbClr val="55575A"/>
                </a:solidFill>
                <a:latin typeface="Roboto Condensed" pitchFamily="34" charset="0"/>
                <a:ea typeface="Roboto Condensed" pitchFamily="34" charset="-122"/>
                <a:cs typeface="Roboto Condensed" pitchFamily="34" charset="-120"/>
              </a:rPr>
              <a:t> (incl. Glioblastoma Multiforme – GBM) and Meningiomas.</a:t>
            </a:r>
            <a:endParaRPr lang="en-US" sz="1400" dirty="0"/>
          </a:p>
        </p:txBody>
      </p:sp>
      <p:sp>
        <p:nvSpPr>
          <p:cNvPr id="7" name="Text 5"/>
          <p:cNvSpPr/>
          <p:nvPr/>
        </p:nvSpPr>
        <p:spPr>
          <a:xfrm>
            <a:off x="479941" y="2285048"/>
            <a:ext cx="6676430" cy="208359"/>
          </a:xfrm>
          <a:prstGeom prst="rect">
            <a:avLst/>
          </a:prstGeom>
          <a:noFill/>
          <a:ln/>
        </p:spPr>
        <p:txBody>
          <a:bodyPr wrap="none" lIns="0" tIns="0" rIns="0" bIns="0" rtlCol="0" anchor="t"/>
          <a:lstStyle/>
          <a:p>
            <a:pPr marL="342900" indent="-342900" algn="l">
              <a:lnSpc>
                <a:spcPts val="1600"/>
              </a:lnSpc>
              <a:buSzPct val="100000"/>
              <a:buChar char="•"/>
            </a:pPr>
            <a:r>
              <a:rPr lang="en-US" sz="1400" dirty="0">
                <a:solidFill>
                  <a:srgbClr val="55575A"/>
                </a:solidFill>
                <a:latin typeface="Roboto Condensed" pitchFamily="34" charset="0"/>
                <a:ea typeface="Roboto Condensed" pitchFamily="34" charset="-122"/>
                <a:cs typeface="Roboto Condensed" pitchFamily="34" charset="-120"/>
              </a:rPr>
              <a:t>GBM facts: Most aggressive malignant brain tumor, rapid progression, poor prognosis, </a:t>
            </a:r>
            <a:r>
              <a:rPr lang="en-US" sz="1400" b="1" dirty="0">
                <a:solidFill>
                  <a:srgbClr val="55575A"/>
                </a:solidFill>
                <a:latin typeface="Roboto Condensed" pitchFamily="34" charset="0"/>
                <a:ea typeface="Roboto Condensed" pitchFamily="34" charset="-122"/>
                <a:cs typeface="Roboto Condensed" pitchFamily="34" charset="-120"/>
              </a:rPr>
              <a:t>5-year survival rate &lt;10%</a:t>
            </a:r>
            <a:r>
              <a:rPr lang="en-US" sz="1400" dirty="0">
                <a:solidFill>
                  <a:srgbClr val="55575A"/>
                </a:solidFill>
                <a:latin typeface="Roboto Condensed" pitchFamily="34" charset="0"/>
                <a:ea typeface="Roboto Condensed" pitchFamily="34" charset="-122"/>
                <a:cs typeface="Roboto Condensed" pitchFamily="34" charset="-120"/>
              </a:rPr>
              <a:t>.</a:t>
            </a:r>
            <a:endParaRPr lang="en-US" sz="1400" dirty="0"/>
          </a:p>
        </p:txBody>
      </p:sp>
      <p:sp>
        <p:nvSpPr>
          <p:cNvPr id="8" name="Text 6"/>
          <p:cNvSpPr/>
          <p:nvPr/>
        </p:nvSpPr>
        <p:spPr>
          <a:xfrm>
            <a:off x="479941" y="2538889"/>
            <a:ext cx="6676430" cy="208359"/>
          </a:xfrm>
          <a:prstGeom prst="rect">
            <a:avLst/>
          </a:prstGeom>
          <a:noFill/>
          <a:ln/>
        </p:spPr>
        <p:txBody>
          <a:bodyPr wrap="none" lIns="0" tIns="0" rIns="0" bIns="0" rtlCol="0" anchor="t"/>
          <a:lstStyle/>
          <a:p>
            <a:pPr marL="342900" indent="-342900" algn="l">
              <a:lnSpc>
                <a:spcPts val="1600"/>
              </a:lnSpc>
              <a:buSzPct val="100000"/>
              <a:buChar char="•"/>
            </a:pPr>
            <a:r>
              <a:rPr lang="en-US" sz="1400" dirty="0">
                <a:solidFill>
                  <a:srgbClr val="55575A"/>
                </a:solidFill>
                <a:latin typeface="Roboto Condensed" pitchFamily="34" charset="0"/>
                <a:ea typeface="Roboto Condensed" pitchFamily="34" charset="-122"/>
                <a:cs typeface="Roboto Condensed" pitchFamily="34" charset="-120"/>
              </a:rPr>
              <a:t>Symptoms depend on tumor location: Persistent headaches, seizures, cognitive decline, motor impairments.</a:t>
            </a:r>
            <a:endParaRPr lang="en-US" sz="1400" dirty="0"/>
          </a:p>
        </p:txBody>
      </p:sp>
      <p:pic>
        <p:nvPicPr>
          <p:cNvPr id="9" name="Image 0" descr="preencoded.png"/>
          <p:cNvPicPr>
            <a:picLocks noChangeAspect="1"/>
          </p:cNvPicPr>
          <p:nvPr/>
        </p:nvPicPr>
        <p:blipFill>
          <a:blip r:embed="rId3"/>
          <a:stretch>
            <a:fillRect/>
          </a:stretch>
        </p:blipFill>
        <p:spPr>
          <a:xfrm>
            <a:off x="8802257" y="1248132"/>
            <a:ext cx="5698933" cy="5698933"/>
          </a:xfrm>
          <a:prstGeom prst="rect">
            <a:avLst/>
          </a:prstGeom>
        </p:spPr>
      </p:pic>
      <p:sp>
        <p:nvSpPr>
          <p:cNvPr id="10" name="Text 7"/>
          <p:cNvSpPr/>
          <p:nvPr/>
        </p:nvSpPr>
        <p:spPr>
          <a:xfrm>
            <a:off x="479941" y="3088791"/>
            <a:ext cx="2256353" cy="203597"/>
          </a:xfrm>
          <a:prstGeom prst="rect">
            <a:avLst/>
          </a:prstGeom>
          <a:noFill/>
          <a:ln/>
        </p:spPr>
        <p:txBody>
          <a:bodyPr wrap="none" lIns="0" tIns="0" rIns="0" bIns="0" rtlCol="0" anchor="t"/>
          <a:lstStyle/>
          <a:p>
            <a:pPr marL="0" indent="0" algn="l">
              <a:lnSpc>
                <a:spcPts val="1600"/>
              </a:lnSpc>
              <a:buNone/>
            </a:pPr>
            <a:r>
              <a:rPr lang="en-US" sz="1400" b="1" dirty="0">
                <a:solidFill>
                  <a:srgbClr val="0C0D0F"/>
                </a:solidFill>
                <a:latin typeface="Hubot Sans Bold" pitchFamily="34" charset="0"/>
                <a:ea typeface="Hubot Sans Bold" pitchFamily="34" charset="-122"/>
                <a:cs typeface="Hubot Sans Bold" pitchFamily="34" charset="-120"/>
              </a:rPr>
              <a:t>Diagnosis Challenges</a:t>
            </a:r>
            <a:endParaRPr lang="en-US" sz="1400" dirty="0"/>
          </a:p>
        </p:txBody>
      </p:sp>
      <p:sp>
        <p:nvSpPr>
          <p:cNvPr id="11" name="Text 8"/>
          <p:cNvSpPr/>
          <p:nvPr/>
        </p:nvSpPr>
        <p:spPr>
          <a:xfrm>
            <a:off x="479941" y="3655005"/>
            <a:ext cx="6676430" cy="208359"/>
          </a:xfrm>
          <a:prstGeom prst="rect">
            <a:avLst/>
          </a:prstGeom>
          <a:noFill/>
          <a:ln/>
        </p:spPr>
        <p:txBody>
          <a:bodyPr wrap="none" lIns="0" tIns="0" rIns="0" bIns="0" rtlCol="0" anchor="t"/>
          <a:lstStyle/>
          <a:p>
            <a:pPr marL="342900" indent="-342900" algn="l">
              <a:lnSpc>
                <a:spcPts val="1600"/>
              </a:lnSpc>
              <a:buSzPct val="100000"/>
              <a:buChar char="•"/>
            </a:pPr>
            <a:r>
              <a:rPr lang="en-US" sz="1400" dirty="0">
                <a:solidFill>
                  <a:srgbClr val="55575A"/>
                </a:solidFill>
                <a:latin typeface="Roboto Condensed" pitchFamily="34" charset="0"/>
                <a:ea typeface="Roboto Condensed" pitchFamily="34" charset="-122"/>
                <a:cs typeface="Roboto Condensed" pitchFamily="34" charset="-120"/>
              </a:rPr>
              <a:t>Early signs mimic benign neurological conditions.</a:t>
            </a:r>
            <a:endParaRPr lang="en-US" sz="1400" dirty="0"/>
          </a:p>
        </p:txBody>
      </p:sp>
      <p:sp>
        <p:nvSpPr>
          <p:cNvPr id="12" name="Text 9"/>
          <p:cNvSpPr/>
          <p:nvPr/>
        </p:nvSpPr>
        <p:spPr>
          <a:xfrm>
            <a:off x="479941" y="3961202"/>
            <a:ext cx="6676430" cy="208359"/>
          </a:xfrm>
          <a:prstGeom prst="rect">
            <a:avLst/>
          </a:prstGeom>
          <a:noFill/>
          <a:ln/>
        </p:spPr>
        <p:txBody>
          <a:bodyPr wrap="none" lIns="0" tIns="0" rIns="0" bIns="0" rtlCol="0" anchor="t"/>
          <a:lstStyle/>
          <a:p>
            <a:pPr marL="342900" indent="-342900" algn="l">
              <a:lnSpc>
                <a:spcPts val="1600"/>
              </a:lnSpc>
              <a:buSzPct val="100000"/>
              <a:buChar char="•"/>
            </a:pPr>
            <a:r>
              <a:rPr lang="en-US" sz="1400" dirty="0">
                <a:solidFill>
                  <a:srgbClr val="55575A"/>
                </a:solidFill>
                <a:latin typeface="Roboto Condensed" pitchFamily="34" charset="0"/>
                <a:ea typeface="Roboto Condensed" pitchFamily="34" charset="-122"/>
                <a:cs typeface="Roboto Condensed" pitchFamily="34" charset="-120"/>
              </a:rPr>
              <a:t>MRI is the primary detection tool (superior to CT).</a:t>
            </a:r>
            <a:endParaRPr lang="en-US" sz="1400" dirty="0"/>
          </a:p>
        </p:txBody>
      </p:sp>
      <p:sp>
        <p:nvSpPr>
          <p:cNvPr id="13" name="Text 10"/>
          <p:cNvSpPr/>
          <p:nvPr/>
        </p:nvSpPr>
        <p:spPr>
          <a:xfrm>
            <a:off x="479941" y="4279515"/>
            <a:ext cx="6676430" cy="208359"/>
          </a:xfrm>
          <a:prstGeom prst="rect">
            <a:avLst/>
          </a:prstGeom>
          <a:noFill/>
          <a:ln/>
        </p:spPr>
        <p:txBody>
          <a:bodyPr wrap="none" lIns="0" tIns="0" rIns="0" bIns="0" rtlCol="0" anchor="t"/>
          <a:lstStyle/>
          <a:p>
            <a:pPr marL="342900" indent="-342900" algn="l">
              <a:lnSpc>
                <a:spcPts val="1600"/>
              </a:lnSpc>
              <a:buSzPct val="100000"/>
              <a:buChar char="•"/>
            </a:pPr>
            <a:r>
              <a:rPr lang="en-US" sz="1400" dirty="0">
                <a:solidFill>
                  <a:srgbClr val="55575A"/>
                </a:solidFill>
                <a:latin typeface="Roboto Condensed" pitchFamily="34" charset="0"/>
                <a:ea typeface="Roboto Condensed" pitchFamily="34" charset="-122"/>
                <a:cs typeface="Roboto Condensed" pitchFamily="34" charset="-120"/>
              </a:rPr>
              <a:t>Tumors show irregular borders, necrosis, or edema.</a:t>
            </a:r>
            <a:endParaRPr lang="en-US" sz="1400" dirty="0"/>
          </a:p>
        </p:txBody>
      </p:sp>
      <p:sp>
        <p:nvSpPr>
          <p:cNvPr id="14" name="Text 11"/>
          <p:cNvSpPr/>
          <p:nvPr/>
        </p:nvSpPr>
        <p:spPr>
          <a:xfrm>
            <a:off x="479941" y="4585651"/>
            <a:ext cx="6676430" cy="208359"/>
          </a:xfrm>
          <a:prstGeom prst="rect">
            <a:avLst/>
          </a:prstGeom>
          <a:noFill/>
          <a:ln/>
        </p:spPr>
        <p:txBody>
          <a:bodyPr wrap="none" lIns="0" tIns="0" rIns="0" bIns="0" rtlCol="0" anchor="t"/>
          <a:lstStyle/>
          <a:p>
            <a:pPr marL="342900" indent="-342900" algn="l">
              <a:lnSpc>
                <a:spcPts val="1600"/>
              </a:lnSpc>
              <a:buSzPct val="100000"/>
              <a:buChar char="•"/>
            </a:pPr>
            <a:r>
              <a:rPr lang="en-US" sz="1400" dirty="0">
                <a:solidFill>
                  <a:srgbClr val="55575A"/>
                </a:solidFill>
                <a:latin typeface="Roboto Condensed" pitchFamily="34" charset="0"/>
                <a:ea typeface="Roboto Condensed" pitchFamily="34" charset="-122"/>
                <a:cs typeface="Roboto Condensed" pitchFamily="34" charset="-120"/>
              </a:rPr>
              <a:t>Risk of confusion with abscesses or demyelination.</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64143" y="773549"/>
            <a:ext cx="2592705" cy="324088"/>
          </a:xfrm>
          <a:prstGeom prst="rect">
            <a:avLst/>
          </a:prstGeom>
          <a:noFill/>
          <a:ln/>
        </p:spPr>
        <p:txBody>
          <a:bodyPr wrap="none" lIns="0" tIns="0" rIns="0" bIns="0" rtlCol="0" anchor="t"/>
          <a:lstStyle/>
          <a:p>
            <a:pPr marL="0" indent="0" algn="l">
              <a:lnSpc>
                <a:spcPts val="2550"/>
              </a:lnSpc>
              <a:buNone/>
            </a:pPr>
            <a:r>
              <a:rPr lang="en-US" sz="2000" b="1" dirty="0">
                <a:solidFill>
                  <a:srgbClr val="0C0D0F"/>
                </a:solidFill>
                <a:latin typeface="Hubot Sans Bold" pitchFamily="34" charset="0"/>
                <a:ea typeface="Hubot Sans Bold" pitchFamily="34" charset="-122"/>
                <a:cs typeface="Hubot Sans Bold" pitchFamily="34" charset="-120"/>
              </a:rPr>
              <a:t>Section 2</a:t>
            </a:r>
            <a:endParaRPr lang="en-US" sz="2000" dirty="0"/>
          </a:p>
        </p:txBody>
      </p:sp>
      <p:sp>
        <p:nvSpPr>
          <p:cNvPr id="3" name="Text 1"/>
          <p:cNvSpPr/>
          <p:nvPr/>
        </p:nvSpPr>
        <p:spPr>
          <a:xfrm>
            <a:off x="764143" y="1305044"/>
            <a:ext cx="13102114" cy="1296114"/>
          </a:xfrm>
          <a:prstGeom prst="rect">
            <a:avLst/>
          </a:prstGeom>
          <a:noFill/>
          <a:ln/>
        </p:spPr>
        <p:txBody>
          <a:bodyPr wrap="square" lIns="0" tIns="0" rIns="0" bIns="0" rtlCol="0" anchor="t"/>
          <a:lstStyle/>
          <a:p>
            <a:pPr marL="0" indent="0" algn="l">
              <a:lnSpc>
                <a:spcPts val="5100"/>
              </a:lnSpc>
              <a:buNone/>
            </a:pPr>
            <a:r>
              <a:rPr lang="en-US" sz="4050" b="1" dirty="0">
                <a:solidFill>
                  <a:srgbClr val="0C0D0F"/>
                </a:solidFill>
                <a:latin typeface="Hubot Sans Bold" pitchFamily="34" charset="0"/>
                <a:ea typeface="Hubot Sans Bold" pitchFamily="34" charset="-122"/>
                <a:cs typeface="Hubot Sans Bold" pitchFamily="34" charset="-120"/>
              </a:rPr>
              <a:t>Deep Learning in Brain Tumor Segmentation</a:t>
            </a:r>
            <a:endParaRPr lang="en-US" sz="4050" dirty="0"/>
          </a:p>
        </p:txBody>
      </p:sp>
      <p:sp>
        <p:nvSpPr>
          <p:cNvPr id="4" name="Shape 2"/>
          <p:cNvSpPr/>
          <p:nvPr/>
        </p:nvSpPr>
        <p:spPr>
          <a:xfrm>
            <a:off x="764143" y="3223379"/>
            <a:ext cx="4229100" cy="2185035"/>
          </a:xfrm>
          <a:prstGeom prst="roundRect">
            <a:avLst>
              <a:gd name="adj" fmla="val 5022"/>
            </a:avLst>
          </a:prstGeom>
          <a:solidFill>
            <a:srgbClr val="E8E8E3"/>
          </a:solidFill>
          <a:ln/>
        </p:spPr>
      </p:sp>
      <p:sp>
        <p:nvSpPr>
          <p:cNvPr id="5" name="Shape 3"/>
          <p:cNvSpPr/>
          <p:nvPr/>
        </p:nvSpPr>
        <p:spPr>
          <a:xfrm>
            <a:off x="764143" y="3200519"/>
            <a:ext cx="4229100" cy="91440"/>
          </a:xfrm>
          <a:prstGeom prst="roundRect">
            <a:avLst>
              <a:gd name="adj" fmla="val 34026"/>
            </a:avLst>
          </a:prstGeom>
          <a:solidFill>
            <a:srgbClr val="C8CAC1"/>
          </a:solidFill>
          <a:ln/>
        </p:spPr>
      </p:sp>
      <p:sp>
        <p:nvSpPr>
          <p:cNvPr id="6" name="Shape 4"/>
          <p:cNvSpPr/>
          <p:nvPr/>
        </p:nvSpPr>
        <p:spPr>
          <a:xfrm>
            <a:off x="2567583" y="2912269"/>
            <a:ext cx="622221" cy="622221"/>
          </a:xfrm>
          <a:prstGeom prst="roundRect">
            <a:avLst>
              <a:gd name="adj" fmla="val 146957"/>
            </a:avLst>
          </a:prstGeom>
          <a:solidFill>
            <a:srgbClr val="C8CAC1">
              <a:alpha val="50000"/>
            </a:srgbClr>
          </a:solidFill>
          <a:ln/>
        </p:spPr>
      </p:sp>
      <p:pic>
        <p:nvPicPr>
          <p:cNvPr id="7" name="Image 0" descr="preencoded.png"/>
          <p:cNvPicPr>
            <a:picLocks noChangeAspect="1"/>
          </p:cNvPicPr>
          <p:nvPr/>
        </p:nvPicPr>
        <p:blipFill>
          <a:blip r:embed="rId3"/>
          <a:stretch>
            <a:fillRect/>
          </a:stretch>
        </p:blipFill>
        <p:spPr>
          <a:xfrm>
            <a:off x="2754273" y="3067764"/>
            <a:ext cx="248841" cy="311110"/>
          </a:xfrm>
          <a:prstGeom prst="rect">
            <a:avLst/>
          </a:prstGeom>
        </p:spPr>
      </p:pic>
      <p:sp>
        <p:nvSpPr>
          <p:cNvPr id="8" name="Text 5"/>
          <p:cNvSpPr/>
          <p:nvPr/>
        </p:nvSpPr>
        <p:spPr>
          <a:xfrm>
            <a:off x="994410" y="3741896"/>
            <a:ext cx="3044071" cy="324088"/>
          </a:xfrm>
          <a:prstGeom prst="rect">
            <a:avLst/>
          </a:prstGeom>
          <a:noFill/>
          <a:ln/>
        </p:spPr>
        <p:txBody>
          <a:bodyPr wrap="none" lIns="0" tIns="0" rIns="0" bIns="0" rtlCol="0" anchor="t"/>
          <a:lstStyle/>
          <a:p>
            <a:pPr marL="0" indent="0" algn="l">
              <a:lnSpc>
                <a:spcPts val="2550"/>
              </a:lnSpc>
              <a:buNone/>
            </a:pPr>
            <a:r>
              <a:rPr lang="en-US" sz="2000" b="1" dirty="0">
                <a:solidFill>
                  <a:srgbClr val="55575A"/>
                </a:solidFill>
                <a:latin typeface="Hubot Sans Bold" pitchFamily="34" charset="0"/>
                <a:ea typeface="Hubot Sans Bold" pitchFamily="34" charset="-122"/>
                <a:cs typeface="Hubot Sans Bold" pitchFamily="34" charset="-120"/>
              </a:rPr>
              <a:t>Deep Learning Role</a:t>
            </a:r>
            <a:endParaRPr lang="en-US" sz="2000" dirty="0"/>
          </a:p>
        </p:txBody>
      </p:sp>
      <p:sp>
        <p:nvSpPr>
          <p:cNvPr id="9" name="Text 6"/>
          <p:cNvSpPr/>
          <p:nvPr/>
        </p:nvSpPr>
        <p:spPr>
          <a:xfrm>
            <a:off x="994410" y="4190405"/>
            <a:ext cx="3768566" cy="663654"/>
          </a:xfrm>
          <a:prstGeom prst="rect">
            <a:avLst/>
          </a:prstGeom>
          <a:noFill/>
          <a:ln/>
        </p:spPr>
        <p:txBody>
          <a:bodyPr wrap="square" lIns="0" tIns="0" rIns="0" bIns="0" rtlCol="0" anchor="t"/>
          <a:lstStyle/>
          <a:p>
            <a:pPr marL="0" indent="0" algn="l">
              <a:lnSpc>
                <a:spcPts val="2600"/>
              </a:lnSpc>
              <a:buNone/>
            </a:pPr>
            <a:r>
              <a:rPr lang="en-US" sz="1600" dirty="0">
                <a:solidFill>
                  <a:srgbClr val="55575A"/>
                </a:solidFill>
                <a:latin typeface="Roboto Condensed" pitchFamily="34" charset="0"/>
                <a:ea typeface="Roboto Condensed" pitchFamily="34" charset="-122"/>
                <a:cs typeface="Roboto Condensed" pitchFamily="34" charset="-120"/>
              </a:rPr>
              <a:t>Automates feature extraction &amp; segmentation using CNNs &amp; U-Net variants.</a:t>
            </a:r>
            <a:endParaRPr lang="en-US" sz="1600" dirty="0"/>
          </a:p>
        </p:txBody>
      </p:sp>
      <p:sp>
        <p:nvSpPr>
          <p:cNvPr id="10" name="Shape 7"/>
          <p:cNvSpPr/>
          <p:nvPr/>
        </p:nvSpPr>
        <p:spPr>
          <a:xfrm>
            <a:off x="5200650" y="3223379"/>
            <a:ext cx="4229100" cy="2185035"/>
          </a:xfrm>
          <a:prstGeom prst="roundRect">
            <a:avLst>
              <a:gd name="adj" fmla="val 5022"/>
            </a:avLst>
          </a:prstGeom>
          <a:solidFill>
            <a:srgbClr val="E8E8E3"/>
          </a:solidFill>
          <a:ln/>
        </p:spPr>
      </p:sp>
      <p:sp>
        <p:nvSpPr>
          <p:cNvPr id="11" name="Shape 8"/>
          <p:cNvSpPr/>
          <p:nvPr/>
        </p:nvSpPr>
        <p:spPr>
          <a:xfrm>
            <a:off x="5200650" y="3200519"/>
            <a:ext cx="4229100" cy="91440"/>
          </a:xfrm>
          <a:prstGeom prst="roundRect">
            <a:avLst>
              <a:gd name="adj" fmla="val 34026"/>
            </a:avLst>
          </a:prstGeom>
          <a:solidFill>
            <a:srgbClr val="C8CAC1"/>
          </a:solidFill>
          <a:ln/>
        </p:spPr>
      </p:sp>
      <p:sp>
        <p:nvSpPr>
          <p:cNvPr id="12" name="Shape 9"/>
          <p:cNvSpPr/>
          <p:nvPr/>
        </p:nvSpPr>
        <p:spPr>
          <a:xfrm>
            <a:off x="7004090" y="2912269"/>
            <a:ext cx="622221" cy="622221"/>
          </a:xfrm>
          <a:prstGeom prst="roundRect">
            <a:avLst>
              <a:gd name="adj" fmla="val 146957"/>
            </a:avLst>
          </a:prstGeom>
          <a:solidFill>
            <a:srgbClr val="C8CAC1">
              <a:alpha val="50000"/>
            </a:srgbClr>
          </a:solidFill>
          <a:ln/>
        </p:spPr>
      </p:sp>
      <p:pic>
        <p:nvPicPr>
          <p:cNvPr id="13" name="Image 1" descr="preencoded.png"/>
          <p:cNvPicPr>
            <a:picLocks noChangeAspect="1"/>
          </p:cNvPicPr>
          <p:nvPr/>
        </p:nvPicPr>
        <p:blipFill>
          <a:blip r:embed="rId4"/>
          <a:stretch>
            <a:fillRect/>
          </a:stretch>
        </p:blipFill>
        <p:spPr>
          <a:xfrm>
            <a:off x="7190780" y="3067764"/>
            <a:ext cx="248841" cy="311110"/>
          </a:xfrm>
          <a:prstGeom prst="rect">
            <a:avLst/>
          </a:prstGeom>
        </p:spPr>
      </p:pic>
      <p:sp>
        <p:nvSpPr>
          <p:cNvPr id="14" name="Text 10"/>
          <p:cNvSpPr/>
          <p:nvPr/>
        </p:nvSpPr>
        <p:spPr>
          <a:xfrm>
            <a:off x="5430917" y="3741896"/>
            <a:ext cx="3768566" cy="648176"/>
          </a:xfrm>
          <a:prstGeom prst="rect">
            <a:avLst/>
          </a:prstGeom>
          <a:noFill/>
          <a:ln/>
        </p:spPr>
        <p:txBody>
          <a:bodyPr wrap="square" lIns="0" tIns="0" rIns="0" bIns="0" rtlCol="0" anchor="t"/>
          <a:lstStyle/>
          <a:p>
            <a:pPr marL="0" indent="0" algn="l">
              <a:lnSpc>
                <a:spcPts val="2550"/>
              </a:lnSpc>
              <a:buNone/>
            </a:pPr>
            <a:r>
              <a:rPr lang="en-US" sz="2000" b="1" dirty="0">
                <a:solidFill>
                  <a:srgbClr val="55575A"/>
                </a:solidFill>
                <a:latin typeface="Hubot Sans Bold" pitchFamily="34" charset="0"/>
                <a:ea typeface="Hubot Sans Bold" pitchFamily="34" charset="-122"/>
                <a:cs typeface="Hubot Sans Bold" pitchFamily="34" charset="-120"/>
              </a:rPr>
              <a:t>MRI-based Segmentation</a:t>
            </a:r>
            <a:endParaRPr lang="en-US" sz="2000" dirty="0"/>
          </a:p>
        </p:txBody>
      </p:sp>
      <p:sp>
        <p:nvSpPr>
          <p:cNvPr id="15" name="Text 11"/>
          <p:cNvSpPr/>
          <p:nvPr/>
        </p:nvSpPr>
        <p:spPr>
          <a:xfrm>
            <a:off x="5430917" y="4514493"/>
            <a:ext cx="3768566" cy="663654"/>
          </a:xfrm>
          <a:prstGeom prst="rect">
            <a:avLst/>
          </a:prstGeom>
          <a:noFill/>
          <a:ln/>
        </p:spPr>
        <p:txBody>
          <a:bodyPr wrap="square" lIns="0" tIns="0" rIns="0" bIns="0" rtlCol="0" anchor="t"/>
          <a:lstStyle/>
          <a:p>
            <a:pPr marL="0" indent="0" algn="l">
              <a:lnSpc>
                <a:spcPts val="2600"/>
              </a:lnSpc>
              <a:buNone/>
            </a:pPr>
            <a:r>
              <a:rPr lang="en-US" sz="1600" dirty="0">
                <a:solidFill>
                  <a:srgbClr val="55575A"/>
                </a:solidFill>
                <a:latin typeface="Roboto Condensed" pitchFamily="34" charset="0"/>
                <a:ea typeface="Roboto Condensed" pitchFamily="34" charset="-122"/>
                <a:cs typeface="Roboto Condensed" pitchFamily="34" charset="-120"/>
              </a:rPr>
              <a:t>Delineates enhancing tumor, core, &amp; edema, enhancing sensitivity.</a:t>
            </a:r>
            <a:endParaRPr lang="en-US" sz="1600" dirty="0"/>
          </a:p>
        </p:txBody>
      </p:sp>
      <p:sp>
        <p:nvSpPr>
          <p:cNvPr id="16" name="Shape 12"/>
          <p:cNvSpPr/>
          <p:nvPr/>
        </p:nvSpPr>
        <p:spPr>
          <a:xfrm>
            <a:off x="9637157" y="3223379"/>
            <a:ext cx="4229100" cy="2185035"/>
          </a:xfrm>
          <a:prstGeom prst="roundRect">
            <a:avLst>
              <a:gd name="adj" fmla="val 5022"/>
            </a:avLst>
          </a:prstGeom>
          <a:solidFill>
            <a:srgbClr val="E8E8E3"/>
          </a:solidFill>
          <a:ln/>
        </p:spPr>
      </p:sp>
      <p:sp>
        <p:nvSpPr>
          <p:cNvPr id="17" name="Shape 13"/>
          <p:cNvSpPr/>
          <p:nvPr/>
        </p:nvSpPr>
        <p:spPr>
          <a:xfrm>
            <a:off x="9637157" y="3200519"/>
            <a:ext cx="4229100" cy="91440"/>
          </a:xfrm>
          <a:prstGeom prst="roundRect">
            <a:avLst>
              <a:gd name="adj" fmla="val 34026"/>
            </a:avLst>
          </a:prstGeom>
          <a:solidFill>
            <a:srgbClr val="C8CAC1"/>
          </a:solidFill>
          <a:ln/>
        </p:spPr>
      </p:sp>
      <p:sp>
        <p:nvSpPr>
          <p:cNvPr id="18" name="Shape 14"/>
          <p:cNvSpPr/>
          <p:nvPr/>
        </p:nvSpPr>
        <p:spPr>
          <a:xfrm>
            <a:off x="11440597" y="2912269"/>
            <a:ext cx="622221" cy="622221"/>
          </a:xfrm>
          <a:prstGeom prst="roundRect">
            <a:avLst>
              <a:gd name="adj" fmla="val 146957"/>
            </a:avLst>
          </a:prstGeom>
          <a:solidFill>
            <a:srgbClr val="C8CAC1">
              <a:alpha val="50000"/>
            </a:srgbClr>
          </a:solidFill>
          <a:ln/>
        </p:spPr>
      </p:sp>
      <p:pic>
        <p:nvPicPr>
          <p:cNvPr id="19" name="Image 2" descr="preencoded.png"/>
          <p:cNvPicPr>
            <a:picLocks noChangeAspect="1"/>
          </p:cNvPicPr>
          <p:nvPr/>
        </p:nvPicPr>
        <p:blipFill>
          <a:blip r:embed="rId5"/>
          <a:stretch>
            <a:fillRect/>
          </a:stretch>
        </p:blipFill>
        <p:spPr>
          <a:xfrm>
            <a:off x="11627287" y="3067764"/>
            <a:ext cx="248841" cy="311110"/>
          </a:xfrm>
          <a:prstGeom prst="rect">
            <a:avLst/>
          </a:prstGeom>
        </p:spPr>
      </p:pic>
      <p:sp>
        <p:nvSpPr>
          <p:cNvPr id="20" name="Text 15"/>
          <p:cNvSpPr/>
          <p:nvPr/>
        </p:nvSpPr>
        <p:spPr>
          <a:xfrm>
            <a:off x="9867424" y="3741896"/>
            <a:ext cx="3408283" cy="324088"/>
          </a:xfrm>
          <a:prstGeom prst="rect">
            <a:avLst/>
          </a:prstGeom>
          <a:noFill/>
          <a:ln/>
        </p:spPr>
        <p:txBody>
          <a:bodyPr wrap="none" lIns="0" tIns="0" rIns="0" bIns="0" rtlCol="0" anchor="t"/>
          <a:lstStyle/>
          <a:p>
            <a:pPr marL="0" indent="0" algn="l">
              <a:lnSpc>
                <a:spcPts val="2550"/>
              </a:lnSpc>
              <a:buNone/>
            </a:pPr>
            <a:r>
              <a:rPr lang="en-US" sz="2000" b="1" dirty="0">
                <a:solidFill>
                  <a:srgbClr val="55575A"/>
                </a:solidFill>
                <a:latin typeface="Hubot Sans Bold" pitchFamily="34" charset="0"/>
                <a:ea typeface="Hubot Sans Bold" pitchFamily="34" charset="-122"/>
                <a:cs typeface="Hubot Sans Bold" pitchFamily="34" charset="-120"/>
              </a:rPr>
              <a:t>Clinical Importance</a:t>
            </a:r>
            <a:endParaRPr lang="en-US" sz="2000" dirty="0"/>
          </a:p>
        </p:txBody>
      </p:sp>
      <p:sp>
        <p:nvSpPr>
          <p:cNvPr id="21" name="Text 16"/>
          <p:cNvSpPr/>
          <p:nvPr/>
        </p:nvSpPr>
        <p:spPr>
          <a:xfrm>
            <a:off x="9867424" y="4190405"/>
            <a:ext cx="3768566" cy="663654"/>
          </a:xfrm>
          <a:prstGeom prst="rect">
            <a:avLst/>
          </a:prstGeom>
          <a:noFill/>
          <a:ln/>
        </p:spPr>
        <p:txBody>
          <a:bodyPr wrap="square" lIns="0" tIns="0" rIns="0" bIns="0" rtlCol="0" anchor="t"/>
          <a:lstStyle/>
          <a:p>
            <a:pPr marL="0" indent="0" algn="l">
              <a:lnSpc>
                <a:spcPts val="2600"/>
              </a:lnSpc>
              <a:buNone/>
            </a:pPr>
            <a:r>
              <a:rPr lang="en-US" sz="1600" dirty="0">
                <a:solidFill>
                  <a:srgbClr val="55575A"/>
                </a:solidFill>
                <a:latin typeface="Roboto Condensed" pitchFamily="34" charset="0"/>
                <a:ea typeface="Roboto Condensed" pitchFamily="34" charset="-122"/>
                <a:cs typeface="Roboto Condensed" pitchFamily="34" charset="-120"/>
              </a:rPr>
              <a:t>Crucial for radiotherapy planning, surgical navigation, &amp; treatment evaluation.</a:t>
            </a:r>
            <a:endParaRPr lang="en-US" sz="1600" dirty="0"/>
          </a:p>
        </p:txBody>
      </p:sp>
      <p:sp>
        <p:nvSpPr>
          <p:cNvPr id="22" name="Shape 17"/>
          <p:cNvSpPr/>
          <p:nvPr/>
        </p:nvSpPr>
        <p:spPr>
          <a:xfrm>
            <a:off x="764143" y="5926931"/>
            <a:ext cx="6447353" cy="1529120"/>
          </a:xfrm>
          <a:prstGeom prst="roundRect">
            <a:avLst>
              <a:gd name="adj" fmla="val 7176"/>
            </a:avLst>
          </a:prstGeom>
          <a:solidFill>
            <a:srgbClr val="E8E8E3"/>
          </a:solidFill>
          <a:ln/>
        </p:spPr>
      </p:sp>
      <p:sp>
        <p:nvSpPr>
          <p:cNvPr id="23" name="Shape 18"/>
          <p:cNvSpPr/>
          <p:nvPr/>
        </p:nvSpPr>
        <p:spPr>
          <a:xfrm>
            <a:off x="764143" y="5904071"/>
            <a:ext cx="6447353" cy="91440"/>
          </a:xfrm>
          <a:prstGeom prst="roundRect">
            <a:avLst>
              <a:gd name="adj" fmla="val 34026"/>
            </a:avLst>
          </a:prstGeom>
          <a:solidFill>
            <a:srgbClr val="C8CAC1"/>
          </a:solidFill>
          <a:ln/>
        </p:spPr>
      </p:sp>
      <p:sp>
        <p:nvSpPr>
          <p:cNvPr id="24" name="Shape 19"/>
          <p:cNvSpPr/>
          <p:nvPr/>
        </p:nvSpPr>
        <p:spPr>
          <a:xfrm>
            <a:off x="3676650" y="5615821"/>
            <a:ext cx="622221" cy="622221"/>
          </a:xfrm>
          <a:prstGeom prst="roundRect">
            <a:avLst>
              <a:gd name="adj" fmla="val 146957"/>
            </a:avLst>
          </a:prstGeom>
          <a:solidFill>
            <a:srgbClr val="C8CAC1">
              <a:alpha val="50000"/>
            </a:srgbClr>
          </a:solidFill>
          <a:ln/>
        </p:spPr>
      </p:sp>
      <p:pic>
        <p:nvPicPr>
          <p:cNvPr id="25" name="Image 3" descr="preencoded.png"/>
          <p:cNvPicPr>
            <a:picLocks noChangeAspect="1"/>
          </p:cNvPicPr>
          <p:nvPr/>
        </p:nvPicPr>
        <p:blipFill>
          <a:blip r:embed="rId6"/>
          <a:stretch>
            <a:fillRect/>
          </a:stretch>
        </p:blipFill>
        <p:spPr>
          <a:xfrm>
            <a:off x="3863340" y="5771317"/>
            <a:ext cx="248841" cy="311110"/>
          </a:xfrm>
          <a:prstGeom prst="rect">
            <a:avLst/>
          </a:prstGeom>
        </p:spPr>
      </p:pic>
      <p:sp>
        <p:nvSpPr>
          <p:cNvPr id="26" name="Text 20"/>
          <p:cNvSpPr/>
          <p:nvPr/>
        </p:nvSpPr>
        <p:spPr>
          <a:xfrm>
            <a:off x="994410" y="6445448"/>
            <a:ext cx="2592705" cy="324088"/>
          </a:xfrm>
          <a:prstGeom prst="rect">
            <a:avLst/>
          </a:prstGeom>
          <a:noFill/>
          <a:ln/>
        </p:spPr>
        <p:txBody>
          <a:bodyPr wrap="none" lIns="0" tIns="0" rIns="0" bIns="0" rtlCol="0" anchor="t"/>
          <a:lstStyle/>
          <a:p>
            <a:pPr marL="0" indent="0" algn="l">
              <a:lnSpc>
                <a:spcPts val="2550"/>
              </a:lnSpc>
              <a:buNone/>
            </a:pPr>
            <a:r>
              <a:rPr lang="en-US" sz="2000" b="1" dirty="0">
                <a:solidFill>
                  <a:srgbClr val="55575A"/>
                </a:solidFill>
                <a:latin typeface="Hubot Sans Bold" pitchFamily="34" charset="0"/>
                <a:ea typeface="Hubot Sans Bold" pitchFamily="34" charset="-122"/>
                <a:cs typeface="Hubot Sans Bold" pitchFamily="34" charset="-120"/>
              </a:rPr>
              <a:t>Key Challenges</a:t>
            </a:r>
            <a:endParaRPr lang="en-US" sz="2000" dirty="0"/>
          </a:p>
        </p:txBody>
      </p:sp>
      <p:sp>
        <p:nvSpPr>
          <p:cNvPr id="27" name="Text 21"/>
          <p:cNvSpPr/>
          <p:nvPr/>
        </p:nvSpPr>
        <p:spPr>
          <a:xfrm>
            <a:off x="994410" y="6893957"/>
            <a:ext cx="5986820" cy="331827"/>
          </a:xfrm>
          <a:prstGeom prst="rect">
            <a:avLst/>
          </a:prstGeom>
          <a:noFill/>
          <a:ln/>
        </p:spPr>
        <p:txBody>
          <a:bodyPr wrap="none" lIns="0" tIns="0" rIns="0" bIns="0" rtlCol="0" anchor="t"/>
          <a:lstStyle/>
          <a:p>
            <a:pPr marL="0" indent="0" algn="l">
              <a:lnSpc>
                <a:spcPts val="2600"/>
              </a:lnSpc>
              <a:buNone/>
            </a:pPr>
            <a:r>
              <a:rPr lang="en-US" sz="1600" dirty="0">
                <a:solidFill>
                  <a:srgbClr val="55575A"/>
                </a:solidFill>
                <a:latin typeface="Roboto Condensed" pitchFamily="34" charset="0"/>
                <a:ea typeface="Roboto Condensed" pitchFamily="34" charset="-122"/>
                <a:cs typeface="Roboto Condensed" pitchFamily="34" charset="-120"/>
              </a:rPr>
              <a:t>Tumor heterogeneity, overlapping intensities, &amp; annotation variability.</a:t>
            </a:r>
            <a:endParaRPr lang="en-US" sz="1600" dirty="0"/>
          </a:p>
        </p:txBody>
      </p:sp>
      <p:sp>
        <p:nvSpPr>
          <p:cNvPr id="28" name="Shape 22"/>
          <p:cNvSpPr/>
          <p:nvPr/>
        </p:nvSpPr>
        <p:spPr>
          <a:xfrm>
            <a:off x="7418903" y="5926931"/>
            <a:ext cx="6447353" cy="1529120"/>
          </a:xfrm>
          <a:prstGeom prst="roundRect">
            <a:avLst>
              <a:gd name="adj" fmla="val 7176"/>
            </a:avLst>
          </a:prstGeom>
          <a:solidFill>
            <a:srgbClr val="E8E8E3"/>
          </a:solidFill>
          <a:ln/>
        </p:spPr>
      </p:sp>
      <p:sp>
        <p:nvSpPr>
          <p:cNvPr id="29" name="Shape 23"/>
          <p:cNvSpPr/>
          <p:nvPr/>
        </p:nvSpPr>
        <p:spPr>
          <a:xfrm>
            <a:off x="7418903" y="5904071"/>
            <a:ext cx="6447353" cy="91440"/>
          </a:xfrm>
          <a:prstGeom prst="roundRect">
            <a:avLst>
              <a:gd name="adj" fmla="val 34026"/>
            </a:avLst>
          </a:prstGeom>
          <a:solidFill>
            <a:srgbClr val="C8CAC1"/>
          </a:solidFill>
          <a:ln/>
        </p:spPr>
      </p:sp>
      <p:sp>
        <p:nvSpPr>
          <p:cNvPr id="30" name="Shape 24"/>
          <p:cNvSpPr/>
          <p:nvPr/>
        </p:nvSpPr>
        <p:spPr>
          <a:xfrm>
            <a:off x="10331410" y="5615821"/>
            <a:ext cx="622221" cy="622221"/>
          </a:xfrm>
          <a:prstGeom prst="roundRect">
            <a:avLst>
              <a:gd name="adj" fmla="val 146957"/>
            </a:avLst>
          </a:prstGeom>
          <a:solidFill>
            <a:srgbClr val="C8CAC1">
              <a:alpha val="50000"/>
            </a:srgbClr>
          </a:solidFill>
          <a:ln/>
        </p:spPr>
      </p:sp>
      <p:pic>
        <p:nvPicPr>
          <p:cNvPr id="31" name="Image 4" descr="preencoded.png"/>
          <p:cNvPicPr>
            <a:picLocks noChangeAspect="1"/>
          </p:cNvPicPr>
          <p:nvPr/>
        </p:nvPicPr>
        <p:blipFill>
          <a:blip r:embed="rId7"/>
          <a:stretch>
            <a:fillRect/>
          </a:stretch>
        </p:blipFill>
        <p:spPr>
          <a:xfrm>
            <a:off x="10518100" y="5771317"/>
            <a:ext cx="248841" cy="311110"/>
          </a:xfrm>
          <a:prstGeom prst="rect">
            <a:avLst/>
          </a:prstGeom>
        </p:spPr>
      </p:pic>
      <p:sp>
        <p:nvSpPr>
          <p:cNvPr id="32" name="Text 25"/>
          <p:cNvSpPr/>
          <p:nvPr/>
        </p:nvSpPr>
        <p:spPr>
          <a:xfrm>
            <a:off x="7649170" y="6445448"/>
            <a:ext cx="3354586" cy="324088"/>
          </a:xfrm>
          <a:prstGeom prst="rect">
            <a:avLst/>
          </a:prstGeom>
          <a:noFill/>
          <a:ln/>
        </p:spPr>
        <p:txBody>
          <a:bodyPr wrap="none" lIns="0" tIns="0" rIns="0" bIns="0" rtlCol="0" anchor="t"/>
          <a:lstStyle/>
          <a:p>
            <a:pPr marL="0" indent="0" algn="l">
              <a:lnSpc>
                <a:spcPts val="2550"/>
              </a:lnSpc>
              <a:buNone/>
            </a:pPr>
            <a:r>
              <a:rPr lang="en-US" sz="2000" b="1" dirty="0">
                <a:solidFill>
                  <a:srgbClr val="55575A"/>
                </a:solidFill>
                <a:latin typeface="Hubot Sans Bold" pitchFamily="34" charset="0"/>
                <a:ea typeface="Hubot Sans Bold" pitchFamily="34" charset="-122"/>
                <a:cs typeface="Hubot Sans Bold" pitchFamily="34" charset="-120"/>
              </a:rPr>
              <a:t>Need for Automation</a:t>
            </a:r>
            <a:endParaRPr lang="en-US" sz="2000" dirty="0"/>
          </a:p>
        </p:txBody>
      </p:sp>
      <p:sp>
        <p:nvSpPr>
          <p:cNvPr id="33" name="Text 26"/>
          <p:cNvSpPr/>
          <p:nvPr/>
        </p:nvSpPr>
        <p:spPr>
          <a:xfrm>
            <a:off x="7649170" y="6893957"/>
            <a:ext cx="5986820" cy="331827"/>
          </a:xfrm>
          <a:prstGeom prst="rect">
            <a:avLst/>
          </a:prstGeom>
          <a:noFill/>
          <a:ln/>
        </p:spPr>
        <p:txBody>
          <a:bodyPr wrap="none" lIns="0" tIns="0" rIns="0" bIns="0" rtlCol="0" anchor="t"/>
          <a:lstStyle/>
          <a:p>
            <a:pPr marL="0" indent="0" algn="l">
              <a:lnSpc>
                <a:spcPts val="2600"/>
              </a:lnSpc>
              <a:buNone/>
            </a:pPr>
            <a:r>
              <a:rPr lang="en-US" sz="1600" dirty="0">
                <a:solidFill>
                  <a:srgbClr val="55575A"/>
                </a:solidFill>
                <a:latin typeface="Roboto Condensed" pitchFamily="34" charset="0"/>
                <a:ea typeface="Roboto Condensed" pitchFamily="34" charset="-122"/>
                <a:cs typeface="Roboto Condensed" pitchFamily="34" charset="-120"/>
              </a:rPr>
              <a:t>Reduces human bias, improves reproducibility, &amp; speeds up diagnosis.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23543" y="568404"/>
            <a:ext cx="3450550" cy="322898"/>
          </a:xfrm>
          <a:prstGeom prst="rect">
            <a:avLst/>
          </a:prstGeom>
          <a:noFill/>
          <a:ln/>
        </p:spPr>
        <p:txBody>
          <a:bodyPr wrap="none" lIns="0" tIns="0" rIns="0" bIns="0" rtlCol="0" anchor="t"/>
          <a:lstStyle/>
          <a:p>
            <a:pPr marL="0" indent="0" algn="l">
              <a:lnSpc>
                <a:spcPts val="2500"/>
              </a:lnSpc>
              <a:buNone/>
            </a:pPr>
            <a:r>
              <a:rPr lang="en-US" sz="2000" b="1" dirty="0">
                <a:solidFill>
                  <a:srgbClr val="0C0D0F"/>
                </a:solidFill>
                <a:latin typeface="Hubot Sans Bold" pitchFamily="34" charset="0"/>
                <a:ea typeface="Hubot Sans Bold" pitchFamily="34" charset="-122"/>
                <a:cs typeface="Hubot Sans Bold" pitchFamily="34" charset="-120"/>
              </a:rPr>
              <a:t>Model Architectures</a:t>
            </a:r>
            <a:endParaRPr lang="en-US" sz="2000" dirty="0"/>
          </a:p>
        </p:txBody>
      </p:sp>
      <p:sp>
        <p:nvSpPr>
          <p:cNvPr id="3" name="Text 1"/>
          <p:cNvSpPr/>
          <p:nvPr/>
        </p:nvSpPr>
        <p:spPr>
          <a:xfrm>
            <a:off x="723543" y="1097994"/>
            <a:ext cx="13183314" cy="1292066"/>
          </a:xfrm>
          <a:prstGeom prst="rect">
            <a:avLst/>
          </a:prstGeom>
          <a:noFill/>
          <a:ln/>
        </p:spPr>
        <p:txBody>
          <a:bodyPr wrap="square" lIns="0" tIns="0" rIns="0" bIns="0" rtlCol="0" anchor="t"/>
          <a:lstStyle/>
          <a:p>
            <a:pPr marL="0" indent="0" algn="l">
              <a:lnSpc>
                <a:spcPts val="5050"/>
              </a:lnSpc>
              <a:buNone/>
            </a:pPr>
            <a:r>
              <a:rPr lang="en-US" sz="4050" b="1" dirty="0">
                <a:solidFill>
                  <a:srgbClr val="0C0D0F"/>
                </a:solidFill>
                <a:latin typeface="Hubot Sans Bold" pitchFamily="34" charset="0"/>
                <a:ea typeface="Hubot Sans Bold" pitchFamily="34" charset="-122"/>
                <a:cs typeface="Hubot Sans Bold" pitchFamily="34" charset="-120"/>
              </a:rPr>
              <a:t>MINet: A Multi-Scale Information Network</a:t>
            </a:r>
            <a:endParaRPr lang="en-US" sz="4050" dirty="0"/>
          </a:p>
        </p:txBody>
      </p:sp>
      <p:sp>
        <p:nvSpPr>
          <p:cNvPr id="4" name="Text 2"/>
          <p:cNvSpPr/>
          <p:nvPr/>
        </p:nvSpPr>
        <p:spPr>
          <a:xfrm>
            <a:off x="723543" y="2886075"/>
            <a:ext cx="7708225" cy="991910"/>
          </a:xfrm>
          <a:prstGeom prst="rect">
            <a:avLst/>
          </a:prstGeom>
          <a:noFill/>
          <a:ln/>
        </p:spPr>
        <p:txBody>
          <a:bodyPr wrap="square" lIns="0" tIns="0" rIns="0" bIns="0" rtlCol="0" anchor="t"/>
          <a:lstStyle/>
          <a:p>
            <a:pPr marL="0" indent="0" algn="l">
              <a:lnSpc>
                <a:spcPts val="2600"/>
              </a:lnSpc>
              <a:buNone/>
            </a:pPr>
            <a:r>
              <a:rPr lang="en-US" sz="1600" dirty="0">
                <a:solidFill>
                  <a:srgbClr val="55575A"/>
                </a:solidFill>
                <a:latin typeface="Roboto Condensed" pitchFamily="34" charset="0"/>
                <a:ea typeface="Roboto Condensed" pitchFamily="34" charset="-122"/>
                <a:cs typeface="Roboto Condensed" pitchFamily="34" charset="-120"/>
              </a:rPr>
              <a:t>MINet, or Multi-Scale Information Network, is designed to capture both local and global contextual information effectively. Its architecture leverages multiple receptive fields to enhance feature representation, crucial for segmenting highly heterogeneous brain tumors.</a:t>
            </a:r>
            <a:endParaRPr lang="en-US" sz="1600" dirty="0"/>
          </a:p>
        </p:txBody>
      </p:sp>
      <p:sp>
        <p:nvSpPr>
          <p:cNvPr id="5" name="Text 3"/>
          <p:cNvSpPr/>
          <p:nvPr/>
        </p:nvSpPr>
        <p:spPr>
          <a:xfrm>
            <a:off x="723543" y="4063960"/>
            <a:ext cx="7708225" cy="661273"/>
          </a:xfrm>
          <a:prstGeom prst="rect">
            <a:avLst/>
          </a:prstGeom>
          <a:noFill/>
          <a:ln/>
        </p:spPr>
        <p:txBody>
          <a:bodyPr wrap="square" lIns="0" tIns="0" rIns="0" bIns="0" rtlCol="0" anchor="t"/>
          <a:lstStyle/>
          <a:p>
            <a:pPr marL="0" indent="0" algn="l">
              <a:lnSpc>
                <a:spcPts val="2600"/>
              </a:lnSpc>
              <a:buNone/>
            </a:pPr>
            <a:r>
              <a:rPr lang="en-US" sz="1600" dirty="0">
                <a:solidFill>
                  <a:srgbClr val="55575A"/>
                </a:solidFill>
                <a:latin typeface="Roboto Condensed" pitchFamily="34" charset="0"/>
                <a:ea typeface="Roboto Condensed" pitchFamily="34" charset="-122"/>
                <a:cs typeface="Roboto Condensed" pitchFamily="34" charset="-120"/>
              </a:rPr>
              <a:t>This approach helps in distinguishing subtle boundaries and intricate structures, leading to more accurate segmentation results.</a:t>
            </a:r>
            <a:endParaRPr lang="en-US" sz="1600" dirty="0"/>
          </a:p>
        </p:txBody>
      </p:sp>
      <p:pic>
        <p:nvPicPr>
          <p:cNvPr id="6" name="Image 0" descr="preencoded.png"/>
          <p:cNvPicPr>
            <a:picLocks noChangeAspect="1"/>
          </p:cNvPicPr>
          <p:nvPr/>
        </p:nvPicPr>
        <p:blipFill>
          <a:blip r:embed="rId3"/>
          <a:stretch>
            <a:fillRect/>
          </a:stretch>
        </p:blipFill>
        <p:spPr>
          <a:xfrm>
            <a:off x="8943737" y="2932628"/>
            <a:ext cx="4970621" cy="50205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36521" y="578644"/>
            <a:ext cx="3512582" cy="328851"/>
          </a:xfrm>
          <a:prstGeom prst="rect">
            <a:avLst/>
          </a:prstGeom>
          <a:noFill/>
          <a:ln/>
        </p:spPr>
        <p:txBody>
          <a:bodyPr wrap="none" lIns="0" tIns="0" rIns="0" bIns="0" rtlCol="0" anchor="t"/>
          <a:lstStyle/>
          <a:p>
            <a:pPr marL="0" indent="0" algn="l">
              <a:lnSpc>
                <a:spcPts val="2550"/>
              </a:lnSpc>
              <a:buNone/>
            </a:pPr>
            <a:r>
              <a:rPr lang="en-US" sz="2050" b="1" dirty="0">
                <a:solidFill>
                  <a:srgbClr val="0C0D0F"/>
                </a:solidFill>
                <a:latin typeface="Hubot Sans Bold" pitchFamily="34" charset="0"/>
                <a:ea typeface="Hubot Sans Bold" pitchFamily="34" charset="-122"/>
                <a:cs typeface="Hubot Sans Bold" pitchFamily="34" charset="-120"/>
              </a:rPr>
              <a:t>Model Architectures</a:t>
            </a:r>
            <a:endParaRPr lang="en-US" sz="2050" dirty="0"/>
          </a:p>
        </p:txBody>
      </p:sp>
      <p:sp>
        <p:nvSpPr>
          <p:cNvPr id="3" name="Text 1"/>
          <p:cNvSpPr/>
          <p:nvPr/>
        </p:nvSpPr>
        <p:spPr>
          <a:xfrm>
            <a:off x="736521" y="1117878"/>
            <a:ext cx="13157359" cy="1315164"/>
          </a:xfrm>
          <a:prstGeom prst="rect">
            <a:avLst/>
          </a:prstGeom>
          <a:noFill/>
          <a:ln/>
        </p:spPr>
        <p:txBody>
          <a:bodyPr wrap="square" lIns="0" tIns="0" rIns="0" bIns="0" rtlCol="0" anchor="t"/>
          <a:lstStyle/>
          <a:p>
            <a:pPr marL="0" indent="0" algn="l">
              <a:lnSpc>
                <a:spcPts val="5150"/>
              </a:lnSpc>
              <a:buNone/>
            </a:pPr>
            <a:r>
              <a:rPr lang="en-US" sz="4100" b="1" dirty="0">
                <a:solidFill>
                  <a:srgbClr val="0C0D0F"/>
                </a:solidFill>
                <a:latin typeface="Hubot Sans Bold" pitchFamily="34" charset="0"/>
                <a:ea typeface="Hubot Sans Bold" pitchFamily="34" charset="-122"/>
                <a:cs typeface="Hubot Sans Bold" pitchFamily="34" charset="-120"/>
              </a:rPr>
              <a:t>F3Net: Feature Fusion and Feedback Network</a:t>
            </a:r>
            <a:endParaRPr lang="en-US" sz="4100" dirty="0"/>
          </a:p>
        </p:txBody>
      </p:sp>
      <p:sp>
        <p:nvSpPr>
          <p:cNvPr id="4" name="Text 2"/>
          <p:cNvSpPr/>
          <p:nvPr/>
        </p:nvSpPr>
        <p:spPr>
          <a:xfrm>
            <a:off x="736521" y="2937986"/>
            <a:ext cx="7689056" cy="1010126"/>
          </a:xfrm>
          <a:prstGeom prst="rect">
            <a:avLst/>
          </a:prstGeom>
          <a:noFill/>
          <a:ln/>
        </p:spPr>
        <p:txBody>
          <a:bodyPr wrap="square" lIns="0" tIns="0" rIns="0" bIns="0" rtlCol="0" anchor="t"/>
          <a:lstStyle/>
          <a:p>
            <a:pPr marL="0" indent="0" algn="l">
              <a:lnSpc>
                <a:spcPts val="2650"/>
              </a:lnSpc>
              <a:buNone/>
            </a:pPr>
            <a:r>
              <a:rPr lang="en-US" sz="1650" dirty="0">
                <a:solidFill>
                  <a:srgbClr val="55575A"/>
                </a:solidFill>
                <a:latin typeface="Roboto Condensed" pitchFamily="34" charset="0"/>
                <a:ea typeface="Roboto Condensed" pitchFamily="34" charset="-122"/>
                <a:cs typeface="Roboto Condensed" pitchFamily="34" charset="-120"/>
              </a:rPr>
              <a:t>F3Net excels in integrating features from various levels and scales through a robust feedback mechanism. This allows the network to refine its segmentation predictions iteratively, leading to improved accuracy.</a:t>
            </a:r>
            <a:endParaRPr lang="en-US" sz="1650" dirty="0"/>
          </a:p>
        </p:txBody>
      </p:sp>
      <p:sp>
        <p:nvSpPr>
          <p:cNvPr id="5" name="Text 3"/>
          <p:cNvSpPr/>
          <p:nvPr/>
        </p:nvSpPr>
        <p:spPr>
          <a:xfrm>
            <a:off x="736521" y="4137422"/>
            <a:ext cx="7689056" cy="673418"/>
          </a:xfrm>
          <a:prstGeom prst="rect">
            <a:avLst/>
          </a:prstGeom>
          <a:noFill/>
          <a:ln/>
        </p:spPr>
        <p:txBody>
          <a:bodyPr wrap="square" lIns="0" tIns="0" rIns="0" bIns="0" rtlCol="0" anchor="t"/>
          <a:lstStyle/>
          <a:p>
            <a:pPr marL="0" indent="0" algn="l">
              <a:lnSpc>
                <a:spcPts val="2650"/>
              </a:lnSpc>
              <a:buNone/>
            </a:pPr>
            <a:r>
              <a:rPr lang="en-US" sz="1650" dirty="0">
                <a:solidFill>
                  <a:srgbClr val="55575A"/>
                </a:solidFill>
                <a:latin typeface="Roboto Condensed" pitchFamily="34" charset="0"/>
                <a:ea typeface="Roboto Condensed" pitchFamily="34" charset="-122"/>
                <a:cs typeface="Roboto Condensed" pitchFamily="34" charset="-120"/>
              </a:rPr>
              <a:t>The feedback loops ensure that finer details are not lost, which is particularly beneficial for handling the complex morphology of brain tumors.</a:t>
            </a:r>
            <a:endParaRPr lang="en-US" sz="1650" dirty="0"/>
          </a:p>
        </p:txBody>
      </p:sp>
      <p:pic>
        <p:nvPicPr>
          <p:cNvPr id="6" name="Image 0" descr="preencoded.png"/>
          <p:cNvPicPr>
            <a:picLocks noChangeAspect="1"/>
          </p:cNvPicPr>
          <p:nvPr/>
        </p:nvPicPr>
        <p:blipFill>
          <a:blip r:embed="rId3"/>
          <a:stretch>
            <a:fillRect/>
          </a:stretch>
        </p:blipFill>
        <p:spPr>
          <a:xfrm>
            <a:off x="8946594" y="2985373"/>
            <a:ext cx="4954905" cy="48401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22233" y="567452"/>
            <a:ext cx="3444121" cy="322421"/>
          </a:xfrm>
          <a:prstGeom prst="rect">
            <a:avLst/>
          </a:prstGeom>
          <a:noFill/>
          <a:ln/>
        </p:spPr>
        <p:txBody>
          <a:bodyPr wrap="none" lIns="0" tIns="0" rIns="0" bIns="0" rtlCol="0" anchor="t"/>
          <a:lstStyle/>
          <a:p>
            <a:pPr marL="0" indent="0" algn="l">
              <a:lnSpc>
                <a:spcPts val="2500"/>
              </a:lnSpc>
              <a:buNone/>
            </a:pPr>
            <a:r>
              <a:rPr lang="en-US" sz="2000" b="1" dirty="0">
                <a:solidFill>
                  <a:srgbClr val="0C0D0F"/>
                </a:solidFill>
                <a:latin typeface="Hubot Sans Bold" pitchFamily="34" charset="0"/>
                <a:ea typeface="Hubot Sans Bold" pitchFamily="34" charset="-122"/>
                <a:cs typeface="Hubot Sans Bold" pitchFamily="34" charset="-120"/>
              </a:rPr>
              <a:t>Model Architectures</a:t>
            </a:r>
            <a:endParaRPr lang="en-US" sz="2000" dirty="0"/>
          </a:p>
        </p:txBody>
      </p:sp>
      <p:sp>
        <p:nvSpPr>
          <p:cNvPr id="3" name="Text 1"/>
          <p:cNvSpPr/>
          <p:nvPr/>
        </p:nvSpPr>
        <p:spPr>
          <a:xfrm>
            <a:off x="722233" y="1096208"/>
            <a:ext cx="13185934" cy="1289685"/>
          </a:xfrm>
          <a:prstGeom prst="rect">
            <a:avLst/>
          </a:prstGeom>
          <a:noFill/>
          <a:ln/>
        </p:spPr>
        <p:txBody>
          <a:bodyPr wrap="square" lIns="0" tIns="0" rIns="0" bIns="0" rtlCol="0" anchor="t"/>
          <a:lstStyle/>
          <a:p>
            <a:pPr marL="0" indent="0" algn="l">
              <a:lnSpc>
                <a:spcPts val="5050"/>
              </a:lnSpc>
              <a:buNone/>
            </a:pPr>
            <a:r>
              <a:rPr lang="en-US" sz="4050" b="1" dirty="0">
                <a:solidFill>
                  <a:srgbClr val="0C0D0F"/>
                </a:solidFill>
                <a:latin typeface="Hubot Sans Bold" pitchFamily="34" charset="0"/>
                <a:ea typeface="Hubot Sans Bold" pitchFamily="34" charset="-122"/>
                <a:cs typeface="Hubot Sans Bold" pitchFamily="34" charset="-120"/>
              </a:rPr>
              <a:t>ALMNet: Attention-Guided Location-Aware Module Network</a:t>
            </a:r>
            <a:endParaRPr lang="en-US" sz="4050" dirty="0"/>
          </a:p>
        </p:txBody>
      </p:sp>
      <p:sp>
        <p:nvSpPr>
          <p:cNvPr id="4" name="Text 2"/>
          <p:cNvSpPr/>
          <p:nvPr/>
        </p:nvSpPr>
        <p:spPr>
          <a:xfrm>
            <a:off x="722233" y="2881193"/>
            <a:ext cx="7710130" cy="660083"/>
          </a:xfrm>
          <a:prstGeom prst="rect">
            <a:avLst/>
          </a:prstGeom>
          <a:noFill/>
          <a:ln/>
        </p:spPr>
        <p:txBody>
          <a:bodyPr wrap="square" lIns="0" tIns="0" rIns="0" bIns="0" rtlCol="0" anchor="t"/>
          <a:lstStyle/>
          <a:p>
            <a:pPr marL="0" indent="0" algn="l">
              <a:lnSpc>
                <a:spcPts val="2600"/>
              </a:lnSpc>
              <a:buNone/>
            </a:pPr>
            <a:r>
              <a:rPr lang="en-US" sz="1600" dirty="0">
                <a:solidFill>
                  <a:srgbClr val="55575A"/>
                </a:solidFill>
                <a:latin typeface="Roboto Condensed" pitchFamily="34" charset="0"/>
                <a:ea typeface="Roboto Condensed" pitchFamily="34" charset="-122"/>
                <a:cs typeface="Roboto Condensed" pitchFamily="34" charset="-120"/>
              </a:rPr>
              <a:t>ALMNet integrates attention mechanisms to focus on relevant regions of the MRI scans, enhancing the network's ability to precisely locate and segment tumor boundaries.</a:t>
            </a:r>
            <a:endParaRPr lang="en-US" sz="1600" dirty="0"/>
          </a:p>
        </p:txBody>
      </p:sp>
      <p:sp>
        <p:nvSpPr>
          <p:cNvPr id="5" name="Text 3"/>
          <p:cNvSpPr/>
          <p:nvPr/>
        </p:nvSpPr>
        <p:spPr>
          <a:xfrm>
            <a:off x="722233" y="3727013"/>
            <a:ext cx="7710130" cy="660083"/>
          </a:xfrm>
          <a:prstGeom prst="rect">
            <a:avLst/>
          </a:prstGeom>
          <a:noFill/>
          <a:ln/>
        </p:spPr>
        <p:txBody>
          <a:bodyPr wrap="square" lIns="0" tIns="0" rIns="0" bIns="0" rtlCol="0" anchor="t"/>
          <a:lstStyle/>
          <a:p>
            <a:pPr marL="0" indent="0" algn="l">
              <a:lnSpc>
                <a:spcPts val="2600"/>
              </a:lnSpc>
              <a:buNone/>
            </a:pPr>
            <a:r>
              <a:rPr lang="en-US" sz="1600" dirty="0">
                <a:solidFill>
                  <a:srgbClr val="55575A"/>
                </a:solidFill>
                <a:latin typeface="Roboto Condensed" pitchFamily="34" charset="0"/>
                <a:ea typeface="Roboto Condensed" pitchFamily="34" charset="-122"/>
                <a:cs typeface="Roboto Condensed" pitchFamily="34" charset="-120"/>
              </a:rPr>
              <a:t>Its location-aware modules are crucial for distinguishing tumor tissue from surrounding healthy brain structures, improving overall specificity in segmentation.</a:t>
            </a:r>
            <a:endParaRPr lang="en-US" sz="1600" dirty="0"/>
          </a:p>
        </p:txBody>
      </p:sp>
      <p:pic>
        <p:nvPicPr>
          <p:cNvPr id="6" name="Image 0" descr="preencoded.png"/>
          <p:cNvPicPr>
            <a:picLocks noChangeAspect="1"/>
          </p:cNvPicPr>
          <p:nvPr/>
        </p:nvPicPr>
        <p:blipFill>
          <a:blip r:embed="rId3"/>
          <a:stretch>
            <a:fillRect/>
          </a:stretch>
        </p:blipFill>
        <p:spPr>
          <a:xfrm>
            <a:off x="8943380" y="2927628"/>
            <a:ext cx="4972288" cy="50349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16875" y="563166"/>
            <a:ext cx="3418761" cy="319921"/>
          </a:xfrm>
          <a:prstGeom prst="rect">
            <a:avLst/>
          </a:prstGeom>
          <a:noFill/>
          <a:ln/>
        </p:spPr>
        <p:txBody>
          <a:bodyPr wrap="none" lIns="0" tIns="0" rIns="0" bIns="0" rtlCol="0" anchor="t"/>
          <a:lstStyle/>
          <a:p>
            <a:pPr marL="0" indent="0" algn="l">
              <a:lnSpc>
                <a:spcPts val="2500"/>
              </a:lnSpc>
              <a:buNone/>
            </a:pPr>
            <a:r>
              <a:rPr lang="en-US" sz="2000" b="1" dirty="0">
                <a:solidFill>
                  <a:srgbClr val="0C0D0F"/>
                </a:solidFill>
                <a:latin typeface="Hubot Sans Bold" pitchFamily="34" charset="0"/>
                <a:ea typeface="Hubot Sans Bold" pitchFamily="34" charset="-122"/>
                <a:cs typeface="Hubot Sans Bold" pitchFamily="34" charset="-120"/>
              </a:rPr>
              <a:t>Model Architectures</a:t>
            </a:r>
            <a:endParaRPr lang="en-US" sz="2000" dirty="0"/>
          </a:p>
        </p:txBody>
      </p:sp>
      <p:sp>
        <p:nvSpPr>
          <p:cNvPr id="3" name="Text 1"/>
          <p:cNvSpPr/>
          <p:nvPr/>
        </p:nvSpPr>
        <p:spPr>
          <a:xfrm>
            <a:off x="716875" y="1087874"/>
            <a:ext cx="13196649" cy="1280160"/>
          </a:xfrm>
          <a:prstGeom prst="rect">
            <a:avLst/>
          </a:prstGeom>
          <a:noFill/>
          <a:ln/>
        </p:spPr>
        <p:txBody>
          <a:bodyPr wrap="square" lIns="0" tIns="0" rIns="0" bIns="0" rtlCol="0" anchor="t"/>
          <a:lstStyle/>
          <a:p>
            <a:pPr marL="0" indent="0" algn="l">
              <a:lnSpc>
                <a:spcPts val="5000"/>
              </a:lnSpc>
              <a:buNone/>
            </a:pPr>
            <a:r>
              <a:rPr lang="en-US" sz="4000" b="1" dirty="0">
                <a:solidFill>
                  <a:srgbClr val="0C0D0F"/>
                </a:solidFill>
                <a:latin typeface="Hubot Sans Bold" pitchFamily="34" charset="0"/>
                <a:ea typeface="Hubot Sans Bold" pitchFamily="34" charset="-122"/>
                <a:cs typeface="Hubot Sans Bold" pitchFamily="34" charset="-120"/>
              </a:rPr>
              <a:t>DeepLabV3: Atrous Convolution for Semantic Segmentation</a:t>
            </a:r>
            <a:endParaRPr lang="en-US" sz="4000" dirty="0"/>
          </a:p>
        </p:txBody>
      </p:sp>
      <p:sp>
        <p:nvSpPr>
          <p:cNvPr id="4" name="Text 2"/>
          <p:cNvSpPr/>
          <p:nvPr/>
        </p:nvSpPr>
        <p:spPr>
          <a:xfrm>
            <a:off x="716875" y="2859524"/>
            <a:ext cx="7718108" cy="655320"/>
          </a:xfrm>
          <a:prstGeom prst="rect">
            <a:avLst/>
          </a:prstGeom>
          <a:noFill/>
          <a:ln/>
        </p:spPr>
        <p:txBody>
          <a:bodyPr wrap="square" lIns="0" tIns="0" rIns="0" bIns="0" rtlCol="0" anchor="t"/>
          <a:lstStyle/>
          <a:p>
            <a:pPr marL="0" indent="0" algn="l">
              <a:lnSpc>
                <a:spcPts val="2550"/>
              </a:lnSpc>
              <a:buNone/>
            </a:pPr>
            <a:r>
              <a:rPr lang="en-US" sz="1600" dirty="0">
                <a:solidFill>
                  <a:srgbClr val="55575A"/>
                </a:solidFill>
                <a:latin typeface="Roboto Condensed" pitchFamily="34" charset="0"/>
                <a:ea typeface="Roboto Condensed" pitchFamily="34" charset="-122"/>
                <a:cs typeface="Roboto Condensed" pitchFamily="34" charset="-120"/>
              </a:rPr>
              <a:t>DeepLabV3 employs atrous convolution (also known as dilated convolution) to capture multi-scale context without increasing the number of parameters or losing resolution.</a:t>
            </a:r>
            <a:endParaRPr lang="en-US" sz="1600" dirty="0"/>
          </a:p>
        </p:txBody>
      </p:sp>
      <p:sp>
        <p:nvSpPr>
          <p:cNvPr id="5" name="Text 3"/>
          <p:cNvSpPr/>
          <p:nvPr/>
        </p:nvSpPr>
        <p:spPr>
          <a:xfrm>
            <a:off x="716875" y="3699153"/>
            <a:ext cx="7718108" cy="655320"/>
          </a:xfrm>
          <a:prstGeom prst="rect">
            <a:avLst/>
          </a:prstGeom>
          <a:noFill/>
          <a:ln/>
        </p:spPr>
        <p:txBody>
          <a:bodyPr wrap="square" lIns="0" tIns="0" rIns="0" bIns="0" rtlCol="0" anchor="t"/>
          <a:lstStyle/>
          <a:p>
            <a:pPr marL="0" indent="0" algn="l">
              <a:lnSpc>
                <a:spcPts val="2550"/>
              </a:lnSpc>
              <a:buNone/>
            </a:pPr>
            <a:r>
              <a:rPr lang="en-US" sz="1600" dirty="0">
                <a:solidFill>
                  <a:srgbClr val="55575A"/>
                </a:solidFill>
                <a:latin typeface="Roboto Condensed" pitchFamily="34" charset="0"/>
                <a:ea typeface="Roboto Condensed" pitchFamily="34" charset="-122"/>
                <a:cs typeface="Roboto Condensed" pitchFamily="34" charset="-120"/>
              </a:rPr>
              <a:t>This technique is highly effective for semantic segmentation tasks, allowing the model to analyze images at various scales and integrate information to delineate complex tumor shapes.</a:t>
            </a:r>
            <a:endParaRPr lang="en-US" sz="1600" dirty="0"/>
          </a:p>
        </p:txBody>
      </p:sp>
      <p:pic>
        <p:nvPicPr>
          <p:cNvPr id="6" name="Image 0" descr="preencoded.png"/>
          <p:cNvPicPr>
            <a:picLocks noChangeAspect="1"/>
          </p:cNvPicPr>
          <p:nvPr/>
        </p:nvPicPr>
        <p:blipFill>
          <a:blip r:embed="rId3"/>
          <a:stretch>
            <a:fillRect/>
          </a:stretch>
        </p:blipFill>
        <p:spPr>
          <a:xfrm>
            <a:off x="8942189" y="2905601"/>
            <a:ext cx="4978837" cy="51163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697587"/>
            <a:ext cx="3784402" cy="354330"/>
          </a:xfrm>
          <a:prstGeom prst="rect">
            <a:avLst/>
          </a:prstGeom>
          <a:noFill/>
          <a:ln/>
        </p:spPr>
        <p:txBody>
          <a:bodyPr wrap="none" lIns="0" tIns="0" rIns="0" bIns="0" rtlCol="0" anchor="t"/>
          <a:lstStyle/>
          <a:p>
            <a:pPr marL="0" indent="0" algn="l">
              <a:lnSpc>
                <a:spcPts val="2750"/>
              </a:lnSpc>
              <a:buNone/>
            </a:pPr>
            <a:r>
              <a:rPr lang="en-US" sz="2200" b="1" dirty="0">
                <a:solidFill>
                  <a:srgbClr val="0C0D0F"/>
                </a:solidFill>
                <a:latin typeface="Hubot Sans Bold" pitchFamily="34" charset="0"/>
                <a:ea typeface="Hubot Sans Bold" pitchFamily="34" charset="-122"/>
                <a:cs typeface="Hubot Sans Bold" pitchFamily="34" charset="-120"/>
              </a:rPr>
              <a:t>Model Architectures</a:t>
            </a:r>
            <a:endParaRPr lang="en-US" sz="2200" dirty="0"/>
          </a:p>
        </p:txBody>
      </p:sp>
      <p:sp>
        <p:nvSpPr>
          <p:cNvPr id="3" name="Text 1"/>
          <p:cNvSpPr/>
          <p:nvPr/>
        </p:nvSpPr>
        <p:spPr>
          <a:xfrm>
            <a:off x="793790" y="1278731"/>
            <a:ext cx="9978866" cy="708779"/>
          </a:xfrm>
          <a:prstGeom prst="rect">
            <a:avLst/>
          </a:prstGeom>
          <a:noFill/>
          <a:ln/>
        </p:spPr>
        <p:txBody>
          <a:bodyPr wrap="none" lIns="0" tIns="0" rIns="0" bIns="0" rtlCol="0" anchor="t"/>
          <a:lstStyle/>
          <a:p>
            <a:pPr marL="0" indent="0" algn="l">
              <a:lnSpc>
                <a:spcPts val="5550"/>
              </a:lnSpc>
              <a:buNone/>
            </a:pPr>
            <a:r>
              <a:rPr lang="en-US" sz="4450" b="1" dirty="0">
                <a:solidFill>
                  <a:srgbClr val="0C0D0F"/>
                </a:solidFill>
                <a:latin typeface="Hubot Sans Bold" pitchFamily="34" charset="0"/>
                <a:ea typeface="Hubot Sans Bold" pitchFamily="34" charset="-122"/>
                <a:cs typeface="Hubot Sans Bold" pitchFamily="34" charset="-120"/>
              </a:rPr>
              <a:t>WDUNet: Weighted Deep U-Net</a:t>
            </a:r>
            <a:endParaRPr lang="en-US" sz="4450" dirty="0"/>
          </a:p>
        </p:txBody>
      </p:sp>
      <p:sp>
        <p:nvSpPr>
          <p:cNvPr id="4" name="Text 2"/>
          <p:cNvSpPr/>
          <p:nvPr/>
        </p:nvSpPr>
        <p:spPr>
          <a:xfrm>
            <a:off x="793790" y="2531745"/>
            <a:ext cx="7604284" cy="725805"/>
          </a:xfrm>
          <a:prstGeom prst="rect">
            <a:avLst/>
          </a:prstGeom>
          <a:noFill/>
          <a:ln/>
        </p:spPr>
        <p:txBody>
          <a:bodyPr wrap="square" lIns="0" tIns="0" rIns="0" bIns="0" rtlCol="0" anchor="t"/>
          <a:lstStyle/>
          <a:p>
            <a:pPr marL="0" indent="0" algn="l">
              <a:lnSpc>
                <a:spcPts val="2850"/>
              </a:lnSpc>
              <a:buNone/>
            </a:pPr>
            <a:r>
              <a:rPr lang="en-US" sz="1750" dirty="0">
                <a:solidFill>
                  <a:srgbClr val="55575A"/>
                </a:solidFill>
                <a:latin typeface="Roboto Condensed" pitchFamily="34" charset="0"/>
                <a:ea typeface="Roboto Condensed" pitchFamily="34" charset="-122"/>
                <a:cs typeface="Roboto Condensed" pitchFamily="34" charset="-120"/>
              </a:rPr>
              <a:t>WDUNet introduces a weighted mechanism into the classic U-Net architecture, allowing it to emphasize more critical features during segmentation.</a:t>
            </a:r>
            <a:endParaRPr lang="en-US" sz="1750" dirty="0"/>
          </a:p>
        </p:txBody>
      </p:sp>
      <p:sp>
        <p:nvSpPr>
          <p:cNvPr id="5" name="Text 3"/>
          <p:cNvSpPr/>
          <p:nvPr/>
        </p:nvSpPr>
        <p:spPr>
          <a:xfrm>
            <a:off x="793790" y="3461623"/>
            <a:ext cx="7604284" cy="1088708"/>
          </a:xfrm>
          <a:prstGeom prst="rect">
            <a:avLst/>
          </a:prstGeom>
          <a:noFill/>
          <a:ln/>
        </p:spPr>
        <p:txBody>
          <a:bodyPr wrap="square" lIns="0" tIns="0" rIns="0" bIns="0" rtlCol="0" anchor="t"/>
          <a:lstStyle/>
          <a:p>
            <a:pPr marL="0" indent="0" algn="l">
              <a:lnSpc>
                <a:spcPts val="2850"/>
              </a:lnSpc>
              <a:buNone/>
            </a:pPr>
            <a:r>
              <a:rPr lang="en-US" sz="1750" dirty="0">
                <a:solidFill>
                  <a:srgbClr val="55575A"/>
                </a:solidFill>
                <a:latin typeface="Roboto Condensed" pitchFamily="34" charset="0"/>
                <a:ea typeface="Roboto Condensed" pitchFamily="34" charset="-122"/>
                <a:cs typeface="Roboto Condensed" pitchFamily="34" charset="-120"/>
              </a:rPr>
              <a:t>This weighting is particularly useful for handling class imbalance issues, where tumor regions are significantly smaller than healthy tissue, leading to more balanced and accurate predictions.</a:t>
            </a:r>
            <a:endParaRPr lang="en-US" sz="1750" dirty="0"/>
          </a:p>
        </p:txBody>
      </p:sp>
      <p:pic>
        <p:nvPicPr>
          <p:cNvPr id="6" name="Image 0" descr="preencoded.png"/>
          <p:cNvPicPr>
            <a:picLocks noChangeAspect="1"/>
          </p:cNvPicPr>
          <p:nvPr/>
        </p:nvPicPr>
        <p:blipFill>
          <a:blip r:embed="rId3"/>
          <a:stretch>
            <a:fillRect/>
          </a:stretch>
        </p:blipFill>
        <p:spPr>
          <a:xfrm>
            <a:off x="8959096" y="2582823"/>
            <a:ext cx="4541520" cy="46939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102876"/>
            <a:ext cx="3206115" cy="354330"/>
          </a:xfrm>
          <a:prstGeom prst="rect">
            <a:avLst/>
          </a:prstGeom>
          <a:noFill/>
          <a:ln/>
        </p:spPr>
        <p:txBody>
          <a:bodyPr wrap="none" lIns="0" tIns="0" rIns="0" bIns="0" rtlCol="0" anchor="t"/>
          <a:lstStyle/>
          <a:p>
            <a:pPr marL="0" indent="0" algn="l">
              <a:lnSpc>
                <a:spcPts val="2750"/>
              </a:lnSpc>
              <a:buNone/>
            </a:pPr>
            <a:r>
              <a:rPr lang="en-US" sz="2200" b="1" dirty="0">
                <a:solidFill>
                  <a:srgbClr val="0C0D0F"/>
                </a:solidFill>
                <a:latin typeface="Hubot Sans Bold" pitchFamily="34" charset="0"/>
                <a:ea typeface="Hubot Sans Bold" pitchFamily="34" charset="-122"/>
                <a:cs typeface="Hubot Sans Bold" pitchFamily="34" charset="-120"/>
              </a:rPr>
              <a:t>Our Contribution</a:t>
            </a:r>
            <a:endParaRPr lang="en-US" sz="2200" dirty="0"/>
          </a:p>
        </p:txBody>
      </p:sp>
      <p:sp>
        <p:nvSpPr>
          <p:cNvPr id="3" name="Text 1"/>
          <p:cNvSpPr/>
          <p:nvPr/>
        </p:nvSpPr>
        <p:spPr>
          <a:xfrm>
            <a:off x="793790" y="1684020"/>
            <a:ext cx="10650617" cy="708779"/>
          </a:xfrm>
          <a:prstGeom prst="rect">
            <a:avLst/>
          </a:prstGeom>
          <a:noFill/>
          <a:ln/>
        </p:spPr>
        <p:txBody>
          <a:bodyPr wrap="none" lIns="0" tIns="0" rIns="0" bIns="0" rtlCol="0" anchor="t"/>
          <a:lstStyle/>
          <a:p>
            <a:pPr marL="0" indent="0" algn="l">
              <a:lnSpc>
                <a:spcPts val="5550"/>
              </a:lnSpc>
              <a:buNone/>
            </a:pPr>
            <a:r>
              <a:rPr lang="en-US" sz="4450" b="1" dirty="0">
                <a:solidFill>
                  <a:srgbClr val="0C0D0F"/>
                </a:solidFill>
                <a:latin typeface="Hubot Sans Bold" pitchFamily="34" charset="0"/>
                <a:ea typeface="Hubot Sans Bold" pitchFamily="34" charset="-122"/>
                <a:cs typeface="Hubot Sans Bold" pitchFamily="34" charset="-120"/>
              </a:rPr>
              <a:t>FusionNet: Our Model's Results</a:t>
            </a:r>
            <a:endParaRPr lang="en-US" sz="4450" dirty="0"/>
          </a:p>
        </p:txBody>
      </p:sp>
      <p:sp>
        <p:nvSpPr>
          <p:cNvPr id="8" name="Text 2"/>
          <p:cNvSpPr/>
          <p:nvPr/>
        </p:nvSpPr>
        <p:spPr>
          <a:xfrm>
            <a:off x="793789" y="310297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55575A"/>
                </a:solidFill>
                <a:latin typeface="Roboto Condensed" pitchFamily="34" charset="0"/>
                <a:ea typeface="Roboto Condensed" pitchFamily="34" charset="-122"/>
                <a:cs typeface="Roboto Condensed" pitchFamily="34" charset="-120"/>
              </a:rPr>
              <a:t>FusionNet combines the strengths of various architectures, achieving robust and </a:t>
            </a:r>
          </a:p>
          <a:p>
            <a:pPr marL="0" indent="0" algn="l">
              <a:lnSpc>
                <a:spcPts val="2850"/>
              </a:lnSpc>
              <a:buNone/>
            </a:pPr>
            <a:r>
              <a:rPr lang="en-US" sz="1750" dirty="0">
                <a:solidFill>
                  <a:srgbClr val="55575A"/>
                </a:solidFill>
                <a:latin typeface="Roboto Condensed" pitchFamily="34" charset="0"/>
                <a:ea typeface="Roboto Condensed" pitchFamily="34" charset="-122"/>
                <a:cs typeface="Roboto Condensed" pitchFamily="34" charset="-120"/>
              </a:rPr>
              <a:t>highly accurate segmentation results. Our model demonstrates superior performance </a:t>
            </a:r>
          </a:p>
          <a:p>
            <a:pPr marL="0" indent="0" algn="l">
              <a:lnSpc>
                <a:spcPts val="2850"/>
              </a:lnSpc>
              <a:buNone/>
            </a:pPr>
            <a:r>
              <a:rPr lang="en-US" sz="1750" dirty="0">
                <a:solidFill>
                  <a:srgbClr val="55575A"/>
                </a:solidFill>
                <a:latin typeface="Roboto Condensed" pitchFamily="34" charset="0"/>
                <a:ea typeface="Roboto Condensed" pitchFamily="34" charset="-122"/>
                <a:cs typeface="Roboto Condensed" pitchFamily="34" charset="-120"/>
              </a:rPr>
              <a:t>In delineating tumor boundaries and identifying intricate structures within MRI images.</a:t>
            </a:r>
            <a:endParaRPr lang="en-US" sz="1750" dirty="0"/>
          </a:p>
        </p:txBody>
      </p:sp>
      <p:pic>
        <p:nvPicPr>
          <p:cNvPr id="10" name="Picture 9">
            <a:extLst>
              <a:ext uri="{FF2B5EF4-FFF2-40B4-BE49-F238E27FC236}">
                <a16:creationId xmlns:a16="http://schemas.microsoft.com/office/drawing/2014/main" id="{86936A1E-0702-9050-3592-140B4F8C5D53}"/>
              </a:ext>
            </a:extLst>
          </p:cNvPr>
          <p:cNvPicPr>
            <a:picLocks noChangeAspect="1"/>
          </p:cNvPicPr>
          <p:nvPr/>
        </p:nvPicPr>
        <p:blipFill>
          <a:blip r:embed="rId3"/>
          <a:stretch>
            <a:fillRect/>
          </a:stretch>
        </p:blipFill>
        <p:spPr>
          <a:xfrm>
            <a:off x="8656984" y="1684020"/>
            <a:ext cx="5406265" cy="55422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666</Words>
  <Application>Microsoft Office PowerPoint</Application>
  <PresentationFormat>Custom</PresentationFormat>
  <Paragraphs>96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Roboto Condensed</vt:lpstr>
      <vt:lpstr>Arial</vt:lpstr>
      <vt:lpstr>Hubot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Aryan Dagur</cp:lastModifiedBy>
  <cp:revision>3</cp:revision>
  <dcterms:created xsi:type="dcterms:W3CDTF">2025-08-03T19:05:00Z</dcterms:created>
  <dcterms:modified xsi:type="dcterms:W3CDTF">2025-08-04T14:45:48Z</dcterms:modified>
</cp:coreProperties>
</file>