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9" r:id="rId4"/>
    <p:sldId id="260" r:id="rId5"/>
    <p:sldId id="258" r:id="rId6"/>
    <p:sldId id="270" r:id="rId7"/>
    <p:sldId id="271" r:id="rId8"/>
    <p:sldId id="263" r:id="rId9"/>
    <p:sldId id="269" r:id="rId10"/>
    <p:sldId id="264" r:id="rId11"/>
    <p:sldId id="265" r:id="rId12"/>
    <p:sldId id="266" r:id="rId13"/>
    <p:sldId id="267" r:id="rId14"/>
    <p:sldId id="268"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i Kadiyala" initials="RK" lastIdx="1" clrIdx="0">
    <p:extLst>
      <p:ext uri="{19B8F6BF-5375-455C-9EA6-DF929625EA0E}">
        <p15:presenceInfo xmlns:p15="http://schemas.microsoft.com/office/powerpoint/2012/main" userId="bc94a62d840927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456"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B478E-4C46-44B3-B104-5F95BEB00F94}" type="datetimeFigureOut">
              <a:rPr lang="en-IN" smtClean="0"/>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D9671-612E-40D8-8416-9D4C3E91A053}" type="slidenum">
              <a:rPr lang="en-IN" smtClean="0"/>
              <a:t>‹#›</a:t>
            </a:fld>
            <a:endParaRPr lang="en-IN"/>
          </a:p>
        </p:txBody>
      </p:sp>
    </p:spTree>
    <p:extLst>
      <p:ext uri="{BB962C8B-B14F-4D97-AF65-F5344CB8AC3E}">
        <p14:creationId xmlns:p14="http://schemas.microsoft.com/office/powerpoint/2010/main" val="1715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5764-3ABC-EA48-5826-4BB129AFA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7DE889-FE67-5A36-F224-211E0AD64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E9451D-7C7A-BD30-A1CE-47347DE8FEFC}"/>
              </a:ext>
            </a:extLst>
          </p:cNvPr>
          <p:cNvSpPr>
            <a:spLocks noGrp="1"/>
          </p:cNvSpPr>
          <p:nvPr>
            <p:ph type="dt" sz="half" idx="10"/>
          </p:nvPr>
        </p:nvSpPr>
        <p:spPr/>
        <p:txBody>
          <a:bodyPr/>
          <a:lstStyle/>
          <a:p>
            <a:fld id="{6327774D-C3DF-46A8-A7DA-E09CA9ED1157}" type="datetime1">
              <a:rPr lang="en-IN" smtClean="0"/>
              <a:t>19-01-2024</a:t>
            </a:fld>
            <a:endParaRPr lang="en-IN"/>
          </a:p>
        </p:txBody>
      </p:sp>
      <p:sp>
        <p:nvSpPr>
          <p:cNvPr id="5" name="Footer Placeholder 4">
            <a:extLst>
              <a:ext uri="{FF2B5EF4-FFF2-40B4-BE49-F238E27FC236}">
                <a16:creationId xmlns:a16="http://schemas.microsoft.com/office/drawing/2014/main" id="{7A638E04-C299-2098-79A5-BC5511A1A178}"/>
              </a:ext>
            </a:extLst>
          </p:cNvPr>
          <p:cNvSpPr>
            <a:spLocks noGrp="1"/>
          </p:cNvSpPr>
          <p:nvPr>
            <p:ph type="ftr" sz="quarter" idx="11"/>
          </p:nvPr>
        </p:nvSpPr>
        <p:spPr/>
        <p:txBody>
          <a:bodyPr/>
          <a:lstStyle/>
          <a:p>
            <a:r>
              <a:rPr lang="en-IN"/>
              <a:t>Sentiment Analysios</a:t>
            </a:r>
          </a:p>
        </p:txBody>
      </p:sp>
      <p:sp>
        <p:nvSpPr>
          <p:cNvPr id="6" name="Slide Number Placeholder 5">
            <a:extLst>
              <a:ext uri="{FF2B5EF4-FFF2-40B4-BE49-F238E27FC236}">
                <a16:creationId xmlns:a16="http://schemas.microsoft.com/office/drawing/2014/main" id="{69BBE547-5403-DDC1-B88F-7E2137F81124}"/>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41995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81FB-6E60-1CDD-C12B-E68766E622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B37C27-37CA-8624-A905-499AD861E7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C0987E-0AFA-BE60-66E6-8F50CD311691}"/>
              </a:ext>
            </a:extLst>
          </p:cNvPr>
          <p:cNvSpPr>
            <a:spLocks noGrp="1"/>
          </p:cNvSpPr>
          <p:nvPr>
            <p:ph type="dt" sz="half" idx="10"/>
          </p:nvPr>
        </p:nvSpPr>
        <p:spPr/>
        <p:txBody>
          <a:bodyPr/>
          <a:lstStyle/>
          <a:p>
            <a:fld id="{26E9AE82-910F-42AA-9B40-D51B619EE70A}" type="datetime1">
              <a:rPr lang="en-IN" smtClean="0"/>
              <a:t>19-01-2024</a:t>
            </a:fld>
            <a:endParaRPr lang="en-IN"/>
          </a:p>
        </p:txBody>
      </p:sp>
      <p:sp>
        <p:nvSpPr>
          <p:cNvPr id="5" name="Footer Placeholder 4">
            <a:extLst>
              <a:ext uri="{FF2B5EF4-FFF2-40B4-BE49-F238E27FC236}">
                <a16:creationId xmlns:a16="http://schemas.microsoft.com/office/drawing/2014/main" id="{2708DEE9-363F-B65B-18FD-099F6F0AA9C5}"/>
              </a:ext>
            </a:extLst>
          </p:cNvPr>
          <p:cNvSpPr>
            <a:spLocks noGrp="1"/>
          </p:cNvSpPr>
          <p:nvPr>
            <p:ph type="ftr" sz="quarter" idx="11"/>
          </p:nvPr>
        </p:nvSpPr>
        <p:spPr/>
        <p:txBody>
          <a:bodyPr/>
          <a:lstStyle/>
          <a:p>
            <a:r>
              <a:rPr lang="en-IN"/>
              <a:t>Sentiment Analysios</a:t>
            </a:r>
          </a:p>
        </p:txBody>
      </p:sp>
      <p:sp>
        <p:nvSpPr>
          <p:cNvPr id="6" name="Slide Number Placeholder 5">
            <a:extLst>
              <a:ext uri="{FF2B5EF4-FFF2-40B4-BE49-F238E27FC236}">
                <a16:creationId xmlns:a16="http://schemas.microsoft.com/office/drawing/2014/main" id="{1748A19F-57B4-6260-614D-789E934E5A43}"/>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189593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B8FA63-20BD-3701-B219-E91EA83912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FC6B1A-AD8C-10A9-593F-3D710BAA3B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533CE-4D40-8809-5A1B-6363B9EB7F8A}"/>
              </a:ext>
            </a:extLst>
          </p:cNvPr>
          <p:cNvSpPr>
            <a:spLocks noGrp="1"/>
          </p:cNvSpPr>
          <p:nvPr>
            <p:ph type="dt" sz="half" idx="10"/>
          </p:nvPr>
        </p:nvSpPr>
        <p:spPr/>
        <p:txBody>
          <a:bodyPr/>
          <a:lstStyle/>
          <a:p>
            <a:fld id="{E34CDF0B-D277-4C34-B2C2-F58C9DCC6C42}" type="datetime1">
              <a:rPr lang="en-IN" smtClean="0"/>
              <a:t>19-01-2024</a:t>
            </a:fld>
            <a:endParaRPr lang="en-IN"/>
          </a:p>
        </p:txBody>
      </p:sp>
      <p:sp>
        <p:nvSpPr>
          <p:cNvPr id="5" name="Footer Placeholder 4">
            <a:extLst>
              <a:ext uri="{FF2B5EF4-FFF2-40B4-BE49-F238E27FC236}">
                <a16:creationId xmlns:a16="http://schemas.microsoft.com/office/drawing/2014/main" id="{9D398813-D65D-3B44-E753-3CCF8D96B717}"/>
              </a:ext>
            </a:extLst>
          </p:cNvPr>
          <p:cNvSpPr>
            <a:spLocks noGrp="1"/>
          </p:cNvSpPr>
          <p:nvPr>
            <p:ph type="ftr" sz="quarter" idx="11"/>
          </p:nvPr>
        </p:nvSpPr>
        <p:spPr/>
        <p:txBody>
          <a:bodyPr/>
          <a:lstStyle/>
          <a:p>
            <a:r>
              <a:rPr lang="en-IN"/>
              <a:t>Sentiment Analysios</a:t>
            </a:r>
          </a:p>
        </p:txBody>
      </p:sp>
      <p:sp>
        <p:nvSpPr>
          <p:cNvPr id="6" name="Slide Number Placeholder 5">
            <a:extLst>
              <a:ext uri="{FF2B5EF4-FFF2-40B4-BE49-F238E27FC236}">
                <a16:creationId xmlns:a16="http://schemas.microsoft.com/office/drawing/2014/main" id="{1F1FB6FD-E26C-3A62-D03B-F87A0082B25C}"/>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257285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4B27-A0A0-6838-4BDA-0E182876B7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F2E734-9AE9-DD4B-A1DB-FEF58A8C5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7DF20-9C0C-E246-13F0-DEFD5FB8ACD1}"/>
              </a:ext>
            </a:extLst>
          </p:cNvPr>
          <p:cNvSpPr>
            <a:spLocks noGrp="1"/>
          </p:cNvSpPr>
          <p:nvPr>
            <p:ph type="dt" sz="half" idx="10"/>
          </p:nvPr>
        </p:nvSpPr>
        <p:spPr/>
        <p:txBody>
          <a:bodyPr/>
          <a:lstStyle/>
          <a:p>
            <a:fld id="{9256D9A3-B415-474C-9880-77C41356E73C}" type="datetime1">
              <a:rPr lang="en-IN" smtClean="0"/>
              <a:t>19-01-2024</a:t>
            </a:fld>
            <a:endParaRPr lang="en-IN"/>
          </a:p>
        </p:txBody>
      </p:sp>
      <p:sp>
        <p:nvSpPr>
          <p:cNvPr id="5" name="Footer Placeholder 4">
            <a:extLst>
              <a:ext uri="{FF2B5EF4-FFF2-40B4-BE49-F238E27FC236}">
                <a16:creationId xmlns:a16="http://schemas.microsoft.com/office/drawing/2014/main" id="{AD87C734-8131-548C-2792-9F17F8ED70AF}"/>
              </a:ext>
            </a:extLst>
          </p:cNvPr>
          <p:cNvSpPr>
            <a:spLocks noGrp="1"/>
          </p:cNvSpPr>
          <p:nvPr>
            <p:ph type="ftr" sz="quarter" idx="11"/>
          </p:nvPr>
        </p:nvSpPr>
        <p:spPr/>
        <p:txBody>
          <a:bodyPr/>
          <a:lstStyle/>
          <a:p>
            <a:r>
              <a:rPr lang="en-IN"/>
              <a:t>Sentiment Analysios</a:t>
            </a:r>
          </a:p>
        </p:txBody>
      </p:sp>
      <p:sp>
        <p:nvSpPr>
          <p:cNvPr id="6" name="Slide Number Placeholder 5">
            <a:extLst>
              <a:ext uri="{FF2B5EF4-FFF2-40B4-BE49-F238E27FC236}">
                <a16:creationId xmlns:a16="http://schemas.microsoft.com/office/drawing/2014/main" id="{91F60FCE-C664-518D-351E-A39D5C1369F8}"/>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236848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2644-C1DA-BA08-9DB6-57DB9D2385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7C9AEC-3977-2DF1-DBC1-EACB2FF3FF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71AC72-FAE1-2059-6C29-A270934F51AC}"/>
              </a:ext>
            </a:extLst>
          </p:cNvPr>
          <p:cNvSpPr>
            <a:spLocks noGrp="1"/>
          </p:cNvSpPr>
          <p:nvPr>
            <p:ph type="dt" sz="half" idx="10"/>
          </p:nvPr>
        </p:nvSpPr>
        <p:spPr/>
        <p:txBody>
          <a:bodyPr/>
          <a:lstStyle/>
          <a:p>
            <a:fld id="{DBD9BF6A-2511-45A7-AF2F-23D7F232EB9E}" type="datetime1">
              <a:rPr lang="en-IN" smtClean="0"/>
              <a:t>19-01-2024</a:t>
            </a:fld>
            <a:endParaRPr lang="en-IN"/>
          </a:p>
        </p:txBody>
      </p:sp>
      <p:sp>
        <p:nvSpPr>
          <p:cNvPr id="5" name="Footer Placeholder 4">
            <a:extLst>
              <a:ext uri="{FF2B5EF4-FFF2-40B4-BE49-F238E27FC236}">
                <a16:creationId xmlns:a16="http://schemas.microsoft.com/office/drawing/2014/main" id="{27DDD079-5FAF-6214-4A6D-F288024D7148}"/>
              </a:ext>
            </a:extLst>
          </p:cNvPr>
          <p:cNvSpPr>
            <a:spLocks noGrp="1"/>
          </p:cNvSpPr>
          <p:nvPr>
            <p:ph type="ftr" sz="quarter" idx="11"/>
          </p:nvPr>
        </p:nvSpPr>
        <p:spPr/>
        <p:txBody>
          <a:bodyPr/>
          <a:lstStyle/>
          <a:p>
            <a:r>
              <a:rPr lang="en-IN"/>
              <a:t>Sentiment Analysios</a:t>
            </a:r>
          </a:p>
        </p:txBody>
      </p:sp>
      <p:sp>
        <p:nvSpPr>
          <p:cNvPr id="6" name="Slide Number Placeholder 5">
            <a:extLst>
              <a:ext uri="{FF2B5EF4-FFF2-40B4-BE49-F238E27FC236}">
                <a16:creationId xmlns:a16="http://schemas.microsoft.com/office/drawing/2014/main" id="{5AFBFDFE-4FF1-055B-B371-144C9DDF1550}"/>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114694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03B8-5E24-599E-CA4F-355DB98DF0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4503BA-1B3C-00CB-B2F2-0A012BCD7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F7C73A-C7E0-9F6A-9626-AFADD9FD60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3331B2-C0B2-99D6-B333-3CFE298850DC}"/>
              </a:ext>
            </a:extLst>
          </p:cNvPr>
          <p:cNvSpPr>
            <a:spLocks noGrp="1"/>
          </p:cNvSpPr>
          <p:nvPr>
            <p:ph type="dt" sz="half" idx="10"/>
          </p:nvPr>
        </p:nvSpPr>
        <p:spPr/>
        <p:txBody>
          <a:bodyPr/>
          <a:lstStyle/>
          <a:p>
            <a:fld id="{06167124-354C-46B0-8601-38435926E33A}" type="datetime1">
              <a:rPr lang="en-IN" smtClean="0"/>
              <a:t>19-01-2024</a:t>
            </a:fld>
            <a:endParaRPr lang="en-IN"/>
          </a:p>
        </p:txBody>
      </p:sp>
      <p:sp>
        <p:nvSpPr>
          <p:cNvPr id="6" name="Footer Placeholder 5">
            <a:extLst>
              <a:ext uri="{FF2B5EF4-FFF2-40B4-BE49-F238E27FC236}">
                <a16:creationId xmlns:a16="http://schemas.microsoft.com/office/drawing/2014/main" id="{CB8F4376-6CE2-1C71-92CE-55AFDE9D5B00}"/>
              </a:ext>
            </a:extLst>
          </p:cNvPr>
          <p:cNvSpPr>
            <a:spLocks noGrp="1"/>
          </p:cNvSpPr>
          <p:nvPr>
            <p:ph type="ftr" sz="quarter" idx="11"/>
          </p:nvPr>
        </p:nvSpPr>
        <p:spPr/>
        <p:txBody>
          <a:bodyPr/>
          <a:lstStyle/>
          <a:p>
            <a:r>
              <a:rPr lang="en-IN"/>
              <a:t>Sentiment Analysios</a:t>
            </a:r>
          </a:p>
        </p:txBody>
      </p:sp>
      <p:sp>
        <p:nvSpPr>
          <p:cNvPr id="7" name="Slide Number Placeholder 6">
            <a:extLst>
              <a:ext uri="{FF2B5EF4-FFF2-40B4-BE49-F238E27FC236}">
                <a16:creationId xmlns:a16="http://schemas.microsoft.com/office/drawing/2014/main" id="{E72E53BA-DB37-E168-C1E0-B32E35375169}"/>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17682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7832-1260-378F-BFFE-05DDFDEBB8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3917AA-76F1-24DF-E8B7-7AC582088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CF750A-9531-4698-D6A8-8FE99F6CE0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C434C6-F5AD-E9E4-EB9A-EAE8930B1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6A38F7-246A-139F-280B-251DD4673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4C9AD6-3FD5-2BC2-D972-7982DDB86340}"/>
              </a:ext>
            </a:extLst>
          </p:cNvPr>
          <p:cNvSpPr>
            <a:spLocks noGrp="1"/>
          </p:cNvSpPr>
          <p:nvPr>
            <p:ph type="dt" sz="half" idx="10"/>
          </p:nvPr>
        </p:nvSpPr>
        <p:spPr/>
        <p:txBody>
          <a:bodyPr/>
          <a:lstStyle/>
          <a:p>
            <a:fld id="{1D1C8180-6376-4E1F-9E1B-8E7351F9F34C}" type="datetime1">
              <a:rPr lang="en-IN" smtClean="0"/>
              <a:t>19-01-2024</a:t>
            </a:fld>
            <a:endParaRPr lang="en-IN"/>
          </a:p>
        </p:txBody>
      </p:sp>
      <p:sp>
        <p:nvSpPr>
          <p:cNvPr id="8" name="Footer Placeholder 7">
            <a:extLst>
              <a:ext uri="{FF2B5EF4-FFF2-40B4-BE49-F238E27FC236}">
                <a16:creationId xmlns:a16="http://schemas.microsoft.com/office/drawing/2014/main" id="{31BC7D50-A6A3-FDEF-1405-078BAE81F31D}"/>
              </a:ext>
            </a:extLst>
          </p:cNvPr>
          <p:cNvSpPr>
            <a:spLocks noGrp="1"/>
          </p:cNvSpPr>
          <p:nvPr>
            <p:ph type="ftr" sz="quarter" idx="11"/>
          </p:nvPr>
        </p:nvSpPr>
        <p:spPr/>
        <p:txBody>
          <a:bodyPr/>
          <a:lstStyle/>
          <a:p>
            <a:r>
              <a:rPr lang="en-IN"/>
              <a:t>Sentiment Analysios</a:t>
            </a:r>
          </a:p>
        </p:txBody>
      </p:sp>
      <p:sp>
        <p:nvSpPr>
          <p:cNvPr id="9" name="Slide Number Placeholder 8">
            <a:extLst>
              <a:ext uri="{FF2B5EF4-FFF2-40B4-BE49-F238E27FC236}">
                <a16:creationId xmlns:a16="http://schemas.microsoft.com/office/drawing/2014/main" id="{01B875EB-6B40-DE84-61AC-8B56AEB71090}"/>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837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BA08-83FB-5232-60A6-9DC7DD2961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866F6D-C713-0A1D-736F-481AAA342CA9}"/>
              </a:ext>
            </a:extLst>
          </p:cNvPr>
          <p:cNvSpPr>
            <a:spLocks noGrp="1"/>
          </p:cNvSpPr>
          <p:nvPr>
            <p:ph type="dt" sz="half" idx="10"/>
          </p:nvPr>
        </p:nvSpPr>
        <p:spPr/>
        <p:txBody>
          <a:bodyPr/>
          <a:lstStyle/>
          <a:p>
            <a:fld id="{6013E429-7E15-4871-B856-769922195AEB}" type="datetime1">
              <a:rPr lang="en-IN" smtClean="0"/>
              <a:t>19-01-2024</a:t>
            </a:fld>
            <a:endParaRPr lang="en-IN"/>
          </a:p>
        </p:txBody>
      </p:sp>
      <p:sp>
        <p:nvSpPr>
          <p:cNvPr id="4" name="Footer Placeholder 3">
            <a:extLst>
              <a:ext uri="{FF2B5EF4-FFF2-40B4-BE49-F238E27FC236}">
                <a16:creationId xmlns:a16="http://schemas.microsoft.com/office/drawing/2014/main" id="{262A9D75-8EBB-868B-3E9E-1C329321668C}"/>
              </a:ext>
            </a:extLst>
          </p:cNvPr>
          <p:cNvSpPr>
            <a:spLocks noGrp="1"/>
          </p:cNvSpPr>
          <p:nvPr>
            <p:ph type="ftr" sz="quarter" idx="11"/>
          </p:nvPr>
        </p:nvSpPr>
        <p:spPr/>
        <p:txBody>
          <a:bodyPr/>
          <a:lstStyle/>
          <a:p>
            <a:r>
              <a:rPr lang="en-IN"/>
              <a:t>Sentiment Analysios</a:t>
            </a:r>
          </a:p>
        </p:txBody>
      </p:sp>
      <p:sp>
        <p:nvSpPr>
          <p:cNvPr id="5" name="Slide Number Placeholder 4">
            <a:extLst>
              <a:ext uri="{FF2B5EF4-FFF2-40B4-BE49-F238E27FC236}">
                <a16:creationId xmlns:a16="http://schemas.microsoft.com/office/drawing/2014/main" id="{61D899FB-8F22-CEA0-CD75-C7F24D666BAC}"/>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39386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60A390-48F7-63F2-1D2D-BFB92CBBEE82}"/>
              </a:ext>
            </a:extLst>
          </p:cNvPr>
          <p:cNvSpPr>
            <a:spLocks noGrp="1"/>
          </p:cNvSpPr>
          <p:nvPr>
            <p:ph type="dt" sz="half" idx="10"/>
          </p:nvPr>
        </p:nvSpPr>
        <p:spPr/>
        <p:txBody>
          <a:bodyPr/>
          <a:lstStyle/>
          <a:p>
            <a:fld id="{697C079C-8E37-4AC0-BCF2-5D304BB1814F}" type="datetime1">
              <a:rPr lang="en-IN" smtClean="0"/>
              <a:t>19-01-2024</a:t>
            </a:fld>
            <a:endParaRPr lang="en-IN"/>
          </a:p>
        </p:txBody>
      </p:sp>
      <p:sp>
        <p:nvSpPr>
          <p:cNvPr id="3" name="Footer Placeholder 2">
            <a:extLst>
              <a:ext uri="{FF2B5EF4-FFF2-40B4-BE49-F238E27FC236}">
                <a16:creationId xmlns:a16="http://schemas.microsoft.com/office/drawing/2014/main" id="{838394ED-1981-A590-E5E5-7F7EEE0241C1}"/>
              </a:ext>
            </a:extLst>
          </p:cNvPr>
          <p:cNvSpPr>
            <a:spLocks noGrp="1"/>
          </p:cNvSpPr>
          <p:nvPr>
            <p:ph type="ftr" sz="quarter" idx="11"/>
          </p:nvPr>
        </p:nvSpPr>
        <p:spPr/>
        <p:txBody>
          <a:bodyPr/>
          <a:lstStyle/>
          <a:p>
            <a:r>
              <a:rPr lang="en-IN"/>
              <a:t>Sentiment Analysios</a:t>
            </a:r>
          </a:p>
        </p:txBody>
      </p:sp>
      <p:sp>
        <p:nvSpPr>
          <p:cNvPr id="4" name="Slide Number Placeholder 3">
            <a:extLst>
              <a:ext uri="{FF2B5EF4-FFF2-40B4-BE49-F238E27FC236}">
                <a16:creationId xmlns:a16="http://schemas.microsoft.com/office/drawing/2014/main" id="{D783CBC4-1F24-CFB4-76F1-8021B9B18CF1}"/>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246969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E501-389C-4699-7AC2-B3CA31D18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6EB990-CF7B-DAEC-DF28-19F05C3D2E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EEB076-1FD2-B3E4-57D9-D049DA8C1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86C00-0F8E-3B57-AD72-DC1DA2CB0B44}"/>
              </a:ext>
            </a:extLst>
          </p:cNvPr>
          <p:cNvSpPr>
            <a:spLocks noGrp="1"/>
          </p:cNvSpPr>
          <p:nvPr>
            <p:ph type="dt" sz="half" idx="10"/>
          </p:nvPr>
        </p:nvSpPr>
        <p:spPr/>
        <p:txBody>
          <a:bodyPr/>
          <a:lstStyle/>
          <a:p>
            <a:fld id="{33BAC33D-5D0F-40AA-82C2-16785F7806F7}" type="datetime1">
              <a:rPr lang="en-IN" smtClean="0"/>
              <a:t>19-01-2024</a:t>
            </a:fld>
            <a:endParaRPr lang="en-IN"/>
          </a:p>
        </p:txBody>
      </p:sp>
      <p:sp>
        <p:nvSpPr>
          <p:cNvPr id="6" name="Footer Placeholder 5">
            <a:extLst>
              <a:ext uri="{FF2B5EF4-FFF2-40B4-BE49-F238E27FC236}">
                <a16:creationId xmlns:a16="http://schemas.microsoft.com/office/drawing/2014/main" id="{2026D899-DB8B-10F6-F71E-8C1DF7CFD2F4}"/>
              </a:ext>
            </a:extLst>
          </p:cNvPr>
          <p:cNvSpPr>
            <a:spLocks noGrp="1"/>
          </p:cNvSpPr>
          <p:nvPr>
            <p:ph type="ftr" sz="quarter" idx="11"/>
          </p:nvPr>
        </p:nvSpPr>
        <p:spPr/>
        <p:txBody>
          <a:bodyPr/>
          <a:lstStyle/>
          <a:p>
            <a:r>
              <a:rPr lang="en-IN"/>
              <a:t>Sentiment Analysios</a:t>
            </a:r>
          </a:p>
        </p:txBody>
      </p:sp>
      <p:sp>
        <p:nvSpPr>
          <p:cNvPr id="7" name="Slide Number Placeholder 6">
            <a:extLst>
              <a:ext uri="{FF2B5EF4-FFF2-40B4-BE49-F238E27FC236}">
                <a16:creationId xmlns:a16="http://schemas.microsoft.com/office/drawing/2014/main" id="{78CE4EDC-64F7-CA6C-DC66-F565C587B0FD}"/>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269552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C8CC-369C-2C95-709C-914902452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668036-8E9E-505D-9B19-9A9F17A24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EA707A-4016-DB71-240B-0DDD46270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B956C-3530-78E5-1D36-254D88516115}"/>
              </a:ext>
            </a:extLst>
          </p:cNvPr>
          <p:cNvSpPr>
            <a:spLocks noGrp="1"/>
          </p:cNvSpPr>
          <p:nvPr>
            <p:ph type="dt" sz="half" idx="10"/>
          </p:nvPr>
        </p:nvSpPr>
        <p:spPr/>
        <p:txBody>
          <a:bodyPr/>
          <a:lstStyle/>
          <a:p>
            <a:fld id="{400B5F5A-90B9-4F08-ADA6-D9BCF7AB1D34}" type="datetime1">
              <a:rPr lang="en-IN" smtClean="0"/>
              <a:t>19-01-2024</a:t>
            </a:fld>
            <a:endParaRPr lang="en-IN"/>
          </a:p>
        </p:txBody>
      </p:sp>
      <p:sp>
        <p:nvSpPr>
          <p:cNvPr id="6" name="Footer Placeholder 5">
            <a:extLst>
              <a:ext uri="{FF2B5EF4-FFF2-40B4-BE49-F238E27FC236}">
                <a16:creationId xmlns:a16="http://schemas.microsoft.com/office/drawing/2014/main" id="{1E9FA66D-FF70-3B66-7716-3A933DCD75DA}"/>
              </a:ext>
            </a:extLst>
          </p:cNvPr>
          <p:cNvSpPr>
            <a:spLocks noGrp="1"/>
          </p:cNvSpPr>
          <p:nvPr>
            <p:ph type="ftr" sz="quarter" idx="11"/>
          </p:nvPr>
        </p:nvSpPr>
        <p:spPr/>
        <p:txBody>
          <a:bodyPr/>
          <a:lstStyle/>
          <a:p>
            <a:r>
              <a:rPr lang="en-IN"/>
              <a:t>Sentiment Analysios</a:t>
            </a:r>
          </a:p>
        </p:txBody>
      </p:sp>
      <p:sp>
        <p:nvSpPr>
          <p:cNvPr id="7" name="Slide Number Placeholder 6">
            <a:extLst>
              <a:ext uri="{FF2B5EF4-FFF2-40B4-BE49-F238E27FC236}">
                <a16:creationId xmlns:a16="http://schemas.microsoft.com/office/drawing/2014/main" id="{CE088EB2-2568-0EE5-170D-6E6D41D09190}"/>
              </a:ext>
            </a:extLst>
          </p:cNvPr>
          <p:cNvSpPr>
            <a:spLocks noGrp="1"/>
          </p:cNvSpPr>
          <p:nvPr>
            <p:ph type="sldNum" sz="quarter" idx="12"/>
          </p:nvPr>
        </p:nvSpPr>
        <p:spPr/>
        <p:txBody>
          <a:bodyPr/>
          <a:lstStyle/>
          <a:p>
            <a:fld id="{96E1D951-323A-4315-BE43-C5148B2518EA}" type="slidenum">
              <a:rPr lang="en-IN" smtClean="0"/>
              <a:t>‹#›</a:t>
            </a:fld>
            <a:endParaRPr lang="en-IN"/>
          </a:p>
        </p:txBody>
      </p:sp>
    </p:spTree>
    <p:extLst>
      <p:ext uri="{BB962C8B-B14F-4D97-AF65-F5344CB8AC3E}">
        <p14:creationId xmlns:p14="http://schemas.microsoft.com/office/powerpoint/2010/main" val="157342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87BFB-67E6-B1D9-AB28-94B37FC16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A39544-8277-278D-1819-89A13A5453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1A01C-E30B-68E5-0176-3E0B346094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7BBFE-2B82-4828-A337-34E17CD8B7D7}" type="datetime1">
              <a:rPr lang="en-IN" smtClean="0"/>
              <a:t>19-01-2024</a:t>
            </a:fld>
            <a:endParaRPr lang="en-IN"/>
          </a:p>
        </p:txBody>
      </p:sp>
      <p:sp>
        <p:nvSpPr>
          <p:cNvPr id="5" name="Footer Placeholder 4">
            <a:extLst>
              <a:ext uri="{FF2B5EF4-FFF2-40B4-BE49-F238E27FC236}">
                <a16:creationId xmlns:a16="http://schemas.microsoft.com/office/drawing/2014/main" id="{B6641EB1-4736-5054-6143-308F6EC70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Sentiment Analysios</a:t>
            </a:r>
          </a:p>
        </p:txBody>
      </p:sp>
      <p:sp>
        <p:nvSpPr>
          <p:cNvPr id="6" name="Slide Number Placeholder 5">
            <a:extLst>
              <a:ext uri="{FF2B5EF4-FFF2-40B4-BE49-F238E27FC236}">
                <a16:creationId xmlns:a16="http://schemas.microsoft.com/office/drawing/2014/main" id="{F5959F5F-4EC0-064B-C1CC-DB6646D9A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1D951-323A-4315-BE43-C5148B2518EA}" type="slidenum">
              <a:rPr lang="en-IN" smtClean="0"/>
              <a:t>‹#›</a:t>
            </a:fld>
            <a:endParaRPr lang="en-IN"/>
          </a:p>
        </p:txBody>
      </p:sp>
    </p:spTree>
    <p:extLst>
      <p:ext uri="{BB962C8B-B14F-4D97-AF65-F5344CB8AC3E}">
        <p14:creationId xmlns:p14="http://schemas.microsoft.com/office/powerpoint/2010/main" val="2291543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aiccsa.2008.4493524" TargetMode="External"/><Relationship Id="rId2" Type="http://schemas.openxmlformats.org/officeDocument/2006/relationships/hyperlink" Target="https://www.who.int/health-topics/cardiovascular-diseases/" TargetMode="External"/><Relationship Id="rId1" Type="http://schemas.openxmlformats.org/officeDocument/2006/relationships/slideLayout" Target="../slideLayouts/slideLayout2.xml"/><Relationship Id="rId6" Type="http://schemas.openxmlformats.org/officeDocument/2006/relationships/hyperlink" Target="https://archive.ics.uci.edu/ml/datasets/Heart+Disease/" TargetMode="External"/><Relationship Id="rId5" Type="http://schemas.openxmlformats.org/officeDocument/2006/relationships/hyperlink" Target="https://www.kaggle.com/ronitf/heart-disease-uci" TargetMode="External"/><Relationship Id="rId4" Type="http://schemas.openxmlformats.org/officeDocument/2006/relationships/hyperlink" Target="https://doi.org/10.1016/j.eswa.2020.11340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Test_set" TargetMode="External"/><Relationship Id="rId2" Type="http://schemas.openxmlformats.org/officeDocument/2006/relationships/hyperlink" Target="https://en.wikipedia.org/wiki/Overfitting" TargetMode="External"/><Relationship Id="rId1" Type="http://schemas.openxmlformats.org/officeDocument/2006/relationships/slideLayout" Target="../slideLayouts/slideLayout7.xml"/><Relationship Id="rId4" Type="http://schemas.openxmlformats.org/officeDocument/2006/relationships/hyperlink" Target="https://en.wikipedia.org/wiki/Decision_tree_learnin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D4CE88-FBEC-2610-17A5-78CB980D631D}"/>
              </a:ext>
            </a:extLst>
          </p:cNvPr>
          <p:cNvSpPr>
            <a:spLocks noGrp="1"/>
          </p:cNvSpPr>
          <p:nvPr>
            <p:ph type="title"/>
          </p:nvPr>
        </p:nvSpPr>
        <p:spPr>
          <a:xfrm>
            <a:off x="767622" y="877895"/>
            <a:ext cx="10656756" cy="4154121"/>
          </a:xfrm>
        </p:spPr>
        <p:txBody>
          <a:bodyPr>
            <a:normAutofit fontScale="90000"/>
          </a:bodyPr>
          <a:lstStyle/>
          <a:p>
            <a:pPr algn="ct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Data Science Project</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on</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Heart Disease Prediction</a:t>
            </a: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5D854FF-1CE1-D36A-91F5-CC4FA3514088}"/>
              </a:ext>
            </a:extLst>
          </p:cNvPr>
          <p:cNvSpPr>
            <a:spLocks noGrp="1"/>
          </p:cNvSpPr>
          <p:nvPr>
            <p:ph type="body" idx="1"/>
          </p:nvPr>
        </p:nvSpPr>
        <p:spPr>
          <a:xfrm>
            <a:off x="483578" y="1925054"/>
            <a:ext cx="10212216" cy="2059805"/>
          </a:xfrm>
        </p:spPr>
        <p:txBody>
          <a:bodyPr>
            <a:normAutofit fontScale="25000" lnSpcReduction="20000"/>
          </a:bodyPr>
          <a:lstStyle/>
          <a:p>
            <a:pPr algn="ctr">
              <a:lnSpc>
                <a:spcPct val="106000"/>
              </a:lnSpc>
              <a:spcAft>
                <a:spcPts val="800"/>
              </a:spcAft>
            </a:pPr>
            <a:r>
              <a:rPr lang="en-US" sz="96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9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US" sz="1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r>
              <a:rPr lang="en-US" sz="7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Done By:</a:t>
            </a:r>
            <a:endParaRPr lang="en-IN" sz="7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r>
              <a:rPr lang="en-US" sz="1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Mohith Venkata Siva </a:t>
            </a:r>
            <a:r>
              <a:rPr lang="en-US" sz="128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Sashank</a:t>
            </a:r>
            <a:r>
              <a:rPr lang="en-US" sz="1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Namburu</a:t>
            </a:r>
            <a:endParaRPr lang="en-IN" sz="1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Bef>
                <a:spcPts val="0"/>
              </a:spcBef>
            </a:pPr>
            <a:endParaRPr lang="en-IN" sz="7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7200" b="1" dirty="0">
                <a:solidFill>
                  <a:schemeClr val="tx1"/>
                </a:solidFill>
                <a:latin typeface="Times New Roman" panose="02020603050405020304" pitchFamily="18" charset="0"/>
                <a:ea typeface="+mj-ea"/>
                <a:cs typeface="Times New Roman" panose="02020603050405020304" pitchFamily="18" charset="0"/>
              </a:rPr>
              <a:t>                       </a:t>
            </a:r>
            <a:r>
              <a:rPr lang="en-US" sz="7200" dirty="0">
                <a:solidFill>
                  <a:schemeClr val="tx1"/>
                </a:solidFill>
                <a:latin typeface="Times New Roman" panose="02020603050405020304" pitchFamily="18" charset="0"/>
                <a:ea typeface="+mj-ea"/>
                <a:cs typeface="Times New Roman" panose="02020603050405020304" pitchFamily="18" charset="0"/>
              </a:rPr>
              <a:t>                                                                         </a:t>
            </a:r>
          </a:p>
        </p:txBody>
      </p:sp>
      <p:sp>
        <p:nvSpPr>
          <p:cNvPr id="6" name="Date Placeholder 5">
            <a:extLst>
              <a:ext uri="{FF2B5EF4-FFF2-40B4-BE49-F238E27FC236}">
                <a16:creationId xmlns:a16="http://schemas.microsoft.com/office/drawing/2014/main" id="{8D8F921C-0E9F-2379-7FCD-956640C2AF26}"/>
              </a:ext>
            </a:extLst>
          </p:cNvPr>
          <p:cNvSpPr>
            <a:spLocks noGrp="1"/>
          </p:cNvSpPr>
          <p:nvPr>
            <p:ph type="dt" sz="half" idx="10"/>
          </p:nvPr>
        </p:nvSpPr>
        <p:spPr/>
        <p:txBody>
          <a:bodyPr/>
          <a:lstStyle/>
          <a:p>
            <a:fld id="{9ED9BC01-81A4-4061-95FE-D4D74BD1E9F8}" type="datetime1">
              <a:rPr lang="en-IN" smtClean="0"/>
              <a:t>19-01-2024</a:t>
            </a:fld>
            <a:endParaRPr lang="en-IN" dirty="0"/>
          </a:p>
        </p:txBody>
      </p:sp>
      <p:sp>
        <p:nvSpPr>
          <p:cNvPr id="7" name="Slide Number Placeholder 6">
            <a:extLst>
              <a:ext uri="{FF2B5EF4-FFF2-40B4-BE49-F238E27FC236}">
                <a16:creationId xmlns:a16="http://schemas.microsoft.com/office/drawing/2014/main" id="{1A81620D-709E-D87D-8280-2555CDEDD142}"/>
              </a:ext>
            </a:extLst>
          </p:cNvPr>
          <p:cNvSpPr>
            <a:spLocks noGrp="1"/>
          </p:cNvSpPr>
          <p:nvPr>
            <p:ph type="sldNum" sz="quarter" idx="12"/>
          </p:nvPr>
        </p:nvSpPr>
        <p:spPr/>
        <p:txBody>
          <a:bodyPr/>
          <a:lstStyle/>
          <a:p>
            <a:fld id="{96E1D951-323A-4315-BE43-C5148B2518EA}" type="slidenum">
              <a:rPr lang="en-IN" smtClean="0"/>
              <a:t>1</a:t>
            </a:fld>
            <a:endParaRPr lang="en-IN" dirty="0"/>
          </a:p>
        </p:txBody>
      </p:sp>
      <p:sp>
        <p:nvSpPr>
          <p:cNvPr id="8" name="Footer Placeholder 7">
            <a:extLst>
              <a:ext uri="{FF2B5EF4-FFF2-40B4-BE49-F238E27FC236}">
                <a16:creationId xmlns:a16="http://schemas.microsoft.com/office/drawing/2014/main" id="{7C766256-F986-777B-0BF0-991C4628373E}"/>
              </a:ext>
            </a:extLst>
          </p:cNvPr>
          <p:cNvSpPr>
            <a:spLocks noGrp="1"/>
          </p:cNvSpPr>
          <p:nvPr>
            <p:ph type="ftr" sz="quarter" idx="11"/>
          </p:nvPr>
        </p:nvSpPr>
        <p:spPr/>
        <p:txBody>
          <a:bodyPr/>
          <a:lstStyle/>
          <a:p>
            <a:r>
              <a:rPr lang="en-IN" dirty="0"/>
              <a:t>Heart disease prediction</a:t>
            </a:r>
          </a:p>
        </p:txBody>
      </p:sp>
    </p:spTree>
    <p:extLst>
      <p:ext uri="{BB962C8B-B14F-4D97-AF65-F5344CB8AC3E}">
        <p14:creationId xmlns:p14="http://schemas.microsoft.com/office/powerpoint/2010/main" val="166906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A379-40C0-D6E9-AEE0-0FE94AE77EAA}"/>
              </a:ext>
            </a:extLst>
          </p:cNvPr>
          <p:cNvSpPr>
            <a:spLocks noGrp="1"/>
          </p:cNvSpPr>
          <p:nvPr>
            <p:ph type="title"/>
          </p:nvPr>
        </p:nvSpPr>
        <p:spPr/>
        <p:txBody>
          <a:bodyPr/>
          <a:lstStyle/>
          <a:p>
            <a:r>
              <a:rPr lang="en-US" sz="4000" b="1" u="sng" dirty="0">
                <a:latin typeface="Times New Roman" panose="02020603050405020304" pitchFamily="18" charset="0"/>
                <a:cs typeface="Times New Roman" panose="02020603050405020304" pitchFamily="18" charset="0"/>
              </a:rPr>
              <a:t>RANKING OF MODELS BASED ON ACCURACY</a:t>
            </a:r>
            <a:endParaRPr lang="en-IN" sz="4000" b="1" u="sng"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ED88BD7-412E-C06F-E7A8-0B7E8A52886A}"/>
              </a:ext>
            </a:extLst>
          </p:cNvPr>
          <p:cNvSpPr>
            <a:spLocks noGrp="1"/>
          </p:cNvSpPr>
          <p:nvPr>
            <p:ph type="dt" sz="half" idx="10"/>
          </p:nvPr>
        </p:nvSpPr>
        <p:spPr/>
        <p:txBody>
          <a:bodyPr/>
          <a:lstStyle/>
          <a:p>
            <a:fld id="{DDBC0329-CA67-465E-BFF3-E5429E5D0334}" type="datetime1">
              <a:rPr lang="en-IN" smtClean="0"/>
              <a:t>19-01-2024</a:t>
            </a:fld>
            <a:endParaRPr lang="en-IN"/>
          </a:p>
        </p:txBody>
      </p:sp>
      <p:sp>
        <p:nvSpPr>
          <p:cNvPr id="7" name="Slide Number Placeholder 6">
            <a:extLst>
              <a:ext uri="{FF2B5EF4-FFF2-40B4-BE49-F238E27FC236}">
                <a16:creationId xmlns:a16="http://schemas.microsoft.com/office/drawing/2014/main" id="{8D44D5D2-652A-4BD3-2814-85898F49D69C}"/>
              </a:ext>
            </a:extLst>
          </p:cNvPr>
          <p:cNvSpPr>
            <a:spLocks noGrp="1"/>
          </p:cNvSpPr>
          <p:nvPr>
            <p:ph type="sldNum" sz="quarter" idx="12"/>
          </p:nvPr>
        </p:nvSpPr>
        <p:spPr/>
        <p:txBody>
          <a:bodyPr/>
          <a:lstStyle/>
          <a:p>
            <a:fld id="{96E1D951-323A-4315-BE43-C5148B2518EA}" type="slidenum">
              <a:rPr lang="en-IN" smtClean="0"/>
              <a:t>10</a:t>
            </a:fld>
            <a:endParaRPr lang="en-IN"/>
          </a:p>
        </p:txBody>
      </p:sp>
      <p:sp>
        <p:nvSpPr>
          <p:cNvPr id="8" name="Footer Placeholder 7">
            <a:extLst>
              <a:ext uri="{FF2B5EF4-FFF2-40B4-BE49-F238E27FC236}">
                <a16:creationId xmlns:a16="http://schemas.microsoft.com/office/drawing/2014/main" id="{AAE0C3F5-EF02-AA75-4380-2FA77747F158}"/>
              </a:ext>
            </a:extLst>
          </p:cNvPr>
          <p:cNvSpPr>
            <a:spLocks noGrp="1"/>
          </p:cNvSpPr>
          <p:nvPr>
            <p:ph type="ftr" sz="quarter" idx="11"/>
          </p:nvPr>
        </p:nvSpPr>
        <p:spPr/>
        <p:txBody>
          <a:bodyPr/>
          <a:lstStyle/>
          <a:p>
            <a:r>
              <a:rPr lang="en-IN" dirty="0"/>
              <a:t>Heart disease prediction</a:t>
            </a:r>
          </a:p>
        </p:txBody>
      </p:sp>
      <p:pic>
        <p:nvPicPr>
          <p:cNvPr id="10" name="Content Placeholder 9">
            <a:extLst>
              <a:ext uri="{FF2B5EF4-FFF2-40B4-BE49-F238E27FC236}">
                <a16:creationId xmlns:a16="http://schemas.microsoft.com/office/drawing/2014/main" id="{B604399A-0FDF-9E6A-750D-4F1C20E7E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760" y="2503964"/>
            <a:ext cx="8412480" cy="2994660"/>
          </a:xfrm>
        </p:spPr>
      </p:pic>
    </p:spTree>
    <p:extLst>
      <p:ext uri="{BB962C8B-B14F-4D97-AF65-F5344CB8AC3E}">
        <p14:creationId xmlns:p14="http://schemas.microsoft.com/office/powerpoint/2010/main" val="138139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5C5C-B3BF-1428-AB96-CB9954C280B8}"/>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RESULT</a:t>
            </a:r>
            <a:endParaRPr lang="en-IN" sz="4000" b="1" u="sng"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8F8D984E-74D0-B415-65F4-DC147E1F8E7C}"/>
              </a:ext>
            </a:extLst>
          </p:cNvPr>
          <p:cNvSpPr>
            <a:spLocks noGrp="1"/>
          </p:cNvSpPr>
          <p:nvPr>
            <p:ph type="dt" sz="half" idx="10"/>
          </p:nvPr>
        </p:nvSpPr>
        <p:spPr/>
        <p:txBody>
          <a:bodyPr/>
          <a:lstStyle/>
          <a:p>
            <a:fld id="{36B65B04-574B-40DB-BD51-38E20DBD7B87}" type="datetime1">
              <a:rPr lang="en-IN" smtClean="0"/>
              <a:t>19-01-2024</a:t>
            </a:fld>
            <a:endParaRPr lang="en-IN"/>
          </a:p>
        </p:txBody>
      </p:sp>
      <p:sp>
        <p:nvSpPr>
          <p:cNvPr id="7" name="Slide Number Placeholder 6">
            <a:extLst>
              <a:ext uri="{FF2B5EF4-FFF2-40B4-BE49-F238E27FC236}">
                <a16:creationId xmlns:a16="http://schemas.microsoft.com/office/drawing/2014/main" id="{CAD04FF8-7E71-ADC0-B999-B9F8258C5313}"/>
              </a:ext>
            </a:extLst>
          </p:cNvPr>
          <p:cNvSpPr>
            <a:spLocks noGrp="1"/>
          </p:cNvSpPr>
          <p:nvPr>
            <p:ph type="sldNum" sz="quarter" idx="12"/>
          </p:nvPr>
        </p:nvSpPr>
        <p:spPr/>
        <p:txBody>
          <a:bodyPr/>
          <a:lstStyle/>
          <a:p>
            <a:fld id="{96E1D951-323A-4315-BE43-C5148B2518EA}" type="slidenum">
              <a:rPr lang="en-IN" smtClean="0"/>
              <a:t>11</a:t>
            </a:fld>
            <a:endParaRPr lang="en-IN"/>
          </a:p>
        </p:txBody>
      </p:sp>
      <p:sp>
        <p:nvSpPr>
          <p:cNvPr id="8" name="Footer Placeholder 7">
            <a:extLst>
              <a:ext uri="{FF2B5EF4-FFF2-40B4-BE49-F238E27FC236}">
                <a16:creationId xmlns:a16="http://schemas.microsoft.com/office/drawing/2014/main" id="{6707F69F-9CCF-1908-630C-1617EC3560E6}"/>
              </a:ext>
            </a:extLst>
          </p:cNvPr>
          <p:cNvSpPr>
            <a:spLocks noGrp="1"/>
          </p:cNvSpPr>
          <p:nvPr>
            <p:ph type="ftr" sz="quarter" idx="11"/>
          </p:nvPr>
        </p:nvSpPr>
        <p:spPr/>
        <p:txBody>
          <a:bodyPr/>
          <a:lstStyle/>
          <a:p>
            <a:r>
              <a:rPr lang="en-IN" dirty="0"/>
              <a:t>Heart disease prediction</a:t>
            </a:r>
          </a:p>
        </p:txBody>
      </p:sp>
      <p:pic>
        <p:nvPicPr>
          <p:cNvPr id="12" name="Content Placeholder 11">
            <a:extLst>
              <a:ext uri="{FF2B5EF4-FFF2-40B4-BE49-F238E27FC236}">
                <a16:creationId xmlns:a16="http://schemas.microsoft.com/office/drawing/2014/main" id="{B1D635EA-0F56-B100-7080-23F9F49F3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812" y="1834356"/>
            <a:ext cx="6048375" cy="4333875"/>
          </a:xfrm>
        </p:spPr>
      </p:pic>
    </p:spTree>
    <p:extLst>
      <p:ext uri="{BB962C8B-B14F-4D97-AF65-F5344CB8AC3E}">
        <p14:creationId xmlns:p14="http://schemas.microsoft.com/office/powerpoint/2010/main" val="265801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1058-5171-39E8-B30B-D41E317CF43E}"/>
              </a:ext>
            </a:extLst>
          </p:cNvPr>
          <p:cNvSpPr>
            <a:spLocks noGrp="1"/>
          </p:cNvSpPr>
          <p:nvPr>
            <p:ph type="title"/>
          </p:nvPr>
        </p:nvSpPr>
        <p:spPr/>
        <p:txBody>
          <a:bodyPr/>
          <a:lstStyle/>
          <a:p>
            <a:r>
              <a:rPr lang="en-US" sz="4000" b="1" u="sng" dirty="0">
                <a:latin typeface="Times New Roman" panose="02020603050405020304" pitchFamily="18" charset="0"/>
                <a:cs typeface="Times New Roman" panose="02020603050405020304" pitchFamily="18" charset="0"/>
              </a:rPr>
              <a:t>RESULT IN THE FORM OF PERCENTAGE</a:t>
            </a:r>
            <a:endParaRPr lang="en-IN" sz="4000" b="1" u="sng"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0C9C9FAA-8360-A40A-B160-9BD39F8CD530}"/>
              </a:ext>
            </a:extLst>
          </p:cNvPr>
          <p:cNvSpPr>
            <a:spLocks noGrp="1"/>
          </p:cNvSpPr>
          <p:nvPr>
            <p:ph type="dt" sz="half" idx="10"/>
          </p:nvPr>
        </p:nvSpPr>
        <p:spPr/>
        <p:txBody>
          <a:bodyPr/>
          <a:lstStyle/>
          <a:p>
            <a:fld id="{86F4F6C6-F956-4E7B-BE95-C80ACD2CA807}" type="datetime1">
              <a:rPr lang="en-IN" smtClean="0"/>
              <a:t>19-01-2024</a:t>
            </a:fld>
            <a:endParaRPr lang="en-IN"/>
          </a:p>
        </p:txBody>
      </p:sp>
      <p:sp>
        <p:nvSpPr>
          <p:cNvPr id="7" name="Slide Number Placeholder 6">
            <a:extLst>
              <a:ext uri="{FF2B5EF4-FFF2-40B4-BE49-F238E27FC236}">
                <a16:creationId xmlns:a16="http://schemas.microsoft.com/office/drawing/2014/main" id="{CC226DC6-14E5-2116-9245-487D6B5C155B}"/>
              </a:ext>
            </a:extLst>
          </p:cNvPr>
          <p:cNvSpPr>
            <a:spLocks noGrp="1"/>
          </p:cNvSpPr>
          <p:nvPr>
            <p:ph type="sldNum" sz="quarter" idx="12"/>
          </p:nvPr>
        </p:nvSpPr>
        <p:spPr/>
        <p:txBody>
          <a:bodyPr/>
          <a:lstStyle/>
          <a:p>
            <a:fld id="{96E1D951-323A-4315-BE43-C5148B2518EA}" type="slidenum">
              <a:rPr lang="en-IN" smtClean="0"/>
              <a:t>12</a:t>
            </a:fld>
            <a:endParaRPr lang="en-IN"/>
          </a:p>
        </p:txBody>
      </p:sp>
      <p:sp>
        <p:nvSpPr>
          <p:cNvPr id="8" name="Footer Placeholder 7">
            <a:extLst>
              <a:ext uri="{FF2B5EF4-FFF2-40B4-BE49-F238E27FC236}">
                <a16:creationId xmlns:a16="http://schemas.microsoft.com/office/drawing/2014/main" id="{B44713E1-9024-2D51-8A7F-C3B4A756EA36}"/>
              </a:ext>
            </a:extLst>
          </p:cNvPr>
          <p:cNvSpPr>
            <a:spLocks noGrp="1"/>
          </p:cNvSpPr>
          <p:nvPr>
            <p:ph type="ftr" sz="quarter" idx="11"/>
          </p:nvPr>
        </p:nvSpPr>
        <p:spPr/>
        <p:txBody>
          <a:bodyPr/>
          <a:lstStyle/>
          <a:p>
            <a:r>
              <a:rPr lang="en-IN" dirty="0"/>
              <a:t>Heart disease prediction </a:t>
            </a:r>
          </a:p>
        </p:txBody>
      </p:sp>
      <p:pic>
        <p:nvPicPr>
          <p:cNvPr id="9" name="Content Placeholder 8">
            <a:extLst>
              <a:ext uri="{FF2B5EF4-FFF2-40B4-BE49-F238E27FC236}">
                <a16:creationId xmlns:a16="http://schemas.microsoft.com/office/drawing/2014/main" id="{2FD5FC4D-F5D2-6831-E9FC-77E37D6CB0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3847" y="1883508"/>
            <a:ext cx="6924430" cy="3940648"/>
          </a:xfrm>
          <a:prstGeom prst="rect">
            <a:avLst/>
          </a:prstGeom>
          <a:noFill/>
        </p:spPr>
      </p:pic>
    </p:spTree>
    <p:extLst>
      <p:ext uri="{BB962C8B-B14F-4D97-AF65-F5344CB8AC3E}">
        <p14:creationId xmlns:p14="http://schemas.microsoft.com/office/powerpoint/2010/main" val="354531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EEFA-488B-DC83-C766-ECD50E7B6A80}"/>
              </a:ext>
            </a:extLst>
          </p:cNvPr>
          <p:cNvSpPr>
            <a:spLocks noGrp="1"/>
          </p:cNvSpPr>
          <p:nvPr>
            <p:ph type="title"/>
          </p:nvPr>
        </p:nvSpPr>
        <p:spPr/>
        <p:txBody>
          <a:bodyPr/>
          <a:lstStyle/>
          <a:p>
            <a:r>
              <a:rPr lang="en-US" dirty="0"/>
              <a:t>                            </a:t>
            </a:r>
            <a:r>
              <a:rPr lang="en-US" sz="4000" b="1" u="sng" dirty="0">
                <a:latin typeface="Times New Roman" panose="02020603050405020304" pitchFamily="18" charset="0"/>
                <a:cs typeface="Times New Roman" panose="02020603050405020304" pitchFamily="18" charset="0"/>
              </a:rPr>
              <a:t>CONCLUSION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0C3704-1396-4F4C-B1F4-BDD40483BC86}"/>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Heart disease prediction is challenging and very important in medical field. However, the mortality rate can be drastically controlled if the disease is detected at an early stage and preventive measures are adopted as soon as possible. The approach has combined the characteristics of the k means clustering decision tree and random forest. In this, we conclude that random forest gives more accurate results in the prediction of heart disease.</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7E8EA30-C731-B53D-A9FF-6F11010CDB1D}"/>
              </a:ext>
            </a:extLst>
          </p:cNvPr>
          <p:cNvSpPr>
            <a:spLocks noGrp="1"/>
          </p:cNvSpPr>
          <p:nvPr>
            <p:ph type="dt" sz="half" idx="10"/>
          </p:nvPr>
        </p:nvSpPr>
        <p:spPr/>
        <p:txBody>
          <a:bodyPr/>
          <a:lstStyle/>
          <a:p>
            <a:fld id="{C34EF1CA-E157-4651-8B52-38C254AC2552}" type="datetime1">
              <a:rPr lang="en-IN" smtClean="0"/>
              <a:t>19-01-2024</a:t>
            </a:fld>
            <a:endParaRPr lang="en-IN"/>
          </a:p>
        </p:txBody>
      </p:sp>
      <p:sp>
        <p:nvSpPr>
          <p:cNvPr id="5" name="Slide Number Placeholder 4">
            <a:extLst>
              <a:ext uri="{FF2B5EF4-FFF2-40B4-BE49-F238E27FC236}">
                <a16:creationId xmlns:a16="http://schemas.microsoft.com/office/drawing/2014/main" id="{6A676553-5818-43E6-DCA7-09AF7D667E0B}"/>
              </a:ext>
            </a:extLst>
          </p:cNvPr>
          <p:cNvSpPr>
            <a:spLocks noGrp="1"/>
          </p:cNvSpPr>
          <p:nvPr>
            <p:ph type="sldNum" sz="quarter" idx="12"/>
          </p:nvPr>
        </p:nvSpPr>
        <p:spPr/>
        <p:txBody>
          <a:bodyPr/>
          <a:lstStyle/>
          <a:p>
            <a:fld id="{96E1D951-323A-4315-BE43-C5148B2518EA}" type="slidenum">
              <a:rPr lang="en-IN" smtClean="0"/>
              <a:t>13</a:t>
            </a:fld>
            <a:endParaRPr lang="en-IN"/>
          </a:p>
        </p:txBody>
      </p:sp>
      <p:sp>
        <p:nvSpPr>
          <p:cNvPr id="6" name="Footer Placeholder 5">
            <a:extLst>
              <a:ext uri="{FF2B5EF4-FFF2-40B4-BE49-F238E27FC236}">
                <a16:creationId xmlns:a16="http://schemas.microsoft.com/office/drawing/2014/main" id="{C1425C21-2D25-A86C-4C82-F9C46C650064}"/>
              </a:ext>
            </a:extLst>
          </p:cNvPr>
          <p:cNvSpPr>
            <a:spLocks noGrp="1"/>
          </p:cNvSpPr>
          <p:nvPr>
            <p:ph type="ftr" sz="quarter" idx="11"/>
          </p:nvPr>
        </p:nvSpPr>
        <p:spPr/>
        <p:txBody>
          <a:bodyPr/>
          <a:lstStyle/>
          <a:p>
            <a:r>
              <a:rPr lang="en-IN" dirty="0"/>
              <a:t>Heart disease prediction</a:t>
            </a:r>
          </a:p>
        </p:txBody>
      </p:sp>
    </p:spTree>
    <p:extLst>
      <p:ext uri="{BB962C8B-B14F-4D97-AF65-F5344CB8AC3E}">
        <p14:creationId xmlns:p14="http://schemas.microsoft.com/office/powerpoint/2010/main" val="180866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3233-E46B-27E4-5AA8-ADEF2A2BCB4F}"/>
              </a:ext>
            </a:extLst>
          </p:cNvPr>
          <p:cNvSpPr>
            <a:spLocks noGrp="1"/>
          </p:cNvSpPr>
          <p:nvPr>
            <p:ph type="title"/>
          </p:nvPr>
        </p:nvSpPr>
        <p:spPr/>
        <p:txBody>
          <a:bodyPr/>
          <a:lstStyle/>
          <a:p>
            <a:r>
              <a:rPr lang="en-US" dirty="0"/>
              <a:t>                            </a:t>
            </a:r>
            <a:r>
              <a:rPr lang="en-US" sz="4000" b="1" u="sng" dirty="0">
                <a:latin typeface="Times New Roman" panose="02020603050405020304" pitchFamily="18" charset="0"/>
                <a:cs typeface="Times New Roman" panose="02020603050405020304" pitchFamily="18" charset="0"/>
              </a:rPr>
              <a:t>REFERENCES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32620A-8DF9-1871-2898-B070D74E7B3E}"/>
              </a:ext>
            </a:extLst>
          </p:cNvPr>
          <p:cNvSpPr>
            <a:spLocks noGrp="1"/>
          </p:cNvSpPr>
          <p:nvPr>
            <p:ph idx="1"/>
          </p:nvPr>
        </p:nvSpPr>
        <p:spPr>
          <a:xfrm>
            <a:off x="838200" y="1338470"/>
            <a:ext cx="10515600" cy="4953273"/>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[1] World Health Organization. (n.d.). Cardiovascular diseases. World Health Organization. </a:t>
            </a:r>
            <a:r>
              <a:rPr lang="en-US" sz="2000" dirty="0">
                <a:latin typeface="Times New Roman" panose="02020603050405020304" pitchFamily="18" charset="0"/>
                <a:cs typeface="Times New Roman" panose="02020603050405020304" pitchFamily="18" charset="0"/>
                <a:hlinkClick r:id="rId2"/>
              </a:rPr>
              <a:t>https://www.who.int/health-topics/cardiovascular-diseases/</a:t>
            </a:r>
            <a:r>
              <a:rPr lang="en-US"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Palaniappan,S</a:t>
            </a:r>
            <a:r>
              <a:rPr lang="en-IN" sz="2000" dirty="0">
                <a:latin typeface="Times New Roman" panose="02020603050405020304" pitchFamily="18" charset="0"/>
                <a:cs typeface="Times New Roman" panose="02020603050405020304" pitchFamily="18" charset="0"/>
              </a:rPr>
              <a:t>.,&amp; Awang, R. (2008). Intelligent heart disease prediction system using data mining techniques. 2008 IEEE/ACS International Conference on Computer Systems and Applications. </a:t>
            </a:r>
            <a:r>
              <a:rPr lang="en-IN" sz="2000" dirty="0">
                <a:latin typeface="Times New Roman" panose="02020603050405020304" pitchFamily="18" charset="0"/>
                <a:cs typeface="Times New Roman" panose="02020603050405020304" pitchFamily="18" charset="0"/>
                <a:hlinkClick r:id="rId3"/>
              </a:rPr>
              <a:t>https://doi.org/10.1109/aiccsa.2008.4493524</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Dutta,A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Batabyal,T.Basu</a:t>
            </a:r>
            <a:r>
              <a:rPr lang="en-US" sz="2000" dirty="0">
                <a:latin typeface="Times New Roman" panose="02020603050405020304" pitchFamily="18" charset="0"/>
                <a:cs typeface="Times New Roman" panose="02020603050405020304" pitchFamily="18" charset="0"/>
              </a:rPr>
              <a:t> ,M., &amp; Acton, S. T. (2020). An efficient convolutional neural network for coronary heart disease prediction. Expert Systems with Applications, 159, 113408. </a:t>
            </a:r>
            <a:r>
              <a:rPr lang="en-US" sz="2000" dirty="0">
                <a:latin typeface="Times New Roman" panose="02020603050405020304" pitchFamily="18" charset="0"/>
                <a:cs typeface="Times New Roman" panose="02020603050405020304" pitchFamily="18" charset="0"/>
                <a:hlinkClick r:id="rId4"/>
              </a:rPr>
              <a:t>https://doi.org/10.1016/j.eswa.2020.113408</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[4] Ronit, R. (2018, June 25). Heart Disease UCI. Kaggle. </a:t>
            </a:r>
          </a:p>
          <a:p>
            <a:pPr marL="0" indent="0" algn="just">
              <a:buNone/>
            </a:pPr>
            <a:r>
              <a:rPr lang="en-US" sz="2000" dirty="0">
                <a:latin typeface="Times New Roman" panose="02020603050405020304" pitchFamily="18" charset="0"/>
                <a:cs typeface="Times New Roman" panose="02020603050405020304" pitchFamily="18" charset="0"/>
                <a:hlinkClick r:id="rId5"/>
              </a:rPr>
              <a:t>https://www.kaggle.com/ronitf/heart-disease-uci</a:t>
            </a:r>
            <a:endParaRPr lang="en-US"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Janosi</a:t>
            </a:r>
            <a:r>
              <a:rPr lang="en-IN" sz="2000" dirty="0">
                <a:latin typeface="Times New Roman" panose="02020603050405020304" pitchFamily="18" charset="0"/>
                <a:cs typeface="Times New Roman" panose="02020603050405020304" pitchFamily="18" charset="0"/>
              </a:rPr>
              <a:t> , A., </a:t>
            </a:r>
            <a:r>
              <a:rPr lang="en-IN" sz="2000" dirty="0" err="1">
                <a:latin typeface="Times New Roman" panose="02020603050405020304" pitchFamily="18" charset="0"/>
                <a:cs typeface="Times New Roman" panose="02020603050405020304" pitchFamily="18" charset="0"/>
              </a:rPr>
              <a:t>Detrano</a:t>
            </a:r>
            <a:r>
              <a:rPr lang="en-IN" sz="2000" dirty="0">
                <a:latin typeface="Times New Roman" panose="02020603050405020304" pitchFamily="18" charset="0"/>
                <a:cs typeface="Times New Roman" panose="02020603050405020304" pitchFamily="18" charset="0"/>
              </a:rPr>
              <a:t> , R., </a:t>
            </a:r>
            <a:r>
              <a:rPr lang="en-IN" sz="2000" dirty="0" err="1">
                <a:latin typeface="Times New Roman" panose="02020603050405020304" pitchFamily="18" charset="0"/>
                <a:cs typeface="Times New Roman" panose="02020603050405020304" pitchFamily="18" charset="0"/>
              </a:rPr>
              <a:t>Pfisterer</a:t>
            </a:r>
            <a:r>
              <a:rPr lang="en-IN" sz="2000" dirty="0">
                <a:latin typeface="Times New Roman" panose="02020603050405020304" pitchFamily="18" charset="0"/>
                <a:cs typeface="Times New Roman" panose="02020603050405020304" pitchFamily="18" charset="0"/>
              </a:rPr>
              <a:t> , M., &amp; </a:t>
            </a:r>
            <a:r>
              <a:rPr lang="en-IN" sz="2000" dirty="0" err="1">
                <a:latin typeface="Times New Roman" panose="02020603050405020304" pitchFamily="18" charset="0"/>
                <a:cs typeface="Times New Roman" panose="02020603050405020304" pitchFamily="18" charset="0"/>
              </a:rPr>
              <a:t>Steinbrunn</a:t>
            </a:r>
            <a:r>
              <a:rPr lang="en-IN" sz="2000" dirty="0">
                <a:latin typeface="Times New Roman" panose="02020603050405020304" pitchFamily="18" charset="0"/>
                <a:cs typeface="Times New Roman" panose="02020603050405020304" pitchFamily="18" charset="0"/>
              </a:rPr>
              <a:t> , W. (1988). UCI Machine Learning Repository: Heart Disease Data Set. </a:t>
            </a:r>
            <a:r>
              <a:rPr lang="en-IN" sz="2000" dirty="0">
                <a:latin typeface="Times New Roman" panose="02020603050405020304" pitchFamily="18" charset="0"/>
                <a:cs typeface="Times New Roman" panose="02020603050405020304" pitchFamily="18" charset="0"/>
                <a:hlinkClick r:id="rId6"/>
              </a:rPr>
              <a:t>https://archive.ics.uci.edu/ml/datasets/Heart+Disease/</a:t>
            </a:r>
            <a:r>
              <a:rPr lang="en-IN" sz="2000" dirty="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6460D2B-BC46-56EB-78A4-7AEDD227693D}"/>
              </a:ext>
            </a:extLst>
          </p:cNvPr>
          <p:cNvSpPr>
            <a:spLocks noGrp="1"/>
          </p:cNvSpPr>
          <p:nvPr>
            <p:ph type="dt" sz="half" idx="10"/>
          </p:nvPr>
        </p:nvSpPr>
        <p:spPr/>
        <p:txBody>
          <a:bodyPr/>
          <a:lstStyle/>
          <a:p>
            <a:fld id="{8763F991-D22F-4543-B766-FB1CB6879A53}" type="datetime1">
              <a:rPr lang="en-IN" smtClean="0"/>
              <a:t>19-01-2024</a:t>
            </a:fld>
            <a:endParaRPr lang="en-IN"/>
          </a:p>
        </p:txBody>
      </p:sp>
      <p:sp>
        <p:nvSpPr>
          <p:cNvPr id="5" name="Slide Number Placeholder 4">
            <a:extLst>
              <a:ext uri="{FF2B5EF4-FFF2-40B4-BE49-F238E27FC236}">
                <a16:creationId xmlns:a16="http://schemas.microsoft.com/office/drawing/2014/main" id="{4BD2D98E-9F03-F5C7-106E-AD251AFD85CC}"/>
              </a:ext>
            </a:extLst>
          </p:cNvPr>
          <p:cNvSpPr>
            <a:spLocks noGrp="1"/>
          </p:cNvSpPr>
          <p:nvPr>
            <p:ph type="sldNum" sz="quarter" idx="12"/>
          </p:nvPr>
        </p:nvSpPr>
        <p:spPr/>
        <p:txBody>
          <a:bodyPr/>
          <a:lstStyle/>
          <a:p>
            <a:fld id="{96E1D951-323A-4315-BE43-C5148B2518EA}" type="slidenum">
              <a:rPr lang="en-IN" smtClean="0"/>
              <a:t>14</a:t>
            </a:fld>
            <a:endParaRPr lang="en-IN"/>
          </a:p>
        </p:txBody>
      </p:sp>
      <p:sp>
        <p:nvSpPr>
          <p:cNvPr id="6" name="Footer Placeholder 5">
            <a:extLst>
              <a:ext uri="{FF2B5EF4-FFF2-40B4-BE49-F238E27FC236}">
                <a16:creationId xmlns:a16="http://schemas.microsoft.com/office/drawing/2014/main" id="{34D2E941-762A-5671-434B-B0B22DE2BFD7}"/>
              </a:ext>
            </a:extLst>
          </p:cNvPr>
          <p:cNvSpPr>
            <a:spLocks noGrp="1"/>
          </p:cNvSpPr>
          <p:nvPr>
            <p:ph type="ftr" sz="quarter" idx="11"/>
          </p:nvPr>
        </p:nvSpPr>
        <p:spPr/>
        <p:txBody>
          <a:bodyPr/>
          <a:lstStyle/>
          <a:p>
            <a:r>
              <a:rPr lang="en-IN" dirty="0"/>
              <a:t>Heart disease prediction</a:t>
            </a:r>
          </a:p>
        </p:txBody>
      </p:sp>
    </p:spTree>
    <p:extLst>
      <p:ext uri="{BB962C8B-B14F-4D97-AF65-F5344CB8AC3E}">
        <p14:creationId xmlns:p14="http://schemas.microsoft.com/office/powerpoint/2010/main" val="64144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0309-BA80-3DB3-A216-446D675805D7}"/>
              </a:ext>
            </a:extLst>
          </p:cNvPr>
          <p:cNvSpPr>
            <a:spLocks noGrp="1"/>
          </p:cNvSpPr>
          <p:nvPr>
            <p:ph type="title"/>
          </p:nvPr>
        </p:nvSpPr>
        <p:spPr>
          <a:xfrm>
            <a:off x="1031147" y="2495928"/>
            <a:ext cx="10515600" cy="1325563"/>
          </a:xfrm>
        </p:spPr>
        <p:txBody>
          <a:bodyPr/>
          <a:lstStyle/>
          <a:p>
            <a:r>
              <a:rPr lang="en-US" dirty="0"/>
              <a:t>                         </a:t>
            </a: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59017A5-C1A4-9BD1-68C4-8D1D1B27F9B5}"/>
              </a:ext>
            </a:extLst>
          </p:cNvPr>
          <p:cNvSpPr>
            <a:spLocks noGrp="1"/>
          </p:cNvSpPr>
          <p:nvPr>
            <p:ph type="dt" sz="half" idx="10"/>
          </p:nvPr>
        </p:nvSpPr>
        <p:spPr/>
        <p:txBody>
          <a:bodyPr/>
          <a:lstStyle/>
          <a:p>
            <a:fld id="{6013E429-7E15-4871-B856-769922195AEB}" type="datetime1">
              <a:rPr lang="en-IN" smtClean="0"/>
              <a:t>19-01-2024</a:t>
            </a:fld>
            <a:endParaRPr lang="en-IN"/>
          </a:p>
        </p:txBody>
      </p:sp>
      <p:sp>
        <p:nvSpPr>
          <p:cNvPr id="4" name="Footer Placeholder 3">
            <a:extLst>
              <a:ext uri="{FF2B5EF4-FFF2-40B4-BE49-F238E27FC236}">
                <a16:creationId xmlns:a16="http://schemas.microsoft.com/office/drawing/2014/main" id="{FECBCDCC-6A82-6DCB-28BF-917F5856CC0A}"/>
              </a:ext>
            </a:extLst>
          </p:cNvPr>
          <p:cNvSpPr>
            <a:spLocks noGrp="1"/>
          </p:cNvSpPr>
          <p:nvPr>
            <p:ph type="ftr" sz="quarter" idx="11"/>
          </p:nvPr>
        </p:nvSpPr>
        <p:spPr/>
        <p:txBody>
          <a:bodyPr/>
          <a:lstStyle/>
          <a:p>
            <a:r>
              <a:rPr lang="en-IN" dirty="0"/>
              <a:t>Heart disease prediction</a:t>
            </a:r>
          </a:p>
        </p:txBody>
      </p:sp>
      <p:sp>
        <p:nvSpPr>
          <p:cNvPr id="5" name="Slide Number Placeholder 4">
            <a:extLst>
              <a:ext uri="{FF2B5EF4-FFF2-40B4-BE49-F238E27FC236}">
                <a16:creationId xmlns:a16="http://schemas.microsoft.com/office/drawing/2014/main" id="{910641D8-67EA-F9CB-7EA7-A164BE37895A}"/>
              </a:ext>
            </a:extLst>
          </p:cNvPr>
          <p:cNvSpPr>
            <a:spLocks noGrp="1"/>
          </p:cNvSpPr>
          <p:nvPr>
            <p:ph type="sldNum" sz="quarter" idx="12"/>
          </p:nvPr>
        </p:nvSpPr>
        <p:spPr/>
        <p:txBody>
          <a:bodyPr/>
          <a:lstStyle/>
          <a:p>
            <a:fld id="{96E1D951-323A-4315-BE43-C5148B2518EA}" type="slidenum">
              <a:rPr lang="en-IN" smtClean="0"/>
              <a:t>15</a:t>
            </a:fld>
            <a:endParaRPr lang="en-IN"/>
          </a:p>
        </p:txBody>
      </p:sp>
    </p:spTree>
    <p:extLst>
      <p:ext uri="{BB962C8B-B14F-4D97-AF65-F5344CB8AC3E}">
        <p14:creationId xmlns:p14="http://schemas.microsoft.com/office/powerpoint/2010/main" val="62188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E607-D974-B33A-D78B-0C66F551C3DB}"/>
              </a:ext>
            </a:extLst>
          </p:cNvPr>
          <p:cNvSpPr>
            <a:spLocks noGrp="1"/>
          </p:cNvSpPr>
          <p:nvPr>
            <p:ph type="title"/>
          </p:nvPr>
        </p:nvSpPr>
        <p:spPr>
          <a:xfrm>
            <a:off x="711200" y="2313355"/>
            <a:ext cx="10642600" cy="1500554"/>
          </a:xfrm>
        </p:spPr>
        <p:txBody>
          <a:bodyPr>
            <a:normAutofit fontScale="90000"/>
          </a:bodyPr>
          <a:lstStyle/>
          <a:p>
            <a:r>
              <a:rPr lang="en-US" sz="4000" b="1" u="sng" dirty="0">
                <a:latin typeface="Times New Roman" panose="02020603050405020304" pitchFamily="18" charset="0"/>
                <a:cs typeface="Times New Roman" panose="02020603050405020304" pitchFamily="18" charset="0"/>
              </a:rPr>
              <a:t>OBJECTIVE</a:t>
            </a:r>
            <a:r>
              <a:rPr lang="en-US" sz="4900" b="1" dirty="0">
                <a:latin typeface="Times New Roman" panose="02020603050405020304" pitchFamily="18" charset="0"/>
                <a:cs typeface="Times New Roman" panose="02020603050405020304" pitchFamily="18" charset="0"/>
              </a:rPr>
              <a:t>:</a:t>
            </a:r>
            <a:r>
              <a:rPr lang="en-US" sz="4900" dirty="0">
                <a:latin typeface="Times New Roman" panose="02020603050405020304" pitchFamily="18" charset="0"/>
                <a:cs typeface="Times New Roman" panose="02020603050405020304" pitchFamily="18" charset="0"/>
              </a:rPr>
              <a:t> </a:t>
            </a:r>
            <a:br>
              <a:rPr lang="en-US" sz="4900" dirty="0">
                <a:latin typeface="Times New Roman" panose="02020603050405020304" pitchFamily="18" charset="0"/>
                <a:cs typeface="Times New Roman" panose="02020603050405020304" pitchFamily="18" charset="0"/>
              </a:rPr>
            </a:br>
            <a:br>
              <a:rPr lang="en-US" sz="49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TO PREDICT THE HEART DISEASE USING DATA MINING </a:t>
            </a:r>
            <a:br>
              <a:rPr lang="en-US" sz="4900"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AB03160-9669-BFB6-07FB-73AA53C41475}"/>
              </a:ext>
            </a:extLst>
          </p:cNvPr>
          <p:cNvSpPr>
            <a:spLocks noGrp="1"/>
          </p:cNvSpPr>
          <p:nvPr>
            <p:ph type="dt" sz="half" idx="10"/>
          </p:nvPr>
        </p:nvSpPr>
        <p:spPr/>
        <p:txBody>
          <a:bodyPr/>
          <a:lstStyle/>
          <a:p>
            <a:fld id="{9CFA99A8-94DD-4DF9-A09B-1C55AE270DB9}" type="datetime1">
              <a:rPr lang="en-IN" smtClean="0"/>
              <a:t>19-01-2024</a:t>
            </a:fld>
            <a:endParaRPr lang="en-IN"/>
          </a:p>
        </p:txBody>
      </p:sp>
      <p:sp>
        <p:nvSpPr>
          <p:cNvPr id="4" name="Slide Number Placeholder 3">
            <a:extLst>
              <a:ext uri="{FF2B5EF4-FFF2-40B4-BE49-F238E27FC236}">
                <a16:creationId xmlns:a16="http://schemas.microsoft.com/office/drawing/2014/main" id="{DC8C0890-CAD4-2B3A-947A-1E2D35C05E2E}"/>
              </a:ext>
            </a:extLst>
          </p:cNvPr>
          <p:cNvSpPr>
            <a:spLocks noGrp="1"/>
          </p:cNvSpPr>
          <p:nvPr>
            <p:ph type="sldNum" sz="quarter" idx="12"/>
          </p:nvPr>
        </p:nvSpPr>
        <p:spPr/>
        <p:txBody>
          <a:bodyPr/>
          <a:lstStyle/>
          <a:p>
            <a:fld id="{96E1D951-323A-4315-BE43-C5148B2518EA}" type="slidenum">
              <a:rPr lang="en-IN" smtClean="0"/>
              <a:t>2</a:t>
            </a:fld>
            <a:endParaRPr lang="en-IN"/>
          </a:p>
        </p:txBody>
      </p:sp>
      <p:sp>
        <p:nvSpPr>
          <p:cNvPr id="5" name="Footer Placeholder 4">
            <a:extLst>
              <a:ext uri="{FF2B5EF4-FFF2-40B4-BE49-F238E27FC236}">
                <a16:creationId xmlns:a16="http://schemas.microsoft.com/office/drawing/2014/main" id="{CE5A3966-8513-4969-165C-0F5354314667}"/>
              </a:ext>
            </a:extLst>
          </p:cNvPr>
          <p:cNvSpPr>
            <a:spLocks noGrp="1"/>
          </p:cNvSpPr>
          <p:nvPr>
            <p:ph type="ftr" sz="quarter" idx="11"/>
          </p:nvPr>
        </p:nvSpPr>
        <p:spPr/>
        <p:txBody>
          <a:bodyPr/>
          <a:lstStyle/>
          <a:p>
            <a:r>
              <a:rPr lang="en-IN" dirty="0"/>
              <a:t>Heart disease prediction</a:t>
            </a:r>
          </a:p>
        </p:txBody>
      </p:sp>
    </p:spTree>
    <p:extLst>
      <p:ext uri="{BB962C8B-B14F-4D97-AF65-F5344CB8AC3E}">
        <p14:creationId xmlns:p14="http://schemas.microsoft.com/office/powerpoint/2010/main" val="333096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85BA03-4118-5D5B-DC59-558265069722}"/>
              </a:ext>
            </a:extLst>
          </p:cNvPr>
          <p:cNvSpPr>
            <a:spLocks noGrp="1"/>
          </p:cNvSpPr>
          <p:nvPr>
            <p:ph type="title"/>
          </p:nvPr>
        </p:nvSpPr>
        <p:spPr/>
        <p:txBody>
          <a:bodyPr/>
          <a:lstStyle/>
          <a:p>
            <a:r>
              <a:rPr lang="en-US" dirty="0"/>
              <a:t>                        </a:t>
            </a:r>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E706449-7DCF-FEF7-F68B-2D61BD513665}"/>
              </a:ext>
            </a:extLst>
          </p:cNvPr>
          <p:cNvSpPr>
            <a:spLocks noGrp="1"/>
          </p:cNvSpPr>
          <p:nvPr>
            <p:ph idx="1"/>
          </p:nvPr>
        </p:nvSpPr>
        <p:spPr>
          <a:xfrm>
            <a:off x="838200" y="1825625"/>
            <a:ext cx="10515600" cy="4351338"/>
          </a:xfrm>
        </p:spPr>
        <p:txBody>
          <a:bodyPr>
            <a:normAutofit lnSpcReduction="10000"/>
          </a:bodyPr>
          <a:lstStyle/>
          <a:p>
            <a:pPr marR="0" lvl="0" algn="just" defTabSz="914400" rtl="0" eaLnBrk="1" fontAlgn="auto" latinLnBrk="0" hangingPunct="1">
              <a:lnSpc>
                <a:spcPct val="170000"/>
              </a:lnSpc>
              <a:spcBef>
                <a:spcPts val="1000"/>
              </a:spcBef>
              <a:spcAft>
                <a:spcPts val="0"/>
              </a:spcAft>
              <a:buClrTx/>
              <a:buSzTx/>
              <a:buFont typeface="Wingdings" panose="05000000000000000000" pitchFamily="2" charset="2"/>
              <a:buChar char="v"/>
              <a:tabLst/>
              <a:defRPr/>
            </a:pPr>
            <a:r>
              <a:rPr lang="en-US" sz="1600" dirty="0">
                <a:effectLst/>
                <a:latin typeface="Book Antiqua" panose="02040602050305030304" pitchFamily="18" charset="0"/>
                <a:ea typeface="Arial MT"/>
                <a:cs typeface="Arial MT"/>
              </a:rPr>
              <a:t>Data mining is the process of sorting through large data sets to identify patterns and relationships that can help solve business problems through data analysis. g. Data mining provides a set of tools and techniques that can be applied to this processed data to discover hidden patterns.</a:t>
            </a:r>
            <a:r>
              <a:rPr lang="en-US" sz="1600" spc="-5" dirty="0">
                <a:effectLst/>
                <a:latin typeface="Book Antiqua" panose="02040602050305030304" pitchFamily="18" charset="0"/>
                <a:ea typeface="Arial MT"/>
                <a:cs typeface="Arial MT"/>
              </a:rPr>
              <a:t> </a:t>
            </a:r>
          </a:p>
          <a:p>
            <a:pPr marR="0" lvl="0" algn="just" defTabSz="914400" rtl="0" eaLnBrk="1" fontAlgn="auto" latinLnBrk="0" hangingPunct="1">
              <a:lnSpc>
                <a:spcPct val="170000"/>
              </a:lnSpc>
              <a:spcBef>
                <a:spcPts val="1000"/>
              </a:spcBef>
              <a:spcAft>
                <a:spcPts val="0"/>
              </a:spcAft>
              <a:buClrTx/>
              <a:buSzTx/>
              <a:buFont typeface="Wingdings" panose="05000000000000000000" pitchFamily="2" charset="2"/>
              <a:buChar char="v"/>
              <a:tabLst/>
              <a:defRPr/>
            </a:pPr>
            <a:r>
              <a:rPr lang="en-US" sz="1600" dirty="0">
                <a:effectLst/>
                <a:latin typeface="Book Antiqua" panose="02040602050305030304" pitchFamily="18" charset="0"/>
                <a:ea typeface="Arial MT"/>
                <a:cs typeface="Arial MT"/>
              </a:rPr>
              <a:t>Cardiovascular diseases refer to various disorders that can affect the heart</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and circulatory system. Heart disease has been common for a long time</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and is still one of the most severe diseases today. </a:t>
            </a:r>
          </a:p>
          <a:p>
            <a:pPr marR="0" lvl="0" algn="just" defTabSz="914400" rtl="0" eaLnBrk="1" fontAlgn="auto" latinLnBrk="0" hangingPunct="1">
              <a:lnSpc>
                <a:spcPct val="170000"/>
              </a:lnSpc>
              <a:spcBef>
                <a:spcPts val="1000"/>
              </a:spcBef>
              <a:spcAft>
                <a:spcPts val="0"/>
              </a:spcAft>
              <a:buClrTx/>
              <a:buSzTx/>
              <a:buFont typeface="Wingdings" panose="05000000000000000000" pitchFamily="2" charset="2"/>
              <a:buChar char="v"/>
              <a:tabLst/>
              <a:defRPr/>
            </a:pPr>
            <a:r>
              <a:rPr lang="en-US" sz="1600" dirty="0">
                <a:effectLst/>
                <a:latin typeface="Book Antiqua" panose="02040602050305030304" pitchFamily="18" charset="0"/>
                <a:ea typeface="Arial MT"/>
                <a:cs typeface="Arial MT"/>
              </a:rPr>
              <a:t>According to WHO,</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cardiovascular</a:t>
            </a:r>
            <a:r>
              <a:rPr lang="en-US" sz="1600" spc="-1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diseases(CVDs)</a:t>
            </a:r>
            <a:r>
              <a:rPr lang="en-US" sz="1600" spc="-1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are</a:t>
            </a:r>
            <a:r>
              <a:rPr lang="en-US" sz="1600" spc="-1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the</a:t>
            </a:r>
            <a:r>
              <a:rPr lang="en-US" sz="1600" spc="-10"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number</a:t>
            </a:r>
            <a:r>
              <a:rPr lang="en-US" sz="1600" spc="-1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1</a:t>
            </a:r>
            <a:r>
              <a:rPr lang="en-US" sz="1600" spc="-1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cause</a:t>
            </a:r>
            <a:r>
              <a:rPr lang="en-US" sz="1600" spc="-10"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of</a:t>
            </a:r>
            <a:r>
              <a:rPr lang="en-US" sz="1600" spc="-1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death</a:t>
            </a:r>
            <a:r>
              <a:rPr lang="en-US" sz="1600" spc="-15" dirty="0">
                <a:effectLst/>
                <a:latin typeface="Book Antiqua" panose="02040602050305030304" pitchFamily="18" charset="0"/>
                <a:ea typeface="Arial MT"/>
                <a:cs typeface="Arial MT"/>
              </a:rPr>
              <a:t> </a:t>
            </a:r>
            <a:r>
              <a:rPr lang="en-US" sz="1600" dirty="0" err="1">
                <a:effectLst/>
                <a:latin typeface="Book Antiqua" panose="02040602050305030304" pitchFamily="18" charset="0"/>
                <a:ea typeface="Arial MT"/>
                <a:cs typeface="Arial MT"/>
              </a:rPr>
              <a:t>globally.Four</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out</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of</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5</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CVD</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deaths</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are</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due</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to</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heart</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attacks</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and</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strokes,</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and</a:t>
            </a:r>
            <a:r>
              <a:rPr lang="en-IN" sz="1600" dirty="0">
                <a:latin typeface="Arial MT"/>
                <a:ea typeface="Arial MT"/>
                <a:cs typeface="Arial MT"/>
              </a:rPr>
              <a:t> </a:t>
            </a:r>
            <a:r>
              <a:rPr lang="en-US" sz="1600" dirty="0">
                <a:effectLst/>
                <a:latin typeface="Book Antiqua" panose="02040602050305030304" pitchFamily="18" charset="0"/>
                <a:ea typeface="Arial MT"/>
                <a:cs typeface="Arial MT"/>
              </a:rPr>
              <a:t>one-third</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of</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these</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deaths</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occur</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prematurely</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in</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people</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under</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70</a:t>
            </a:r>
            <a:r>
              <a:rPr lang="en-US" sz="1600" spc="-5" dirty="0">
                <a:effectLst/>
                <a:latin typeface="Book Antiqua" panose="02040602050305030304" pitchFamily="18" charset="0"/>
                <a:ea typeface="Arial MT"/>
                <a:cs typeface="Arial MT"/>
              </a:rPr>
              <a:t> </a:t>
            </a:r>
            <a:r>
              <a:rPr lang="en-US" sz="1600" dirty="0">
                <a:effectLst/>
                <a:latin typeface="Book Antiqua" panose="02040602050305030304" pitchFamily="18" charset="0"/>
                <a:ea typeface="Arial MT"/>
                <a:cs typeface="Arial MT"/>
              </a:rPr>
              <a:t>years of age .</a:t>
            </a:r>
          </a:p>
          <a:p>
            <a:pPr marR="0" lvl="0" algn="just" defTabSz="914400" rtl="0" eaLnBrk="1" fontAlgn="auto" latinLnBrk="0" hangingPunct="1">
              <a:lnSpc>
                <a:spcPct val="170000"/>
              </a:lnSpc>
              <a:spcBef>
                <a:spcPts val="1000"/>
              </a:spcBef>
              <a:spcAft>
                <a:spcPts val="0"/>
              </a:spcAft>
              <a:buClrTx/>
              <a:buSzTx/>
              <a:buFont typeface="Wingdings" panose="05000000000000000000" pitchFamily="2" charset="2"/>
              <a:buChar char="v"/>
              <a:tabLst/>
              <a:defRPr/>
            </a:pPr>
            <a:r>
              <a:rPr lang="en-US" sz="1500" dirty="0">
                <a:effectLst/>
                <a:latin typeface="Book Antiqua" panose="02040602050305030304" pitchFamily="18" charset="0"/>
                <a:ea typeface="Arial MT"/>
                <a:cs typeface="Arial MT"/>
              </a:rPr>
              <a:t>Our</a:t>
            </a:r>
            <a:r>
              <a:rPr lang="en-US" sz="1500" spc="-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research</a:t>
            </a:r>
            <a:r>
              <a:rPr lang="en-US" sz="1500" spc="-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can</a:t>
            </a:r>
            <a:r>
              <a:rPr lang="en-US" sz="1500" spc="-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identify</a:t>
            </a:r>
            <a:r>
              <a:rPr lang="en-US" sz="1500" spc="-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people</a:t>
            </a:r>
            <a:r>
              <a:rPr lang="en-US" sz="1500" spc="-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who</a:t>
            </a:r>
            <a:r>
              <a:rPr lang="en-US" sz="1500" spc="-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are</a:t>
            </a:r>
            <a:r>
              <a:rPr lang="en-US" sz="1500" spc="-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more</a:t>
            </a:r>
            <a:r>
              <a:rPr lang="en-US" sz="1500" spc="-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likely</a:t>
            </a:r>
            <a:r>
              <a:rPr lang="en-US" sz="1500" spc="-5" dirty="0">
                <a:effectLst/>
                <a:latin typeface="Book Antiqua" panose="02040602050305030304" pitchFamily="18" charset="0"/>
                <a:ea typeface="Arial MT"/>
                <a:cs typeface="Arial MT"/>
              </a:rPr>
              <a:t> </a:t>
            </a:r>
            <a:r>
              <a:rPr lang="en-US" sz="1500" dirty="0" err="1">
                <a:effectLst/>
                <a:latin typeface="Book Antiqua" panose="02040602050305030304" pitchFamily="18" charset="0"/>
                <a:ea typeface="Arial MT"/>
                <a:cs typeface="Arial MT"/>
              </a:rPr>
              <a:t>tobe</a:t>
            </a:r>
            <a:r>
              <a:rPr lang="en-US" sz="1500" spc="-20"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diagnosed</a:t>
            </a:r>
            <a:r>
              <a:rPr lang="en-US" sz="1500" spc="-1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with</a:t>
            </a:r>
            <a:r>
              <a:rPr lang="en-US" sz="1500" spc="-1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heart</a:t>
            </a:r>
            <a:r>
              <a:rPr lang="en-US" sz="1500" spc="-1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disease</a:t>
            </a:r>
            <a:r>
              <a:rPr lang="en-US" sz="1500" spc="-1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based</a:t>
            </a:r>
            <a:r>
              <a:rPr lang="en-US" sz="1500" spc="-1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on</a:t>
            </a:r>
            <a:r>
              <a:rPr lang="en-US" sz="1500" spc="-1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their</a:t>
            </a:r>
            <a:r>
              <a:rPr lang="en-US" sz="1500" spc="-1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medical</a:t>
            </a:r>
            <a:r>
              <a:rPr lang="en-US" sz="1500" spc="-15" dirty="0">
                <a:effectLst/>
                <a:latin typeface="Book Antiqua" panose="02040602050305030304" pitchFamily="18" charset="0"/>
                <a:ea typeface="Arial MT"/>
                <a:cs typeface="Arial MT"/>
              </a:rPr>
              <a:t> </a:t>
            </a:r>
            <a:r>
              <a:rPr lang="en-US" sz="1500" dirty="0" err="1">
                <a:effectLst/>
                <a:latin typeface="Book Antiqua" panose="02040602050305030304" pitchFamily="18" charset="0"/>
                <a:ea typeface="Arial MT"/>
                <a:cs typeface="Arial MT"/>
              </a:rPr>
              <a:t>history.It</a:t>
            </a:r>
            <a:r>
              <a:rPr lang="en-US" sz="1500" spc="-1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predicts</a:t>
            </a:r>
            <a:r>
              <a:rPr lang="en-US" sz="1500" spc="-37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based on factors like sugar level, blood pressure, chest pain, cholesterol,</a:t>
            </a:r>
            <a:r>
              <a:rPr lang="en-US" sz="1500" spc="-375" dirty="0">
                <a:effectLst/>
                <a:latin typeface="Book Antiqua" panose="02040602050305030304" pitchFamily="18" charset="0"/>
                <a:ea typeface="Arial MT"/>
                <a:cs typeface="Arial MT"/>
              </a:rPr>
              <a:t> </a:t>
            </a:r>
            <a:r>
              <a:rPr lang="en-US" sz="1500" dirty="0">
                <a:effectLst/>
                <a:latin typeface="Book Antiqua" panose="02040602050305030304" pitchFamily="18" charset="0"/>
                <a:ea typeface="Arial MT"/>
                <a:cs typeface="Arial MT"/>
              </a:rPr>
              <a:t>etc.</a:t>
            </a:r>
            <a:endParaRPr kumimoji="0" lang="en-IN" sz="15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just">
              <a:lnSpc>
                <a:spcPct val="170000"/>
              </a:lnSpc>
            </a:pPr>
            <a:endParaRPr lang="en-US" dirty="0"/>
          </a:p>
        </p:txBody>
      </p:sp>
      <p:sp>
        <p:nvSpPr>
          <p:cNvPr id="6" name="Date Placeholder 5">
            <a:extLst>
              <a:ext uri="{FF2B5EF4-FFF2-40B4-BE49-F238E27FC236}">
                <a16:creationId xmlns:a16="http://schemas.microsoft.com/office/drawing/2014/main" id="{59AA7BAA-FC0F-1E7D-6A68-C2C8E989AD4F}"/>
              </a:ext>
            </a:extLst>
          </p:cNvPr>
          <p:cNvSpPr>
            <a:spLocks noGrp="1"/>
          </p:cNvSpPr>
          <p:nvPr>
            <p:ph type="dt" sz="half" idx="10"/>
          </p:nvPr>
        </p:nvSpPr>
        <p:spPr/>
        <p:txBody>
          <a:bodyPr/>
          <a:lstStyle/>
          <a:p>
            <a:fld id="{AA6F66E2-C774-46B2-8C91-EC8C71BFDC99}" type="datetime1">
              <a:rPr lang="en-IN" smtClean="0"/>
              <a:t>19-01-2024</a:t>
            </a:fld>
            <a:endParaRPr lang="en-IN"/>
          </a:p>
        </p:txBody>
      </p:sp>
      <p:sp>
        <p:nvSpPr>
          <p:cNvPr id="7" name="Slide Number Placeholder 6">
            <a:extLst>
              <a:ext uri="{FF2B5EF4-FFF2-40B4-BE49-F238E27FC236}">
                <a16:creationId xmlns:a16="http://schemas.microsoft.com/office/drawing/2014/main" id="{7ACD075E-AE59-F389-8054-763D74291D20}"/>
              </a:ext>
            </a:extLst>
          </p:cNvPr>
          <p:cNvSpPr>
            <a:spLocks noGrp="1"/>
          </p:cNvSpPr>
          <p:nvPr>
            <p:ph type="sldNum" sz="quarter" idx="12"/>
          </p:nvPr>
        </p:nvSpPr>
        <p:spPr/>
        <p:txBody>
          <a:bodyPr/>
          <a:lstStyle/>
          <a:p>
            <a:fld id="{96E1D951-323A-4315-BE43-C5148B2518EA}" type="slidenum">
              <a:rPr lang="en-IN" smtClean="0"/>
              <a:t>3</a:t>
            </a:fld>
            <a:endParaRPr lang="en-IN" dirty="0"/>
          </a:p>
        </p:txBody>
      </p:sp>
      <p:sp>
        <p:nvSpPr>
          <p:cNvPr id="8" name="Footer Placeholder 7">
            <a:extLst>
              <a:ext uri="{FF2B5EF4-FFF2-40B4-BE49-F238E27FC236}">
                <a16:creationId xmlns:a16="http://schemas.microsoft.com/office/drawing/2014/main" id="{04F32686-EF8A-5BCE-D755-DD3F510CE664}"/>
              </a:ext>
            </a:extLst>
          </p:cNvPr>
          <p:cNvSpPr>
            <a:spLocks noGrp="1"/>
          </p:cNvSpPr>
          <p:nvPr>
            <p:ph type="ftr" sz="quarter" idx="11"/>
          </p:nvPr>
        </p:nvSpPr>
        <p:spPr/>
        <p:txBody>
          <a:bodyPr/>
          <a:lstStyle/>
          <a:p>
            <a:r>
              <a:rPr lang="en-IN" dirty="0"/>
              <a:t>Heart disease prediction</a:t>
            </a:r>
          </a:p>
        </p:txBody>
      </p:sp>
    </p:spTree>
    <p:extLst>
      <p:ext uri="{BB962C8B-B14F-4D97-AF65-F5344CB8AC3E}">
        <p14:creationId xmlns:p14="http://schemas.microsoft.com/office/powerpoint/2010/main" val="192279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5351-1E42-5CC5-AF19-A25E61E21F60}"/>
              </a:ext>
            </a:extLst>
          </p:cNvPr>
          <p:cNvSpPr>
            <a:spLocks noGrp="1"/>
          </p:cNvSpPr>
          <p:nvPr>
            <p:ph type="title"/>
          </p:nvPr>
        </p:nvSpPr>
        <p:spPr>
          <a:xfrm>
            <a:off x="654341" y="815974"/>
            <a:ext cx="10699459" cy="1286364"/>
          </a:xfrm>
        </p:spPr>
        <p:txBody>
          <a:bodyPr>
            <a:normAutofit/>
          </a:bodyPr>
          <a:lstStyle/>
          <a:p>
            <a:r>
              <a:rPr lang="en-US" dirty="0"/>
              <a:t> </a:t>
            </a:r>
            <a:r>
              <a:rPr lang="en-US" b="1" dirty="0">
                <a:latin typeface="+mn-lt"/>
              </a:rPr>
              <a:t>HEART DISEASE PREDICTION INTRODUCTION</a:t>
            </a:r>
            <a:endParaRPr lang="en-IN" b="1" u="sng"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34C4F01E-9F3C-E46E-38CA-6FDF6B1E56D1}"/>
              </a:ext>
            </a:extLst>
          </p:cNvPr>
          <p:cNvSpPr>
            <a:spLocks noGrp="1"/>
          </p:cNvSpPr>
          <p:nvPr>
            <p:ph idx="1"/>
          </p:nvPr>
        </p:nvSpPr>
        <p:spPr>
          <a:xfrm>
            <a:off x="746270" y="1985108"/>
            <a:ext cx="10515600" cy="4056918"/>
          </a:xfrm>
        </p:spPr>
        <p:txBody>
          <a:bodyPr>
            <a:normAutofit/>
          </a:bodyPr>
          <a:lstStyle/>
          <a:p>
            <a:pPr marL="0" indent="0">
              <a:buNone/>
            </a:pPr>
            <a:r>
              <a:rPr lang="en-US" sz="2000" dirty="0">
                <a:solidFill>
                  <a:srgbClr val="292929"/>
                </a:solidFill>
                <a:latin typeface="source-serif-pro"/>
              </a:rPr>
              <a:t>Data Mining </a:t>
            </a:r>
            <a:r>
              <a:rPr lang="en-US" sz="2000" b="0" i="0" dirty="0">
                <a:solidFill>
                  <a:srgbClr val="292929"/>
                </a:solidFill>
                <a:effectLst/>
                <a:latin typeface="source-serif-pro"/>
              </a:rPr>
              <a:t>plays an essential role in predicting the presence/absence of Locomotor disorders, Heart diseases, and more. Such information, if predicted well in advance, can provide important insights to doctors who can then adapt their diagnosis and treatment per a patient basis. Heart disease prediction can be done using various approaches. The primary classification techniques are:</a:t>
            </a:r>
          </a:p>
          <a:p>
            <a:pPr marL="0" indent="0">
              <a:buNone/>
            </a:pPr>
            <a:r>
              <a:rPr lang="en-US" sz="2000" dirty="0">
                <a:solidFill>
                  <a:srgbClr val="292929"/>
                </a:solidFill>
                <a:latin typeface="source-serif-pro"/>
              </a:rPr>
              <a:t>1) Data mining approaches</a:t>
            </a:r>
          </a:p>
          <a:p>
            <a:pPr marL="0" indent="0">
              <a:buNone/>
            </a:pPr>
            <a:r>
              <a:rPr lang="en-US" sz="2000" b="0" i="0" dirty="0">
                <a:solidFill>
                  <a:srgbClr val="292929"/>
                </a:solidFill>
                <a:effectLst/>
                <a:latin typeface="source-serif-pro"/>
              </a:rPr>
              <a:t>2)</a:t>
            </a:r>
            <a:r>
              <a:rPr lang="en-US" sz="2000" dirty="0">
                <a:solidFill>
                  <a:srgbClr val="292929"/>
                </a:solidFill>
                <a:latin typeface="source-serif-pro"/>
              </a:rPr>
              <a:t>Clustering </a:t>
            </a:r>
            <a:r>
              <a:rPr lang="en-US" sz="2000" b="0" i="0" dirty="0">
                <a:solidFill>
                  <a:srgbClr val="292929"/>
                </a:solidFill>
                <a:effectLst/>
                <a:latin typeface="source-serif-pro"/>
              </a:rPr>
              <a:t>approaches</a:t>
            </a:r>
          </a:p>
          <a:p>
            <a:pPr marL="0" indent="0">
              <a:buNone/>
            </a:pPr>
            <a:r>
              <a:rPr lang="en-US" sz="2000" b="0" i="0" dirty="0">
                <a:solidFill>
                  <a:srgbClr val="292929"/>
                </a:solidFill>
                <a:effectLst/>
                <a:latin typeface="source-serif-pro"/>
              </a:rPr>
              <a:t>The </a:t>
            </a:r>
            <a:r>
              <a:rPr lang="en-US" sz="2000" dirty="0">
                <a:solidFill>
                  <a:srgbClr val="292929"/>
                </a:solidFill>
                <a:latin typeface="source-serif-pro"/>
              </a:rPr>
              <a:t>data mining</a:t>
            </a:r>
            <a:r>
              <a:rPr lang="en-US" sz="2000" b="0" i="0" dirty="0">
                <a:solidFill>
                  <a:srgbClr val="292929"/>
                </a:solidFill>
                <a:effectLst/>
                <a:latin typeface="source-serif-pro"/>
              </a:rPr>
              <a:t> algorithm</a:t>
            </a:r>
            <a:r>
              <a:rPr lang="en-US" sz="2000" dirty="0">
                <a:solidFill>
                  <a:srgbClr val="292929"/>
                </a:solidFill>
                <a:latin typeface="source-serif-pro"/>
              </a:rPr>
              <a:t>s are used in this work to find heart disease.</a:t>
            </a:r>
          </a:p>
          <a:p>
            <a:pPr marL="0" indent="0">
              <a:buNone/>
            </a:pPr>
            <a:r>
              <a:rPr lang="en-US" sz="2000" b="0" i="0" dirty="0">
                <a:solidFill>
                  <a:srgbClr val="292929"/>
                </a:solidFill>
                <a:effectLst/>
                <a:latin typeface="source-serif-pro"/>
              </a:rPr>
              <a:t>T</a:t>
            </a:r>
            <a:r>
              <a:rPr lang="en-US" sz="2000" dirty="0">
                <a:solidFill>
                  <a:srgbClr val="292929"/>
                </a:solidFill>
                <a:latin typeface="source-serif-pro"/>
              </a:rPr>
              <a:t>he textual data should be preprocessed before being them as input to the data mining algorithms.</a:t>
            </a:r>
          </a:p>
          <a:p>
            <a:pPr marL="0" indent="0">
              <a:buNone/>
            </a:pPr>
            <a:endParaRPr lang="en-US" sz="2000" dirty="0">
              <a:solidFill>
                <a:srgbClr val="292929"/>
              </a:solidFill>
              <a:latin typeface="source-serif-pro"/>
            </a:endParaRPr>
          </a:p>
          <a:p>
            <a:pPr marL="0" indent="0">
              <a:buNone/>
            </a:pPr>
            <a:endParaRPr lang="en-US" sz="1600" b="0" i="0" dirty="0">
              <a:solidFill>
                <a:srgbClr val="292929"/>
              </a:solidFill>
              <a:effectLst/>
              <a:latin typeface="source-serif-pro"/>
            </a:endParaRPr>
          </a:p>
          <a:p>
            <a:pPr marL="0" indent="0">
              <a:buNone/>
            </a:pPr>
            <a:endParaRPr lang="en-US" sz="1600" b="0" i="0" dirty="0">
              <a:solidFill>
                <a:srgbClr val="292929"/>
              </a:solidFill>
              <a:effectLst/>
              <a:latin typeface="source-serif-pro"/>
            </a:endParaRPr>
          </a:p>
          <a:p>
            <a:pPr marL="0" indent="0">
              <a:buNone/>
            </a:pPr>
            <a:endParaRPr lang="en-US" sz="1600" b="0" i="0" dirty="0">
              <a:solidFill>
                <a:srgbClr val="292929"/>
              </a:solidFill>
              <a:effectLst/>
              <a:latin typeface="source-serif-pro"/>
            </a:endParaRPr>
          </a:p>
          <a:p>
            <a:pPr marL="0" indent="0">
              <a:buNone/>
            </a:pPr>
            <a:endParaRPr lang="en-US" sz="1600" b="0" i="0" dirty="0">
              <a:solidFill>
                <a:srgbClr val="292929"/>
              </a:solidFill>
              <a:effectLst/>
              <a:latin typeface="source-serif-pro"/>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17128A-914A-62E6-719F-4A23FC9EDEA2}"/>
              </a:ext>
            </a:extLst>
          </p:cNvPr>
          <p:cNvSpPr>
            <a:spLocks noGrp="1"/>
          </p:cNvSpPr>
          <p:nvPr>
            <p:ph type="dt" sz="half" idx="10"/>
          </p:nvPr>
        </p:nvSpPr>
        <p:spPr/>
        <p:txBody>
          <a:bodyPr/>
          <a:lstStyle/>
          <a:p>
            <a:fld id="{E7831E47-48E3-4CBB-AF1F-98C2C2F9159B}" type="datetime1">
              <a:rPr lang="en-IN" smtClean="0"/>
              <a:t>19-01-2024</a:t>
            </a:fld>
            <a:endParaRPr lang="en-IN"/>
          </a:p>
        </p:txBody>
      </p:sp>
      <p:sp>
        <p:nvSpPr>
          <p:cNvPr id="5" name="Slide Number Placeholder 4">
            <a:extLst>
              <a:ext uri="{FF2B5EF4-FFF2-40B4-BE49-F238E27FC236}">
                <a16:creationId xmlns:a16="http://schemas.microsoft.com/office/drawing/2014/main" id="{49B037BC-20F4-F32E-929C-5796037D7F69}"/>
              </a:ext>
            </a:extLst>
          </p:cNvPr>
          <p:cNvSpPr>
            <a:spLocks noGrp="1"/>
          </p:cNvSpPr>
          <p:nvPr>
            <p:ph type="sldNum" sz="quarter" idx="12"/>
          </p:nvPr>
        </p:nvSpPr>
        <p:spPr/>
        <p:txBody>
          <a:bodyPr/>
          <a:lstStyle/>
          <a:p>
            <a:fld id="{96E1D951-323A-4315-BE43-C5148B2518EA}" type="slidenum">
              <a:rPr lang="en-IN" smtClean="0"/>
              <a:t>4</a:t>
            </a:fld>
            <a:endParaRPr lang="en-IN"/>
          </a:p>
        </p:txBody>
      </p:sp>
      <p:sp>
        <p:nvSpPr>
          <p:cNvPr id="6" name="Footer Placeholder 5">
            <a:extLst>
              <a:ext uri="{FF2B5EF4-FFF2-40B4-BE49-F238E27FC236}">
                <a16:creationId xmlns:a16="http://schemas.microsoft.com/office/drawing/2014/main" id="{A755AC23-3D0B-4B1D-3DC6-ED922ED5253A}"/>
              </a:ext>
            </a:extLst>
          </p:cNvPr>
          <p:cNvSpPr>
            <a:spLocks noGrp="1"/>
          </p:cNvSpPr>
          <p:nvPr>
            <p:ph type="ftr" sz="quarter" idx="11"/>
          </p:nvPr>
        </p:nvSpPr>
        <p:spPr/>
        <p:txBody>
          <a:bodyPr/>
          <a:lstStyle/>
          <a:p>
            <a:r>
              <a:rPr lang="en-IN" dirty="0"/>
              <a:t>Heart disease prediction </a:t>
            </a:r>
          </a:p>
        </p:txBody>
      </p:sp>
    </p:spTree>
    <p:extLst>
      <p:ext uri="{BB962C8B-B14F-4D97-AF65-F5344CB8AC3E}">
        <p14:creationId xmlns:p14="http://schemas.microsoft.com/office/powerpoint/2010/main" val="129117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3F40-A6AD-A897-14D0-18B788C23418}"/>
              </a:ext>
            </a:extLst>
          </p:cNvPr>
          <p:cNvSpPr>
            <a:spLocks noGrp="1"/>
          </p:cNvSpPr>
          <p:nvPr>
            <p:ph type="title"/>
          </p:nvPr>
        </p:nvSpPr>
        <p:spPr>
          <a:xfrm>
            <a:off x="787167" y="500062"/>
            <a:ext cx="10515600" cy="1325563"/>
          </a:xfrm>
        </p:spPr>
        <p:txBody>
          <a:bodyPr/>
          <a:lstStyle/>
          <a:p>
            <a:r>
              <a:rPr lang="en-US" sz="4000" b="1" u="sng" dirty="0">
                <a:latin typeface="Times New Roman" panose="02020603050405020304" pitchFamily="18" charset="0"/>
                <a:cs typeface="Times New Roman" panose="02020603050405020304" pitchFamily="18" charset="0"/>
              </a:rPr>
              <a:t>DATA MINING TECHNIQUES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A6FC53-66D7-C9BD-B61F-7008DE1EBA42}"/>
              </a:ext>
            </a:extLst>
          </p:cNvPr>
          <p:cNvSpPr>
            <a:spLocks noGrp="1"/>
          </p:cNvSpPr>
          <p:nvPr>
            <p:ph idx="1"/>
          </p:nvPr>
        </p:nvSpPr>
        <p:spPr/>
        <p:txBody>
          <a:bodyPr>
            <a:normAutofit/>
          </a:bodyPr>
          <a:lstStyle/>
          <a:p>
            <a:pPr>
              <a:buFont typeface="Wingdings" panose="05000000000000000000" pitchFamily="2" charset="2"/>
              <a:buChar char="v"/>
            </a:pPr>
            <a:r>
              <a:rPr lang="en-US" sz="1800" dirty="0">
                <a:latin typeface="Book Antiqua" panose="02040602050305030304" pitchFamily="18" charset="0"/>
                <a:cs typeface="Times New Roman" panose="02020603050405020304" pitchFamily="18" charset="0"/>
              </a:rPr>
              <a:t>The data mining  which we used are</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Book Antiqua" panose="02040602050305030304" pitchFamily="18" charset="0"/>
              <a:ea typeface="Arial MT"/>
              <a:cs typeface="Arial MT"/>
            </a:endParaRPr>
          </a:p>
          <a:p>
            <a:pPr>
              <a:buFont typeface="Wingdings" panose="05000000000000000000" pitchFamily="2" charset="2"/>
              <a:buChar char="v"/>
            </a:pPr>
            <a:r>
              <a:rPr lang="en-US" sz="1800" b="1" dirty="0">
                <a:effectLst/>
                <a:latin typeface="Book Antiqua" panose="02040602050305030304" pitchFamily="18" charset="0"/>
                <a:ea typeface="Arial MT"/>
                <a:cs typeface="Arial MT"/>
              </a:rPr>
              <a:t>Decision Tree :</a:t>
            </a:r>
            <a:r>
              <a:rPr lang="en-US" sz="1800" dirty="0">
                <a:effectLst/>
                <a:latin typeface="Book Antiqua" panose="02040602050305030304" pitchFamily="18" charset="0"/>
                <a:ea typeface="Arial MT"/>
                <a:cs typeface="Arial MT"/>
              </a:rPr>
              <a:t> The decision Tree is the most powerful and popular tool for classification and prediction. A Decision tree is a flowchart-like tree structure, where each internal node denotes a test on an attribute, each branch represents an outcome of the test, and each leaf node (terminal node) holds a class label. </a:t>
            </a:r>
          </a:p>
          <a:p>
            <a:pPr>
              <a:buFont typeface="Wingdings" panose="05000000000000000000" pitchFamily="2" charset="2"/>
              <a:buChar char="v"/>
            </a:pPr>
            <a:r>
              <a:rPr lang="en-US" sz="1800" b="1" dirty="0">
                <a:effectLst/>
                <a:latin typeface="Book Antiqua" panose="02040602050305030304" pitchFamily="18" charset="0"/>
                <a:ea typeface="Arial MT"/>
                <a:cs typeface="Arial MT"/>
              </a:rPr>
              <a:t>k-means clustering</a:t>
            </a:r>
            <a:r>
              <a:rPr lang="en-US" sz="1800" dirty="0">
                <a:effectLst/>
                <a:latin typeface="Book Antiqua" panose="02040602050305030304" pitchFamily="18" charset="0"/>
                <a:ea typeface="Arial MT"/>
                <a:cs typeface="Arial MT"/>
              </a:rPr>
              <a:t>: The k-means clustering algorithm computes the centroids and iterates until it finds the optimal centroid. It assumes that the number of clusters is already known. It is also called a flat clustering algorithm. The number of clusters identified from data by the algorithm is represented by ‘K’ in K-means. In this algorithm, the data points are assigned to a cluster in such a manner that the sum of the squared distance between the data points and the centroid would be minimum. It is to be understood that less variation within the clusters will lead to more similar data points within the same cluster.</a:t>
            </a:r>
          </a:p>
          <a:p>
            <a:pPr>
              <a:buFont typeface="Wingdings" panose="05000000000000000000" pitchFamily="2" charset="2"/>
              <a:buChar char="v"/>
            </a:pPr>
            <a:endParaRPr lang="en-US" sz="1800" dirty="0">
              <a:effectLst/>
              <a:latin typeface="Book Antiqua" panose="02040602050305030304" pitchFamily="18" charset="0"/>
              <a:ea typeface="Arial MT"/>
              <a:cs typeface="Arial MT"/>
            </a:endParaRPr>
          </a:p>
          <a:p>
            <a:pPr>
              <a:buFont typeface="Wingdings" panose="05000000000000000000" pitchFamily="2" charset="2"/>
              <a:buChar char="v"/>
            </a:pPr>
            <a:endParaRPr lang="en-US" sz="1800" dirty="0">
              <a:effectLst/>
              <a:latin typeface="Book Antiqua" panose="02040602050305030304" pitchFamily="18" charset="0"/>
              <a:ea typeface="Arial MT"/>
              <a:cs typeface="Arial MT"/>
            </a:endParaRPr>
          </a:p>
          <a:p>
            <a:pPr>
              <a:buFont typeface="Wingdings" panose="05000000000000000000" pitchFamily="2" charset="2"/>
              <a:buChar char="v"/>
            </a:pPr>
            <a:endParaRPr lang="en-US" sz="1800" dirty="0">
              <a:effectLst/>
              <a:latin typeface="Book Antiqua" panose="02040602050305030304" pitchFamily="18" charset="0"/>
              <a:ea typeface="Arial MT"/>
              <a:cs typeface="Arial MT"/>
            </a:endParaRPr>
          </a:p>
        </p:txBody>
      </p:sp>
      <p:sp>
        <p:nvSpPr>
          <p:cNvPr id="4" name="Date Placeholder 3">
            <a:extLst>
              <a:ext uri="{FF2B5EF4-FFF2-40B4-BE49-F238E27FC236}">
                <a16:creationId xmlns:a16="http://schemas.microsoft.com/office/drawing/2014/main" id="{22DF557D-B779-AE61-CEEB-FFAC31056E81}"/>
              </a:ext>
            </a:extLst>
          </p:cNvPr>
          <p:cNvSpPr>
            <a:spLocks noGrp="1"/>
          </p:cNvSpPr>
          <p:nvPr>
            <p:ph type="dt" sz="half" idx="10"/>
          </p:nvPr>
        </p:nvSpPr>
        <p:spPr/>
        <p:txBody>
          <a:bodyPr/>
          <a:lstStyle/>
          <a:p>
            <a:fld id="{38B9E048-D090-4314-BB04-AA4FA772F8E7}" type="datetime1">
              <a:rPr lang="en-IN" smtClean="0"/>
              <a:t>19-01-2024</a:t>
            </a:fld>
            <a:endParaRPr lang="en-IN"/>
          </a:p>
        </p:txBody>
      </p:sp>
      <p:sp>
        <p:nvSpPr>
          <p:cNvPr id="5" name="Slide Number Placeholder 4">
            <a:extLst>
              <a:ext uri="{FF2B5EF4-FFF2-40B4-BE49-F238E27FC236}">
                <a16:creationId xmlns:a16="http://schemas.microsoft.com/office/drawing/2014/main" id="{7BD714F2-5963-077A-B289-39719C4CBF2B}"/>
              </a:ext>
            </a:extLst>
          </p:cNvPr>
          <p:cNvSpPr>
            <a:spLocks noGrp="1"/>
          </p:cNvSpPr>
          <p:nvPr>
            <p:ph type="sldNum" sz="quarter" idx="12"/>
          </p:nvPr>
        </p:nvSpPr>
        <p:spPr/>
        <p:txBody>
          <a:bodyPr/>
          <a:lstStyle/>
          <a:p>
            <a:fld id="{96E1D951-323A-4315-BE43-C5148B2518EA}" type="slidenum">
              <a:rPr lang="en-IN" smtClean="0"/>
              <a:t>5</a:t>
            </a:fld>
            <a:endParaRPr lang="en-IN"/>
          </a:p>
        </p:txBody>
      </p:sp>
      <p:sp>
        <p:nvSpPr>
          <p:cNvPr id="6" name="Footer Placeholder 5">
            <a:extLst>
              <a:ext uri="{FF2B5EF4-FFF2-40B4-BE49-F238E27FC236}">
                <a16:creationId xmlns:a16="http://schemas.microsoft.com/office/drawing/2014/main" id="{72D87D0D-C99B-328C-1458-A8E728CA9056}"/>
              </a:ext>
            </a:extLst>
          </p:cNvPr>
          <p:cNvSpPr>
            <a:spLocks noGrp="1"/>
          </p:cNvSpPr>
          <p:nvPr>
            <p:ph type="ftr" sz="quarter" idx="11"/>
          </p:nvPr>
        </p:nvSpPr>
        <p:spPr/>
        <p:txBody>
          <a:bodyPr/>
          <a:lstStyle/>
          <a:p>
            <a:r>
              <a:rPr lang="en-IN" dirty="0"/>
              <a:t>Heart disease prediction</a:t>
            </a:r>
          </a:p>
        </p:txBody>
      </p:sp>
    </p:spTree>
    <p:extLst>
      <p:ext uri="{BB962C8B-B14F-4D97-AF65-F5344CB8AC3E}">
        <p14:creationId xmlns:p14="http://schemas.microsoft.com/office/powerpoint/2010/main" val="79977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49AF6-5BD9-4222-F4E5-EFDB70773CE1}"/>
              </a:ext>
            </a:extLst>
          </p:cNvPr>
          <p:cNvSpPr>
            <a:spLocks noGrp="1"/>
          </p:cNvSpPr>
          <p:nvPr>
            <p:ph type="dt" sz="half" idx="10"/>
          </p:nvPr>
        </p:nvSpPr>
        <p:spPr/>
        <p:txBody>
          <a:bodyPr/>
          <a:lstStyle/>
          <a:p>
            <a:fld id="{697C079C-8E37-4AC0-BCF2-5D304BB1814F}" type="datetime1">
              <a:rPr lang="en-IN" smtClean="0"/>
              <a:t>19-01-2024</a:t>
            </a:fld>
            <a:endParaRPr lang="en-IN"/>
          </a:p>
        </p:txBody>
      </p:sp>
      <p:sp>
        <p:nvSpPr>
          <p:cNvPr id="3" name="Footer Placeholder 2">
            <a:extLst>
              <a:ext uri="{FF2B5EF4-FFF2-40B4-BE49-F238E27FC236}">
                <a16:creationId xmlns:a16="http://schemas.microsoft.com/office/drawing/2014/main" id="{8F0B7112-FDA6-0E20-11C2-3E28058985F4}"/>
              </a:ext>
            </a:extLst>
          </p:cNvPr>
          <p:cNvSpPr>
            <a:spLocks noGrp="1"/>
          </p:cNvSpPr>
          <p:nvPr>
            <p:ph type="ftr" sz="quarter" idx="11"/>
          </p:nvPr>
        </p:nvSpPr>
        <p:spPr/>
        <p:txBody>
          <a:bodyPr/>
          <a:lstStyle/>
          <a:p>
            <a:r>
              <a:rPr lang="en-IN" dirty="0"/>
              <a:t>Heart disease prediction</a:t>
            </a:r>
          </a:p>
        </p:txBody>
      </p:sp>
      <p:sp>
        <p:nvSpPr>
          <p:cNvPr id="4" name="Slide Number Placeholder 3">
            <a:extLst>
              <a:ext uri="{FF2B5EF4-FFF2-40B4-BE49-F238E27FC236}">
                <a16:creationId xmlns:a16="http://schemas.microsoft.com/office/drawing/2014/main" id="{1CAB90EE-ABF9-55C7-CEC7-3663BAF04CE5}"/>
              </a:ext>
            </a:extLst>
          </p:cNvPr>
          <p:cNvSpPr>
            <a:spLocks noGrp="1"/>
          </p:cNvSpPr>
          <p:nvPr>
            <p:ph type="sldNum" sz="quarter" idx="12"/>
          </p:nvPr>
        </p:nvSpPr>
        <p:spPr/>
        <p:txBody>
          <a:bodyPr/>
          <a:lstStyle/>
          <a:p>
            <a:fld id="{96E1D951-323A-4315-BE43-C5148B2518EA}" type="slidenum">
              <a:rPr lang="en-IN" smtClean="0"/>
              <a:t>6</a:t>
            </a:fld>
            <a:endParaRPr lang="en-IN" dirty="0"/>
          </a:p>
        </p:txBody>
      </p:sp>
      <p:sp>
        <p:nvSpPr>
          <p:cNvPr id="6" name="TextBox 5">
            <a:extLst>
              <a:ext uri="{FF2B5EF4-FFF2-40B4-BE49-F238E27FC236}">
                <a16:creationId xmlns:a16="http://schemas.microsoft.com/office/drawing/2014/main" id="{02206206-8AF8-F90B-3C3E-570059784D6B}"/>
              </a:ext>
            </a:extLst>
          </p:cNvPr>
          <p:cNvSpPr txBox="1"/>
          <p:nvPr/>
        </p:nvSpPr>
        <p:spPr>
          <a:xfrm>
            <a:off x="629175" y="453007"/>
            <a:ext cx="9840286" cy="5909310"/>
          </a:xfrm>
          <a:prstGeom prst="rect">
            <a:avLst/>
          </a:prstGeom>
          <a:noFill/>
        </p:spPr>
        <p:txBody>
          <a:bodyPr wrap="square">
            <a:spAutoFit/>
          </a:bodyPr>
          <a:lstStyle/>
          <a:p>
            <a:pPr algn="just"/>
            <a:endParaRPr lang="en-US" b="0" i="0" dirty="0">
              <a:solidFill>
                <a:srgbClr val="000000"/>
              </a:solidFill>
              <a:effectLst/>
              <a:latin typeface="Nunito" pitchFamily="2" charset="0"/>
            </a:endParaRPr>
          </a:p>
          <a:p>
            <a:endParaRPr lang="en-US" dirty="0">
              <a:latin typeface="Book Antiqua" panose="02040602050305030304" pitchFamily="18" charset="0"/>
              <a:ea typeface="Arial MT"/>
              <a:cs typeface="Arial MT"/>
            </a:endParaRPr>
          </a:p>
          <a:p>
            <a:endParaRPr lang="en-US" dirty="0">
              <a:latin typeface="Arial MT"/>
              <a:ea typeface="Arial MT"/>
              <a:cs typeface="Arial MT"/>
            </a:endParaRPr>
          </a:p>
          <a:p>
            <a:endParaRPr lang="en-US" b="0" i="0" dirty="0">
              <a:solidFill>
                <a:srgbClr val="000000"/>
              </a:solidFill>
              <a:effectLst/>
              <a:latin typeface="Book Antiqua" panose="02040602050305030304" pitchFamily="18" charset="0"/>
            </a:endParaRPr>
          </a:p>
          <a:p>
            <a:pPr marL="285750" indent="-285750">
              <a:buFont typeface="Wingdings" panose="05000000000000000000" pitchFamily="2" charset="2"/>
              <a:buChar char="v"/>
            </a:pPr>
            <a:endParaRPr lang="en-US" dirty="0">
              <a:solidFill>
                <a:srgbClr val="000000"/>
              </a:solidFill>
              <a:latin typeface="Book Antiqua" panose="02040602050305030304" pitchFamily="18" charset="0"/>
            </a:endParaRPr>
          </a:p>
          <a:p>
            <a:pPr marL="285750" indent="-285750">
              <a:buFont typeface="Wingdings" panose="05000000000000000000" pitchFamily="2" charset="2"/>
              <a:buChar char="v"/>
            </a:pPr>
            <a:r>
              <a:rPr lang="en-US" b="1" i="0" dirty="0">
                <a:solidFill>
                  <a:srgbClr val="202122"/>
                </a:solidFill>
                <a:effectLst/>
                <a:latin typeface="Arial" panose="020B0604020202020204" pitchFamily="34" charset="0"/>
              </a:rPr>
              <a:t>Random forests</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random decision forests</a:t>
            </a:r>
            <a:r>
              <a:rPr lang="en-US" b="0" i="0" dirty="0">
                <a:solidFill>
                  <a:srgbClr val="202122"/>
                </a:solidFill>
                <a:effectLst/>
                <a:latin typeface="Arial" panose="020B0604020202020204" pitchFamily="34" charset="0"/>
              </a:rPr>
              <a:t> </a:t>
            </a:r>
            <a:r>
              <a:rPr lang="en-US" b="0" i="0" dirty="0">
                <a:solidFill>
                  <a:srgbClr val="202122"/>
                </a:solidFill>
                <a:effectLst/>
                <a:latin typeface="Book Antiqua" panose="02040602050305030304" pitchFamily="18" charset="0"/>
              </a:rPr>
              <a:t>is an </a:t>
            </a:r>
            <a:r>
              <a:rPr lang="en-US" dirty="0">
                <a:latin typeface="Book Antiqua" panose="02040602050305030304" pitchFamily="18" charset="0"/>
              </a:rPr>
              <a:t>ensemble</a:t>
            </a:r>
            <a:r>
              <a:rPr lang="en-US" dirty="0">
                <a:solidFill>
                  <a:srgbClr val="0645AD"/>
                </a:solidFill>
                <a:latin typeface="Book Antiqua" panose="02040602050305030304" pitchFamily="18" charset="0"/>
              </a:rPr>
              <a:t> </a:t>
            </a:r>
            <a:r>
              <a:rPr lang="en-US" dirty="0">
                <a:latin typeface="Book Antiqua" panose="02040602050305030304" pitchFamily="18" charset="0"/>
              </a:rPr>
              <a:t>learning</a:t>
            </a:r>
            <a:r>
              <a:rPr lang="en-US" b="0" i="0" dirty="0">
                <a:solidFill>
                  <a:srgbClr val="202122"/>
                </a:solidFill>
                <a:effectLst/>
                <a:latin typeface="Book Antiqua" panose="02040602050305030304" pitchFamily="18" charset="0"/>
              </a:rPr>
              <a:t> method for classification, regression, and other tasks that operates by constructing a multitude of decision trees at training time. For classification tasks, the output of the random forest is the class selected by most trees. For regression tasks, the mean or average prediction of the individual trees is returned. Random decision forests correct for decision trees' habit of </a:t>
            </a:r>
            <a:r>
              <a:rPr lang="en-US" b="0" i="0" u="none" strike="noStrike" dirty="0">
                <a:effectLst/>
                <a:latin typeface="Book Antiqua" panose="02040602050305030304" pitchFamily="18" charset="0"/>
                <a:hlinkClick r:id="rId2" tooltip="Overfitting">
                  <a:extLst>
                    <a:ext uri="{A12FA001-AC4F-418D-AE19-62706E023703}">
                      <ahyp:hlinkClr xmlns:ahyp="http://schemas.microsoft.com/office/drawing/2018/hyperlinkcolor" val="tx"/>
                    </a:ext>
                  </a:extLst>
                </a:hlinkClick>
              </a:rPr>
              <a:t>overfitting</a:t>
            </a:r>
            <a:r>
              <a:rPr lang="en-US" b="0" i="0" dirty="0">
                <a:effectLst/>
                <a:latin typeface="Book Antiqua" panose="02040602050305030304" pitchFamily="18" charset="0"/>
              </a:rPr>
              <a:t> t</a:t>
            </a:r>
            <a:r>
              <a:rPr lang="en-US" b="0" i="0" dirty="0">
                <a:solidFill>
                  <a:srgbClr val="202122"/>
                </a:solidFill>
                <a:effectLst/>
                <a:latin typeface="Book Antiqua" panose="02040602050305030304" pitchFamily="18" charset="0"/>
              </a:rPr>
              <a:t>o their </a:t>
            </a:r>
            <a:r>
              <a:rPr lang="en-US" b="0" i="0" u="none" strike="noStrike" dirty="0">
                <a:effectLst/>
                <a:latin typeface="Book Antiqua" panose="02040602050305030304" pitchFamily="18" charset="0"/>
                <a:hlinkClick r:id="rId3" tooltip="Test set">
                  <a:extLst>
                    <a:ext uri="{A12FA001-AC4F-418D-AE19-62706E023703}">
                      <ahyp:hlinkClr xmlns:ahyp="http://schemas.microsoft.com/office/drawing/2018/hyperlinkcolor" val="tx"/>
                    </a:ext>
                  </a:extLst>
                </a:hlinkClick>
              </a:rPr>
              <a:t>training set</a:t>
            </a:r>
            <a:r>
              <a:rPr lang="en-US" u="none" strike="noStrike" dirty="0">
                <a:solidFill>
                  <a:srgbClr val="202122"/>
                </a:solidFill>
                <a:latin typeface="Book Antiqua" panose="02040602050305030304" pitchFamily="18" charset="0"/>
              </a:rPr>
              <a:t>.</a:t>
            </a:r>
            <a:r>
              <a:rPr lang="en-US" b="0" i="0" dirty="0">
                <a:solidFill>
                  <a:srgbClr val="202122"/>
                </a:solidFill>
                <a:effectLst/>
                <a:latin typeface="Book Antiqua" panose="02040602050305030304" pitchFamily="18" charset="0"/>
              </a:rPr>
              <a:t> Random forests generally outperform </a:t>
            </a:r>
            <a:r>
              <a:rPr lang="en-US" b="0" i="0" u="none" strike="noStrike" dirty="0">
                <a:effectLst/>
                <a:latin typeface="Book Antiqua" panose="02040602050305030304" pitchFamily="18" charset="0"/>
                <a:hlinkClick r:id="rId4" tooltip="Decision tree learning">
                  <a:extLst>
                    <a:ext uri="{A12FA001-AC4F-418D-AE19-62706E023703}">
                      <ahyp:hlinkClr xmlns:ahyp="http://schemas.microsoft.com/office/drawing/2018/hyperlinkcolor" val="tx"/>
                    </a:ext>
                  </a:extLst>
                </a:hlinkClick>
              </a:rPr>
              <a:t>decision trees</a:t>
            </a:r>
            <a:r>
              <a:rPr lang="en-US" b="0" i="0" dirty="0">
                <a:solidFill>
                  <a:srgbClr val="202122"/>
                </a:solidFill>
                <a:effectLst/>
                <a:latin typeface="Book Antiqua" panose="02040602050305030304" pitchFamily="18" charset="0"/>
              </a:rPr>
              <a:t>, but their accuracy is lower than gradient-boosted trees. However, data characteristics can affect their performance</a:t>
            </a:r>
            <a:endParaRPr lang="en-US" b="0" i="0" dirty="0">
              <a:solidFill>
                <a:srgbClr val="000000"/>
              </a:solidFill>
              <a:effectLst/>
              <a:latin typeface="Book Antiqua" panose="02040602050305030304" pitchFamily="18" charset="0"/>
            </a:endParaRPr>
          </a:p>
          <a:p>
            <a:pPr marL="285750" indent="-285750">
              <a:buFont typeface="Wingdings" panose="05000000000000000000" pitchFamily="2" charset="2"/>
              <a:buChar char="v"/>
            </a:pPr>
            <a:endParaRPr lang="en-IN" sz="1800" dirty="0">
              <a:effectLst/>
              <a:latin typeface="Arial MT"/>
              <a:ea typeface="Arial MT"/>
              <a:cs typeface="Arial MT"/>
            </a:endParaRPr>
          </a:p>
          <a:p>
            <a:pPr marL="285750" indent="-285750">
              <a:buFont typeface="Wingdings" panose="05000000000000000000" pitchFamily="2" charset="2"/>
              <a:buChar char="v"/>
            </a:pPr>
            <a:endParaRPr lang="en-US" sz="1800" dirty="0">
              <a:effectLst/>
              <a:latin typeface="Book Antiqua" panose="02040602050305030304" pitchFamily="18" charset="0"/>
              <a:ea typeface="Arial MT"/>
              <a:cs typeface="Arial MT"/>
            </a:endParaRPr>
          </a:p>
          <a:p>
            <a:pPr marL="285750" indent="-285750">
              <a:buFont typeface="Wingdings" panose="05000000000000000000" pitchFamily="2" charset="2"/>
              <a:buChar char="v"/>
            </a:pPr>
            <a:endParaRPr lang="en-US" dirty="0">
              <a:latin typeface="Book Antiqua" panose="02040602050305030304" pitchFamily="18" charset="0"/>
              <a:ea typeface="Arial MT"/>
              <a:cs typeface="Arial MT"/>
            </a:endParaRPr>
          </a:p>
          <a:p>
            <a:pPr marL="285750" indent="-285750">
              <a:buFont typeface="Wingdings" panose="05000000000000000000" pitchFamily="2" charset="2"/>
              <a:buChar char="v"/>
            </a:pPr>
            <a:endParaRPr lang="en-US" sz="1800" dirty="0">
              <a:effectLst/>
              <a:latin typeface="Book Antiqua" panose="02040602050305030304" pitchFamily="18" charset="0"/>
              <a:ea typeface="Arial MT"/>
              <a:cs typeface="Arial MT"/>
            </a:endParaRPr>
          </a:p>
          <a:p>
            <a:pPr marL="285750" indent="-285750">
              <a:buFont typeface="Wingdings" panose="05000000000000000000" pitchFamily="2" charset="2"/>
              <a:buChar char="v"/>
            </a:pPr>
            <a:endParaRPr lang="en-IN" sz="1800" dirty="0">
              <a:effectLst/>
              <a:latin typeface="Arial MT"/>
              <a:ea typeface="Arial MT"/>
              <a:cs typeface="Arial MT"/>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44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20C1F-B7A0-618C-BFB1-CC5B634BD40E}"/>
              </a:ext>
            </a:extLst>
          </p:cNvPr>
          <p:cNvSpPr>
            <a:spLocks noGrp="1"/>
          </p:cNvSpPr>
          <p:nvPr>
            <p:ph type="dt" sz="half" idx="10"/>
          </p:nvPr>
        </p:nvSpPr>
        <p:spPr/>
        <p:txBody>
          <a:bodyPr/>
          <a:lstStyle/>
          <a:p>
            <a:fld id="{697C079C-8E37-4AC0-BCF2-5D304BB1814F}" type="datetime1">
              <a:rPr lang="en-IN" smtClean="0"/>
              <a:t>19-01-2024</a:t>
            </a:fld>
            <a:endParaRPr lang="en-IN"/>
          </a:p>
        </p:txBody>
      </p:sp>
      <p:sp>
        <p:nvSpPr>
          <p:cNvPr id="3" name="Footer Placeholder 2">
            <a:extLst>
              <a:ext uri="{FF2B5EF4-FFF2-40B4-BE49-F238E27FC236}">
                <a16:creationId xmlns:a16="http://schemas.microsoft.com/office/drawing/2014/main" id="{5DD3E69C-351E-7BD6-2CEF-C450EB4417E2}"/>
              </a:ext>
            </a:extLst>
          </p:cNvPr>
          <p:cNvSpPr>
            <a:spLocks noGrp="1"/>
          </p:cNvSpPr>
          <p:nvPr>
            <p:ph type="ftr" sz="quarter" idx="11"/>
          </p:nvPr>
        </p:nvSpPr>
        <p:spPr/>
        <p:txBody>
          <a:bodyPr/>
          <a:lstStyle/>
          <a:p>
            <a:r>
              <a:rPr lang="en-IN" dirty="0"/>
              <a:t>Heart disease prediction</a:t>
            </a:r>
          </a:p>
        </p:txBody>
      </p:sp>
      <p:sp>
        <p:nvSpPr>
          <p:cNvPr id="4" name="Slide Number Placeholder 3">
            <a:extLst>
              <a:ext uri="{FF2B5EF4-FFF2-40B4-BE49-F238E27FC236}">
                <a16:creationId xmlns:a16="http://schemas.microsoft.com/office/drawing/2014/main" id="{F8C573A1-F49C-8A85-B040-0FB8FDBB00DE}"/>
              </a:ext>
            </a:extLst>
          </p:cNvPr>
          <p:cNvSpPr>
            <a:spLocks noGrp="1"/>
          </p:cNvSpPr>
          <p:nvPr>
            <p:ph type="sldNum" sz="quarter" idx="12"/>
          </p:nvPr>
        </p:nvSpPr>
        <p:spPr/>
        <p:txBody>
          <a:bodyPr/>
          <a:lstStyle/>
          <a:p>
            <a:fld id="{96E1D951-323A-4315-BE43-C5148B2518EA}" type="slidenum">
              <a:rPr lang="en-IN" smtClean="0"/>
              <a:t>7</a:t>
            </a:fld>
            <a:endParaRPr lang="en-IN"/>
          </a:p>
        </p:txBody>
      </p:sp>
      <p:sp>
        <p:nvSpPr>
          <p:cNvPr id="6" name="TextBox 5">
            <a:extLst>
              <a:ext uri="{FF2B5EF4-FFF2-40B4-BE49-F238E27FC236}">
                <a16:creationId xmlns:a16="http://schemas.microsoft.com/office/drawing/2014/main" id="{3F3DEFEB-157F-92C6-ECE7-09632D9523C5}"/>
              </a:ext>
            </a:extLst>
          </p:cNvPr>
          <p:cNvSpPr txBox="1"/>
          <p:nvPr/>
        </p:nvSpPr>
        <p:spPr>
          <a:xfrm>
            <a:off x="4314039" y="469676"/>
            <a:ext cx="3068273" cy="738664"/>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METHODOLOGY</a:t>
            </a:r>
            <a:endParaRPr lang="en-IN" sz="2400" u="sng" dirty="0"/>
          </a:p>
        </p:txBody>
      </p:sp>
      <p:pic>
        <p:nvPicPr>
          <p:cNvPr id="5" name="Picture 4">
            <a:extLst>
              <a:ext uri="{FF2B5EF4-FFF2-40B4-BE49-F238E27FC236}">
                <a16:creationId xmlns:a16="http://schemas.microsoft.com/office/drawing/2014/main" id="{F57B6480-6D16-2742-C1CC-1EEBE88FC4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3735" y="1688123"/>
            <a:ext cx="5764530" cy="4768239"/>
          </a:xfrm>
          <a:prstGeom prst="rect">
            <a:avLst/>
          </a:prstGeom>
          <a:noFill/>
        </p:spPr>
      </p:pic>
    </p:spTree>
    <p:extLst>
      <p:ext uri="{BB962C8B-B14F-4D97-AF65-F5344CB8AC3E}">
        <p14:creationId xmlns:p14="http://schemas.microsoft.com/office/powerpoint/2010/main" val="422505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5E80-3FFE-D8F1-A77C-F5F54CDEBFD2}"/>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DATA EXTRACTION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22574B-FA17-91BC-4165-E93D95079272}"/>
              </a:ext>
            </a:extLst>
          </p:cNvPr>
          <p:cNvSpPr>
            <a:spLocks noGrp="1"/>
          </p:cNvSpPr>
          <p:nvPr>
            <p:ph idx="1"/>
          </p:nvPr>
        </p:nvSpPr>
        <p:spPr>
          <a:xfrm>
            <a:off x="838200" y="1317072"/>
            <a:ext cx="10515600" cy="4859891"/>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Datasets are used for heart disease prediction. The data extracted for the heart disease prediction is taken from Kaggle.com. It was gathered from numerous instances. It provides a thorough detail of people's outlook.</a:t>
            </a:r>
          </a:p>
          <a:p>
            <a:pPr marL="0" indent="0">
              <a:buNone/>
            </a:pPr>
            <a:r>
              <a:rPr lang="en-IN" sz="4000" b="1" dirty="0">
                <a:latin typeface="Times New Roman" panose="02020603050405020304" pitchFamily="18" charset="0"/>
                <a:ea typeface="+mj-ea"/>
                <a:cs typeface="Times New Roman" panose="02020603050405020304" pitchFamily="18" charset="0"/>
              </a:rPr>
              <a:t>                       </a:t>
            </a:r>
            <a:r>
              <a:rPr lang="en-IN" sz="4000" b="1" u="sng" dirty="0">
                <a:latin typeface="Times New Roman" panose="02020603050405020304" pitchFamily="18" charset="0"/>
                <a:ea typeface="+mj-ea"/>
                <a:cs typeface="Times New Roman" panose="02020603050405020304" pitchFamily="18" charset="0"/>
              </a:rPr>
              <a:t>Data Pre-processing</a:t>
            </a:r>
          </a:p>
          <a:p>
            <a:pPr>
              <a:buFont typeface="Wingdings" panose="05000000000000000000" pitchFamily="2" charset="2"/>
              <a:buChar char="v"/>
            </a:pPr>
            <a:r>
              <a:rPr lang="en-US" sz="2000" b="0" i="0" dirty="0">
                <a:solidFill>
                  <a:srgbClr val="212121"/>
                </a:solidFill>
                <a:effectLst/>
                <a:latin typeface="Times New Roman" panose="02020603050405020304" pitchFamily="18" charset="0"/>
                <a:cs typeface="Times New Roman" panose="02020603050405020304" pitchFamily="18" charset="0"/>
              </a:rPr>
              <a:t>Data preprocessing (DP) techniques were therefore used to prepare data with the goal of improving the performance of heart disease DM based prediction systems.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1400" b="0" i="0" dirty="0">
                <a:solidFill>
                  <a:srgbClr val="212121"/>
                </a:solidFill>
                <a:effectLst/>
                <a:latin typeface="BlinkMacSystemFont"/>
              </a:rPr>
              <a:t> </a:t>
            </a:r>
            <a:r>
              <a:rPr lang="en-US" sz="2000" dirty="0">
                <a:solidFill>
                  <a:srgbClr val="212121"/>
                </a:solidFill>
                <a:latin typeface="Times New Roman" panose="02020603050405020304" pitchFamily="18" charset="0"/>
                <a:cs typeface="Times New Roman" panose="02020603050405020304" pitchFamily="18" charset="0"/>
              </a:rPr>
              <a:t>T</a:t>
            </a:r>
            <a:r>
              <a:rPr lang="en-US" sz="2000" b="0" i="0" dirty="0">
                <a:solidFill>
                  <a:srgbClr val="212121"/>
                </a:solidFill>
                <a:effectLst/>
                <a:latin typeface="Times New Roman" panose="02020603050405020304" pitchFamily="18" charset="0"/>
                <a:cs typeface="Times New Roman" panose="02020603050405020304" pitchFamily="18" charset="0"/>
              </a:rPr>
              <a:t>he DP tasks and techniques most frequently used and the impact of DP tasks and techniques on the performance of classification in cardiology shows the overall performance of classifiers when using DP techniques and comparisons of different combinations classifier-preprocessing in terms of accuracy rate.</a:t>
            </a:r>
          </a:p>
          <a:p>
            <a:pPr>
              <a:buFont typeface="Wingdings" panose="05000000000000000000" pitchFamily="2" charset="2"/>
              <a:buChar char="v"/>
            </a:pPr>
            <a:r>
              <a:rPr lang="en-US" sz="2000" b="0" i="0" dirty="0">
                <a:solidFill>
                  <a:srgbClr val="2E2E2E"/>
                </a:solidFill>
                <a:effectLst/>
                <a:latin typeface="Times New Roman" panose="02020603050405020304" pitchFamily="18" charset="0"/>
                <a:cs typeface="Times New Roman" panose="02020603050405020304" pitchFamily="18" charset="0"/>
              </a:rPr>
              <a:t>The data reduction is the most used preprocessing task in cardiology, followed by data cleaning. In general, preprocessing either maintained or improved the performance of heart disease classifiers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2D77ED4-4B79-A2F1-BE0A-EAD0097CA4A7}"/>
              </a:ext>
            </a:extLst>
          </p:cNvPr>
          <p:cNvSpPr>
            <a:spLocks noGrp="1"/>
          </p:cNvSpPr>
          <p:nvPr>
            <p:ph type="dt" sz="half" idx="10"/>
          </p:nvPr>
        </p:nvSpPr>
        <p:spPr/>
        <p:txBody>
          <a:bodyPr/>
          <a:lstStyle/>
          <a:p>
            <a:fld id="{3D2679D3-B8F0-4951-87A1-4B883FD1729E}" type="datetime1">
              <a:rPr lang="en-IN" smtClean="0"/>
              <a:t>19-01-2024</a:t>
            </a:fld>
            <a:endParaRPr lang="en-IN"/>
          </a:p>
        </p:txBody>
      </p:sp>
      <p:sp>
        <p:nvSpPr>
          <p:cNvPr id="5" name="Slide Number Placeholder 4">
            <a:extLst>
              <a:ext uri="{FF2B5EF4-FFF2-40B4-BE49-F238E27FC236}">
                <a16:creationId xmlns:a16="http://schemas.microsoft.com/office/drawing/2014/main" id="{47FD6F80-B6CB-1426-A220-B766AFCCA930}"/>
              </a:ext>
            </a:extLst>
          </p:cNvPr>
          <p:cNvSpPr>
            <a:spLocks noGrp="1"/>
          </p:cNvSpPr>
          <p:nvPr>
            <p:ph type="sldNum" sz="quarter" idx="12"/>
          </p:nvPr>
        </p:nvSpPr>
        <p:spPr/>
        <p:txBody>
          <a:bodyPr/>
          <a:lstStyle/>
          <a:p>
            <a:fld id="{96E1D951-323A-4315-BE43-C5148B2518EA}" type="slidenum">
              <a:rPr lang="en-IN" smtClean="0"/>
              <a:t>8</a:t>
            </a:fld>
            <a:endParaRPr lang="en-IN"/>
          </a:p>
        </p:txBody>
      </p:sp>
      <p:sp>
        <p:nvSpPr>
          <p:cNvPr id="6" name="Footer Placeholder 5">
            <a:extLst>
              <a:ext uri="{FF2B5EF4-FFF2-40B4-BE49-F238E27FC236}">
                <a16:creationId xmlns:a16="http://schemas.microsoft.com/office/drawing/2014/main" id="{0AC12508-3064-3E06-E8A9-98353188FDFF}"/>
              </a:ext>
            </a:extLst>
          </p:cNvPr>
          <p:cNvSpPr>
            <a:spLocks noGrp="1"/>
          </p:cNvSpPr>
          <p:nvPr>
            <p:ph type="ftr" sz="quarter" idx="11"/>
          </p:nvPr>
        </p:nvSpPr>
        <p:spPr/>
        <p:txBody>
          <a:bodyPr/>
          <a:lstStyle/>
          <a:p>
            <a:r>
              <a:rPr lang="en-IN" dirty="0"/>
              <a:t>Heart disease prediction</a:t>
            </a:r>
          </a:p>
        </p:txBody>
      </p:sp>
    </p:spTree>
    <p:extLst>
      <p:ext uri="{BB962C8B-B14F-4D97-AF65-F5344CB8AC3E}">
        <p14:creationId xmlns:p14="http://schemas.microsoft.com/office/powerpoint/2010/main" val="1339929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CF1A-BF5D-2BB4-E215-6652B6CEE0D1}"/>
              </a:ext>
            </a:extLst>
          </p:cNvPr>
          <p:cNvSpPr>
            <a:spLocks noGrp="1"/>
          </p:cNvSpPr>
          <p:nvPr>
            <p:ph type="title"/>
          </p:nvPr>
        </p:nvSpPr>
        <p:spPr>
          <a:xfrm>
            <a:off x="1009650" y="1287506"/>
            <a:ext cx="10515600" cy="511175"/>
          </a:xfrm>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Vectorization</a:t>
            </a:r>
            <a:br>
              <a:rPr lang="en-IN" b="1" dirty="0"/>
            </a:br>
            <a:endParaRPr lang="en-IN" b="1" dirty="0"/>
          </a:p>
        </p:txBody>
      </p:sp>
      <p:sp>
        <p:nvSpPr>
          <p:cNvPr id="3" name="Content Placeholder 2">
            <a:extLst>
              <a:ext uri="{FF2B5EF4-FFF2-40B4-BE49-F238E27FC236}">
                <a16:creationId xmlns:a16="http://schemas.microsoft.com/office/drawing/2014/main" id="{10E502CB-92A2-729C-E91D-0985129D72DC}"/>
              </a:ext>
            </a:extLst>
          </p:cNvPr>
          <p:cNvSpPr>
            <a:spLocks noGrp="1"/>
          </p:cNvSpPr>
          <p:nvPr>
            <p:ph idx="1"/>
          </p:nvPr>
        </p:nvSpPr>
        <p:spPr>
          <a:xfrm>
            <a:off x="838200" y="1652631"/>
            <a:ext cx="10687050" cy="4703719"/>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Text cannot be used as an input to data mining algorithms. The algorithms can only analyze numerical data for classification, so the text data are converted to features before passing them as input into predictive modeling algorithms.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The vectorization techniques, count vectorizer , and term frequency-inverse document frequency (TF-IDF) are used. The count vectorizer extracts words from the input text.</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Here, the words are considered as features these features are classified by their frequency of use, and they are expressed as a vector containing the frequency of every word in the document.</a:t>
            </a:r>
          </a:p>
          <a:p>
            <a:pPr marL="0" indent="0">
              <a:buNone/>
            </a:pPr>
            <a:r>
              <a:rPr lang="en-US" sz="4000" b="1" dirty="0">
                <a:latin typeface="Times New Roman" panose="02020603050405020304" pitchFamily="18" charset="0"/>
                <a:ea typeface="+mj-ea"/>
                <a:cs typeface="Times New Roman" panose="02020603050405020304" pitchFamily="18" charset="0"/>
              </a:rPr>
              <a:t>             </a:t>
            </a:r>
            <a:r>
              <a:rPr lang="en-US" sz="4000" b="1" u="sng" dirty="0">
                <a:latin typeface="Times New Roman" panose="02020603050405020304" pitchFamily="18" charset="0"/>
                <a:ea typeface="+mj-ea"/>
                <a:cs typeface="Times New Roman" panose="02020603050405020304" pitchFamily="18" charset="0"/>
              </a:rPr>
              <a:t>Training and Testing the Classifiers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data that are preprocessed and vectorized are passed as input for the data mining algorithms.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Feature scaling is done so that all the features are projected to the 0–1 range. Three algorithms are used for the analysis.</a:t>
            </a:r>
          </a:p>
          <a:p>
            <a:pPr marL="0" indent="0">
              <a:buNone/>
            </a:pPr>
            <a:endParaRPr lang="en-IN" sz="1800" dirty="0">
              <a:solidFill>
                <a:srgbClr val="000000"/>
              </a:solidFill>
              <a:latin typeface="proxima_novaregular"/>
            </a:endParaRPr>
          </a:p>
        </p:txBody>
      </p:sp>
      <p:sp>
        <p:nvSpPr>
          <p:cNvPr id="4" name="Date Placeholder 3">
            <a:extLst>
              <a:ext uri="{FF2B5EF4-FFF2-40B4-BE49-F238E27FC236}">
                <a16:creationId xmlns:a16="http://schemas.microsoft.com/office/drawing/2014/main" id="{0C6EE708-A9E3-8016-372B-C09C0163D03A}"/>
              </a:ext>
            </a:extLst>
          </p:cNvPr>
          <p:cNvSpPr>
            <a:spLocks noGrp="1"/>
          </p:cNvSpPr>
          <p:nvPr>
            <p:ph type="dt" sz="half" idx="10"/>
          </p:nvPr>
        </p:nvSpPr>
        <p:spPr/>
        <p:txBody>
          <a:bodyPr/>
          <a:lstStyle/>
          <a:p>
            <a:fld id="{E320713A-FB6E-4341-838F-D0EF2815294A}" type="datetime1">
              <a:rPr lang="en-IN" smtClean="0"/>
              <a:t>19-01-2024</a:t>
            </a:fld>
            <a:endParaRPr lang="en-IN"/>
          </a:p>
        </p:txBody>
      </p:sp>
      <p:sp>
        <p:nvSpPr>
          <p:cNvPr id="5" name="Slide Number Placeholder 4">
            <a:extLst>
              <a:ext uri="{FF2B5EF4-FFF2-40B4-BE49-F238E27FC236}">
                <a16:creationId xmlns:a16="http://schemas.microsoft.com/office/drawing/2014/main" id="{29BF1547-43A5-5261-C424-0EB6002274BB}"/>
              </a:ext>
            </a:extLst>
          </p:cNvPr>
          <p:cNvSpPr>
            <a:spLocks noGrp="1"/>
          </p:cNvSpPr>
          <p:nvPr>
            <p:ph type="sldNum" sz="quarter" idx="12"/>
          </p:nvPr>
        </p:nvSpPr>
        <p:spPr/>
        <p:txBody>
          <a:bodyPr/>
          <a:lstStyle/>
          <a:p>
            <a:fld id="{96E1D951-323A-4315-BE43-C5148B2518EA}" type="slidenum">
              <a:rPr lang="en-IN" smtClean="0"/>
              <a:t>9</a:t>
            </a:fld>
            <a:endParaRPr lang="en-IN"/>
          </a:p>
        </p:txBody>
      </p:sp>
      <p:sp>
        <p:nvSpPr>
          <p:cNvPr id="6" name="Footer Placeholder 5">
            <a:extLst>
              <a:ext uri="{FF2B5EF4-FFF2-40B4-BE49-F238E27FC236}">
                <a16:creationId xmlns:a16="http://schemas.microsoft.com/office/drawing/2014/main" id="{F4C048AB-DBA4-CDF8-EBFE-BB9DD016D54E}"/>
              </a:ext>
            </a:extLst>
          </p:cNvPr>
          <p:cNvSpPr>
            <a:spLocks noGrp="1"/>
          </p:cNvSpPr>
          <p:nvPr>
            <p:ph type="ftr" sz="quarter" idx="11"/>
          </p:nvPr>
        </p:nvSpPr>
        <p:spPr/>
        <p:txBody>
          <a:bodyPr/>
          <a:lstStyle/>
          <a:p>
            <a:r>
              <a:rPr lang="en-IN" dirty="0"/>
              <a:t>Heart disease prediction</a:t>
            </a:r>
          </a:p>
        </p:txBody>
      </p:sp>
    </p:spTree>
    <p:extLst>
      <p:ext uri="{BB962C8B-B14F-4D97-AF65-F5344CB8AC3E}">
        <p14:creationId xmlns:p14="http://schemas.microsoft.com/office/powerpoint/2010/main" val="186036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1310</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 MT</vt:lpstr>
      <vt:lpstr>BlinkMacSystemFont</vt:lpstr>
      <vt:lpstr>Book Antiqua</vt:lpstr>
      <vt:lpstr>Calibri</vt:lpstr>
      <vt:lpstr>Calibri Light</vt:lpstr>
      <vt:lpstr>Nunito</vt:lpstr>
      <vt:lpstr>proxima_novaregular</vt:lpstr>
      <vt:lpstr>source-serif-pro</vt:lpstr>
      <vt:lpstr>Times New Roman</vt:lpstr>
      <vt:lpstr>Wingdings</vt:lpstr>
      <vt:lpstr>Office Theme</vt:lpstr>
      <vt:lpstr>  Data Science Project  on  Heart Disease Prediction   </vt:lpstr>
      <vt:lpstr>OBJECTIVE:   TO PREDICT THE HEART DISEASE USING DATA MINING  </vt:lpstr>
      <vt:lpstr>                        INTRODUCTION</vt:lpstr>
      <vt:lpstr> HEART DISEASE PREDICTION INTRODUCTION</vt:lpstr>
      <vt:lpstr>DATA MINING TECHNIQUES</vt:lpstr>
      <vt:lpstr>PowerPoint Presentation</vt:lpstr>
      <vt:lpstr>PowerPoint Presentation</vt:lpstr>
      <vt:lpstr>                      DATA EXTRACTION</vt:lpstr>
      <vt:lpstr>                           Vectorization </vt:lpstr>
      <vt:lpstr>RANKING OF MODELS BASED ON ACCURACY</vt:lpstr>
      <vt:lpstr>                                 RESULT</vt:lpstr>
      <vt:lpstr>RESULT IN THE FORM OF PERCENTAGE</vt:lpstr>
      <vt:lpstr>                            CONCLUSION</vt:lpstr>
      <vt:lpstr>                            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Research Presentation  on  Sentiment Analysis For Covid Vaccination In India During Lockdown  Under the Supervision of</dc:title>
  <dc:creator>Raji Kadiyala</dc:creator>
  <cp:lastModifiedBy>Mohith Namburu</cp:lastModifiedBy>
  <cp:revision>17</cp:revision>
  <dcterms:created xsi:type="dcterms:W3CDTF">2022-09-09T04:53:35Z</dcterms:created>
  <dcterms:modified xsi:type="dcterms:W3CDTF">2024-01-19T14:44:09Z</dcterms:modified>
</cp:coreProperties>
</file>