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3" r:id="rId8"/>
    <p:sldId id="266" r:id="rId9"/>
    <p:sldId id="26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4" d="100"/>
          <a:sy n="54" d="100"/>
        </p:scale>
        <p:origin x="114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177536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B0CFD-719F-42B3-ACC0-3EC704CC3FB9}"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401800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317062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14605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3128638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4234634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1921271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1897766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51387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410838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292440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B0CFD-719F-42B3-ACC0-3EC704CC3FB9}"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18207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B0CFD-719F-42B3-ACC0-3EC704CC3FB9}"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267302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166050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420413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EB0CFD-719F-42B3-ACC0-3EC704CC3FB9}" type="datetimeFigureOut">
              <a:rPr lang="en-IN" smtClean="0"/>
              <a:t>23-07-2024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238446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B0CFD-719F-42B3-ACC0-3EC704CC3FB9}"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E8C09-EC76-44B4-AE9E-7B2D1A8896F5}" type="slidenum">
              <a:rPr lang="en-IN" smtClean="0"/>
              <a:t>‹#›</a:t>
            </a:fld>
            <a:endParaRPr lang="en-IN"/>
          </a:p>
        </p:txBody>
      </p:sp>
    </p:spTree>
    <p:extLst>
      <p:ext uri="{BB962C8B-B14F-4D97-AF65-F5344CB8AC3E}">
        <p14:creationId xmlns:p14="http://schemas.microsoft.com/office/powerpoint/2010/main" val="14965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EB0CFD-719F-42B3-ACC0-3EC704CC3FB9}" type="datetimeFigureOut">
              <a:rPr lang="en-IN" smtClean="0"/>
              <a:t>23-07-2024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6E8C09-EC76-44B4-AE9E-7B2D1A8896F5}" type="slidenum">
              <a:rPr lang="en-IN" smtClean="0"/>
              <a:t>‹#›</a:t>
            </a:fld>
            <a:endParaRPr lang="en-IN"/>
          </a:p>
        </p:txBody>
      </p:sp>
    </p:spTree>
    <p:extLst>
      <p:ext uri="{BB962C8B-B14F-4D97-AF65-F5344CB8AC3E}">
        <p14:creationId xmlns:p14="http://schemas.microsoft.com/office/powerpoint/2010/main" val="3734346340"/>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NIPS-2013-deep-neural-networks-for-object-detection-Paper.pdf" TargetMode="External"/><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researchgate.net/publication/319770289_Deep_Neural_Networks_for_Object_Dete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Human brain nerve cells">
            <a:extLst>
              <a:ext uri="{FF2B5EF4-FFF2-40B4-BE49-F238E27FC236}">
                <a16:creationId xmlns:a16="http://schemas.microsoft.com/office/drawing/2014/main" id="{030F8B52-00CF-104B-1BF8-7379F4007C0E}"/>
              </a:ext>
            </a:extLst>
          </p:cNvPr>
          <p:cNvPicPr>
            <a:picLocks noChangeAspect="1"/>
          </p:cNvPicPr>
          <p:nvPr/>
        </p:nvPicPr>
        <p:blipFill>
          <a:blip r:embed="rId3">
            <a:duotone>
              <a:prstClr val="black"/>
              <a:schemeClr val="accent5">
                <a:tint val="45000"/>
                <a:satMod val="400000"/>
              </a:schemeClr>
            </a:duotone>
            <a:alphaModFix amt="25000"/>
          </a:blip>
          <a:srcRect t="25000"/>
          <a:stretch/>
        </p:blipFill>
        <p:spPr>
          <a:xfrm>
            <a:off x="-1213919" y="-1"/>
            <a:ext cx="13405919" cy="7540831"/>
          </a:xfrm>
          <a:prstGeom prst="rect">
            <a:avLst/>
          </a:prstGeom>
        </p:spPr>
      </p:pic>
      <p:sp>
        <p:nvSpPr>
          <p:cNvPr id="2" name="Title 1">
            <a:extLst>
              <a:ext uri="{FF2B5EF4-FFF2-40B4-BE49-F238E27FC236}">
                <a16:creationId xmlns:a16="http://schemas.microsoft.com/office/drawing/2014/main" id="{FB092046-A42D-2FE5-ACAB-940F4E1472CB}"/>
              </a:ext>
            </a:extLst>
          </p:cNvPr>
          <p:cNvSpPr>
            <a:spLocks noGrp="1"/>
          </p:cNvSpPr>
          <p:nvPr>
            <p:ph type="ctrTitle"/>
          </p:nvPr>
        </p:nvSpPr>
        <p:spPr>
          <a:xfrm>
            <a:off x="495196" y="2945080"/>
            <a:ext cx="10168845" cy="1943137"/>
          </a:xfrm>
        </p:spPr>
        <p:txBody>
          <a:bodyPr>
            <a:noAutofit/>
          </a:bodyPr>
          <a:lstStyle/>
          <a:p>
            <a:pPr>
              <a:lnSpc>
                <a:spcPct val="90000"/>
              </a:lnSpc>
            </a:pPr>
            <a:r>
              <a:rPr lang="en-IN" sz="5400" b="1" dirty="0">
                <a:solidFill>
                  <a:schemeClr val="tx1"/>
                </a:solidFill>
                <a:effectLst/>
                <a:latin typeface="Constantia" panose="02030602050306030303" pitchFamily="18" charset="0"/>
                <a:ea typeface="Aptos" panose="020B0004020202020204" pitchFamily="34" charset="0"/>
              </a:rPr>
              <a:t>Deep Neural Networks (DNNs) </a:t>
            </a:r>
            <a:r>
              <a:rPr lang="en-IN" sz="5400" b="1" dirty="0">
                <a:solidFill>
                  <a:schemeClr val="tx1"/>
                </a:solidFill>
                <a:latin typeface="Constantia" panose="02030602050306030303" pitchFamily="18" charset="0"/>
                <a:ea typeface="Aptos" panose="020B0004020202020204" pitchFamily="34" charset="0"/>
              </a:rPr>
              <a:t>for</a:t>
            </a:r>
            <a:r>
              <a:rPr lang="en-IN" sz="5400" b="1" dirty="0">
                <a:solidFill>
                  <a:schemeClr val="tx1"/>
                </a:solidFill>
                <a:effectLst/>
                <a:latin typeface="Constantia" panose="02030602050306030303" pitchFamily="18" charset="0"/>
                <a:ea typeface="Aptos" panose="020B0004020202020204" pitchFamily="34" charset="0"/>
              </a:rPr>
              <a:t> Object Detection</a:t>
            </a:r>
            <a:endParaRPr lang="en-IN" sz="5400" dirty="0">
              <a:solidFill>
                <a:schemeClr val="tx1"/>
              </a:solidFill>
              <a:latin typeface="Constantia" panose="02030602050306030303" pitchFamily="18" charset="0"/>
            </a:endParaRP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3C4EA61E-3A25-03CF-8A9E-F10225C084AA}"/>
              </a:ext>
            </a:extLst>
          </p:cNvPr>
          <p:cNvSpPr txBox="1"/>
          <p:nvPr/>
        </p:nvSpPr>
        <p:spPr>
          <a:xfrm>
            <a:off x="9768398" y="5568192"/>
            <a:ext cx="1338828" cy="646331"/>
          </a:xfrm>
          <a:prstGeom prst="rect">
            <a:avLst/>
          </a:prstGeom>
          <a:noFill/>
        </p:spPr>
        <p:txBody>
          <a:bodyPr wrap="none" rtlCol="0">
            <a:spAutoFit/>
          </a:bodyPr>
          <a:lstStyle/>
          <a:p>
            <a:pPr algn="ctr"/>
            <a:r>
              <a:rPr lang="en-US" dirty="0">
                <a:solidFill>
                  <a:schemeClr val="tx1">
                    <a:lumMod val="65000"/>
                  </a:schemeClr>
                </a:solidFill>
              </a:rPr>
              <a:t>By</a:t>
            </a:r>
          </a:p>
          <a:p>
            <a:pPr algn="ctr"/>
            <a:r>
              <a:rPr lang="en-US" dirty="0">
                <a:solidFill>
                  <a:schemeClr val="tx1">
                    <a:lumMod val="65000"/>
                  </a:schemeClr>
                </a:solidFill>
              </a:rPr>
              <a:t>700760007</a:t>
            </a:r>
            <a:endParaRPr lang="en-IN" dirty="0">
              <a:solidFill>
                <a:schemeClr val="tx1">
                  <a:lumMod val="65000"/>
                </a:schemeClr>
              </a:solidFill>
            </a:endParaRPr>
          </a:p>
        </p:txBody>
      </p:sp>
    </p:spTree>
    <p:extLst>
      <p:ext uri="{BB962C8B-B14F-4D97-AF65-F5344CB8AC3E}">
        <p14:creationId xmlns:p14="http://schemas.microsoft.com/office/powerpoint/2010/main" val="404872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2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2" name="Picture 3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3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Push pins laying down with one standing up">
            <a:extLst>
              <a:ext uri="{FF2B5EF4-FFF2-40B4-BE49-F238E27FC236}">
                <a16:creationId xmlns:a16="http://schemas.microsoft.com/office/drawing/2014/main" id="{2014EB4C-1526-15F3-3033-991C878160FC}"/>
              </a:ext>
            </a:extLst>
          </p:cNvPr>
          <p:cNvPicPr>
            <a:picLocks noChangeAspect="1"/>
          </p:cNvPicPr>
          <p:nvPr/>
        </p:nvPicPr>
        <p:blipFill>
          <a:blip r:embed="rId7">
            <a:duotone>
              <a:prstClr val="black"/>
              <a:schemeClr val="accent5">
                <a:tint val="45000"/>
                <a:satMod val="400000"/>
              </a:schemeClr>
            </a:duotone>
            <a:alphaModFix amt="25000"/>
          </a:blip>
          <a:srcRect t="14773" r="9091"/>
          <a:stretch/>
        </p:blipFill>
        <p:spPr>
          <a:xfrm>
            <a:off x="0" y="0"/>
            <a:ext cx="12191980" cy="6857990"/>
          </a:xfrm>
          <a:prstGeom prst="rect">
            <a:avLst/>
          </a:prstGeom>
        </p:spPr>
      </p:pic>
      <p:sp>
        <p:nvSpPr>
          <p:cNvPr id="2" name="Title 1">
            <a:extLst>
              <a:ext uri="{FF2B5EF4-FFF2-40B4-BE49-F238E27FC236}">
                <a16:creationId xmlns:a16="http://schemas.microsoft.com/office/drawing/2014/main" id="{17E88108-3DF6-8FD9-395F-92A07D483E1B}"/>
              </a:ext>
            </a:extLst>
          </p:cNvPr>
          <p:cNvSpPr>
            <a:spLocks noGrp="1"/>
          </p:cNvSpPr>
          <p:nvPr>
            <p:ph type="title"/>
          </p:nvPr>
        </p:nvSpPr>
        <p:spPr>
          <a:xfrm>
            <a:off x="1068388" y="408656"/>
            <a:ext cx="8825658" cy="3329581"/>
          </a:xfrm>
        </p:spPr>
        <p:txBody>
          <a:bodyPr vert="horz" lIns="91440" tIns="45720" rIns="91440" bIns="45720" rtlCol="0" anchor="b">
            <a:normAutofit/>
          </a:bodyPr>
          <a:lstStyle/>
          <a:p>
            <a:r>
              <a:rPr lang="en-US" sz="4800" b="1" dirty="0"/>
              <a:t>Reference:-</a:t>
            </a:r>
          </a:p>
        </p:txBody>
      </p:sp>
      <p:sp>
        <p:nvSpPr>
          <p:cNvPr id="38" name="Rectangle 37">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hlinkClick r:id="rId8" action="ppaction://hlinkfile"/>
            <a:extLst>
              <a:ext uri="{FF2B5EF4-FFF2-40B4-BE49-F238E27FC236}">
                <a16:creationId xmlns:a16="http://schemas.microsoft.com/office/drawing/2014/main" id="{611F126D-AE84-41F5-51CE-1F853A786C97}"/>
              </a:ext>
            </a:extLst>
          </p:cNvPr>
          <p:cNvSpPr txBox="1"/>
          <p:nvPr/>
        </p:nvSpPr>
        <p:spPr>
          <a:xfrm>
            <a:off x="1522413" y="3876401"/>
            <a:ext cx="10467708" cy="584775"/>
          </a:xfrm>
          <a:prstGeom prst="rect">
            <a:avLst/>
          </a:prstGeom>
          <a:noFill/>
        </p:spPr>
        <p:txBody>
          <a:bodyPr wrap="square" rtlCol="0">
            <a:spAutoFit/>
          </a:bodyPr>
          <a:lstStyle/>
          <a:p>
            <a:r>
              <a:rPr lang="en-US" sz="1600" dirty="0"/>
              <a:t>Szegedy, C., Toshev, A., &amp; Erhan, D. (2013). Deep neural networks for object detection. Retrieved from </a:t>
            </a:r>
            <a:r>
              <a:rPr lang="en-US" sz="1600" dirty="0">
                <a:hlinkClick r:id="rId9"/>
              </a:rPr>
              <a:t>https://www.researchgate.net/publication/319770289_Deep_Neural_Networks_for_Object_Detection</a:t>
            </a:r>
            <a:endParaRPr lang="en-IN" sz="1600" dirty="0"/>
          </a:p>
        </p:txBody>
      </p:sp>
    </p:spTree>
    <p:extLst>
      <p:ext uri="{BB962C8B-B14F-4D97-AF65-F5344CB8AC3E}">
        <p14:creationId xmlns:p14="http://schemas.microsoft.com/office/powerpoint/2010/main" val="369739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CC1AA924-8626-744D-4FB2-99342EACCEDE}"/>
              </a:ext>
            </a:extLst>
          </p:cNvPr>
          <p:cNvSpPr>
            <a:spLocks noGrp="1"/>
          </p:cNvSpPr>
          <p:nvPr>
            <p:ph type="title"/>
          </p:nvPr>
        </p:nvSpPr>
        <p:spPr>
          <a:xfrm>
            <a:off x="570017" y="804672"/>
            <a:ext cx="4084278" cy="5272406"/>
          </a:xfrm>
        </p:spPr>
        <p:txBody>
          <a:bodyPr anchor="ctr">
            <a:normAutofit/>
          </a:bodyPr>
          <a:lstStyle/>
          <a:p>
            <a:pPr algn="ctr"/>
            <a:r>
              <a:rPr lang="en-IN" b="1" dirty="0"/>
              <a:t>Motivation:-	</a:t>
            </a:r>
          </a:p>
        </p:txBody>
      </p:sp>
      <p:sp>
        <p:nvSpPr>
          <p:cNvPr id="24" name="Content Placeholder 2">
            <a:extLst>
              <a:ext uri="{FF2B5EF4-FFF2-40B4-BE49-F238E27FC236}">
                <a16:creationId xmlns:a16="http://schemas.microsoft.com/office/drawing/2014/main" id="{420562A5-4688-646E-57E8-A540D8B9F51B}"/>
              </a:ext>
            </a:extLst>
          </p:cNvPr>
          <p:cNvSpPr>
            <a:spLocks noGrp="1"/>
          </p:cNvSpPr>
          <p:nvPr>
            <p:ph idx="1"/>
          </p:nvPr>
        </p:nvSpPr>
        <p:spPr>
          <a:xfrm>
            <a:off x="4975861" y="828421"/>
            <a:ext cx="6399930" cy="5248657"/>
          </a:xfrm>
        </p:spPr>
        <p:txBody>
          <a:bodyPr anchor="ctr">
            <a:normAutofit/>
          </a:bodyPr>
          <a:lstStyle/>
          <a:p>
            <a:r>
              <a:rPr lang="en-US" sz="1600" dirty="0"/>
              <a:t>To improve object detection using DNNs by addressing the challenge of not only classifying objects in images but also precisely locating  them. </a:t>
            </a:r>
          </a:p>
          <a:p>
            <a:r>
              <a:rPr lang="en-US" sz="1600" dirty="0"/>
              <a:t>Traditional methods like Deformable Part-based Models (DPM) have been effective but depends on manually engineered features. </a:t>
            </a:r>
          </a:p>
          <a:p>
            <a:r>
              <a:rPr lang="en-US" sz="1600" dirty="0"/>
              <a:t>DNNs offer complex features directly from data, which can enhance both classification accuracy and object localization precision.</a:t>
            </a:r>
          </a:p>
          <a:p>
            <a:r>
              <a:rPr lang="en-US" sz="1600" dirty="0"/>
              <a:t>This approach makes it easier and more accurate to find objects of different sizes in images.</a:t>
            </a:r>
            <a:endParaRPr lang="en-IN" sz="1600" dirty="0"/>
          </a:p>
        </p:txBody>
      </p:sp>
    </p:spTree>
    <p:extLst>
      <p:ext uri="{BB962C8B-B14F-4D97-AF65-F5344CB8AC3E}">
        <p14:creationId xmlns:p14="http://schemas.microsoft.com/office/powerpoint/2010/main" val="199531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fade">
                                      <p:cBhvr>
                                        <p:cTn id="17" dur="500"/>
                                        <p:tgtEl>
                                          <p:spTgt spid="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fade">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fade">
                                      <p:cBhvr>
                                        <p:cTn id="27"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5FE0E565-969E-8E9B-152F-375A7D4A554F}"/>
              </a:ext>
            </a:extLst>
          </p:cNvPr>
          <p:cNvSpPr>
            <a:spLocks noGrp="1"/>
          </p:cNvSpPr>
          <p:nvPr>
            <p:ph type="title"/>
          </p:nvPr>
        </p:nvSpPr>
        <p:spPr>
          <a:xfrm>
            <a:off x="806195" y="804672"/>
            <a:ext cx="4062688" cy="5248656"/>
          </a:xfrm>
        </p:spPr>
        <p:txBody>
          <a:bodyPr anchor="ctr">
            <a:normAutofit/>
          </a:bodyPr>
          <a:lstStyle/>
          <a:p>
            <a:pPr algn="ctr"/>
            <a:r>
              <a:rPr lang="en-IN" b="1" dirty="0"/>
              <a:t>Problem statement:-</a:t>
            </a:r>
          </a:p>
        </p:txBody>
      </p:sp>
      <p:sp>
        <p:nvSpPr>
          <p:cNvPr id="3" name="Content Placeholder 2">
            <a:extLst>
              <a:ext uri="{FF2B5EF4-FFF2-40B4-BE49-F238E27FC236}">
                <a16:creationId xmlns:a16="http://schemas.microsoft.com/office/drawing/2014/main" id="{82B114A6-9B69-FF78-A3B4-59D839E5C0D6}"/>
              </a:ext>
            </a:extLst>
          </p:cNvPr>
          <p:cNvSpPr>
            <a:spLocks noGrp="1"/>
          </p:cNvSpPr>
          <p:nvPr>
            <p:ph idx="1"/>
          </p:nvPr>
        </p:nvSpPr>
        <p:spPr>
          <a:xfrm>
            <a:off x="4975861" y="570017"/>
            <a:ext cx="6399930" cy="5658063"/>
          </a:xfrm>
        </p:spPr>
        <p:txBody>
          <a:bodyPr anchor="ctr">
            <a:normAutofit/>
          </a:bodyPr>
          <a:lstStyle/>
          <a:p>
            <a:r>
              <a:rPr lang="en-US" sz="1600" dirty="0"/>
              <a:t>limitation of traditional methods in object detection, specifically in accurately localizing objects within images. </a:t>
            </a:r>
          </a:p>
          <a:p>
            <a:r>
              <a:rPr lang="en-US" sz="1600" dirty="0"/>
              <a:t>Challenges in achieving precise object localization for objects at different scales and orientations.</a:t>
            </a:r>
          </a:p>
          <a:p>
            <a:r>
              <a:rPr lang="en-US" sz="1600" dirty="0"/>
              <a:t>So, by using Deep Neural Networks (DNNs), which are good at learning patterns and features from data on their own.</a:t>
            </a:r>
          </a:p>
          <a:p>
            <a:r>
              <a:rPr lang="en-US" sz="1600" dirty="0"/>
              <a:t>The goal is to create a method that boosts both the accuracy of classifying objects and finding their locations in images.</a:t>
            </a:r>
          </a:p>
        </p:txBody>
      </p:sp>
    </p:spTree>
    <p:extLst>
      <p:ext uri="{BB962C8B-B14F-4D97-AF65-F5344CB8AC3E}">
        <p14:creationId xmlns:p14="http://schemas.microsoft.com/office/powerpoint/2010/main" val="116770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66E8C536-AA5D-9B76-8F8C-0D91C0E33D52}"/>
              </a:ext>
            </a:extLst>
          </p:cNvPr>
          <p:cNvSpPr>
            <a:spLocks noGrp="1"/>
          </p:cNvSpPr>
          <p:nvPr>
            <p:ph type="title"/>
          </p:nvPr>
        </p:nvSpPr>
        <p:spPr>
          <a:xfrm>
            <a:off x="806195" y="804672"/>
            <a:ext cx="3521359" cy="5248656"/>
          </a:xfrm>
        </p:spPr>
        <p:txBody>
          <a:bodyPr anchor="ctr">
            <a:normAutofit/>
          </a:bodyPr>
          <a:lstStyle/>
          <a:p>
            <a:pPr algn="ctr"/>
            <a:r>
              <a:rPr lang="en-IN" b="1" dirty="0"/>
              <a:t>Objectives:-</a:t>
            </a:r>
          </a:p>
        </p:txBody>
      </p:sp>
      <p:sp>
        <p:nvSpPr>
          <p:cNvPr id="3" name="Content Placeholder 2">
            <a:extLst>
              <a:ext uri="{FF2B5EF4-FFF2-40B4-BE49-F238E27FC236}">
                <a16:creationId xmlns:a16="http://schemas.microsoft.com/office/drawing/2014/main" id="{F28B0CEC-3D52-8441-DF9E-35B9F0DD1553}"/>
              </a:ext>
            </a:extLst>
          </p:cNvPr>
          <p:cNvSpPr>
            <a:spLocks noGrp="1"/>
          </p:cNvSpPr>
          <p:nvPr>
            <p:ph idx="1"/>
          </p:nvPr>
        </p:nvSpPr>
        <p:spPr>
          <a:xfrm>
            <a:off x="4845137" y="712519"/>
            <a:ext cx="6875808" cy="5340809"/>
          </a:xfrm>
        </p:spPr>
        <p:txBody>
          <a:bodyPr anchor="ctr">
            <a:normAutofit/>
          </a:bodyPr>
          <a:lstStyle/>
          <a:p>
            <a:pPr>
              <a:lnSpc>
                <a:spcPct val="90000"/>
              </a:lnSpc>
            </a:pPr>
            <a:r>
              <a:rPr lang="en-US" sz="1600" b="1" dirty="0"/>
              <a:t>Enhance Object Detection Accuracy</a:t>
            </a:r>
            <a:r>
              <a:rPr lang="en-US" sz="1600" dirty="0"/>
              <a:t>: Creates a method using DNN to achieve better object detection accuracy than traditional methods such as Deformable Part-based Models (DPM).</a:t>
            </a:r>
          </a:p>
          <a:p>
            <a:pPr>
              <a:lnSpc>
                <a:spcPct val="90000"/>
              </a:lnSpc>
            </a:pPr>
            <a:r>
              <a:rPr lang="en-US" sz="1600" b="1" dirty="0"/>
              <a:t>Improve Localization Precision</a:t>
            </a:r>
            <a:r>
              <a:rPr lang="en-US" sz="1600" dirty="0"/>
              <a:t>: Work on increasing the accuracy of locating objects within images, especially those that vary in size and orientation.</a:t>
            </a:r>
          </a:p>
          <a:p>
            <a:pPr>
              <a:lnSpc>
                <a:spcPct val="90000"/>
              </a:lnSpc>
            </a:pPr>
            <a:r>
              <a:rPr lang="en-US" sz="1600" b="1" dirty="0"/>
              <a:t>Utilize Deep Learning Techniques</a:t>
            </a:r>
            <a:r>
              <a:rPr lang="en-US" sz="1600" dirty="0"/>
              <a:t>: Using DNNs to automatically learn and extract intricate features from data, for a more accuracy.</a:t>
            </a:r>
          </a:p>
          <a:p>
            <a:pPr>
              <a:lnSpc>
                <a:spcPct val="90000"/>
              </a:lnSpc>
            </a:pPr>
            <a:r>
              <a:rPr lang="en-US" sz="1600" b="1" dirty="0"/>
              <a:t>Achieve State-of-the-Art Performance</a:t>
            </a:r>
            <a:r>
              <a:rPr lang="en-US" sz="1600" dirty="0"/>
              <a:t>: To reach the best performance in object detection tasks, focusing on both high classification accuracy and bounding box localization.</a:t>
            </a:r>
          </a:p>
        </p:txBody>
      </p:sp>
    </p:spTree>
    <p:extLst>
      <p:ext uri="{BB962C8B-B14F-4D97-AF65-F5344CB8AC3E}">
        <p14:creationId xmlns:p14="http://schemas.microsoft.com/office/powerpoint/2010/main" val="38585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C83D19DB-9F7A-AFA7-9D89-4BCBB2457B07}"/>
              </a:ext>
            </a:extLst>
          </p:cNvPr>
          <p:cNvSpPr>
            <a:spLocks noGrp="1"/>
          </p:cNvSpPr>
          <p:nvPr>
            <p:ph type="title"/>
          </p:nvPr>
        </p:nvSpPr>
        <p:spPr>
          <a:xfrm>
            <a:off x="510642" y="804672"/>
            <a:ext cx="4025731" cy="5248656"/>
          </a:xfrm>
        </p:spPr>
        <p:txBody>
          <a:bodyPr anchor="ctr">
            <a:normAutofit/>
          </a:bodyPr>
          <a:lstStyle/>
          <a:p>
            <a:pPr algn="ctr"/>
            <a:r>
              <a:rPr lang="en-IN" b="1" dirty="0"/>
              <a:t>Contributions:-</a:t>
            </a:r>
          </a:p>
        </p:txBody>
      </p:sp>
      <p:sp>
        <p:nvSpPr>
          <p:cNvPr id="3" name="Content Placeholder 2">
            <a:extLst>
              <a:ext uri="{FF2B5EF4-FFF2-40B4-BE49-F238E27FC236}">
                <a16:creationId xmlns:a16="http://schemas.microsoft.com/office/drawing/2014/main" id="{5C900DFD-116E-2ABC-43B0-A90577D00201}"/>
              </a:ext>
            </a:extLst>
          </p:cNvPr>
          <p:cNvSpPr>
            <a:spLocks noGrp="1"/>
          </p:cNvSpPr>
          <p:nvPr>
            <p:ph idx="1"/>
          </p:nvPr>
        </p:nvSpPr>
        <p:spPr>
          <a:xfrm>
            <a:off x="4880758" y="804671"/>
            <a:ext cx="6709553" cy="5248657"/>
          </a:xfrm>
        </p:spPr>
        <p:txBody>
          <a:bodyPr anchor="ctr">
            <a:normAutofit/>
          </a:bodyPr>
          <a:lstStyle/>
          <a:p>
            <a:pPr>
              <a:lnSpc>
                <a:spcPct val="90000"/>
              </a:lnSpc>
            </a:pPr>
            <a:r>
              <a:rPr lang="en-US" sz="1600" b="1" dirty="0"/>
              <a:t>Proposal of Deep Learning Approach</a:t>
            </a:r>
            <a:r>
              <a:rPr lang="en-US" sz="1600" dirty="0"/>
              <a:t>: Introducing deep learning-based framework for object detection that outperforms traditional methods like Deformable Part-based Models (DPM).</a:t>
            </a:r>
          </a:p>
          <a:p>
            <a:pPr>
              <a:lnSpc>
                <a:spcPct val="90000"/>
              </a:lnSpc>
            </a:pPr>
            <a:r>
              <a:rPr lang="en-US" sz="1600" b="1" dirty="0"/>
              <a:t>Enhanced Accuracy and Precision</a:t>
            </a:r>
            <a:r>
              <a:rPr lang="en-US" sz="1600" dirty="0"/>
              <a:t>: Paper shows significant improvements in object detection accuracy and localization precision compared to existing methods.</a:t>
            </a:r>
          </a:p>
          <a:p>
            <a:pPr>
              <a:lnSpc>
                <a:spcPct val="90000"/>
              </a:lnSpc>
            </a:pPr>
            <a:r>
              <a:rPr lang="en-US" sz="1600" b="1" dirty="0"/>
              <a:t>Feature Representation</a:t>
            </a:r>
            <a:r>
              <a:rPr lang="en-US" sz="1600" dirty="0"/>
              <a:t>: By using DNNs it automatically learn and extract complex features from images, the ability to recognize objects improves.</a:t>
            </a:r>
          </a:p>
          <a:p>
            <a:pPr>
              <a:lnSpc>
                <a:spcPct val="90000"/>
              </a:lnSpc>
            </a:pPr>
            <a:r>
              <a:rPr lang="en-US" sz="1600" b="1" dirty="0"/>
              <a:t>Practical Application</a:t>
            </a:r>
            <a:r>
              <a:rPr lang="en-US" sz="1600" dirty="0"/>
              <a:t>: Providing a practical and scalable solution for object detection that can be used in many fields, helping advance computer vision research and applications.</a:t>
            </a:r>
          </a:p>
        </p:txBody>
      </p:sp>
    </p:spTree>
    <p:extLst>
      <p:ext uri="{BB962C8B-B14F-4D97-AF65-F5344CB8AC3E}">
        <p14:creationId xmlns:p14="http://schemas.microsoft.com/office/powerpoint/2010/main" val="259762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410AEB10-3ABA-7403-42DF-7BABF3F8D6F9}"/>
              </a:ext>
            </a:extLst>
          </p:cNvPr>
          <p:cNvSpPr>
            <a:spLocks noGrp="1"/>
          </p:cNvSpPr>
          <p:nvPr>
            <p:ph type="title"/>
          </p:nvPr>
        </p:nvSpPr>
        <p:spPr>
          <a:xfrm>
            <a:off x="806195" y="804672"/>
            <a:ext cx="3521359" cy="5248656"/>
          </a:xfrm>
        </p:spPr>
        <p:txBody>
          <a:bodyPr anchor="ctr">
            <a:normAutofit/>
          </a:bodyPr>
          <a:lstStyle/>
          <a:p>
            <a:pPr algn="ctr"/>
            <a:r>
              <a:rPr lang="en-US" b="1" dirty="0"/>
              <a:t>Dataset and Evaluation:-</a:t>
            </a:r>
          </a:p>
        </p:txBody>
      </p:sp>
      <p:sp>
        <p:nvSpPr>
          <p:cNvPr id="3" name="Content Placeholder 2">
            <a:extLst>
              <a:ext uri="{FF2B5EF4-FFF2-40B4-BE49-F238E27FC236}">
                <a16:creationId xmlns:a16="http://schemas.microsoft.com/office/drawing/2014/main" id="{759964E0-EB85-C2B6-6BD6-D4815705C3C6}"/>
              </a:ext>
            </a:extLst>
          </p:cNvPr>
          <p:cNvSpPr>
            <a:spLocks noGrp="1"/>
          </p:cNvSpPr>
          <p:nvPr>
            <p:ph idx="1"/>
          </p:nvPr>
        </p:nvSpPr>
        <p:spPr>
          <a:xfrm>
            <a:off x="4981037" y="1434063"/>
            <a:ext cx="6399930" cy="4224529"/>
          </a:xfrm>
        </p:spPr>
        <p:txBody>
          <a:bodyPr anchor="ctr">
            <a:normAutofit/>
          </a:bodyPr>
          <a:lstStyle/>
          <a:p>
            <a:pPr marL="0" indent="0">
              <a:buNone/>
            </a:pPr>
            <a:r>
              <a:rPr lang="en-US" sz="1800" b="1" dirty="0"/>
              <a:t>Dataset Used</a:t>
            </a:r>
            <a:r>
              <a:rPr lang="en-US" sz="1800" dirty="0"/>
              <a:t>:-</a:t>
            </a:r>
          </a:p>
          <a:p>
            <a:r>
              <a:rPr lang="en-US" sz="1800" b="1" dirty="0"/>
              <a:t>Test Set</a:t>
            </a:r>
            <a:r>
              <a:rPr lang="en-US" sz="1800" dirty="0"/>
              <a:t>: Pascal Visual Object Challenge (VOC) 2007 with approx. 5000 test images over 20 classes.</a:t>
            </a:r>
          </a:p>
          <a:p>
            <a:r>
              <a:rPr lang="en-US" sz="1800" b="1" dirty="0"/>
              <a:t>Training Set</a:t>
            </a:r>
            <a:r>
              <a:rPr lang="en-US" sz="1800" dirty="0"/>
              <a:t>: VOC2012 training and validation set with approx. 11K images due to the large number of parameters in the proposed approach.</a:t>
            </a:r>
          </a:p>
          <a:p>
            <a:pPr marL="0" indent="0">
              <a:buNone/>
            </a:pPr>
            <a:r>
              <a:rPr lang="en-US" sz="1800" b="1" dirty="0"/>
              <a:t>Performance Metrics</a:t>
            </a:r>
            <a:r>
              <a:rPr lang="en-US" sz="1800" dirty="0"/>
              <a:t>:-</a:t>
            </a:r>
          </a:p>
          <a:p>
            <a:r>
              <a:rPr lang="en-US" sz="1800" b="1" dirty="0"/>
              <a:t>Precision-Recall Curves</a:t>
            </a:r>
            <a:r>
              <a:rPr lang="en-US" sz="1800" dirty="0"/>
              <a:t>: Used to measure the performance.</a:t>
            </a:r>
          </a:p>
          <a:p>
            <a:r>
              <a:rPr lang="en-US" sz="1800" b="1" dirty="0"/>
              <a:t>Average Precision (AP) per Class</a:t>
            </a:r>
            <a:r>
              <a:rPr lang="en-US" sz="1800" dirty="0"/>
              <a:t>: Specific measure used for evaluation.</a:t>
            </a:r>
          </a:p>
          <a:p>
            <a:endParaRPr lang="en-US" sz="1800" dirty="0"/>
          </a:p>
        </p:txBody>
      </p:sp>
    </p:spTree>
    <p:extLst>
      <p:ext uri="{BB962C8B-B14F-4D97-AF65-F5344CB8AC3E}">
        <p14:creationId xmlns:p14="http://schemas.microsoft.com/office/powerpoint/2010/main" val="60837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7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3" name="Oval 7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5" name="Picture 7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7" name="Picture 7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9" name="Rectangle 7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 name="Rectangle 80">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5"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87"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en-IN"/>
          </a:p>
        </p:txBody>
      </p:sp>
      <p:sp>
        <p:nvSpPr>
          <p:cNvPr id="2" name="Title 1">
            <a:extLst>
              <a:ext uri="{FF2B5EF4-FFF2-40B4-BE49-F238E27FC236}">
                <a16:creationId xmlns:a16="http://schemas.microsoft.com/office/drawing/2014/main" id="{CC6BAB3E-77B3-9659-6F76-76C5075863E8}"/>
              </a:ext>
            </a:extLst>
          </p:cNvPr>
          <p:cNvSpPr>
            <a:spLocks noGrp="1"/>
          </p:cNvSpPr>
          <p:nvPr>
            <p:ph type="title"/>
          </p:nvPr>
        </p:nvSpPr>
        <p:spPr>
          <a:xfrm>
            <a:off x="492752" y="5285188"/>
            <a:ext cx="9149350" cy="868026"/>
          </a:xfrm>
        </p:spPr>
        <p:txBody>
          <a:bodyPr vert="horz" lIns="91440" tIns="45720" rIns="91440" bIns="45720" rtlCol="0" anchor="b">
            <a:normAutofit/>
          </a:bodyPr>
          <a:lstStyle/>
          <a:p>
            <a:r>
              <a:rPr lang="en-US" sz="4400" b="1" dirty="0"/>
              <a:t>Results:- </a:t>
            </a:r>
          </a:p>
        </p:txBody>
      </p:sp>
      <p:sp>
        <p:nvSpPr>
          <p:cNvPr id="35" name="Content Placeholder 9">
            <a:extLst>
              <a:ext uri="{FF2B5EF4-FFF2-40B4-BE49-F238E27FC236}">
                <a16:creationId xmlns:a16="http://schemas.microsoft.com/office/drawing/2014/main" id="{12E6C65B-8E48-B560-AF46-1C61861F07EC}"/>
              </a:ext>
            </a:extLst>
          </p:cNvPr>
          <p:cNvSpPr>
            <a:spLocks noGrp="1"/>
          </p:cNvSpPr>
          <p:nvPr>
            <p:ph idx="1"/>
          </p:nvPr>
        </p:nvSpPr>
        <p:spPr>
          <a:xfrm>
            <a:off x="4715416" y="5410324"/>
            <a:ext cx="6983832" cy="650718"/>
          </a:xfrm>
        </p:spPr>
        <p:txBody>
          <a:bodyPr vert="horz" lIns="91440" tIns="45720" rIns="91440" bIns="45720" rtlCol="0" anchor="t">
            <a:normAutofit fontScale="92500"/>
          </a:bodyPr>
          <a:lstStyle/>
          <a:p>
            <a:pPr marL="0" indent="0">
              <a:buNone/>
            </a:pPr>
            <a:r>
              <a:rPr lang="en-US" sz="1600" dirty="0">
                <a:solidFill>
                  <a:schemeClr val="tx1">
                    <a:lumMod val="75000"/>
                  </a:schemeClr>
                </a:solidFill>
                <a:latin typeface="Google Sans"/>
              </a:rPr>
              <a:t>The first one corresponds to the output of DNN, while the second one encodes the four partial masks in terms of the strength of the color's red, green, blue and yellow</a:t>
            </a:r>
            <a:endParaRPr lang="en-US" sz="1800" dirty="0">
              <a:solidFill>
                <a:schemeClr val="tx1">
                  <a:lumMod val="75000"/>
                </a:schemeClr>
              </a:solidFill>
              <a:latin typeface="Google Sans"/>
            </a:endParaRPr>
          </a:p>
        </p:txBody>
      </p:sp>
      <p:pic>
        <p:nvPicPr>
          <p:cNvPr id="5" name="Content Placeholder 4" descr="A screenshot of a computer&#10;&#10;Description automatically generated">
            <a:extLst>
              <a:ext uri="{FF2B5EF4-FFF2-40B4-BE49-F238E27FC236}">
                <a16:creationId xmlns:a16="http://schemas.microsoft.com/office/drawing/2014/main" id="{EEEFABB1-9CE9-6E65-7A25-7B50A33C1B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1922" y="20823"/>
            <a:ext cx="8424980" cy="5012862"/>
          </a:xfrm>
          <a:prstGeom prst="rect">
            <a:avLst/>
          </a:prstGeom>
          <a:effectLst/>
        </p:spPr>
      </p:pic>
    </p:spTree>
    <p:extLst>
      <p:ext uri="{BB962C8B-B14F-4D97-AF65-F5344CB8AC3E}">
        <p14:creationId xmlns:p14="http://schemas.microsoft.com/office/powerpoint/2010/main" val="36522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xEl>
                                              <p:pRg st="0" end="0"/>
                                            </p:txEl>
                                          </p:spTgt>
                                        </p:tgtEl>
                                        <p:attrNameLst>
                                          <p:attrName>style.visibility</p:attrName>
                                        </p:attrNameLst>
                                      </p:cBhvr>
                                      <p:to>
                                        <p:strVal val="visible"/>
                                      </p:to>
                                    </p:set>
                                    <p:animEffect transition="in" filter="fade">
                                      <p:cBhvr>
                                        <p:cTn id="17"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1" name="Picture 2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EADB8294-BBF5-4EE7-8D08-DDECD12A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AA68CD-BBCC-4482-B4F9-3EBE3A75D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Freeform 15">
            <a:extLst>
              <a:ext uri="{FF2B5EF4-FFF2-40B4-BE49-F238E27FC236}">
                <a16:creationId xmlns:a16="http://schemas.microsoft.com/office/drawing/2014/main" id="{B58816D9-9E81-4B2B-95D3-C398BF15E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33" name="Freeform 5">
            <a:extLst>
              <a:ext uri="{FF2B5EF4-FFF2-40B4-BE49-F238E27FC236}">
                <a16:creationId xmlns:a16="http://schemas.microsoft.com/office/drawing/2014/main" id="{BD26E291-370D-448F-BDB9-9A5999D46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en-IN"/>
          </a:p>
        </p:txBody>
      </p:sp>
      <p:sp>
        <p:nvSpPr>
          <p:cNvPr id="6" name="Title 1">
            <a:extLst>
              <a:ext uri="{FF2B5EF4-FFF2-40B4-BE49-F238E27FC236}">
                <a16:creationId xmlns:a16="http://schemas.microsoft.com/office/drawing/2014/main" id="{6B51C1B2-8969-8850-87FD-6C2C23B804DD}"/>
              </a:ext>
            </a:extLst>
          </p:cNvPr>
          <p:cNvSpPr>
            <a:spLocks noGrp="1"/>
          </p:cNvSpPr>
          <p:nvPr>
            <p:ph type="title"/>
          </p:nvPr>
        </p:nvSpPr>
        <p:spPr>
          <a:xfrm>
            <a:off x="537321" y="5234198"/>
            <a:ext cx="9345155" cy="861802"/>
          </a:xfrm>
        </p:spPr>
        <p:txBody>
          <a:bodyPr vert="horz" lIns="91440" tIns="45720" rIns="91440" bIns="45720" rtlCol="0" anchor="b">
            <a:normAutofit/>
          </a:bodyPr>
          <a:lstStyle/>
          <a:p>
            <a:r>
              <a:rPr lang="en-US" sz="4800" b="1" dirty="0"/>
              <a:t>Results:-</a:t>
            </a:r>
          </a:p>
        </p:txBody>
      </p:sp>
      <p:sp>
        <p:nvSpPr>
          <p:cNvPr id="12" name="Content Placeholder 11">
            <a:extLst>
              <a:ext uri="{FF2B5EF4-FFF2-40B4-BE49-F238E27FC236}">
                <a16:creationId xmlns:a16="http://schemas.microsoft.com/office/drawing/2014/main" id="{37059EB8-2D65-20B5-5FE2-6A3D6DA44327}"/>
              </a:ext>
            </a:extLst>
          </p:cNvPr>
          <p:cNvSpPr>
            <a:spLocks noGrp="1"/>
          </p:cNvSpPr>
          <p:nvPr>
            <p:ph idx="1"/>
          </p:nvPr>
        </p:nvSpPr>
        <p:spPr>
          <a:xfrm>
            <a:off x="3697743" y="4155324"/>
            <a:ext cx="5247404" cy="251940"/>
          </a:xfrm>
        </p:spPr>
        <p:txBody>
          <a:bodyPr vert="horz" lIns="91440" tIns="45720" rIns="91440" bIns="45720" rtlCol="0" anchor="t">
            <a:normAutofit fontScale="92500" lnSpcReduction="10000"/>
          </a:bodyPr>
          <a:lstStyle/>
          <a:p>
            <a:pPr marL="0" indent="0">
              <a:buClr>
                <a:schemeClr val="bg2">
                  <a:lumMod val="40000"/>
                  <a:lumOff val="60000"/>
                </a:schemeClr>
              </a:buClr>
              <a:buNone/>
            </a:pPr>
            <a:r>
              <a:rPr lang="en-US" sz="1200" dirty="0">
                <a:solidFill>
                  <a:schemeClr val="bg1"/>
                </a:solidFill>
              </a:rPr>
              <a:t>Precision-recall Curves Showing Improvement Post-refinement</a:t>
            </a:r>
          </a:p>
        </p:txBody>
      </p:sp>
      <p:pic>
        <p:nvPicPr>
          <p:cNvPr id="5" name="Content Placeholder 4" descr="A graph showing the value of a stock market">
            <a:extLst>
              <a:ext uri="{FF2B5EF4-FFF2-40B4-BE49-F238E27FC236}">
                <a16:creationId xmlns:a16="http://schemas.microsoft.com/office/drawing/2014/main" id="{A9571BAD-3305-DDB5-A069-BE2FBEFD3C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223" y="902526"/>
            <a:ext cx="11010189" cy="3122546"/>
          </a:xfrm>
          <a:prstGeom prst="rect">
            <a:avLst/>
          </a:prstGeom>
          <a:effectLst/>
        </p:spPr>
      </p:pic>
      <p:sp>
        <p:nvSpPr>
          <p:cNvPr id="2" name="TextBox 1">
            <a:extLst>
              <a:ext uri="{FF2B5EF4-FFF2-40B4-BE49-F238E27FC236}">
                <a16:creationId xmlns:a16="http://schemas.microsoft.com/office/drawing/2014/main" id="{F7F31000-D4A8-471D-3C84-950A99796C3F}"/>
              </a:ext>
            </a:extLst>
          </p:cNvPr>
          <p:cNvSpPr txBox="1"/>
          <p:nvPr/>
        </p:nvSpPr>
        <p:spPr>
          <a:xfrm>
            <a:off x="3868184" y="5213549"/>
            <a:ext cx="8262455" cy="830997"/>
          </a:xfrm>
          <a:prstGeom prst="rect">
            <a:avLst/>
          </a:prstGeom>
          <a:noFill/>
        </p:spPr>
        <p:txBody>
          <a:bodyPr wrap="none" rtlCol="0">
            <a:spAutoFit/>
          </a:bodyPr>
          <a:lstStyle/>
          <a:p>
            <a:r>
              <a:rPr lang="en-US" sz="1600" b="0" i="0" dirty="0">
                <a:solidFill>
                  <a:srgbClr val="BDC1C6"/>
                </a:solidFill>
                <a:effectLst/>
                <a:latin typeface="Google Sans"/>
              </a:rPr>
              <a:t>Precision is the ratio of the number of true positives to the total number of positive predictions. </a:t>
            </a:r>
          </a:p>
          <a:p>
            <a:r>
              <a:rPr lang="en-US" sz="1600" b="0" i="0" dirty="0">
                <a:solidFill>
                  <a:srgbClr val="BDC1C6"/>
                </a:solidFill>
                <a:effectLst/>
                <a:latin typeface="Google Sans"/>
              </a:rPr>
              <a:t>For example, if the model detected 100 trees, and 90 were correct, the precision is 90 percent. </a:t>
            </a:r>
          </a:p>
          <a:p>
            <a:r>
              <a:rPr lang="en-US" sz="1600" b="0" i="0" dirty="0">
                <a:solidFill>
                  <a:srgbClr val="BDC1C6"/>
                </a:solidFill>
                <a:effectLst/>
                <a:latin typeface="Google Sans"/>
              </a:rPr>
              <a:t>Recall is the ratio of the number of true positives to the total number of actual (relevant) objects.</a:t>
            </a:r>
          </a:p>
        </p:txBody>
      </p:sp>
    </p:spTree>
    <p:extLst>
      <p:ext uri="{BB962C8B-B14F-4D97-AF65-F5344CB8AC3E}">
        <p14:creationId xmlns:p14="http://schemas.microsoft.com/office/powerpoint/2010/main" val="14780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10BFA37F-1B6C-7DF7-EB14-EE963D6A2FD2}"/>
              </a:ext>
            </a:extLst>
          </p:cNvPr>
          <p:cNvSpPr>
            <a:spLocks noGrp="1"/>
          </p:cNvSpPr>
          <p:nvPr>
            <p:ph type="title"/>
          </p:nvPr>
        </p:nvSpPr>
        <p:spPr>
          <a:xfrm>
            <a:off x="806195" y="804672"/>
            <a:ext cx="3521359" cy="5248656"/>
          </a:xfrm>
        </p:spPr>
        <p:txBody>
          <a:bodyPr anchor="ctr">
            <a:normAutofit/>
          </a:bodyPr>
          <a:lstStyle/>
          <a:p>
            <a:pPr algn="ctr"/>
            <a:r>
              <a:rPr lang="en-IN" b="1" dirty="0"/>
              <a:t>Critical Analysis:-</a:t>
            </a:r>
          </a:p>
        </p:txBody>
      </p:sp>
      <p:sp>
        <p:nvSpPr>
          <p:cNvPr id="3" name="Content Placeholder 2">
            <a:extLst>
              <a:ext uri="{FF2B5EF4-FFF2-40B4-BE49-F238E27FC236}">
                <a16:creationId xmlns:a16="http://schemas.microsoft.com/office/drawing/2014/main" id="{0C4A2BAE-52A8-5BDE-D291-4B0ACDF392A9}"/>
              </a:ext>
            </a:extLst>
          </p:cNvPr>
          <p:cNvSpPr>
            <a:spLocks noGrp="1"/>
          </p:cNvSpPr>
          <p:nvPr>
            <p:ph idx="1"/>
          </p:nvPr>
        </p:nvSpPr>
        <p:spPr>
          <a:xfrm>
            <a:off x="4797631" y="804671"/>
            <a:ext cx="6588169" cy="5248657"/>
          </a:xfrm>
        </p:spPr>
        <p:txBody>
          <a:bodyPr anchor="ctr">
            <a:normAutofit lnSpcReduction="10000"/>
          </a:bodyPr>
          <a:lstStyle/>
          <a:p>
            <a:pPr marL="0" indent="0">
              <a:buNone/>
            </a:pPr>
            <a:r>
              <a:rPr lang="en-IN" b="1" dirty="0"/>
              <a:t>Advantages:-</a:t>
            </a:r>
          </a:p>
          <a:p>
            <a:r>
              <a:rPr lang="en-US" dirty="0"/>
              <a:t>The use of DNNs allows for learning rich and complex feature representations directly from data, eliminating the need for manual feature engineering.</a:t>
            </a:r>
          </a:p>
          <a:p>
            <a:r>
              <a:rPr lang="en-US" dirty="0"/>
              <a:t>By applying the DNN at multiple scales and refining the predictions, the authors achieve high localization accuracy.</a:t>
            </a:r>
          </a:p>
          <a:p>
            <a:pPr marL="0" indent="0">
              <a:buNone/>
            </a:pPr>
            <a:r>
              <a:rPr lang="en-US" b="1" dirty="0"/>
              <a:t>Limitations:-</a:t>
            </a:r>
          </a:p>
          <a:p>
            <a:r>
              <a:rPr lang="en-US" dirty="0"/>
              <a:t>Applying the DNN multiple times for each image can still be resource-intensive, especially for large datasets or real-time applications.</a:t>
            </a:r>
          </a:p>
          <a:p>
            <a:r>
              <a:rPr lang="en-US" dirty="0"/>
              <a:t>The approach may struggle with objects that are heavily occluded or have very similar appearances to their surroundings</a:t>
            </a:r>
          </a:p>
          <a:p>
            <a:pPr marL="0" indent="0">
              <a:buNone/>
            </a:pPr>
            <a:endParaRPr lang="en-IN" dirty="0"/>
          </a:p>
        </p:txBody>
      </p:sp>
    </p:spTree>
    <p:extLst>
      <p:ext uri="{BB962C8B-B14F-4D97-AF65-F5344CB8AC3E}">
        <p14:creationId xmlns:p14="http://schemas.microsoft.com/office/powerpoint/2010/main" val="184632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1864</TotalTime>
  <Words>690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Constantia</vt:lpstr>
      <vt:lpstr>Google Sans</vt:lpstr>
      <vt:lpstr>Wingdings 3</vt:lpstr>
      <vt:lpstr>Ion</vt:lpstr>
      <vt:lpstr>Deep Neural Networks (DNNs) for Object Detection</vt:lpstr>
      <vt:lpstr>Motivation:- </vt:lpstr>
      <vt:lpstr>Problem statement:-</vt:lpstr>
      <vt:lpstr>Objectives:-</vt:lpstr>
      <vt:lpstr>Contributions:-</vt:lpstr>
      <vt:lpstr>Dataset and Evaluation:-</vt:lpstr>
      <vt:lpstr>Results:- </vt:lpstr>
      <vt:lpstr>Results:-</vt:lpstr>
      <vt:lpstr>Critical Analysis:-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 MOHITH NAGA ADITHYA</dc:creator>
  <cp:lastModifiedBy>V MOHITH NAGA ADITHYA</cp:lastModifiedBy>
  <cp:revision>7</cp:revision>
  <dcterms:created xsi:type="dcterms:W3CDTF">2024-07-20T19:58:28Z</dcterms:created>
  <dcterms:modified xsi:type="dcterms:W3CDTF">2024-07-23T17:55:19Z</dcterms:modified>
</cp:coreProperties>
</file>