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67" r:id="rId2"/>
    <p:sldId id="256" r:id="rId3"/>
    <p:sldId id="257" r:id="rId4"/>
    <p:sldId id="265" r:id="rId5"/>
    <p:sldId id="258" r:id="rId6"/>
    <p:sldId id="259" r:id="rId7"/>
    <p:sldId id="260" r:id="rId8"/>
    <p:sldId id="261" r:id="rId9"/>
    <p:sldId id="262" r:id="rId10"/>
    <p:sldId id="263"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EBC9BE-86F6-40DE-A56B-482C7CDE34B9}"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4ED430A-7F70-4D64-8CFD-36E198669B7E}" type="slidenum">
              <a:rPr lang="en-IN" smtClean="0"/>
              <a:t>‹#›</a:t>
            </a:fld>
            <a:endParaRPr lang="en-IN"/>
          </a:p>
        </p:txBody>
      </p:sp>
    </p:spTree>
    <p:extLst>
      <p:ext uri="{BB962C8B-B14F-4D97-AF65-F5344CB8AC3E}">
        <p14:creationId xmlns:p14="http://schemas.microsoft.com/office/powerpoint/2010/main" val="2482660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EBC9BE-86F6-40DE-A56B-482C7CDE34B9}"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ED430A-7F70-4D64-8CFD-36E198669B7E}" type="slidenum">
              <a:rPr lang="en-IN" smtClean="0"/>
              <a:t>‹#›</a:t>
            </a:fld>
            <a:endParaRPr lang="en-IN"/>
          </a:p>
        </p:txBody>
      </p:sp>
    </p:spTree>
    <p:extLst>
      <p:ext uri="{BB962C8B-B14F-4D97-AF65-F5344CB8AC3E}">
        <p14:creationId xmlns:p14="http://schemas.microsoft.com/office/powerpoint/2010/main" val="384168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EBC9BE-86F6-40DE-A56B-482C7CDE34B9}"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ED430A-7F70-4D64-8CFD-36E198669B7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5414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EBC9BE-86F6-40DE-A56B-482C7CDE34B9}"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ED430A-7F70-4D64-8CFD-36E198669B7E}" type="slidenum">
              <a:rPr lang="en-IN" smtClean="0"/>
              <a:t>‹#›</a:t>
            </a:fld>
            <a:endParaRPr lang="en-IN"/>
          </a:p>
        </p:txBody>
      </p:sp>
    </p:spTree>
    <p:extLst>
      <p:ext uri="{BB962C8B-B14F-4D97-AF65-F5344CB8AC3E}">
        <p14:creationId xmlns:p14="http://schemas.microsoft.com/office/powerpoint/2010/main" val="643615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EBC9BE-86F6-40DE-A56B-482C7CDE34B9}"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ED430A-7F70-4D64-8CFD-36E198669B7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417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EBC9BE-86F6-40DE-A56B-482C7CDE34B9}"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ED430A-7F70-4D64-8CFD-36E198669B7E}" type="slidenum">
              <a:rPr lang="en-IN" smtClean="0"/>
              <a:t>‹#›</a:t>
            </a:fld>
            <a:endParaRPr lang="en-IN"/>
          </a:p>
        </p:txBody>
      </p:sp>
    </p:spTree>
    <p:extLst>
      <p:ext uri="{BB962C8B-B14F-4D97-AF65-F5344CB8AC3E}">
        <p14:creationId xmlns:p14="http://schemas.microsoft.com/office/powerpoint/2010/main" val="2465678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EBC9BE-86F6-40DE-A56B-482C7CDE34B9}"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ED430A-7F70-4D64-8CFD-36E198669B7E}" type="slidenum">
              <a:rPr lang="en-IN" smtClean="0"/>
              <a:t>‹#›</a:t>
            </a:fld>
            <a:endParaRPr lang="en-IN"/>
          </a:p>
        </p:txBody>
      </p:sp>
    </p:spTree>
    <p:extLst>
      <p:ext uri="{BB962C8B-B14F-4D97-AF65-F5344CB8AC3E}">
        <p14:creationId xmlns:p14="http://schemas.microsoft.com/office/powerpoint/2010/main" val="3128267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EBC9BE-86F6-40DE-A56B-482C7CDE34B9}"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ED430A-7F70-4D64-8CFD-36E198669B7E}" type="slidenum">
              <a:rPr lang="en-IN" smtClean="0"/>
              <a:t>‹#›</a:t>
            </a:fld>
            <a:endParaRPr lang="en-IN"/>
          </a:p>
        </p:txBody>
      </p:sp>
    </p:spTree>
    <p:extLst>
      <p:ext uri="{BB962C8B-B14F-4D97-AF65-F5344CB8AC3E}">
        <p14:creationId xmlns:p14="http://schemas.microsoft.com/office/powerpoint/2010/main" val="1470018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EBC9BE-86F6-40DE-A56B-482C7CDE34B9}"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ED430A-7F70-4D64-8CFD-36E198669B7E}" type="slidenum">
              <a:rPr lang="en-IN" smtClean="0"/>
              <a:t>‹#›</a:t>
            </a:fld>
            <a:endParaRPr lang="en-IN"/>
          </a:p>
        </p:txBody>
      </p:sp>
    </p:spTree>
    <p:extLst>
      <p:ext uri="{BB962C8B-B14F-4D97-AF65-F5344CB8AC3E}">
        <p14:creationId xmlns:p14="http://schemas.microsoft.com/office/powerpoint/2010/main" val="309836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EBC9BE-86F6-40DE-A56B-482C7CDE34B9}"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ED430A-7F70-4D64-8CFD-36E198669B7E}" type="slidenum">
              <a:rPr lang="en-IN" smtClean="0"/>
              <a:t>‹#›</a:t>
            </a:fld>
            <a:endParaRPr lang="en-IN"/>
          </a:p>
        </p:txBody>
      </p:sp>
    </p:spTree>
    <p:extLst>
      <p:ext uri="{BB962C8B-B14F-4D97-AF65-F5344CB8AC3E}">
        <p14:creationId xmlns:p14="http://schemas.microsoft.com/office/powerpoint/2010/main" val="2105903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EBC9BE-86F6-40DE-A56B-482C7CDE34B9}"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4ED430A-7F70-4D64-8CFD-36E198669B7E}" type="slidenum">
              <a:rPr lang="en-IN" smtClean="0"/>
              <a:t>‹#›</a:t>
            </a:fld>
            <a:endParaRPr lang="en-IN"/>
          </a:p>
        </p:txBody>
      </p:sp>
    </p:spTree>
    <p:extLst>
      <p:ext uri="{BB962C8B-B14F-4D97-AF65-F5344CB8AC3E}">
        <p14:creationId xmlns:p14="http://schemas.microsoft.com/office/powerpoint/2010/main" val="397653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EBC9BE-86F6-40DE-A56B-482C7CDE34B9}"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4ED430A-7F70-4D64-8CFD-36E198669B7E}" type="slidenum">
              <a:rPr lang="en-IN" smtClean="0"/>
              <a:t>‹#›</a:t>
            </a:fld>
            <a:endParaRPr lang="en-IN"/>
          </a:p>
        </p:txBody>
      </p:sp>
    </p:spTree>
    <p:extLst>
      <p:ext uri="{BB962C8B-B14F-4D97-AF65-F5344CB8AC3E}">
        <p14:creationId xmlns:p14="http://schemas.microsoft.com/office/powerpoint/2010/main" val="179574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EBC9BE-86F6-40DE-A56B-482C7CDE34B9}"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4ED430A-7F70-4D64-8CFD-36E198669B7E}" type="slidenum">
              <a:rPr lang="en-IN" smtClean="0"/>
              <a:t>‹#›</a:t>
            </a:fld>
            <a:endParaRPr lang="en-IN"/>
          </a:p>
        </p:txBody>
      </p:sp>
    </p:spTree>
    <p:extLst>
      <p:ext uri="{BB962C8B-B14F-4D97-AF65-F5344CB8AC3E}">
        <p14:creationId xmlns:p14="http://schemas.microsoft.com/office/powerpoint/2010/main" val="248551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BC9BE-86F6-40DE-A56B-482C7CDE34B9}"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4ED430A-7F70-4D64-8CFD-36E198669B7E}" type="slidenum">
              <a:rPr lang="en-IN" smtClean="0"/>
              <a:t>‹#›</a:t>
            </a:fld>
            <a:endParaRPr lang="en-IN"/>
          </a:p>
        </p:txBody>
      </p:sp>
    </p:spTree>
    <p:extLst>
      <p:ext uri="{BB962C8B-B14F-4D97-AF65-F5344CB8AC3E}">
        <p14:creationId xmlns:p14="http://schemas.microsoft.com/office/powerpoint/2010/main" val="35628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EBC9BE-86F6-40DE-A56B-482C7CDE34B9}"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4ED430A-7F70-4D64-8CFD-36E198669B7E}" type="slidenum">
              <a:rPr lang="en-IN" smtClean="0"/>
              <a:t>‹#›</a:t>
            </a:fld>
            <a:endParaRPr lang="en-IN"/>
          </a:p>
        </p:txBody>
      </p:sp>
    </p:spTree>
    <p:extLst>
      <p:ext uri="{BB962C8B-B14F-4D97-AF65-F5344CB8AC3E}">
        <p14:creationId xmlns:p14="http://schemas.microsoft.com/office/powerpoint/2010/main" val="277303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EBC9BE-86F6-40DE-A56B-482C7CDE34B9}"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ED430A-7F70-4D64-8CFD-36E198669B7E}" type="slidenum">
              <a:rPr lang="en-IN" smtClean="0"/>
              <a:t>‹#›</a:t>
            </a:fld>
            <a:endParaRPr lang="en-IN"/>
          </a:p>
        </p:txBody>
      </p:sp>
    </p:spTree>
    <p:extLst>
      <p:ext uri="{BB962C8B-B14F-4D97-AF65-F5344CB8AC3E}">
        <p14:creationId xmlns:p14="http://schemas.microsoft.com/office/powerpoint/2010/main" val="317168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FEBC9BE-86F6-40DE-A56B-482C7CDE34B9}" type="datetimeFigureOut">
              <a:rPr lang="en-IN" smtClean="0"/>
              <a:t>11-09-2024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4ED430A-7F70-4D64-8CFD-36E198669B7E}" type="slidenum">
              <a:rPr lang="en-IN" smtClean="0"/>
              <a:t>‹#›</a:t>
            </a:fld>
            <a:endParaRPr lang="en-IN"/>
          </a:p>
        </p:txBody>
      </p:sp>
    </p:spTree>
    <p:extLst>
      <p:ext uri="{BB962C8B-B14F-4D97-AF65-F5344CB8AC3E}">
        <p14:creationId xmlns:p14="http://schemas.microsoft.com/office/powerpoint/2010/main" val="374824768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6DC4-9489-E570-1AF3-B3120E4572E0}"/>
              </a:ext>
            </a:extLst>
          </p:cNvPr>
          <p:cNvSpPr>
            <a:spLocks noGrp="1"/>
          </p:cNvSpPr>
          <p:nvPr>
            <p:ph type="title"/>
          </p:nvPr>
        </p:nvSpPr>
        <p:spPr/>
        <p:txBody>
          <a:bodyPr>
            <a:normAutofit fontScale="90000"/>
          </a:bodyPr>
          <a:lstStyle/>
          <a:p>
            <a:r>
              <a:rPr lang="en-IN" sz="4800" b="1" dirty="0"/>
              <a:t>The Career Aspiration of Gen Z</a:t>
            </a:r>
          </a:p>
        </p:txBody>
      </p:sp>
      <p:sp>
        <p:nvSpPr>
          <p:cNvPr id="3" name="Content Placeholder 2">
            <a:extLst>
              <a:ext uri="{FF2B5EF4-FFF2-40B4-BE49-F238E27FC236}">
                <a16:creationId xmlns:a16="http://schemas.microsoft.com/office/drawing/2014/main" id="{086F420B-DAB3-B5F6-B4C3-5FBCD4DBF279}"/>
              </a:ext>
            </a:extLst>
          </p:cNvPr>
          <p:cNvSpPr>
            <a:spLocks noGrp="1"/>
          </p:cNvSpPr>
          <p:nvPr>
            <p:ph idx="1"/>
          </p:nvPr>
        </p:nvSpPr>
        <p:spPr>
          <a:xfrm>
            <a:off x="3818245" y="3352800"/>
            <a:ext cx="5581395" cy="619432"/>
          </a:xfrm>
        </p:spPr>
        <p:txBody>
          <a:bodyPr>
            <a:normAutofit/>
          </a:bodyPr>
          <a:lstStyle/>
          <a:p>
            <a:pPr marL="0" indent="0" algn="ctr">
              <a:buNone/>
            </a:pPr>
            <a:r>
              <a:rPr lang="en-IN" sz="2800" b="1" dirty="0"/>
              <a:t>Presented by Mohit Jonwaal</a:t>
            </a:r>
          </a:p>
        </p:txBody>
      </p:sp>
    </p:spTree>
    <p:extLst>
      <p:ext uri="{BB962C8B-B14F-4D97-AF65-F5344CB8AC3E}">
        <p14:creationId xmlns:p14="http://schemas.microsoft.com/office/powerpoint/2010/main" val="2079532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9E6A-BFAB-F55C-CE9F-6504B96CD3DC}"/>
              </a:ext>
            </a:extLst>
          </p:cNvPr>
          <p:cNvSpPr>
            <a:spLocks noGrp="1"/>
          </p:cNvSpPr>
          <p:nvPr>
            <p:ph type="ctrTitle"/>
          </p:nvPr>
        </p:nvSpPr>
        <p:spPr>
          <a:xfrm>
            <a:off x="1524000" y="226142"/>
            <a:ext cx="9144000" cy="884750"/>
          </a:xfrm>
        </p:spPr>
        <p:txBody>
          <a:bodyPr>
            <a:normAutofit/>
          </a:bodyPr>
          <a:lstStyle/>
          <a:p>
            <a:r>
              <a:rPr lang="en-IN" sz="4400" b="1" dirty="0"/>
              <a:t>Recommendations</a:t>
            </a:r>
          </a:p>
        </p:txBody>
      </p:sp>
      <p:sp>
        <p:nvSpPr>
          <p:cNvPr id="3" name="Subtitle 2">
            <a:extLst>
              <a:ext uri="{FF2B5EF4-FFF2-40B4-BE49-F238E27FC236}">
                <a16:creationId xmlns:a16="http://schemas.microsoft.com/office/drawing/2014/main" id="{79EC0F68-BAE8-A8C5-0039-629213CD7AD8}"/>
              </a:ext>
            </a:extLst>
          </p:cNvPr>
          <p:cNvSpPr>
            <a:spLocks noGrp="1"/>
          </p:cNvSpPr>
          <p:nvPr>
            <p:ph type="subTitle" idx="1"/>
          </p:nvPr>
        </p:nvSpPr>
        <p:spPr>
          <a:xfrm>
            <a:off x="919315" y="1582994"/>
            <a:ext cx="10938387" cy="4208206"/>
          </a:xfrm>
        </p:spPr>
        <p:txBody>
          <a:bodyPr>
            <a:normAutofit/>
          </a:bodyPr>
          <a:lstStyle/>
          <a:p>
            <a:pPr marL="342900" lvl="0" indent="-342900" algn="l">
              <a:lnSpc>
                <a:spcPct val="107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Mission Alignment:</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Companies should clearly communicate and align their mission and values to attract and retain Gen Z talent.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Workplace Environment:</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Address work frustrations by setting clear goals, ensuring supportive management, and minimizing political tension.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Managerial Conduct:</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Act against abusive managers to reduce workplace toxicity.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Salary Structure: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Regularly review and adjust salary structures to meet Gen Z expectations.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l">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2800" dirty="0"/>
          </a:p>
        </p:txBody>
      </p:sp>
    </p:spTree>
    <p:extLst>
      <p:ext uri="{BB962C8B-B14F-4D97-AF65-F5344CB8AC3E}">
        <p14:creationId xmlns:p14="http://schemas.microsoft.com/office/powerpoint/2010/main" val="255644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6055-3C33-7953-6EC3-3EC8F68B0B44}"/>
              </a:ext>
            </a:extLst>
          </p:cNvPr>
          <p:cNvSpPr>
            <a:spLocks noGrp="1"/>
          </p:cNvSpPr>
          <p:nvPr>
            <p:ph type="ctrTitle"/>
          </p:nvPr>
        </p:nvSpPr>
        <p:spPr>
          <a:xfrm>
            <a:off x="1238864" y="373626"/>
            <a:ext cx="9144000" cy="1101060"/>
          </a:xfrm>
        </p:spPr>
        <p:txBody>
          <a:bodyPr>
            <a:normAutofit/>
          </a:bodyPr>
          <a:lstStyle/>
          <a:p>
            <a:r>
              <a:rPr lang="en-IN" sz="4400" b="1" dirty="0"/>
              <a:t>Key Lessons</a:t>
            </a:r>
          </a:p>
        </p:txBody>
      </p:sp>
      <p:sp>
        <p:nvSpPr>
          <p:cNvPr id="3" name="Subtitle 2">
            <a:extLst>
              <a:ext uri="{FF2B5EF4-FFF2-40B4-BE49-F238E27FC236}">
                <a16:creationId xmlns:a16="http://schemas.microsoft.com/office/drawing/2014/main" id="{A34865AC-DAB0-A4A8-49C2-1235AB10EE59}"/>
              </a:ext>
            </a:extLst>
          </p:cNvPr>
          <p:cNvSpPr>
            <a:spLocks noGrp="1"/>
          </p:cNvSpPr>
          <p:nvPr>
            <p:ph type="subTitle" idx="1"/>
          </p:nvPr>
        </p:nvSpPr>
        <p:spPr>
          <a:xfrm>
            <a:off x="1524000" y="2310581"/>
            <a:ext cx="9144000" cy="2947219"/>
          </a:xfrm>
        </p:spPr>
        <p:txBody>
          <a:bodyPr>
            <a:normAutofit/>
          </a:bodyPr>
          <a:lstStyle/>
          <a:p>
            <a:pPr marL="342900" lvl="0" indent="-342900" algn="l">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importance of clear goals in data-driven projects.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value of stakeholder engagement to ensure actionable insights.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Challenges in data standardization highlight the need for robust data collection methods.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2800" dirty="0"/>
          </a:p>
        </p:txBody>
      </p:sp>
    </p:spTree>
    <p:extLst>
      <p:ext uri="{BB962C8B-B14F-4D97-AF65-F5344CB8AC3E}">
        <p14:creationId xmlns:p14="http://schemas.microsoft.com/office/powerpoint/2010/main" val="990855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3B1B-D58E-F70B-5BDD-8F5A9DFFE092}"/>
              </a:ext>
            </a:extLst>
          </p:cNvPr>
          <p:cNvSpPr>
            <a:spLocks noGrp="1"/>
          </p:cNvSpPr>
          <p:nvPr>
            <p:ph type="title"/>
          </p:nvPr>
        </p:nvSpPr>
        <p:spPr>
          <a:xfrm>
            <a:off x="3507325" y="2708549"/>
            <a:ext cx="8438869" cy="1676638"/>
          </a:xfrm>
        </p:spPr>
        <p:txBody>
          <a:bodyPr>
            <a:normAutofit/>
          </a:bodyPr>
          <a:lstStyle/>
          <a:p>
            <a:r>
              <a:rPr lang="en-IN" sz="7000" b="1" dirty="0"/>
              <a:t>Thank You</a:t>
            </a:r>
          </a:p>
        </p:txBody>
      </p:sp>
    </p:spTree>
    <p:extLst>
      <p:ext uri="{BB962C8B-B14F-4D97-AF65-F5344CB8AC3E}">
        <p14:creationId xmlns:p14="http://schemas.microsoft.com/office/powerpoint/2010/main" val="16525927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447-A4D8-558C-4F94-951CA48DC304}"/>
              </a:ext>
            </a:extLst>
          </p:cNvPr>
          <p:cNvSpPr>
            <a:spLocks noGrp="1"/>
          </p:cNvSpPr>
          <p:nvPr>
            <p:ph type="ctrTitle"/>
          </p:nvPr>
        </p:nvSpPr>
        <p:spPr>
          <a:xfrm>
            <a:off x="2182761" y="285135"/>
            <a:ext cx="7659329" cy="816077"/>
          </a:xfrm>
        </p:spPr>
        <p:txBody>
          <a:bodyPr>
            <a:noAutofit/>
          </a:bodyPr>
          <a:lstStyle/>
          <a:p>
            <a:r>
              <a:rPr lang="en-US" sz="6600" b="1" dirty="0"/>
              <a:t>Overview </a:t>
            </a:r>
            <a:endParaRPr lang="en-IN" sz="6600" b="1" dirty="0"/>
          </a:p>
        </p:txBody>
      </p:sp>
      <p:sp>
        <p:nvSpPr>
          <p:cNvPr id="3" name="Subtitle 2">
            <a:extLst>
              <a:ext uri="{FF2B5EF4-FFF2-40B4-BE49-F238E27FC236}">
                <a16:creationId xmlns:a16="http://schemas.microsoft.com/office/drawing/2014/main" id="{D0DD2FC4-3DF0-0F40-AE5D-94CD28B11638}"/>
              </a:ext>
            </a:extLst>
          </p:cNvPr>
          <p:cNvSpPr>
            <a:spLocks noGrp="1"/>
          </p:cNvSpPr>
          <p:nvPr>
            <p:ph type="subTitle" idx="1"/>
          </p:nvPr>
        </p:nvSpPr>
        <p:spPr>
          <a:xfrm>
            <a:off x="2497395" y="2920181"/>
            <a:ext cx="9183328" cy="3057832"/>
          </a:xfrm>
        </p:spPr>
        <p:txBody>
          <a:bodyPr>
            <a:normAutofit/>
          </a:bodyPr>
          <a:lstStyle/>
          <a:p>
            <a:pPr algn="l"/>
            <a:r>
              <a:rPr lang="en-IN" sz="2000" dirty="0">
                <a:effectLst/>
                <a:latin typeface="Times New Roman" panose="02020603050405020304" pitchFamily="18" charset="0"/>
                <a:ea typeface="Calibri" panose="020F0502020204030204" pitchFamily="34" charset="0"/>
              </a:rPr>
              <a:t>The dashboard explores the career aspirations of Gen Z across different countries, offering valuable insights into their goals, work frustrations, and aspirations for jobs. I tackled this real-world problem during my internship, employing various data analysis tools to create an interactive and comprehensive dashboard. The project's core objective is to understand Gen Z's career aspirations and how they differ globally, providing actionable recommendations to employers</a:t>
            </a:r>
            <a:endParaRPr lang="en-IN" sz="2800" dirty="0"/>
          </a:p>
        </p:txBody>
      </p:sp>
    </p:spTree>
    <p:extLst>
      <p:ext uri="{BB962C8B-B14F-4D97-AF65-F5344CB8AC3E}">
        <p14:creationId xmlns:p14="http://schemas.microsoft.com/office/powerpoint/2010/main" val="23447681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D395A3-FB97-0662-9C7A-6AB01D7CB98D}"/>
              </a:ext>
            </a:extLst>
          </p:cNvPr>
          <p:cNvSpPr>
            <a:spLocks noGrp="1"/>
          </p:cNvSpPr>
          <p:nvPr>
            <p:ph type="ctrTitle"/>
          </p:nvPr>
        </p:nvSpPr>
        <p:spPr>
          <a:xfrm>
            <a:off x="1386348" y="721033"/>
            <a:ext cx="4621163" cy="1386347"/>
          </a:xfrm>
        </p:spPr>
        <p:txBody>
          <a:bodyPr>
            <a:noAutofit/>
          </a:bodyPr>
          <a:lstStyle/>
          <a:p>
            <a:r>
              <a:rPr lang="en-IN" sz="4400" b="1" dirty="0"/>
              <a:t>Problem</a:t>
            </a:r>
            <a:r>
              <a:rPr lang="en-IN" sz="4400" dirty="0"/>
              <a:t> </a:t>
            </a:r>
            <a:r>
              <a:rPr lang="en-IN" sz="4400" b="1" dirty="0"/>
              <a:t>Statement</a:t>
            </a:r>
          </a:p>
        </p:txBody>
      </p:sp>
      <p:sp>
        <p:nvSpPr>
          <p:cNvPr id="5" name="Subtitle 4">
            <a:extLst>
              <a:ext uri="{FF2B5EF4-FFF2-40B4-BE49-F238E27FC236}">
                <a16:creationId xmlns:a16="http://schemas.microsoft.com/office/drawing/2014/main" id="{D1E0C3D7-96FE-365A-74CE-2EA39CA04A49}"/>
              </a:ext>
            </a:extLst>
          </p:cNvPr>
          <p:cNvSpPr>
            <a:spLocks noGrp="1"/>
          </p:cNvSpPr>
          <p:nvPr>
            <p:ph type="subTitle" idx="1"/>
          </p:nvPr>
        </p:nvSpPr>
        <p:spPr>
          <a:xfrm>
            <a:off x="4778477" y="943897"/>
            <a:ext cx="6764593" cy="1386347"/>
          </a:xfrm>
        </p:spPr>
        <p:txBody>
          <a:bodyPr>
            <a:normAutofit/>
          </a:bodyPr>
          <a:lstStyle/>
          <a:p>
            <a:pPr algn="l"/>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Gen Z faces difficulties in aligning their passions with traditional career paths, while employers encounter challenges in retaining and managing this dynamic workforce.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
        <p:nvSpPr>
          <p:cNvPr id="8" name="Title 3">
            <a:extLst>
              <a:ext uri="{FF2B5EF4-FFF2-40B4-BE49-F238E27FC236}">
                <a16:creationId xmlns:a16="http://schemas.microsoft.com/office/drawing/2014/main" id="{D57CD5A4-61CF-7E71-6FBC-DB52CC354078}"/>
              </a:ext>
            </a:extLst>
          </p:cNvPr>
          <p:cNvSpPr txBox="1">
            <a:spLocks/>
          </p:cNvSpPr>
          <p:nvPr/>
        </p:nvSpPr>
        <p:spPr>
          <a:xfrm>
            <a:off x="481781" y="4778633"/>
            <a:ext cx="4896465" cy="97577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500" b="1" dirty="0">
                <a:solidFill>
                  <a:schemeClr val="accent2">
                    <a:lumMod val="75000"/>
                  </a:schemeClr>
                </a:solidFill>
              </a:rPr>
              <a:t>Objective</a:t>
            </a:r>
            <a:endParaRPr lang="en-IN" sz="4900" b="1" dirty="0">
              <a:solidFill>
                <a:schemeClr val="accent2">
                  <a:lumMod val="75000"/>
                </a:schemeClr>
              </a:solidFill>
            </a:endParaRPr>
          </a:p>
        </p:txBody>
      </p:sp>
      <p:sp>
        <p:nvSpPr>
          <p:cNvPr id="9" name="Subtitle 4">
            <a:extLst>
              <a:ext uri="{FF2B5EF4-FFF2-40B4-BE49-F238E27FC236}">
                <a16:creationId xmlns:a16="http://schemas.microsoft.com/office/drawing/2014/main" id="{6F88E5C0-5A0C-5E60-A9A6-32144DA817C8}"/>
              </a:ext>
            </a:extLst>
          </p:cNvPr>
          <p:cNvSpPr txBox="1">
            <a:spLocks/>
          </p:cNvSpPr>
          <p:nvPr/>
        </p:nvSpPr>
        <p:spPr>
          <a:xfrm>
            <a:off x="4847304" y="5022799"/>
            <a:ext cx="6695766" cy="11469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effectLst/>
                <a:latin typeface="Times New Roman" panose="02020603050405020304" pitchFamily="18" charset="0"/>
                <a:ea typeface="Calibri" panose="020F0502020204030204" pitchFamily="34" charset="0"/>
              </a:rPr>
              <a:t>The primary objective of this analysis is to identify key trends and preferences in Gen Z's career aspirations and provide actionable recommendations for employers.</a:t>
            </a:r>
            <a:endParaRPr lang="en-IN" dirty="0"/>
          </a:p>
        </p:txBody>
      </p:sp>
    </p:spTree>
    <p:extLst>
      <p:ext uri="{BB962C8B-B14F-4D97-AF65-F5344CB8AC3E}">
        <p14:creationId xmlns:p14="http://schemas.microsoft.com/office/powerpoint/2010/main" val="4768418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8"/>
                                        </p:tgtEl>
                                        <p:attrNameLst>
                                          <p:attrName>r</p:attrName>
                                        </p:attrNameLst>
                                      </p:cBhvr>
                                    </p:animRot>
                                    <p:animRot by="-240000">
                                      <p:cBhvr>
                                        <p:cTn id="20" dur="200" fill="hold">
                                          <p:stCondLst>
                                            <p:cond delay="200"/>
                                          </p:stCondLst>
                                        </p:cTn>
                                        <p:tgtEl>
                                          <p:spTgt spid="8"/>
                                        </p:tgtEl>
                                        <p:attrNameLst>
                                          <p:attrName>r</p:attrName>
                                        </p:attrNameLst>
                                      </p:cBhvr>
                                    </p:animRot>
                                    <p:animRot by="240000">
                                      <p:cBhvr>
                                        <p:cTn id="21" dur="200" fill="hold">
                                          <p:stCondLst>
                                            <p:cond delay="400"/>
                                          </p:stCondLst>
                                        </p:cTn>
                                        <p:tgtEl>
                                          <p:spTgt spid="8"/>
                                        </p:tgtEl>
                                        <p:attrNameLst>
                                          <p:attrName>r</p:attrName>
                                        </p:attrNameLst>
                                      </p:cBhvr>
                                    </p:animRot>
                                    <p:animRot by="-240000">
                                      <p:cBhvr>
                                        <p:cTn id="22" dur="200" fill="hold">
                                          <p:stCondLst>
                                            <p:cond delay="600"/>
                                          </p:stCondLst>
                                        </p:cTn>
                                        <p:tgtEl>
                                          <p:spTgt spid="8"/>
                                        </p:tgtEl>
                                        <p:attrNameLst>
                                          <p:attrName>r</p:attrName>
                                        </p:attrNameLst>
                                      </p:cBhvr>
                                    </p:animRot>
                                    <p:animRot by="120000">
                                      <p:cBhvr>
                                        <p:cTn id="23" dur="200" fill="hold">
                                          <p:stCondLst>
                                            <p:cond delay="800"/>
                                          </p:stCondLst>
                                        </p:cTn>
                                        <p:tgtEl>
                                          <p:spTgt spid="8"/>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5BD5-8752-ADA9-E2AB-7629092B57E6}"/>
              </a:ext>
            </a:extLst>
          </p:cNvPr>
          <p:cNvSpPr>
            <a:spLocks noGrp="1"/>
          </p:cNvSpPr>
          <p:nvPr>
            <p:ph type="title"/>
          </p:nvPr>
        </p:nvSpPr>
        <p:spPr>
          <a:xfrm>
            <a:off x="1640156" y="427465"/>
            <a:ext cx="8911687" cy="1280890"/>
          </a:xfrm>
        </p:spPr>
        <p:txBody>
          <a:bodyPr>
            <a:normAutofit/>
          </a:bodyPr>
          <a:lstStyle/>
          <a:p>
            <a:pPr algn="ctr"/>
            <a:r>
              <a:rPr lang="en-IN" sz="4400" b="1" dirty="0"/>
              <a:t>Dashboard</a:t>
            </a:r>
            <a:r>
              <a:rPr lang="en-IN" sz="4400" dirty="0"/>
              <a:t> </a:t>
            </a:r>
            <a:r>
              <a:rPr lang="en-IN" sz="4400" b="1" dirty="0"/>
              <a:t>Overview</a:t>
            </a:r>
          </a:p>
        </p:txBody>
      </p:sp>
      <p:sp>
        <p:nvSpPr>
          <p:cNvPr id="3" name="Content Placeholder 2">
            <a:extLst>
              <a:ext uri="{FF2B5EF4-FFF2-40B4-BE49-F238E27FC236}">
                <a16:creationId xmlns:a16="http://schemas.microsoft.com/office/drawing/2014/main" id="{575F19FE-7D79-2B49-214B-204DD0A4EE52}"/>
              </a:ext>
            </a:extLst>
          </p:cNvPr>
          <p:cNvSpPr>
            <a:spLocks noGrp="1"/>
          </p:cNvSpPr>
          <p:nvPr>
            <p:ph idx="1"/>
          </p:nvPr>
        </p:nvSpPr>
        <p:spPr>
          <a:xfrm>
            <a:off x="838200" y="1825625"/>
            <a:ext cx="10203426" cy="1841807"/>
          </a:xfrm>
        </p:spPr>
        <p:txBody>
          <a:bodyPr/>
          <a:lstStyle/>
          <a:p>
            <a:r>
              <a:rPr lang="en-IN" dirty="0"/>
              <a:t>Learning Aspiration Dashboard</a:t>
            </a:r>
          </a:p>
          <a:p>
            <a:r>
              <a:rPr lang="en-IN" dirty="0"/>
              <a:t>Manager Aspiration Dashboard</a:t>
            </a:r>
          </a:p>
          <a:p>
            <a:r>
              <a:rPr lang="en-IN" dirty="0"/>
              <a:t>Mission Aspiration Dashboard</a:t>
            </a:r>
          </a:p>
        </p:txBody>
      </p:sp>
    </p:spTree>
    <p:extLst>
      <p:ext uri="{BB962C8B-B14F-4D97-AF65-F5344CB8AC3E}">
        <p14:creationId xmlns:p14="http://schemas.microsoft.com/office/powerpoint/2010/main" val="295476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circle(in)">
                                      <p:cBhvr>
                                        <p:cTn id="24"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963539-A5FE-CE43-0DEE-B0C65FE94105}"/>
              </a:ext>
            </a:extLst>
          </p:cNvPr>
          <p:cNvPicPr>
            <a:picLocks noChangeAspect="1"/>
          </p:cNvPicPr>
          <p:nvPr/>
        </p:nvPicPr>
        <p:blipFill>
          <a:blip r:embed="rId2"/>
          <a:srcRect r="3226"/>
          <a:stretch/>
        </p:blipFill>
        <p:spPr>
          <a:xfrm>
            <a:off x="196644" y="167148"/>
            <a:ext cx="11808543" cy="6518787"/>
          </a:xfrm>
          <a:prstGeom prst="rect">
            <a:avLst/>
          </a:prstGeom>
        </p:spPr>
      </p:pic>
    </p:spTree>
    <p:extLst>
      <p:ext uri="{BB962C8B-B14F-4D97-AF65-F5344CB8AC3E}">
        <p14:creationId xmlns:p14="http://schemas.microsoft.com/office/powerpoint/2010/main" val="1429321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476911-5299-C4E1-2ED7-3141341CB3F8}"/>
              </a:ext>
            </a:extLst>
          </p:cNvPr>
          <p:cNvPicPr>
            <a:picLocks noChangeAspect="1"/>
          </p:cNvPicPr>
          <p:nvPr/>
        </p:nvPicPr>
        <p:blipFill>
          <a:blip r:embed="rId2"/>
          <a:srcRect r="1613"/>
          <a:stretch/>
        </p:blipFill>
        <p:spPr>
          <a:xfrm>
            <a:off x="206476" y="167148"/>
            <a:ext cx="11769213" cy="6508956"/>
          </a:xfrm>
          <a:prstGeom prst="rect">
            <a:avLst/>
          </a:prstGeom>
        </p:spPr>
      </p:pic>
    </p:spTree>
    <p:extLst>
      <p:ext uri="{BB962C8B-B14F-4D97-AF65-F5344CB8AC3E}">
        <p14:creationId xmlns:p14="http://schemas.microsoft.com/office/powerpoint/2010/main" val="29179516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ADD131-556F-A2DE-B897-C3A12F2A3937}"/>
              </a:ext>
            </a:extLst>
          </p:cNvPr>
          <p:cNvPicPr>
            <a:picLocks noChangeAspect="1"/>
          </p:cNvPicPr>
          <p:nvPr/>
        </p:nvPicPr>
        <p:blipFill>
          <a:blip r:embed="rId2"/>
          <a:srcRect r="1451"/>
          <a:stretch/>
        </p:blipFill>
        <p:spPr>
          <a:xfrm>
            <a:off x="226142" y="186813"/>
            <a:ext cx="11769213" cy="6469626"/>
          </a:xfrm>
          <a:prstGeom prst="rect">
            <a:avLst/>
          </a:prstGeom>
        </p:spPr>
      </p:pic>
    </p:spTree>
    <p:extLst>
      <p:ext uri="{BB962C8B-B14F-4D97-AF65-F5344CB8AC3E}">
        <p14:creationId xmlns:p14="http://schemas.microsoft.com/office/powerpoint/2010/main" val="27782120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8B1F-D517-CA1C-B7C0-6536E5D31E36}"/>
              </a:ext>
            </a:extLst>
          </p:cNvPr>
          <p:cNvSpPr>
            <a:spLocks noGrp="1"/>
          </p:cNvSpPr>
          <p:nvPr>
            <p:ph type="ctrTitle"/>
          </p:nvPr>
        </p:nvSpPr>
        <p:spPr>
          <a:xfrm>
            <a:off x="1248697" y="216309"/>
            <a:ext cx="9144000" cy="924079"/>
          </a:xfrm>
        </p:spPr>
        <p:txBody>
          <a:bodyPr>
            <a:normAutofit/>
          </a:bodyPr>
          <a:lstStyle/>
          <a:p>
            <a:r>
              <a:rPr lang="en-IN" sz="4400" b="1" dirty="0"/>
              <a:t>Key Insights</a:t>
            </a:r>
          </a:p>
        </p:txBody>
      </p:sp>
      <p:sp>
        <p:nvSpPr>
          <p:cNvPr id="3" name="Subtitle 2">
            <a:extLst>
              <a:ext uri="{FF2B5EF4-FFF2-40B4-BE49-F238E27FC236}">
                <a16:creationId xmlns:a16="http://schemas.microsoft.com/office/drawing/2014/main" id="{16AFBDD0-690C-F47F-EFE7-89551DCF5176}"/>
              </a:ext>
            </a:extLst>
          </p:cNvPr>
          <p:cNvSpPr>
            <a:spLocks noGrp="1"/>
          </p:cNvSpPr>
          <p:nvPr>
            <p:ph type="subTitle" idx="1"/>
          </p:nvPr>
        </p:nvSpPr>
        <p:spPr>
          <a:xfrm>
            <a:off x="1622322" y="1327355"/>
            <a:ext cx="10205883" cy="5240593"/>
          </a:xfrm>
        </p:spPr>
        <p:txBody>
          <a:bodyPr>
            <a:noAutofit/>
          </a:bodyPr>
          <a:lstStyle/>
          <a:p>
            <a:pPr marL="342900" lvl="0" indent="-342900" algn="l">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Higher Education Aspirations:</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47% of respondents are interested in pursuing higher education, with 21% needing sponsorship.</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Influencers:</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Parents are the most significant influencers in Gen Z’s career choices, followed by world leaders and social media.</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Salary Expectations:</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44% of Gen Z expect a salary above ₹50,000 after three years of work, while only 1.5% expect between ₹5,000 and ₹10,000.</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Work Preferences:</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53% prefer hybrid work, 29% prefer remote work, and 17% prefer working from the office.</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Working Hours:</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Most Gen Z individuals favour standard working hours of 8 hours a day.</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Work Frustrations:</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The most common frustration is "Unclear work without any goals." Additionally, females and other genders cite a political environment as a significant source of frustration.</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Productivity Drivers:</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Passion-driven work, supportive management, and great compensation are seen as key factors in productivity.</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Career Preferences:</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Gen Z gravitates towards roles in business operations, data analysis, and creative strategy.</a:t>
            </a:r>
          </a:p>
          <a:p>
            <a:pPr marL="342900" indent="-342900" algn="l">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Company Alignment:</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Only 22% of Gen Z are willing to work for companies that don’t align with their values.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1500" dirty="0"/>
          </a:p>
        </p:txBody>
      </p:sp>
    </p:spTree>
    <p:extLst>
      <p:ext uri="{BB962C8B-B14F-4D97-AF65-F5344CB8AC3E}">
        <p14:creationId xmlns:p14="http://schemas.microsoft.com/office/powerpoint/2010/main" val="29004832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circle(in)">
                                      <p:cBhvr>
                                        <p:cTn id="25" dur="20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circle(in)">
                                      <p:cBhvr>
                                        <p:cTn id="30" dur="20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circle(in)">
                                      <p:cBhvr>
                                        <p:cTn id="35" dur="20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circle(in)">
                                      <p:cBhvr>
                                        <p:cTn id="40" dur="20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circle(in)">
                                      <p:cBhvr>
                                        <p:cTn id="45" dur="20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circle(in)">
                                      <p:cBhvr>
                                        <p:cTn id="50" dur="2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circle(in)">
                                      <p:cBhvr>
                                        <p:cTn id="55" dur="2000"/>
                                        <p:tgtEl>
                                          <p:spTgt spid="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circle(in)">
                                      <p:cBhvr>
                                        <p:cTn id="60" dur="2000"/>
                                        <p:tgtEl>
                                          <p:spTgt spid="3">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circle(in)">
                                      <p:cBhvr>
                                        <p:cTn id="65"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5953-0164-61D0-0568-A354B36D1916}"/>
              </a:ext>
            </a:extLst>
          </p:cNvPr>
          <p:cNvSpPr>
            <a:spLocks noGrp="1"/>
          </p:cNvSpPr>
          <p:nvPr>
            <p:ph type="ctrTitle"/>
          </p:nvPr>
        </p:nvSpPr>
        <p:spPr>
          <a:xfrm>
            <a:off x="1140542" y="344129"/>
            <a:ext cx="9144000" cy="1150221"/>
          </a:xfrm>
        </p:spPr>
        <p:txBody>
          <a:bodyPr>
            <a:normAutofit/>
          </a:bodyPr>
          <a:lstStyle/>
          <a:p>
            <a:r>
              <a:rPr lang="en-IN" sz="4400" b="1" dirty="0"/>
              <a:t>Wow</a:t>
            </a:r>
            <a:r>
              <a:rPr lang="en-IN" sz="4400" dirty="0"/>
              <a:t> </a:t>
            </a:r>
            <a:r>
              <a:rPr lang="en-IN" sz="4400" b="1" dirty="0"/>
              <a:t>Insights</a:t>
            </a:r>
          </a:p>
        </p:txBody>
      </p:sp>
      <p:sp>
        <p:nvSpPr>
          <p:cNvPr id="3" name="Subtitle 2">
            <a:extLst>
              <a:ext uri="{FF2B5EF4-FFF2-40B4-BE49-F238E27FC236}">
                <a16:creationId xmlns:a16="http://schemas.microsoft.com/office/drawing/2014/main" id="{81EFD699-2097-49CD-EA3B-D0F4B4400AC7}"/>
              </a:ext>
            </a:extLst>
          </p:cNvPr>
          <p:cNvSpPr>
            <a:spLocks noGrp="1"/>
          </p:cNvSpPr>
          <p:nvPr>
            <p:ph type="subTitle" idx="1"/>
          </p:nvPr>
        </p:nvSpPr>
        <p:spPr>
          <a:xfrm>
            <a:off x="2005780" y="2113935"/>
            <a:ext cx="8662219" cy="4227871"/>
          </a:xfrm>
        </p:spPr>
        <p:txBody>
          <a:bodyPr>
            <a:noAutofit/>
          </a:bodyPr>
          <a:lstStyle/>
          <a:p>
            <a:pPr marL="342900" lvl="0" indent="-342900" algn="l">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Parental Influence: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Parents are the primary influencers in Gen Z career decisions, surpassing even social media and world leaders.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Salary Expectations:</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 significant majority expect salaries above ₹50,000 after three years, reflecting high financial expectations.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Hybrid Work Preference: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Over half of Gen Z prefers a hybrid work model, signifying a shift in traditional workplace dynamics.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Work Frustrations:</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Political environments and unclear goals are major sources of frustration, particularly among females and other genders.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Values Alignment: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Only 22% of Gen Z are willing to compromise on company values, indicating a strong preference for value-driven workplaces.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1600" dirty="0"/>
          </a:p>
        </p:txBody>
      </p:sp>
    </p:spTree>
    <p:extLst>
      <p:ext uri="{BB962C8B-B14F-4D97-AF65-F5344CB8AC3E}">
        <p14:creationId xmlns:p14="http://schemas.microsoft.com/office/powerpoint/2010/main" val="17961514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down)">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wipe(down)">
                                      <p:cBhvr>
                                        <p:cTn id="4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62</TotalTime>
  <Words>578</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Symbol</vt:lpstr>
      <vt:lpstr>Times New Roman</vt:lpstr>
      <vt:lpstr>Wingdings 3</vt:lpstr>
      <vt:lpstr>Wisp</vt:lpstr>
      <vt:lpstr>The Career Aspiration of Gen Z</vt:lpstr>
      <vt:lpstr>Overview </vt:lpstr>
      <vt:lpstr>Problem Statement</vt:lpstr>
      <vt:lpstr>Dashboard Overview</vt:lpstr>
      <vt:lpstr>PowerPoint Presentation</vt:lpstr>
      <vt:lpstr>PowerPoint Presentation</vt:lpstr>
      <vt:lpstr>PowerPoint Presentation</vt:lpstr>
      <vt:lpstr>Key Insights</vt:lpstr>
      <vt:lpstr>Wow Insights</vt:lpstr>
      <vt:lpstr>Recommendations</vt:lpstr>
      <vt:lpstr>Key Lessons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mohit jonwaal</dc:creator>
  <cp:lastModifiedBy>mohit jonwaal</cp:lastModifiedBy>
  <cp:revision>2</cp:revision>
  <dcterms:created xsi:type="dcterms:W3CDTF">2024-09-11T04:14:29Z</dcterms:created>
  <dcterms:modified xsi:type="dcterms:W3CDTF">2024-09-11T05:17:23Z</dcterms:modified>
</cp:coreProperties>
</file>