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3" r:id="rId7"/>
    <p:sldId id="262" r:id="rId8"/>
    <p:sldId id="265" r:id="rId9"/>
    <p:sldId id="266" r:id="rId10"/>
    <p:sldId id="267" r:id="rId11"/>
    <p:sldId id="268" r:id="rId12"/>
    <p:sldId id="282" r:id="rId13"/>
    <p:sldId id="283" r:id="rId14"/>
    <p:sldId id="270" r:id="rId15"/>
    <p:sldId id="271" r:id="rId16"/>
    <p:sldId id="275" r:id="rId17"/>
    <p:sldId id="273" r:id="rId18"/>
    <p:sldId id="276" r:id="rId19"/>
    <p:sldId id="277" r:id="rId20"/>
    <p:sldId id="281"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9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6894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4294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323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B3505-906E-4509-A916-D126B660634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0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B3505-906E-4509-A916-D126B6606344}"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03885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B3505-906E-4509-A916-D126B6606344}" type="datetimeFigureOut">
              <a:rPr lang="en-IN" smtClean="0"/>
              <a:t>01-05-2022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624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B3505-906E-4509-A916-D126B6606344}" type="datetimeFigureOut">
              <a:rPr lang="en-IN" smtClean="0"/>
              <a:t>01-05-2022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35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4B3505-906E-4509-A916-D126B6606344}" type="datetimeFigureOut">
              <a:rPr lang="en-IN" smtClean="0"/>
              <a:t>01-05-2022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4405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4B3505-906E-4509-A916-D126B6606344}" type="datetimeFigureOut">
              <a:rPr lang="en-IN" smtClean="0"/>
              <a:t>01-05-2022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1583E-0F95-4041-8008-7BECD36DE92C}" type="slidenum">
              <a:rPr lang="en-IN" smtClean="0"/>
              <a:t>‹#›</a:t>
            </a:fld>
            <a:endParaRPr lang="en-IN"/>
          </a:p>
        </p:txBody>
      </p:sp>
    </p:spTree>
    <p:extLst>
      <p:ext uri="{BB962C8B-B14F-4D97-AF65-F5344CB8AC3E}">
        <p14:creationId xmlns:p14="http://schemas.microsoft.com/office/powerpoint/2010/main" val="37862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B3505-906E-4509-A916-D126B6606344}"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82858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4B3505-906E-4509-A916-D126B6606344}" type="datetimeFigureOut">
              <a:rPr lang="en-IN" smtClean="0"/>
              <a:t>01-05-2022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1583E-0F95-4041-8008-7BECD36DE9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0702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5A9D7-B266-43D3-AD45-9706E7F915A2}"/>
              </a:ext>
            </a:extLst>
          </p:cNvPr>
          <p:cNvSpPr txBox="1"/>
          <p:nvPr/>
        </p:nvSpPr>
        <p:spPr>
          <a:xfrm>
            <a:off x="1163880" y="2598003"/>
            <a:ext cx="9864239" cy="830997"/>
          </a:xfrm>
          <a:prstGeom prst="rect">
            <a:avLst/>
          </a:prstGeom>
          <a:noFill/>
        </p:spPr>
        <p:txBody>
          <a:bodyPr wrap="none" rtlCol="0">
            <a:spAutoFit/>
          </a:bodyPr>
          <a:lstStyle/>
          <a:p>
            <a:r>
              <a:rPr lang="en-IN" sz="4800" b="1" dirty="0">
                <a:latin typeface="Broadway" panose="04040905080B02020502" pitchFamily="82" charset="0"/>
              </a:rPr>
              <a:t>Flight Ticket Price Prediction</a:t>
            </a:r>
          </a:p>
        </p:txBody>
      </p:sp>
      <p:sp>
        <p:nvSpPr>
          <p:cNvPr id="7" name="TextBox 6">
            <a:extLst>
              <a:ext uri="{FF2B5EF4-FFF2-40B4-BE49-F238E27FC236}">
                <a16:creationId xmlns:a16="http://schemas.microsoft.com/office/drawing/2014/main" id="{CB483D56-F46B-4537-8B0C-0C73A3FF212F}"/>
              </a:ext>
            </a:extLst>
          </p:cNvPr>
          <p:cNvSpPr txBox="1"/>
          <p:nvPr/>
        </p:nvSpPr>
        <p:spPr>
          <a:xfrm>
            <a:off x="8734829" y="5281416"/>
            <a:ext cx="2659766" cy="830997"/>
          </a:xfrm>
          <a:prstGeom prst="rect">
            <a:avLst/>
          </a:prstGeom>
          <a:noFill/>
        </p:spPr>
        <p:txBody>
          <a:bodyPr wrap="square" rtlCol="0">
            <a:spAutoFit/>
          </a:bodyPr>
          <a:lstStyle/>
          <a:p>
            <a:r>
              <a:rPr lang="en-IN" sz="2400" b="1" dirty="0" err="1">
                <a:latin typeface="Agency FB" panose="020B0503020202020204" pitchFamily="34" charset="0"/>
              </a:rPr>
              <a:t>Konatala</a:t>
            </a:r>
            <a:r>
              <a:rPr lang="en-IN" sz="2400" b="1" dirty="0">
                <a:latin typeface="Agency FB" panose="020B0503020202020204" pitchFamily="34" charset="0"/>
              </a:rPr>
              <a:t> Mohit</a:t>
            </a:r>
          </a:p>
          <a:p>
            <a:r>
              <a:rPr lang="en-IN" sz="2400" b="1" dirty="0">
                <a:latin typeface="Agency FB" panose="020B0503020202020204" pitchFamily="34" charset="0"/>
              </a:rPr>
              <a:t>Intership-23 , ID-34</a:t>
            </a:r>
          </a:p>
        </p:txBody>
      </p:sp>
    </p:spTree>
    <p:extLst>
      <p:ext uri="{BB962C8B-B14F-4D97-AF65-F5344CB8AC3E}">
        <p14:creationId xmlns:p14="http://schemas.microsoft.com/office/powerpoint/2010/main" val="391798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20958CE2-ACBC-43D2-BC14-3489764739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800" y="1600200"/>
            <a:ext cx="5486400" cy="3657600"/>
          </a:xfrm>
          <a:prstGeom prst="rect">
            <a:avLst/>
          </a:prstGeom>
        </p:spPr>
      </p:pic>
    </p:spTree>
    <p:extLst>
      <p:ext uri="{BB962C8B-B14F-4D97-AF65-F5344CB8AC3E}">
        <p14:creationId xmlns:p14="http://schemas.microsoft.com/office/powerpoint/2010/main" val="142523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544825DA-406A-43B3-A432-16F022ADDF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800" y="1600200"/>
            <a:ext cx="5486400" cy="3657600"/>
          </a:xfrm>
          <a:prstGeom prst="rect">
            <a:avLst/>
          </a:prstGeom>
        </p:spPr>
      </p:pic>
    </p:spTree>
    <p:extLst>
      <p:ext uri="{BB962C8B-B14F-4D97-AF65-F5344CB8AC3E}">
        <p14:creationId xmlns:p14="http://schemas.microsoft.com/office/powerpoint/2010/main" val="302410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EC1C6681-4174-47C6-8A17-03F4995943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9103" y="688608"/>
            <a:ext cx="8589866" cy="5726260"/>
          </a:xfrm>
          <a:prstGeom prst="rect">
            <a:avLst/>
          </a:prstGeom>
        </p:spPr>
      </p:pic>
    </p:spTree>
    <p:extLst>
      <p:ext uri="{BB962C8B-B14F-4D97-AF65-F5344CB8AC3E}">
        <p14:creationId xmlns:p14="http://schemas.microsoft.com/office/powerpoint/2010/main" val="64299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109018C0-F37F-46D3-B021-EA14806A31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3396" y="1074762"/>
            <a:ext cx="6943855" cy="4628980"/>
          </a:xfrm>
          <a:prstGeom prst="rect">
            <a:avLst/>
          </a:prstGeom>
        </p:spPr>
      </p:pic>
    </p:spTree>
    <p:extLst>
      <p:ext uri="{BB962C8B-B14F-4D97-AF65-F5344CB8AC3E}">
        <p14:creationId xmlns:p14="http://schemas.microsoft.com/office/powerpoint/2010/main" val="344403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633D684-7B1B-47B0-ABC6-C217B0CB7A35}"/>
              </a:ext>
            </a:extLst>
          </p:cNvPr>
          <p:cNvSpPr txBox="1"/>
          <p:nvPr/>
        </p:nvSpPr>
        <p:spPr>
          <a:xfrm>
            <a:off x="1146628" y="417582"/>
            <a:ext cx="3220753" cy="707886"/>
          </a:xfrm>
          <a:prstGeom prst="rect">
            <a:avLst/>
          </a:prstGeom>
          <a:noFill/>
        </p:spPr>
        <p:txBody>
          <a:bodyPr wrap="none" rtlCol="0">
            <a:spAutoFit/>
          </a:bodyPr>
          <a:lstStyle/>
          <a:p>
            <a:r>
              <a:rPr lang="en-IN" sz="4000" b="1" dirty="0">
                <a:latin typeface="Agency FB" panose="020B0503020202020204" pitchFamily="34" charset="0"/>
              </a:rPr>
              <a:t>Cleaning the Data</a:t>
            </a:r>
          </a:p>
        </p:txBody>
      </p:sp>
      <p:sp>
        <p:nvSpPr>
          <p:cNvPr id="3" name="TextBox 2">
            <a:extLst>
              <a:ext uri="{FF2B5EF4-FFF2-40B4-BE49-F238E27FC236}">
                <a16:creationId xmlns:a16="http://schemas.microsoft.com/office/drawing/2014/main" id="{68C9027C-AB66-44CC-8D2F-E0EA47549224}"/>
              </a:ext>
            </a:extLst>
          </p:cNvPr>
          <p:cNvSpPr txBox="1"/>
          <p:nvPr/>
        </p:nvSpPr>
        <p:spPr>
          <a:xfrm>
            <a:off x="1161142" y="1682368"/>
            <a:ext cx="10450286" cy="954107"/>
          </a:xfrm>
          <a:prstGeom prst="rect">
            <a:avLst/>
          </a:prstGeom>
          <a:noFill/>
        </p:spPr>
        <p:txBody>
          <a:bodyPr wrap="square" rtlCol="0">
            <a:spAutoFit/>
          </a:bodyPr>
          <a:lstStyle/>
          <a:p>
            <a:r>
              <a:rPr lang="en-IN" sz="2800" dirty="0">
                <a:latin typeface="Agency FB" panose="020B0503020202020204" pitchFamily="34" charset="0"/>
              </a:rPr>
              <a:t>Cleaning data is one of the most important procedure in data analysis i.e. detecting and modifying or removing the inaccurate data from the dataset so as improve data quality</a:t>
            </a:r>
          </a:p>
        </p:txBody>
      </p:sp>
      <p:sp>
        <p:nvSpPr>
          <p:cNvPr id="5" name="TextBox 4">
            <a:extLst>
              <a:ext uri="{FF2B5EF4-FFF2-40B4-BE49-F238E27FC236}">
                <a16:creationId xmlns:a16="http://schemas.microsoft.com/office/drawing/2014/main" id="{34BA1F2C-70CD-4398-923B-5FCF0601D328}"/>
              </a:ext>
            </a:extLst>
          </p:cNvPr>
          <p:cNvSpPr txBox="1"/>
          <p:nvPr/>
        </p:nvSpPr>
        <p:spPr>
          <a:xfrm>
            <a:off x="1167741" y="2899349"/>
            <a:ext cx="3592650" cy="4247317"/>
          </a:xfrm>
          <a:prstGeom prst="rect">
            <a:avLst/>
          </a:prstGeom>
          <a:noFill/>
        </p:spPr>
        <p:txBody>
          <a:bodyPr wrap="none" rtlCol="0">
            <a:spAutoFit/>
          </a:bodyPr>
          <a:lstStyle/>
          <a:p>
            <a:r>
              <a:rPr lang="en-IN" sz="2800" b="1" dirty="0">
                <a:latin typeface="Agency FB" panose="020B0503020202020204" pitchFamily="34" charset="0"/>
              </a:rPr>
              <a:t>Tasks in data cleaning:</a:t>
            </a:r>
          </a:p>
          <a:p>
            <a:endParaRPr lang="en-IN" sz="2800" b="1"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Handling null values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Arresting outliers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Removing Skewness if required</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Feature Selection</a:t>
            </a:r>
          </a:p>
          <a:p>
            <a:endParaRPr lang="en-IN" sz="2800" b="1" dirty="0">
              <a:latin typeface="Agency FB" panose="020B0503020202020204" pitchFamily="34" charset="0"/>
            </a:endParaRPr>
          </a:p>
          <a:p>
            <a:endParaRPr lang="en-IN" dirty="0"/>
          </a:p>
        </p:txBody>
      </p:sp>
    </p:spTree>
    <p:extLst>
      <p:ext uri="{BB962C8B-B14F-4D97-AF65-F5344CB8AC3E}">
        <p14:creationId xmlns:p14="http://schemas.microsoft.com/office/powerpoint/2010/main" val="293397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DDAB4F-FBDE-4DF7-8CB1-3F1F31DA51A2}"/>
              </a:ext>
            </a:extLst>
          </p:cNvPr>
          <p:cNvSpPr txBox="1"/>
          <p:nvPr/>
        </p:nvSpPr>
        <p:spPr>
          <a:xfrm>
            <a:off x="1835321" y="4195734"/>
            <a:ext cx="4674678" cy="523220"/>
          </a:xfrm>
          <a:prstGeom prst="rect">
            <a:avLst/>
          </a:prstGeom>
          <a:noFill/>
        </p:spPr>
        <p:txBody>
          <a:bodyPr wrap="none" rtlCol="0">
            <a:spAutoFit/>
          </a:bodyPr>
          <a:lstStyle/>
          <a:p>
            <a:r>
              <a:rPr lang="en-IN" sz="2800" b="1" dirty="0">
                <a:latin typeface="Agency FB" panose="020B0503020202020204" pitchFamily="34" charset="0"/>
              </a:rPr>
              <a:t>Feature Selection and Normalization:</a:t>
            </a:r>
          </a:p>
        </p:txBody>
      </p:sp>
      <p:sp>
        <p:nvSpPr>
          <p:cNvPr id="5" name="TextBox 4">
            <a:extLst>
              <a:ext uri="{FF2B5EF4-FFF2-40B4-BE49-F238E27FC236}">
                <a16:creationId xmlns:a16="http://schemas.microsoft.com/office/drawing/2014/main" id="{3DDE318B-2CE8-48B6-BA46-771BF2FC4D56}"/>
              </a:ext>
            </a:extLst>
          </p:cNvPr>
          <p:cNvSpPr txBox="1"/>
          <p:nvPr/>
        </p:nvSpPr>
        <p:spPr>
          <a:xfrm>
            <a:off x="1835321" y="4832481"/>
            <a:ext cx="9488714" cy="1200329"/>
          </a:xfrm>
          <a:prstGeom prst="rect">
            <a:avLst/>
          </a:prstGeom>
          <a:noFill/>
        </p:spPr>
        <p:txBody>
          <a:bodyPr wrap="square" rtlCol="0">
            <a:spAutoFit/>
          </a:bodyPr>
          <a:lstStyle/>
          <a:p>
            <a:r>
              <a:rPr lang="en-IN" sz="2400" dirty="0">
                <a:latin typeface="Agency FB" panose="020B0503020202020204" pitchFamily="34" charset="0"/>
              </a:rPr>
              <a:t>Feature selection is done on the basis of corelation (also to remove multi-collinearity) with the target variable and to improve model training. Normalization to remove bias from the data while feeding it to ML.</a:t>
            </a:r>
          </a:p>
        </p:txBody>
      </p:sp>
      <p:sp>
        <p:nvSpPr>
          <p:cNvPr id="7" name="TextBox 6">
            <a:extLst>
              <a:ext uri="{FF2B5EF4-FFF2-40B4-BE49-F238E27FC236}">
                <a16:creationId xmlns:a16="http://schemas.microsoft.com/office/drawing/2014/main" id="{AD767DE0-E10F-4A64-98D8-D072AF8E95D6}"/>
              </a:ext>
            </a:extLst>
          </p:cNvPr>
          <p:cNvSpPr txBox="1"/>
          <p:nvPr/>
        </p:nvSpPr>
        <p:spPr>
          <a:xfrm>
            <a:off x="1835321" y="248305"/>
            <a:ext cx="5546711" cy="523220"/>
          </a:xfrm>
          <a:prstGeom prst="rect">
            <a:avLst/>
          </a:prstGeom>
          <a:noFill/>
        </p:spPr>
        <p:txBody>
          <a:bodyPr wrap="none" rtlCol="0">
            <a:spAutoFit/>
          </a:bodyPr>
          <a:lstStyle/>
          <a:p>
            <a:r>
              <a:rPr lang="en-IN" sz="2800" b="1" dirty="0">
                <a:latin typeface="Agency FB" panose="020B0503020202020204" pitchFamily="34" charset="0"/>
              </a:rPr>
              <a:t>Arresting outliers observed in visualization:</a:t>
            </a:r>
          </a:p>
        </p:txBody>
      </p:sp>
      <p:sp>
        <p:nvSpPr>
          <p:cNvPr id="8" name="TextBox 7">
            <a:extLst>
              <a:ext uri="{FF2B5EF4-FFF2-40B4-BE49-F238E27FC236}">
                <a16:creationId xmlns:a16="http://schemas.microsoft.com/office/drawing/2014/main" id="{B11E52FB-3E72-4161-A0EA-AB3F7A780C09}"/>
              </a:ext>
            </a:extLst>
          </p:cNvPr>
          <p:cNvSpPr txBox="1"/>
          <p:nvPr/>
        </p:nvSpPr>
        <p:spPr>
          <a:xfrm>
            <a:off x="1765642" y="771525"/>
            <a:ext cx="9488714" cy="461665"/>
          </a:xfrm>
          <a:prstGeom prst="rect">
            <a:avLst/>
          </a:prstGeom>
          <a:noFill/>
        </p:spPr>
        <p:txBody>
          <a:bodyPr wrap="square" rtlCol="0">
            <a:spAutoFit/>
          </a:bodyPr>
          <a:lstStyle/>
          <a:p>
            <a:r>
              <a:rPr lang="en-IN" sz="2400" dirty="0">
                <a:latin typeface="Agency FB" panose="020B0503020202020204" pitchFamily="34" charset="0"/>
              </a:rPr>
              <a:t>	</a:t>
            </a:r>
          </a:p>
        </p:txBody>
      </p:sp>
      <p:pic>
        <p:nvPicPr>
          <p:cNvPr id="9" name="Picture 8">
            <a:extLst>
              <a:ext uri="{FF2B5EF4-FFF2-40B4-BE49-F238E27FC236}">
                <a16:creationId xmlns:a16="http://schemas.microsoft.com/office/drawing/2014/main" id="{BFA52AB9-C864-45E7-B4D2-A6A350C86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924" y="822121"/>
            <a:ext cx="4975274" cy="3316849"/>
          </a:xfrm>
          <a:prstGeom prst="rect">
            <a:avLst/>
          </a:prstGeom>
        </p:spPr>
      </p:pic>
    </p:spTree>
    <p:extLst>
      <p:ext uri="{BB962C8B-B14F-4D97-AF65-F5344CB8AC3E}">
        <p14:creationId xmlns:p14="http://schemas.microsoft.com/office/powerpoint/2010/main" val="344315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FB47077C-510B-41B5-AB8E-925026B1BAE3}"/>
              </a:ext>
            </a:extLst>
          </p:cNvPr>
          <p:cNvSpPr txBox="1"/>
          <p:nvPr/>
        </p:nvSpPr>
        <p:spPr>
          <a:xfrm>
            <a:off x="1524000" y="479137"/>
            <a:ext cx="3716082" cy="584775"/>
          </a:xfrm>
          <a:prstGeom prst="rect">
            <a:avLst/>
          </a:prstGeom>
          <a:noFill/>
        </p:spPr>
        <p:txBody>
          <a:bodyPr wrap="none" rtlCol="0">
            <a:spAutoFit/>
          </a:bodyPr>
          <a:lstStyle/>
          <a:p>
            <a:r>
              <a:rPr lang="en-IN" sz="3200" b="1" dirty="0">
                <a:latin typeface="Agency FB" panose="020B0503020202020204" pitchFamily="34" charset="0"/>
              </a:rPr>
              <a:t>Variance Inflation Factor:</a:t>
            </a:r>
          </a:p>
        </p:txBody>
      </p:sp>
      <p:sp>
        <p:nvSpPr>
          <p:cNvPr id="3" name="TextBox 2">
            <a:extLst>
              <a:ext uri="{FF2B5EF4-FFF2-40B4-BE49-F238E27FC236}">
                <a16:creationId xmlns:a16="http://schemas.microsoft.com/office/drawing/2014/main" id="{D54F304D-5E59-4777-866C-842585A72E1B}"/>
              </a:ext>
            </a:extLst>
          </p:cNvPr>
          <p:cNvSpPr txBox="1"/>
          <p:nvPr/>
        </p:nvSpPr>
        <p:spPr>
          <a:xfrm>
            <a:off x="1524000" y="1191890"/>
            <a:ext cx="9506857" cy="954107"/>
          </a:xfrm>
          <a:prstGeom prst="rect">
            <a:avLst/>
          </a:prstGeom>
          <a:noFill/>
        </p:spPr>
        <p:txBody>
          <a:bodyPr wrap="square" rtlCol="0">
            <a:spAutoFit/>
          </a:bodyPr>
          <a:lstStyle/>
          <a:p>
            <a:r>
              <a:rPr lang="en-IN" sz="2800" dirty="0">
                <a:latin typeface="Agency FB" panose="020B0503020202020204" pitchFamily="34" charset="0"/>
              </a:rPr>
              <a:t>After Normalizing the data and feature selection VIF is used to cross check if there is any existence of multi-collinearity between the independent variable</a:t>
            </a:r>
          </a:p>
        </p:txBody>
      </p:sp>
      <p:sp>
        <p:nvSpPr>
          <p:cNvPr id="5" name="TextBox 4">
            <a:extLst>
              <a:ext uri="{FF2B5EF4-FFF2-40B4-BE49-F238E27FC236}">
                <a16:creationId xmlns:a16="http://schemas.microsoft.com/office/drawing/2014/main" id="{1E4297AD-4ECC-4619-BB44-DEEB27212756}"/>
              </a:ext>
            </a:extLst>
          </p:cNvPr>
          <p:cNvSpPr txBox="1"/>
          <p:nvPr/>
        </p:nvSpPr>
        <p:spPr>
          <a:xfrm>
            <a:off x="5809957" y="2497156"/>
            <a:ext cx="5220900" cy="1815882"/>
          </a:xfrm>
          <a:prstGeom prst="rect">
            <a:avLst/>
          </a:prstGeom>
          <a:noFill/>
        </p:spPr>
        <p:txBody>
          <a:bodyPr wrap="square" rtlCol="0">
            <a:spAutoFit/>
          </a:bodyPr>
          <a:lstStyle/>
          <a:p>
            <a:r>
              <a:rPr lang="en-IN" sz="2800" b="1" dirty="0">
                <a:latin typeface="Agency FB" panose="020B0503020202020204" pitchFamily="34" charset="0"/>
              </a:rPr>
              <a:t>Note :</a:t>
            </a:r>
          </a:p>
          <a:p>
            <a:r>
              <a:rPr lang="en-IN" sz="2800" dirty="0">
                <a:latin typeface="Agency FB" panose="020B0503020202020204" pitchFamily="34" charset="0"/>
              </a:rPr>
              <a:t>VIF and Normalization should done only on independent variables i.e. after splitting the target data column.</a:t>
            </a:r>
          </a:p>
        </p:txBody>
      </p:sp>
      <p:pic>
        <p:nvPicPr>
          <p:cNvPr id="8" name="Picture 7">
            <a:extLst>
              <a:ext uri="{FF2B5EF4-FFF2-40B4-BE49-F238E27FC236}">
                <a16:creationId xmlns:a16="http://schemas.microsoft.com/office/drawing/2014/main" id="{8E0CA64A-3E69-4770-BBB0-E129C4FA6CE0}"/>
              </a:ext>
            </a:extLst>
          </p:cNvPr>
          <p:cNvPicPr>
            <a:picLocks noChangeAspect="1"/>
          </p:cNvPicPr>
          <p:nvPr/>
        </p:nvPicPr>
        <p:blipFill>
          <a:blip r:embed="rId3"/>
          <a:stretch>
            <a:fillRect/>
          </a:stretch>
        </p:blipFill>
        <p:spPr>
          <a:xfrm>
            <a:off x="1599765" y="2116829"/>
            <a:ext cx="3126980" cy="4164504"/>
          </a:xfrm>
          <a:prstGeom prst="rect">
            <a:avLst/>
          </a:prstGeom>
        </p:spPr>
      </p:pic>
    </p:spTree>
    <p:extLst>
      <p:ext uri="{BB962C8B-B14F-4D97-AF65-F5344CB8AC3E}">
        <p14:creationId xmlns:p14="http://schemas.microsoft.com/office/powerpoint/2010/main" val="223726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143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172" name="Picture 4" descr="Conclusion Icon - Download in Colored Outline Style">
            <a:extLst>
              <a:ext uri="{FF2B5EF4-FFF2-40B4-BE49-F238E27FC236}">
                <a16:creationId xmlns:a16="http://schemas.microsoft.com/office/drawing/2014/main" id="{4EC13D9A-75F6-42D7-8DC0-8A0E75F5E4B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9506858" y="192314"/>
            <a:ext cx="2481943"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54DBF136-46CB-47A2-AC9D-32FAA075D5C4}"/>
              </a:ext>
            </a:extLst>
          </p:cNvPr>
          <p:cNvSpPr>
            <a:spLocks noChangeArrowheads="1"/>
          </p:cNvSpPr>
          <p:nvPr/>
        </p:nvSpPr>
        <p:spPr bwMode="auto">
          <a:xfrm>
            <a:off x="571500" y="1130303"/>
            <a:ext cx="9506858" cy="3000821"/>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Below the keys point in Summarizing the data analysis of Flight Ticket</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 Price Prediction</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Size of the Dataset is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5807 rows and 10 columns</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No missing values in the dataset.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Converted categorical data into numerical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outliers have been dealt with.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Feature selection of independent data is done via heatmap and VIF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Separate features and prediction variables into two separate list.</a:t>
            </a:r>
          </a:p>
        </p:txBody>
      </p:sp>
    </p:spTree>
    <p:extLst>
      <p:ext uri="{BB962C8B-B14F-4D97-AF65-F5344CB8AC3E}">
        <p14:creationId xmlns:p14="http://schemas.microsoft.com/office/powerpoint/2010/main" val="132715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B75037D-061D-4C7E-AA22-60CB3DAEB9B1}"/>
              </a:ext>
            </a:extLst>
          </p:cNvPr>
          <p:cNvSpPr>
            <a:spLocks noChangeArrowheads="1"/>
          </p:cNvSpPr>
          <p:nvPr/>
        </p:nvSpPr>
        <p:spPr bwMode="auto">
          <a:xfrm>
            <a:off x="600529" y="1833462"/>
            <a:ext cx="9506858" cy="2262158"/>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Splitting the Data into Train and Test sets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Using hyperparameter tuning to get the best estimator for the model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Training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Cross Validation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Testing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Saving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4FD65E-360E-42B4-A1BD-97F43F700FB7}"/>
              </a:ext>
            </a:extLst>
          </p:cNvPr>
          <p:cNvSpPr txBox="1"/>
          <p:nvPr/>
        </p:nvSpPr>
        <p:spPr>
          <a:xfrm>
            <a:off x="1175657" y="1103251"/>
            <a:ext cx="3900427" cy="584775"/>
          </a:xfrm>
          <a:prstGeom prst="rect">
            <a:avLst/>
          </a:prstGeom>
          <a:noFill/>
        </p:spPr>
        <p:txBody>
          <a:bodyPr wrap="none" rtlCol="0">
            <a:spAutoFit/>
          </a:bodyPr>
          <a:lstStyle/>
          <a:p>
            <a:r>
              <a:rPr lang="en-IN" sz="3200" b="1" dirty="0">
                <a:latin typeface="Agency FB" panose="020B0503020202020204" pitchFamily="34" charset="0"/>
              </a:rPr>
              <a:t>Model Training and Testing</a:t>
            </a:r>
          </a:p>
        </p:txBody>
      </p:sp>
    </p:spTree>
    <p:extLst>
      <p:ext uri="{BB962C8B-B14F-4D97-AF65-F5344CB8AC3E}">
        <p14:creationId xmlns:p14="http://schemas.microsoft.com/office/powerpoint/2010/main" val="166072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8385F3-8F53-44FF-9BE4-3E0CE7FC3331}"/>
              </a:ext>
            </a:extLst>
          </p:cNvPr>
          <p:cNvPicPr>
            <a:picLocks noChangeAspect="1"/>
          </p:cNvPicPr>
          <p:nvPr/>
        </p:nvPicPr>
        <p:blipFill>
          <a:blip r:embed="rId3"/>
          <a:stretch>
            <a:fillRect/>
          </a:stretch>
        </p:blipFill>
        <p:spPr>
          <a:xfrm>
            <a:off x="2337807" y="436100"/>
            <a:ext cx="7516385" cy="5573584"/>
          </a:xfrm>
          <a:prstGeom prst="rect">
            <a:avLst/>
          </a:prstGeom>
        </p:spPr>
      </p:pic>
    </p:spTree>
    <p:extLst>
      <p:ext uri="{BB962C8B-B14F-4D97-AF65-F5344CB8AC3E}">
        <p14:creationId xmlns:p14="http://schemas.microsoft.com/office/powerpoint/2010/main" val="281500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3000" b="-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8D0F24-96EB-4363-95A0-5D6859B9FA63}"/>
              </a:ext>
            </a:extLst>
          </p:cNvPr>
          <p:cNvSpPr txBox="1"/>
          <p:nvPr/>
        </p:nvSpPr>
        <p:spPr>
          <a:xfrm>
            <a:off x="3129263" y="181957"/>
            <a:ext cx="7027611" cy="6494085"/>
          </a:xfrm>
          <a:prstGeom prst="rect">
            <a:avLst/>
          </a:prstGeom>
          <a:noFill/>
        </p:spPr>
        <p:txBody>
          <a:bodyPr wrap="square" rtlCol="0">
            <a:spAutoFit/>
          </a:bodyPr>
          <a:lstStyle/>
          <a:p>
            <a:r>
              <a:rPr lang="en-IN" sz="3200" b="1" dirty="0">
                <a:latin typeface="Britannic Bold" panose="020B0903060703020204" pitchFamily="34" charset="0"/>
              </a:rPr>
              <a:t>Abstract</a:t>
            </a:r>
          </a:p>
          <a:p>
            <a:endParaRPr lang="en-IN" sz="3200" b="1" dirty="0">
              <a:latin typeface="Britannic Bold" panose="020B0903060703020204" pitchFamily="34" charset="0"/>
            </a:endParaRPr>
          </a:p>
          <a:p>
            <a:r>
              <a:rPr lang="en-IN" sz="3200" b="1" dirty="0">
                <a:latin typeface="Britannic Bold" panose="020B0903060703020204" pitchFamily="34" charset="0"/>
              </a:rPr>
              <a:t>Introduction</a:t>
            </a:r>
          </a:p>
          <a:p>
            <a:endParaRPr lang="en-IN" sz="3200" b="1" dirty="0">
              <a:latin typeface="Britannic Bold" panose="020B0903060703020204" pitchFamily="34" charset="0"/>
            </a:endParaRPr>
          </a:p>
          <a:p>
            <a:r>
              <a:rPr lang="en-IN" sz="3200" b="1" dirty="0">
                <a:latin typeface="Britannic Bold" panose="020B0903060703020204" pitchFamily="34" charset="0"/>
              </a:rPr>
              <a:t>Descriptive Analysis</a:t>
            </a:r>
          </a:p>
          <a:p>
            <a:endParaRPr lang="en-IN" sz="3200" b="1" dirty="0">
              <a:latin typeface="Britannic Bold" panose="020B0903060703020204" pitchFamily="34" charset="0"/>
            </a:endParaRPr>
          </a:p>
          <a:p>
            <a:r>
              <a:rPr lang="en-IN" sz="3200" b="1" dirty="0">
                <a:latin typeface="Britannic Bold" panose="020B0903060703020204" pitchFamily="34" charset="0"/>
              </a:rPr>
              <a:t>Data Visualization</a:t>
            </a:r>
          </a:p>
          <a:p>
            <a:endParaRPr lang="en-IN" sz="3200" b="1" dirty="0">
              <a:latin typeface="Britannic Bold" panose="020B0903060703020204" pitchFamily="34" charset="0"/>
            </a:endParaRPr>
          </a:p>
          <a:p>
            <a:r>
              <a:rPr lang="en-IN" sz="3200" b="1" dirty="0">
                <a:latin typeface="Britannic Bold" panose="020B0903060703020204" pitchFamily="34" charset="0"/>
              </a:rPr>
              <a:t>Data cleaning and modifying</a:t>
            </a:r>
          </a:p>
          <a:p>
            <a:endParaRPr lang="en-IN" sz="3200" b="1" dirty="0">
              <a:latin typeface="Britannic Bold" panose="020B0903060703020204" pitchFamily="34" charset="0"/>
            </a:endParaRPr>
          </a:p>
          <a:p>
            <a:r>
              <a:rPr lang="en-IN" sz="3200" b="1" dirty="0">
                <a:latin typeface="Britannic Bold" panose="020B0903060703020204" pitchFamily="34" charset="0"/>
              </a:rPr>
              <a:t>Feature Selection and Model Training</a:t>
            </a:r>
          </a:p>
          <a:p>
            <a:endParaRPr lang="en-IN" sz="3200" b="1" dirty="0">
              <a:latin typeface="Britannic Bold" panose="020B0903060703020204" pitchFamily="34" charset="0"/>
            </a:endParaRPr>
          </a:p>
          <a:p>
            <a:r>
              <a:rPr lang="en-IN" sz="3200" b="1" dirty="0">
                <a:latin typeface="Britannic Bold" panose="020B0903060703020204" pitchFamily="34" charset="0"/>
              </a:rPr>
              <a:t>Conclusion</a:t>
            </a:r>
          </a:p>
        </p:txBody>
      </p:sp>
    </p:spTree>
    <p:extLst>
      <p:ext uri="{BB962C8B-B14F-4D97-AF65-F5344CB8AC3E}">
        <p14:creationId xmlns:p14="http://schemas.microsoft.com/office/powerpoint/2010/main" val="1552070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704FB-67E2-481A-A725-ED0180D9D5E1}"/>
              </a:ext>
            </a:extLst>
          </p:cNvPr>
          <p:cNvPicPr>
            <a:picLocks noChangeAspect="1"/>
          </p:cNvPicPr>
          <p:nvPr/>
        </p:nvPicPr>
        <p:blipFill>
          <a:blip r:embed="rId3"/>
          <a:stretch>
            <a:fillRect/>
          </a:stretch>
        </p:blipFill>
        <p:spPr>
          <a:xfrm>
            <a:off x="2682582" y="942536"/>
            <a:ext cx="6826836" cy="4175613"/>
          </a:xfrm>
          <a:prstGeom prst="rect">
            <a:avLst/>
          </a:prstGeom>
        </p:spPr>
      </p:pic>
    </p:spTree>
    <p:extLst>
      <p:ext uri="{BB962C8B-B14F-4D97-AF65-F5344CB8AC3E}">
        <p14:creationId xmlns:p14="http://schemas.microsoft.com/office/powerpoint/2010/main" val="240041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E93B4-FAA0-4601-B0B7-ADA8581EC19A}"/>
              </a:ext>
            </a:extLst>
          </p:cNvPr>
          <p:cNvSpPr txBox="1"/>
          <p:nvPr/>
        </p:nvSpPr>
        <p:spPr>
          <a:xfrm>
            <a:off x="377371" y="4136572"/>
            <a:ext cx="11437258" cy="1347548"/>
          </a:xfrm>
          <a:prstGeom prst="rect">
            <a:avLst/>
          </a:prstGeom>
          <a:noFill/>
        </p:spPr>
        <p:txBody>
          <a:bodyPr wrap="square" rtlCol="0">
            <a:spAutoFit/>
          </a:bodyPr>
          <a:lstStyle/>
          <a:p>
            <a:pPr algn="just">
              <a:lnSpc>
                <a:spcPct val="107000"/>
              </a:lnSpc>
              <a:spcAft>
                <a:spcPts val="800"/>
              </a:spcAft>
            </a:pPr>
            <a:r>
              <a:rPr lang="en-IN" sz="2400" b="1" dirty="0">
                <a:effectLst/>
                <a:latin typeface="Agency FB" panose="020B0503020202020204" pitchFamily="34" charset="0"/>
                <a:ea typeface="Calibri" panose="020F0502020204030204" pitchFamily="34" charset="0"/>
                <a:cs typeface="Calibri" panose="020F0502020204030204" pitchFamily="34" charset="0"/>
              </a:rPr>
              <a:t>Conclusion: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Agency FB" panose="020B0503020202020204" pitchFamily="34" charset="0"/>
                <a:ea typeface="Calibri" panose="020F0502020204030204" pitchFamily="34" charset="0"/>
              </a:rPr>
              <a:t>In the whole dataset Class column has the most influence on the price of the flight ticket. Flight Travel Duration in minutes is the other good influence on the price prediction</a:t>
            </a:r>
            <a:endParaRPr lang="en-IN" sz="2400" dirty="0">
              <a:latin typeface="Agency FB" panose="020B0503020202020204" pitchFamily="34" charset="0"/>
            </a:endParaRPr>
          </a:p>
        </p:txBody>
      </p:sp>
      <p:sp>
        <p:nvSpPr>
          <p:cNvPr id="3" name="TextBox 2">
            <a:extLst>
              <a:ext uri="{FF2B5EF4-FFF2-40B4-BE49-F238E27FC236}">
                <a16:creationId xmlns:a16="http://schemas.microsoft.com/office/drawing/2014/main" id="{CAED8A3D-31B2-4EEB-83AF-12A8F9E9459A}"/>
              </a:ext>
            </a:extLst>
          </p:cNvPr>
          <p:cNvSpPr txBox="1"/>
          <p:nvPr/>
        </p:nvSpPr>
        <p:spPr>
          <a:xfrm>
            <a:off x="377372" y="551543"/>
            <a:ext cx="11437258" cy="3433056"/>
          </a:xfrm>
          <a:prstGeom prst="rect">
            <a:avLst/>
          </a:prstGeom>
          <a:noFill/>
        </p:spPr>
        <p:txBody>
          <a:bodyPr wrap="square" rtlCol="0">
            <a:spAutoFit/>
          </a:bodyPr>
          <a:lstStyle/>
          <a:p>
            <a:pPr>
              <a:lnSpc>
                <a:spcPct val="107000"/>
              </a:lnSpc>
              <a:spcAft>
                <a:spcPts val="800"/>
              </a:spcAft>
            </a:pPr>
            <a:r>
              <a:rPr lang="en-IN" sz="2400" b="1" dirty="0">
                <a:effectLst/>
                <a:latin typeface="Agency FB" panose="020B0503020202020204" pitchFamily="34" charset="0"/>
                <a:ea typeface="Calibri" panose="020F0502020204030204" pitchFamily="34" charset="0"/>
                <a:cs typeface="Times New Roman" panose="02020603050405020304" pitchFamily="18" charset="0"/>
              </a:rPr>
              <a:t>Limitations of this work and Scope for Future Work:</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Agency FB" panose="020B0503020202020204" pitchFamily="34" charset="0"/>
                <a:ea typeface="Calibri" panose="020F0502020204030204" pitchFamily="34" charset="0"/>
                <a:cs typeface="Times New Roman" panose="02020603050405020304" pitchFamily="18" charset="0"/>
              </a:rPr>
              <a:t>The ticket price predicted are only limited to travel from Delhi to particular given cities. When we try to predict ticket price of different city the machine learning model will fail. Also, for 2 stoppage flights tickets it will also fail as the model is not trained for 2 stoppage flights, as most of the data available are data of the one or non-stop therefore prediction of 2 stop model is always constrained. To improve the model efficiency, we can introduce various other factors such as Airbus model, baggage load and travel meals etc., inclusion of these can improve the model quality.</a:t>
            </a:r>
          </a:p>
          <a:p>
            <a:endParaRPr lang="en-IN" sz="2400" dirty="0">
              <a:latin typeface="Agency FB" panose="020B0503020202020204" pitchFamily="34" charset="0"/>
            </a:endParaRPr>
          </a:p>
        </p:txBody>
      </p:sp>
    </p:spTree>
    <p:extLst>
      <p:ext uri="{BB962C8B-B14F-4D97-AF65-F5344CB8AC3E}">
        <p14:creationId xmlns:p14="http://schemas.microsoft.com/office/powerpoint/2010/main" val="405164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4CE34C-818F-4C0B-A3DF-76F2CD337B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t="5984" b="5984"/>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CDF13-276A-49BF-AC2C-FC22E83DEF90}"/>
              </a:ext>
            </a:extLst>
          </p:cNvPr>
          <p:cNvSpPr txBox="1"/>
          <p:nvPr/>
        </p:nvSpPr>
        <p:spPr>
          <a:xfrm>
            <a:off x="415558" y="1447800"/>
            <a:ext cx="10652492" cy="2369880"/>
          </a:xfrm>
          <a:prstGeom prst="rect">
            <a:avLst/>
          </a:prstGeom>
          <a:noFill/>
        </p:spPr>
        <p:txBody>
          <a:bodyPr wrap="square" rtlCol="0">
            <a:spAutoFit/>
          </a:bodyPr>
          <a:lstStyle/>
          <a:p>
            <a:pPr algn="ctr"/>
            <a:r>
              <a:rPr lang="en-IN" sz="40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Abstract</a:t>
            </a:r>
          </a:p>
          <a:p>
            <a:pPr algn="ctr"/>
            <a:endPar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ata analysis and model building on collected data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from </a:t>
            </a:r>
            <a:r>
              <a:rPr lang="en-IN" sz="3600" dirty="0" err="1">
                <a:solidFill>
                  <a:srgbClr val="000000"/>
                </a:solidFill>
                <a:latin typeface="Agency FB" panose="020B0503020202020204" pitchFamily="34" charset="0"/>
                <a:ea typeface="Calibri" panose="020F0502020204030204" pitchFamily="34" charset="0"/>
                <a:cs typeface="Times New Roman" panose="02020603050405020304" pitchFamily="18" charset="0"/>
              </a:rPr>
              <a:t>Makemytrip</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 website to predict the ticket price of the flight travel from </a:t>
            </a:r>
            <a:r>
              <a:rPr lang="en-IN" sz="3600" dirty="0" err="1">
                <a:solidFill>
                  <a:srgbClr val="000000"/>
                </a:solidFill>
                <a:latin typeface="Agency FB" panose="020B0503020202020204" pitchFamily="34" charset="0"/>
                <a:ea typeface="Calibri" panose="020F0502020204030204" pitchFamily="34" charset="0"/>
                <a:cs typeface="Times New Roman" panose="02020603050405020304" pitchFamily="18" charset="0"/>
              </a:rPr>
              <a:t>delhi</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 city.</a:t>
            </a:r>
            <a:endParaRPr lang="en-IN" sz="3600" dirty="0">
              <a:latin typeface="Agency FB" panose="020B0503020202020204" pitchFamily="34" charset="0"/>
            </a:endParaRPr>
          </a:p>
        </p:txBody>
      </p:sp>
    </p:spTree>
    <p:extLst>
      <p:ext uri="{BB962C8B-B14F-4D97-AF65-F5344CB8AC3E}">
        <p14:creationId xmlns:p14="http://schemas.microsoft.com/office/powerpoint/2010/main" val="38533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ps on how to write a powerful introduction - Emareye">
            <a:extLst>
              <a:ext uri="{FF2B5EF4-FFF2-40B4-BE49-F238E27FC236}">
                <a16:creationId xmlns:a16="http://schemas.microsoft.com/office/drawing/2014/main" id="{8610497D-8D6C-4B28-B489-BACD2E2E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2" y="0"/>
            <a:ext cx="41052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963FA-5176-49FF-A58A-FA53C9662D3A}"/>
              </a:ext>
            </a:extLst>
          </p:cNvPr>
          <p:cNvSpPr txBox="1"/>
          <p:nvPr/>
        </p:nvSpPr>
        <p:spPr>
          <a:xfrm>
            <a:off x="345830" y="2085309"/>
            <a:ext cx="11500339" cy="3742115"/>
          </a:xfrm>
          <a:prstGeom prst="rect">
            <a:avLst/>
          </a:prstGeom>
          <a:noFill/>
        </p:spPr>
        <p:txBody>
          <a:bodyPr wrap="square" rtlCol="0">
            <a:spAutoFit/>
          </a:bodyPr>
          <a:lstStyle/>
          <a:p>
            <a:pPr algn="just">
              <a:lnSpc>
                <a:spcPct val="107000"/>
              </a:lnSpc>
              <a:spcAft>
                <a:spcPts val="800"/>
              </a:spcAft>
            </a:pPr>
            <a:r>
              <a:rPr lang="en-IN" sz="2800" dirty="0">
                <a:effectLst/>
                <a:latin typeface="Agency FB" panose="020B0503020202020204" pitchFamily="34" charset="0"/>
                <a:ea typeface="Calibri" panose="020F0502020204030204" pitchFamily="34" charset="0"/>
                <a:cs typeface="Calibri" panose="020F0502020204030204" pitchFamily="34" charset="0"/>
              </a:rPr>
              <a:t>In this presentation </a:t>
            </a:r>
            <a:r>
              <a:rPr lang="en-IN" sz="2800" dirty="0">
                <a:effectLst/>
                <a:latin typeface="Agency FB" panose="020B0503020202020204" pitchFamily="34" charset="0"/>
                <a:ea typeface="Calibri" panose="020F0502020204030204" pitchFamily="34" charset="0"/>
              </a:rPr>
              <a:t>I will be discussing about flight ticket price prediction using few of the machine learning models via python and its libraries. Transportation is one greatest invention of man-kind which truly helped connecting the world resources around the world. The invention of airplane was done by Wright Brothers on December 17</a:t>
            </a:r>
            <a:r>
              <a:rPr lang="en-IN" sz="2800" baseline="30000" dirty="0">
                <a:effectLst/>
                <a:latin typeface="Agency FB" panose="020B0503020202020204" pitchFamily="34" charset="0"/>
                <a:ea typeface="Calibri" panose="020F0502020204030204" pitchFamily="34" charset="0"/>
              </a:rPr>
              <a:t>th</a:t>
            </a:r>
            <a:r>
              <a:rPr lang="en-IN" sz="2800" dirty="0">
                <a:effectLst/>
                <a:latin typeface="Agency FB" panose="020B0503020202020204" pitchFamily="34" charset="0"/>
                <a:ea typeface="Calibri" panose="020F0502020204030204" pitchFamily="34" charset="0"/>
              </a:rPr>
              <a:t> 1903. The invention of airplane was an indeed </a:t>
            </a:r>
            <a:r>
              <a:rPr lang="en-IN" sz="2800">
                <a:effectLst/>
                <a:latin typeface="Agency FB" panose="020B0503020202020204" pitchFamily="34" charset="0"/>
                <a:ea typeface="Calibri" panose="020F0502020204030204" pitchFamily="34" charset="0"/>
              </a:rPr>
              <a:t>a revolution </a:t>
            </a:r>
            <a:r>
              <a:rPr lang="en-IN" sz="2800" dirty="0">
                <a:effectLst/>
                <a:latin typeface="Agency FB" panose="020B0503020202020204" pitchFamily="34" charset="0"/>
                <a:ea typeface="Calibri" panose="020F0502020204030204" pitchFamily="34" charset="0"/>
              </a:rPr>
              <a:t>as it abled man-kind to travel different continent in a jiffy. It has been over a century since the invention and Flight travelling is much more convenient and comfortable and if one has hefty money even luxurious too. For today’s generation air travel has become one of the many common travelling commodities. </a:t>
            </a:r>
            <a:endParaRPr lang="en-IN" sz="2800" dirty="0">
              <a:latin typeface="Agency FB" panose="020B0503020202020204" pitchFamily="34" charset="0"/>
            </a:endParaRPr>
          </a:p>
        </p:txBody>
      </p:sp>
    </p:spTree>
    <p:extLst>
      <p:ext uri="{BB962C8B-B14F-4D97-AF65-F5344CB8AC3E}">
        <p14:creationId xmlns:p14="http://schemas.microsoft.com/office/powerpoint/2010/main" val="5634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46046-D128-4E89-A2AF-857089030288}"/>
              </a:ext>
            </a:extLst>
          </p:cNvPr>
          <p:cNvSpPr txBox="1"/>
          <p:nvPr/>
        </p:nvSpPr>
        <p:spPr>
          <a:xfrm>
            <a:off x="596847" y="1126986"/>
            <a:ext cx="10699804" cy="2370777"/>
          </a:xfrm>
          <a:prstGeom prst="rect">
            <a:avLst/>
          </a:prstGeom>
          <a:noFill/>
        </p:spPr>
        <p:txBody>
          <a:bodyPr wrap="square" rtlCol="0">
            <a:spAutoFit/>
          </a:bodyPr>
          <a:lstStyle/>
          <a:p>
            <a:pPr algn="just">
              <a:lnSpc>
                <a:spcPct val="107000"/>
              </a:lnSpc>
              <a:spcAft>
                <a:spcPts val="800"/>
              </a:spcAft>
            </a:pPr>
            <a:r>
              <a:rPr lang="en-IN" sz="3200" b="1" u="sng" dirty="0">
                <a:effectLst/>
                <a:latin typeface="Agency FB" panose="020B0503020202020204" pitchFamily="34" charset="0"/>
                <a:ea typeface="Calibri" panose="020F0502020204030204" pitchFamily="34" charset="0"/>
                <a:cs typeface="Times New Roman" panose="02020603050405020304" pitchFamily="18" charset="0"/>
              </a:rPr>
              <a:t>Objective:</a:t>
            </a:r>
            <a:endParaRPr lang="en-IN" sz="32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Agency FB" panose="020B0503020202020204" pitchFamily="34" charset="0"/>
                <a:ea typeface="Calibri" panose="020F0502020204030204" pitchFamily="34" charset="0"/>
                <a:cs typeface="Times New Roman" panose="02020603050405020304" pitchFamily="18" charset="0"/>
              </a:rPr>
              <a:t>Analysis of the data set and summarizing the factor that effect the ticket</a:t>
            </a:r>
            <a:r>
              <a:rPr lang="en-IN" sz="3200" dirty="0">
                <a:latin typeface="Agency FB" panose="020B0503020202020204" pitchFamily="34" charset="0"/>
                <a:ea typeface="Calibri" panose="020F0502020204030204" pitchFamily="34" charset="0"/>
                <a:cs typeface="Times New Roman" panose="02020603050405020304" pitchFamily="18" charset="0"/>
              </a:rPr>
              <a:t> price of the air travel</a:t>
            </a:r>
            <a:r>
              <a:rPr lang="en-IN" sz="3200" dirty="0">
                <a:effectLst/>
                <a:latin typeface="Agency FB" panose="020B0503020202020204" pitchFamily="34" charset="0"/>
                <a:ea typeface="Calibri" panose="020F0502020204030204" pitchFamily="34" charset="0"/>
                <a:cs typeface="Times New Roman" panose="02020603050405020304" pitchFamily="18" charset="0"/>
              </a:rPr>
              <a:t>.</a:t>
            </a:r>
          </a:p>
          <a:p>
            <a:endParaRPr lang="en-IN" sz="3200" dirty="0">
              <a:latin typeface="Agency FB" panose="020B0503020202020204" pitchFamily="34" charset="0"/>
            </a:endParaRPr>
          </a:p>
        </p:txBody>
      </p:sp>
      <p:sp>
        <p:nvSpPr>
          <p:cNvPr id="3" name="TextBox 2">
            <a:extLst>
              <a:ext uri="{FF2B5EF4-FFF2-40B4-BE49-F238E27FC236}">
                <a16:creationId xmlns:a16="http://schemas.microsoft.com/office/drawing/2014/main" id="{1DF2750F-297D-4A1F-BD91-22955CCC9F0A}"/>
              </a:ext>
            </a:extLst>
          </p:cNvPr>
          <p:cNvSpPr txBox="1"/>
          <p:nvPr/>
        </p:nvSpPr>
        <p:spPr>
          <a:xfrm>
            <a:off x="3946357" y="209550"/>
            <a:ext cx="4684296" cy="707886"/>
          </a:xfrm>
          <a:prstGeom prst="rect">
            <a:avLst/>
          </a:prstGeom>
          <a:noFill/>
        </p:spPr>
        <p:txBody>
          <a:bodyPr wrap="none" rtlCol="0">
            <a:spAutoFit/>
          </a:bodyPr>
          <a:lstStyle/>
          <a:p>
            <a:r>
              <a:rPr lang="en-IN" sz="4000" b="1" dirty="0">
                <a:latin typeface="Agency FB" panose="020B0503020202020204" pitchFamily="34" charset="0"/>
              </a:rPr>
              <a:t>Exploratory Data Analysis</a:t>
            </a:r>
          </a:p>
        </p:txBody>
      </p:sp>
      <p:sp>
        <p:nvSpPr>
          <p:cNvPr id="4" name="TextBox 3">
            <a:extLst>
              <a:ext uri="{FF2B5EF4-FFF2-40B4-BE49-F238E27FC236}">
                <a16:creationId xmlns:a16="http://schemas.microsoft.com/office/drawing/2014/main" id="{4442EB65-3F9B-4C3A-AFB9-8A61E5AFCCD8}"/>
              </a:ext>
            </a:extLst>
          </p:cNvPr>
          <p:cNvSpPr txBox="1"/>
          <p:nvPr/>
        </p:nvSpPr>
        <p:spPr>
          <a:xfrm>
            <a:off x="596847" y="3167390"/>
            <a:ext cx="6043642" cy="523220"/>
          </a:xfrm>
          <a:prstGeom prst="rect">
            <a:avLst/>
          </a:prstGeom>
          <a:noFill/>
        </p:spPr>
        <p:txBody>
          <a:bodyPr wrap="none" rtlCol="0">
            <a:spAutoFit/>
          </a:bodyPr>
          <a:lstStyle/>
          <a:p>
            <a:r>
              <a:rPr lang="en-IN" sz="2800" b="1" dirty="0">
                <a:latin typeface="Agency FB" panose="020B0503020202020204" pitchFamily="34" charset="0"/>
              </a:rPr>
              <a:t>Understanding the Data Via Descriptive analysis</a:t>
            </a:r>
          </a:p>
        </p:txBody>
      </p:sp>
      <p:sp>
        <p:nvSpPr>
          <p:cNvPr id="5" name="TextBox 4">
            <a:extLst>
              <a:ext uri="{FF2B5EF4-FFF2-40B4-BE49-F238E27FC236}">
                <a16:creationId xmlns:a16="http://schemas.microsoft.com/office/drawing/2014/main" id="{B44D6447-DBB8-4EF8-9DA4-5AE74F3915F4}"/>
              </a:ext>
            </a:extLst>
          </p:cNvPr>
          <p:cNvSpPr txBox="1"/>
          <p:nvPr/>
        </p:nvSpPr>
        <p:spPr>
          <a:xfrm>
            <a:off x="893005" y="4401681"/>
            <a:ext cx="10096500" cy="1815882"/>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Size of the data is small contains only 5823 and 10 rows in train and test respectively</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Price is the target column</a:t>
            </a:r>
          </a:p>
        </p:txBody>
      </p:sp>
    </p:spTree>
    <p:extLst>
      <p:ext uri="{BB962C8B-B14F-4D97-AF65-F5344CB8AC3E}">
        <p14:creationId xmlns:p14="http://schemas.microsoft.com/office/powerpoint/2010/main" val="213750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C9C5-E384-4687-9629-487AE3D7904B}"/>
              </a:ext>
            </a:extLst>
          </p:cNvPr>
          <p:cNvSpPr txBox="1"/>
          <p:nvPr/>
        </p:nvSpPr>
        <p:spPr>
          <a:xfrm>
            <a:off x="933450" y="457200"/>
            <a:ext cx="1032510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Data contains Null Value in one row </a:t>
            </a:r>
          </a:p>
          <a:p>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Data contains both categorical data</a:t>
            </a:r>
          </a:p>
        </p:txBody>
      </p:sp>
      <p:sp>
        <p:nvSpPr>
          <p:cNvPr id="3" name="TextBox 2">
            <a:extLst>
              <a:ext uri="{FF2B5EF4-FFF2-40B4-BE49-F238E27FC236}">
                <a16:creationId xmlns:a16="http://schemas.microsoft.com/office/drawing/2014/main" id="{49594405-0A2D-46B8-A9CC-79F2175DC0FA}"/>
              </a:ext>
            </a:extLst>
          </p:cNvPr>
          <p:cNvSpPr txBox="1"/>
          <p:nvPr/>
        </p:nvSpPr>
        <p:spPr>
          <a:xfrm>
            <a:off x="492068" y="3733801"/>
            <a:ext cx="11477822" cy="1384995"/>
          </a:xfrm>
          <a:prstGeom prst="rect">
            <a:avLst/>
          </a:prstGeom>
          <a:noFill/>
        </p:spPr>
        <p:txBody>
          <a:bodyPr wrap="none" rtlCol="0">
            <a:spAutoFit/>
          </a:bodyPr>
          <a:lstStyle/>
          <a:p>
            <a:r>
              <a:rPr lang="en-IN" sz="2800" dirty="0">
                <a:latin typeface="Agency FB" panose="020B0503020202020204" pitchFamily="34" charset="0"/>
              </a:rPr>
              <a:t>Descriptive analysis is used as it gives the basic value Insite of the data in our dataset.</a:t>
            </a:r>
          </a:p>
          <a:p>
            <a:r>
              <a:rPr lang="en-IN" sz="2800" dirty="0">
                <a:latin typeface="Agency FB" panose="020B0503020202020204" pitchFamily="34" charset="0"/>
              </a:rPr>
              <a:t>It helps in organize the data and summarize the data while describing the characteristic of data. </a:t>
            </a:r>
          </a:p>
          <a:p>
            <a:endParaRPr lang="en-IN" sz="2800" dirty="0">
              <a:latin typeface="Agency FB" panose="020B0503020202020204" pitchFamily="34" charset="0"/>
            </a:endParaRPr>
          </a:p>
        </p:txBody>
      </p:sp>
    </p:spTree>
    <p:extLst>
      <p:ext uri="{BB962C8B-B14F-4D97-AF65-F5344CB8AC3E}">
        <p14:creationId xmlns:p14="http://schemas.microsoft.com/office/powerpoint/2010/main" val="4272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E16F3-4AC4-4AC9-8149-67F8D1424AB3}"/>
              </a:ext>
            </a:extLst>
          </p:cNvPr>
          <p:cNvSpPr txBox="1"/>
          <p:nvPr/>
        </p:nvSpPr>
        <p:spPr>
          <a:xfrm>
            <a:off x="4411083" y="514350"/>
            <a:ext cx="3369833" cy="707886"/>
          </a:xfrm>
          <a:prstGeom prst="rect">
            <a:avLst/>
          </a:prstGeom>
          <a:noFill/>
        </p:spPr>
        <p:txBody>
          <a:bodyPr wrap="none" rtlCol="0">
            <a:spAutoFit/>
          </a:bodyPr>
          <a:lstStyle/>
          <a:p>
            <a:r>
              <a:rPr lang="en-IN" sz="4000" b="1" dirty="0">
                <a:latin typeface="Agency FB" panose="020B0503020202020204" pitchFamily="34" charset="0"/>
              </a:rPr>
              <a:t>Data Visualization </a:t>
            </a:r>
          </a:p>
        </p:txBody>
      </p:sp>
      <p:sp>
        <p:nvSpPr>
          <p:cNvPr id="3" name="TextBox 2">
            <a:extLst>
              <a:ext uri="{FF2B5EF4-FFF2-40B4-BE49-F238E27FC236}">
                <a16:creationId xmlns:a16="http://schemas.microsoft.com/office/drawing/2014/main" id="{82760851-3E6D-465D-8894-F03A7279B7CF}"/>
              </a:ext>
            </a:extLst>
          </p:cNvPr>
          <p:cNvSpPr txBox="1"/>
          <p:nvPr/>
        </p:nvSpPr>
        <p:spPr>
          <a:xfrm>
            <a:off x="1219200" y="1409701"/>
            <a:ext cx="9906000" cy="2677656"/>
          </a:xfrm>
          <a:prstGeom prst="rect">
            <a:avLst/>
          </a:prstGeom>
          <a:noFill/>
        </p:spPr>
        <p:txBody>
          <a:bodyPr wrap="square" rtlCol="0">
            <a:spAutoFit/>
          </a:bodyPr>
          <a:lstStyle/>
          <a:p>
            <a:r>
              <a:rPr lang="en-IN" sz="2800" dirty="0">
                <a:latin typeface="Agency FB" panose="020B0503020202020204" pitchFamily="34" charset="0"/>
              </a:rPr>
              <a:t>Data visualization is one simplest way to get a proper idea about the characteristics of the data just from vision. In much simpler words , we Visualize the descriptive stats of the data in pictorial format. Also the data characteristic are represented in eye soothing way</a:t>
            </a:r>
          </a:p>
          <a:p>
            <a:endParaRPr lang="en-IN" sz="2800" dirty="0">
              <a:latin typeface="Agency FB" panose="020B0503020202020204" pitchFamily="34" charset="0"/>
            </a:endParaRPr>
          </a:p>
          <a:p>
            <a:r>
              <a:rPr lang="en-IN" sz="2800" dirty="0">
                <a:latin typeface="Agency FB" panose="020B0503020202020204" pitchFamily="34" charset="0"/>
              </a:rPr>
              <a:t>Identifying pattern, understanding is the data is more easier through visuals.</a:t>
            </a:r>
          </a:p>
        </p:txBody>
      </p:sp>
    </p:spTree>
    <p:extLst>
      <p:ext uri="{BB962C8B-B14F-4D97-AF65-F5344CB8AC3E}">
        <p14:creationId xmlns:p14="http://schemas.microsoft.com/office/powerpoint/2010/main" val="4598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C9B3F823-AF80-4238-8E99-81BA7EB032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4182" y="938030"/>
            <a:ext cx="9863636" cy="1849022"/>
          </a:xfrm>
          <a:prstGeom prst="rect">
            <a:avLst/>
          </a:prstGeom>
        </p:spPr>
      </p:pic>
      <p:pic>
        <p:nvPicPr>
          <p:cNvPr id="8" name="Picture 7">
            <a:extLst>
              <a:ext uri="{FF2B5EF4-FFF2-40B4-BE49-F238E27FC236}">
                <a16:creationId xmlns:a16="http://schemas.microsoft.com/office/drawing/2014/main" id="{EE1DFA20-35A9-4880-BA97-EEE61B6CAF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8835" y="2926091"/>
            <a:ext cx="8614329" cy="3230612"/>
          </a:xfrm>
          <a:prstGeom prst="rect">
            <a:avLst/>
          </a:prstGeom>
        </p:spPr>
      </p:pic>
    </p:spTree>
    <p:extLst>
      <p:ext uri="{BB962C8B-B14F-4D97-AF65-F5344CB8AC3E}">
        <p14:creationId xmlns:p14="http://schemas.microsoft.com/office/powerpoint/2010/main" val="13303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0CFB2A84-F48C-4851-B120-A47921AA6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777" y="1074762"/>
            <a:ext cx="10315547" cy="3868616"/>
          </a:xfrm>
          <a:prstGeom prst="rect">
            <a:avLst/>
          </a:prstGeom>
        </p:spPr>
      </p:pic>
    </p:spTree>
    <p:extLst>
      <p:ext uri="{BB962C8B-B14F-4D97-AF65-F5344CB8AC3E}">
        <p14:creationId xmlns:p14="http://schemas.microsoft.com/office/powerpoint/2010/main" val="25545529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103</TotalTime>
  <Words>789</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Agency FB</vt:lpstr>
      <vt:lpstr>Arial</vt:lpstr>
      <vt:lpstr>Britannic Bold</vt:lpstr>
      <vt:lpstr>Broadway</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WALKER</dc:creator>
  <cp:lastModifiedBy>LONE WALKER</cp:lastModifiedBy>
  <cp:revision>25</cp:revision>
  <dcterms:created xsi:type="dcterms:W3CDTF">2022-03-17T17:25:50Z</dcterms:created>
  <dcterms:modified xsi:type="dcterms:W3CDTF">2022-05-01T16:31:23Z</dcterms:modified>
</cp:coreProperties>
</file>