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2" r:id="rId8"/>
    <p:sldId id="265" r:id="rId9"/>
    <p:sldId id="266" r:id="rId10"/>
    <p:sldId id="267" r:id="rId11"/>
    <p:sldId id="268" r:id="rId12"/>
    <p:sldId id="269" r:id="rId13"/>
    <p:sldId id="270" r:id="rId14"/>
    <p:sldId id="271" r:id="rId15"/>
    <p:sldId id="275" r:id="rId16"/>
    <p:sldId id="273" r:id="rId17"/>
    <p:sldId id="276" r:id="rId18"/>
    <p:sldId id="277" r:id="rId19"/>
    <p:sldId id="28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111583E-0F95-4041-8008-7BECD36DE92C}" type="slidenum">
              <a:rPr lang="en-IN" smtClean="0"/>
              <a:t>‹#›</a:t>
            </a:fld>
            <a:endParaRPr lang="en-IN"/>
          </a:p>
        </p:txBody>
      </p:sp>
    </p:spTree>
    <p:extLst>
      <p:ext uri="{BB962C8B-B14F-4D97-AF65-F5344CB8AC3E}">
        <p14:creationId xmlns:p14="http://schemas.microsoft.com/office/powerpoint/2010/main" val="44907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62987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68961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B3505-906E-4509-A916-D126B6606344}" type="datetimeFigureOut">
              <a:rPr lang="en-IN" smtClean="0"/>
              <a:t>17-03-2022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28687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004B3505-906E-4509-A916-D126B6606344}" type="datetimeFigureOut">
              <a:rPr lang="en-IN" smtClean="0"/>
              <a:t>17-03-2022</a:t>
            </a:fld>
            <a:endParaRPr lang="en-IN"/>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11583E-0F95-4041-8008-7BECD36DE92C}" type="slidenum">
              <a:rPr lang="en-IN" smtClean="0"/>
              <a:t>‹#›</a:t>
            </a:fld>
            <a:endParaRPr lang="en-IN"/>
          </a:p>
        </p:txBody>
      </p:sp>
    </p:spTree>
    <p:extLst>
      <p:ext uri="{BB962C8B-B14F-4D97-AF65-F5344CB8AC3E}">
        <p14:creationId xmlns:p14="http://schemas.microsoft.com/office/powerpoint/2010/main" val="89072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B3505-906E-4509-A916-D126B6606344}"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292587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B3505-906E-4509-A916-D126B6606344}" type="datetimeFigureOut">
              <a:rPr lang="en-IN" smtClean="0"/>
              <a:t>17-03-2022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279022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B3505-906E-4509-A916-D126B6606344}" type="datetimeFigureOut">
              <a:rPr lang="en-IN" smtClean="0"/>
              <a:t>17-03-2022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13330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B3505-906E-4509-A916-D126B6606344}" type="datetimeFigureOut">
              <a:rPr lang="en-IN" smtClean="0"/>
              <a:t>17-03-2022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04415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B3505-906E-4509-A916-D126B6606344}" type="datetimeFigureOut">
              <a:rPr lang="en-IN" smtClean="0"/>
              <a:t>17-03-2022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357172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004B3505-906E-4509-A916-D126B6606344}" type="datetimeFigureOut">
              <a:rPr lang="en-IN" smtClean="0"/>
              <a:t>17-03-2022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11583E-0F95-4041-8008-7BECD36DE92C}" type="slidenum">
              <a:rPr lang="en-IN" smtClean="0"/>
              <a:t>‹#›</a:t>
            </a:fld>
            <a:endParaRPr lang="en-IN"/>
          </a:p>
        </p:txBody>
      </p:sp>
    </p:spTree>
    <p:extLst>
      <p:ext uri="{BB962C8B-B14F-4D97-AF65-F5344CB8AC3E}">
        <p14:creationId xmlns:p14="http://schemas.microsoft.com/office/powerpoint/2010/main" val="144733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004B3505-906E-4509-A916-D126B6606344}" type="datetimeFigureOut">
              <a:rPr lang="en-IN" smtClean="0"/>
              <a:t>17-03-2022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11583E-0F95-4041-8008-7BECD36DE92C}" type="slidenum">
              <a:rPr lang="en-IN" smtClean="0"/>
              <a:t>‹#›</a:t>
            </a:fld>
            <a:endParaRPr lang="en-IN"/>
          </a:p>
        </p:txBody>
      </p:sp>
    </p:spTree>
    <p:extLst>
      <p:ext uri="{BB962C8B-B14F-4D97-AF65-F5344CB8AC3E}">
        <p14:creationId xmlns:p14="http://schemas.microsoft.com/office/powerpoint/2010/main" val="10100890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14000" b="-14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5A9D7-B266-43D3-AD45-9706E7F915A2}"/>
              </a:ext>
            </a:extLst>
          </p:cNvPr>
          <p:cNvSpPr txBox="1"/>
          <p:nvPr/>
        </p:nvSpPr>
        <p:spPr>
          <a:xfrm>
            <a:off x="2363373" y="2598003"/>
            <a:ext cx="7701339" cy="830997"/>
          </a:xfrm>
          <a:prstGeom prst="rect">
            <a:avLst/>
          </a:prstGeom>
          <a:noFill/>
        </p:spPr>
        <p:txBody>
          <a:bodyPr wrap="none" rtlCol="0">
            <a:spAutoFit/>
          </a:bodyPr>
          <a:lstStyle/>
          <a:p>
            <a:r>
              <a:rPr lang="en-IN" sz="4800" b="1" dirty="0">
                <a:latin typeface="Broadway" panose="04040905080B02020502" pitchFamily="82" charset="0"/>
              </a:rPr>
              <a:t>House Price Prediction</a:t>
            </a:r>
          </a:p>
        </p:txBody>
      </p:sp>
      <p:sp>
        <p:nvSpPr>
          <p:cNvPr id="7" name="TextBox 6">
            <a:extLst>
              <a:ext uri="{FF2B5EF4-FFF2-40B4-BE49-F238E27FC236}">
                <a16:creationId xmlns:a16="http://schemas.microsoft.com/office/drawing/2014/main" id="{CB483D56-F46B-4537-8B0C-0C73A3FF212F}"/>
              </a:ext>
            </a:extLst>
          </p:cNvPr>
          <p:cNvSpPr txBox="1"/>
          <p:nvPr/>
        </p:nvSpPr>
        <p:spPr>
          <a:xfrm>
            <a:off x="8734829" y="5281416"/>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91798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5A691B0E-7EB6-4977-B896-4CEA06A8A2EA}"/>
              </a:ext>
            </a:extLst>
          </p:cNvPr>
          <p:cNvPicPr>
            <a:picLocks noChangeAspect="1"/>
          </p:cNvPicPr>
          <p:nvPr/>
        </p:nvPicPr>
        <p:blipFill>
          <a:blip r:embed="rId3"/>
          <a:stretch>
            <a:fillRect/>
          </a:stretch>
        </p:blipFill>
        <p:spPr>
          <a:xfrm>
            <a:off x="3364962" y="1230801"/>
            <a:ext cx="5462075" cy="5005232"/>
          </a:xfrm>
          <a:prstGeom prst="rect">
            <a:avLst/>
          </a:prstGeom>
        </p:spPr>
      </p:pic>
    </p:spTree>
    <p:extLst>
      <p:ext uri="{BB962C8B-B14F-4D97-AF65-F5344CB8AC3E}">
        <p14:creationId xmlns:p14="http://schemas.microsoft.com/office/powerpoint/2010/main" val="14252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0303020A-834E-4547-B75B-D2DCC1C12943}"/>
              </a:ext>
            </a:extLst>
          </p:cNvPr>
          <p:cNvPicPr>
            <a:picLocks noChangeAspect="1"/>
          </p:cNvPicPr>
          <p:nvPr/>
        </p:nvPicPr>
        <p:blipFill>
          <a:blip r:embed="rId3"/>
          <a:stretch>
            <a:fillRect/>
          </a:stretch>
        </p:blipFill>
        <p:spPr>
          <a:xfrm>
            <a:off x="3400730" y="1074762"/>
            <a:ext cx="5390540" cy="4885298"/>
          </a:xfrm>
          <a:prstGeom prst="rect">
            <a:avLst/>
          </a:prstGeom>
        </p:spPr>
      </p:pic>
    </p:spTree>
    <p:extLst>
      <p:ext uri="{BB962C8B-B14F-4D97-AF65-F5344CB8AC3E}">
        <p14:creationId xmlns:p14="http://schemas.microsoft.com/office/powerpoint/2010/main" val="302410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FFFB114F-FA52-4CE1-807F-ABE562D7B70D}"/>
              </a:ext>
            </a:extLst>
          </p:cNvPr>
          <p:cNvPicPr>
            <a:picLocks noChangeAspect="1"/>
          </p:cNvPicPr>
          <p:nvPr/>
        </p:nvPicPr>
        <p:blipFill>
          <a:blip r:embed="rId3"/>
          <a:stretch>
            <a:fillRect/>
          </a:stretch>
        </p:blipFill>
        <p:spPr>
          <a:xfrm>
            <a:off x="371915" y="1361699"/>
            <a:ext cx="5455334" cy="3610148"/>
          </a:xfrm>
          <a:prstGeom prst="rect">
            <a:avLst/>
          </a:prstGeom>
        </p:spPr>
      </p:pic>
      <p:pic>
        <p:nvPicPr>
          <p:cNvPr id="5" name="Picture 4">
            <a:extLst>
              <a:ext uri="{FF2B5EF4-FFF2-40B4-BE49-F238E27FC236}">
                <a16:creationId xmlns:a16="http://schemas.microsoft.com/office/drawing/2014/main" id="{25FA5716-215F-4303-9896-0087723BFD1C}"/>
              </a:ext>
            </a:extLst>
          </p:cNvPr>
          <p:cNvPicPr>
            <a:picLocks noChangeAspect="1"/>
          </p:cNvPicPr>
          <p:nvPr/>
        </p:nvPicPr>
        <p:blipFill>
          <a:blip r:embed="rId4"/>
          <a:stretch>
            <a:fillRect/>
          </a:stretch>
        </p:blipFill>
        <p:spPr>
          <a:xfrm>
            <a:off x="6096000" y="1543049"/>
            <a:ext cx="5765211" cy="3303112"/>
          </a:xfrm>
          <a:prstGeom prst="rect">
            <a:avLst/>
          </a:prstGeom>
        </p:spPr>
      </p:pic>
    </p:spTree>
    <p:extLst>
      <p:ext uri="{BB962C8B-B14F-4D97-AF65-F5344CB8AC3E}">
        <p14:creationId xmlns:p14="http://schemas.microsoft.com/office/powerpoint/2010/main" val="429383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1" y="2899349"/>
            <a:ext cx="4482317" cy="4247317"/>
          </a:xfrm>
          <a:prstGeom prst="rect">
            <a:avLst/>
          </a:prstGeom>
          <a:noFill/>
        </p:spPr>
        <p:txBody>
          <a:bodyPr wrap="non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Handling null values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Arresting outliers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Removing Skewness if required</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 and balancing the data</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7DDAB4F-FBDE-4DF7-8CB1-3F1F31DA51A2}"/>
              </a:ext>
            </a:extLst>
          </p:cNvPr>
          <p:cNvSpPr txBox="1"/>
          <p:nvPr/>
        </p:nvSpPr>
        <p:spPr>
          <a:xfrm>
            <a:off x="1835321" y="4195734"/>
            <a:ext cx="4674678" cy="523220"/>
          </a:xfrm>
          <a:prstGeom prst="rect">
            <a:avLst/>
          </a:prstGeom>
          <a:noFill/>
        </p:spPr>
        <p:txBody>
          <a:bodyPr wrap="none" rtlCol="0">
            <a:spAutoFit/>
          </a:bodyPr>
          <a:lstStyle/>
          <a:p>
            <a:r>
              <a:rPr lang="en-IN" sz="2800" b="1" dirty="0">
                <a:latin typeface="Agency FB" panose="020B0503020202020204" pitchFamily="34" charset="0"/>
              </a:rPr>
              <a:t>Feature Selection and Normalization: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835321" y="4832481"/>
            <a:ext cx="9488714" cy="1200329"/>
          </a:xfrm>
          <a:prstGeom prst="rect">
            <a:avLst/>
          </a:prstGeom>
          <a:noFill/>
        </p:spPr>
        <p:txBody>
          <a:bodyPr wrap="square" rtlCol="0">
            <a:spAutoFit/>
          </a:bodyPr>
          <a:lstStyle/>
          <a:p>
            <a:r>
              <a:rPr lang="en-IN" sz="2400" dirty="0">
                <a:latin typeface="Agency FB" panose="020B0503020202020204" pitchFamily="34" charset="0"/>
              </a:rPr>
              <a:t>Feature selection is done on the basis of corelation (also to remove multi-collinearity) with the target variable and to improve model training. Normalization to remove bias from the data while feeding it to ML.</a:t>
            </a:r>
          </a:p>
        </p:txBody>
      </p:sp>
      <p:sp>
        <p:nvSpPr>
          <p:cNvPr id="7" name="TextBox 6">
            <a:extLst>
              <a:ext uri="{FF2B5EF4-FFF2-40B4-BE49-F238E27FC236}">
                <a16:creationId xmlns:a16="http://schemas.microsoft.com/office/drawing/2014/main" id="{AD767DE0-E10F-4A64-98D8-D072AF8E95D6}"/>
              </a:ext>
            </a:extLst>
          </p:cNvPr>
          <p:cNvSpPr txBox="1"/>
          <p:nvPr/>
        </p:nvSpPr>
        <p:spPr>
          <a:xfrm>
            <a:off x="1835321" y="248305"/>
            <a:ext cx="5546711" cy="523220"/>
          </a:xfrm>
          <a:prstGeom prst="rect">
            <a:avLst/>
          </a:prstGeom>
          <a:noFill/>
        </p:spPr>
        <p:txBody>
          <a:bodyPr wrap="none" rtlCol="0">
            <a:spAutoFit/>
          </a:bodyPr>
          <a:lstStyle/>
          <a:p>
            <a:r>
              <a:rPr lang="en-IN" sz="2800" b="1" dirty="0">
                <a:latin typeface="Agency FB" panose="020B0503020202020204" pitchFamily="34" charset="0"/>
              </a:rPr>
              <a:t>Arresting outliers observed in visualization:</a:t>
            </a:r>
          </a:p>
        </p:txBody>
      </p:sp>
      <p:sp>
        <p:nvSpPr>
          <p:cNvPr id="8" name="TextBox 7">
            <a:extLst>
              <a:ext uri="{FF2B5EF4-FFF2-40B4-BE49-F238E27FC236}">
                <a16:creationId xmlns:a16="http://schemas.microsoft.com/office/drawing/2014/main" id="{B11E52FB-3E72-4161-A0EA-AB3F7A780C09}"/>
              </a:ext>
            </a:extLst>
          </p:cNvPr>
          <p:cNvSpPr txBox="1"/>
          <p:nvPr/>
        </p:nvSpPr>
        <p:spPr>
          <a:xfrm>
            <a:off x="1765642" y="771525"/>
            <a:ext cx="9488714" cy="830997"/>
          </a:xfrm>
          <a:prstGeom prst="rect">
            <a:avLst/>
          </a:prstGeom>
          <a:noFill/>
        </p:spPr>
        <p:txBody>
          <a:bodyPr wrap="square" rtlCol="0">
            <a:spAutoFit/>
          </a:bodyPr>
          <a:lstStyle/>
          <a:p>
            <a:r>
              <a:rPr lang="en-IN" sz="2400" dirty="0">
                <a:latin typeface="Agency FB" panose="020B0503020202020204" pitchFamily="34" charset="0"/>
              </a:rPr>
              <a:t>Mostly of the columns have outliers or unique data which are overlapping with other element when looked bi- variate analysis, such are clubbed in one type. Example is shown below.</a:t>
            </a:r>
          </a:p>
        </p:txBody>
      </p:sp>
      <p:pic>
        <p:nvPicPr>
          <p:cNvPr id="9" name="Picture 8">
            <a:extLst>
              <a:ext uri="{FF2B5EF4-FFF2-40B4-BE49-F238E27FC236}">
                <a16:creationId xmlns:a16="http://schemas.microsoft.com/office/drawing/2014/main" id="{6F8CCEDA-DF1B-440A-B82D-B6DB996C652F}"/>
              </a:ext>
            </a:extLst>
          </p:cNvPr>
          <p:cNvPicPr>
            <a:picLocks noChangeAspect="1"/>
          </p:cNvPicPr>
          <p:nvPr/>
        </p:nvPicPr>
        <p:blipFill>
          <a:blip r:embed="rId3"/>
          <a:stretch>
            <a:fillRect/>
          </a:stretch>
        </p:blipFill>
        <p:spPr>
          <a:xfrm>
            <a:off x="3943350" y="1602522"/>
            <a:ext cx="4305300" cy="2647950"/>
          </a:xfrm>
          <a:prstGeom prst="rect">
            <a:avLst/>
          </a:prstGeom>
        </p:spPr>
      </p:pic>
    </p:spTree>
    <p:extLst>
      <p:ext uri="{BB962C8B-B14F-4D97-AF65-F5344CB8AC3E}">
        <p14:creationId xmlns:p14="http://schemas.microsoft.com/office/powerpoint/2010/main" val="344315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FB47077C-510B-41B5-AB8E-925026B1BAE3}"/>
              </a:ext>
            </a:extLst>
          </p:cNvPr>
          <p:cNvSpPr txBox="1"/>
          <p:nvPr/>
        </p:nvSpPr>
        <p:spPr>
          <a:xfrm>
            <a:off x="1524000" y="479137"/>
            <a:ext cx="3716082" cy="584775"/>
          </a:xfrm>
          <a:prstGeom prst="rect">
            <a:avLst/>
          </a:prstGeom>
          <a:noFill/>
        </p:spPr>
        <p:txBody>
          <a:bodyPr wrap="none" rtlCol="0">
            <a:spAutoFit/>
          </a:bodyPr>
          <a:lstStyle/>
          <a:p>
            <a:r>
              <a:rPr lang="en-IN" sz="3200" b="1" dirty="0">
                <a:latin typeface="Agency FB" panose="020B0503020202020204" pitchFamily="34" charset="0"/>
              </a:rPr>
              <a:t>Variance Inflation Factor:</a:t>
            </a:r>
          </a:p>
        </p:txBody>
      </p:sp>
      <p:sp>
        <p:nvSpPr>
          <p:cNvPr id="3" name="TextBox 2">
            <a:extLst>
              <a:ext uri="{FF2B5EF4-FFF2-40B4-BE49-F238E27FC236}">
                <a16:creationId xmlns:a16="http://schemas.microsoft.com/office/drawing/2014/main" id="{D54F304D-5E59-4777-866C-842585A72E1B}"/>
              </a:ext>
            </a:extLst>
          </p:cNvPr>
          <p:cNvSpPr txBox="1"/>
          <p:nvPr/>
        </p:nvSpPr>
        <p:spPr>
          <a:xfrm>
            <a:off x="1524000" y="1191890"/>
            <a:ext cx="9506857" cy="954107"/>
          </a:xfrm>
          <a:prstGeom prst="rect">
            <a:avLst/>
          </a:prstGeom>
          <a:noFill/>
        </p:spPr>
        <p:txBody>
          <a:bodyPr wrap="square" rtlCol="0">
            <a:spAutoFit/>
          </a:bodyPr>
          <a:lstStyle/>
          <a:p>
            <a:r>
              <a:rPr lang="en-IN" sz="2800" dirty="0">
                <a:latin typeface="Agency FB" panose="020B0503020202020204" pitchFamily="34" charset="0"/>
              </a:rPr>
              <a:t>After Normalizing the data and feature selection VIF is used to cross check if there is any existence of multi-collinearity between the independent variable</a:t>
            </a:r>
          </a:p>
        </p:txBody>
      </p:sp>
      <p:sp>
        <p:nvSpPr>
          <p:cNvPr id="5" name="TextBox 4">
            <a:extLst>
              <a:ext uri="{FF2B5EF4-FFF2-40B4-BE49-F238E27FC236}">
                <a16:creationId xmlns:a16="http://schemas.microsoft.com/office/drawing/2014/main" id="{1E4297AD-4ECC-4619-BB44-DEEB27212756}"/>
              </a:ext>
            </a:extLst>
          </p:cNvPr>
          <p:cNvSpPr txBox="1"/>
          <p:nvPr/>
        </p:nvSpPr>
        <p:spPr>
          <a:xfrm>
            <a:off x="5809957" y="2497156"/>
            <a:ext cx="5220900" cy="1815882"/>
          </a:xfrm>
          <a:prstGeom prst="rect">
            <a:avLst/>
          </a:prstGeom>
          <a:noFill/>
        </p:spPr>
        <p:txBody>
          <a:bodyPr wrap="square" rtlCol="0">
            <a:spAutoFit/>
          </a:bodyPr>
          <a:lstStyle/>
          <a:p>
            <a:r>
              <a:rPr lang="en-IN" sz="2800" b="1" dirty="0">
                <a:latin typeface="Agency FB" panose="020B0503020202020204" pitchFamily="34" charset="0"/>
              </a:rPr>
              <a:t>Note :</a:t>
            </a:r>
          </a:p>
          <a:p>
            <a:r>
              <a:rPr lang="en-IN" sz="2800" dirty="0">
                <a:latin typeface="Agency FB" panose="020B0503020202020204" pitchFamily="34" charset="0"/>
              </a:rPr>
              <a:t>VIF and Normalization should done only on independent variables i.e. after splitting the target data column.</a:t>
            </a:r>
          </a:p>
        </p:txBody>
      </p:sp>
      <p:pic>
        <p:nvPicPr>
          <p:cNvPr id="8" name="Picture 7">
            <a:extLst>
              <a:ext uri="{FF2B5EF4-FFF2-40B4-BE49-F238E27FC236}">
                <a16:creationId xmlns:a16="http://schemas.microsoft.com/office/drawing/2014/main" id="{0F559404-577C-4E6B-800E-58838F068044}"/>
              </a:ext>
            </a:extLst>
          </p:cNvPr>
          <p:cNvPicPr>
            <a:picLocks noChangeAspect="1"/>
          </p:cNvPicPr>
          <p:nvPr/>
        </p:nvPicPr>
        <p:blipFill>
          <a:blip r:embed="rId3"/>
          <a:stretch>
            <a:fillRect/>
          </a:stretch>
        </p:blipFill>
        <p:spPr>
          <a:xfrm>
            <a:off x="1524000" y="2273975"/>
            <a:ext cx="3047462" cy="4329729"/>
          </a:xfrm>
          <a:prstGeom prst="rect">
            <a:avLst/>
          </a:prstGeom>
        </p:spPr>
      </p:pic>
    </p:spTree>
    <p:extLst>
      <p:ext uri="{BB962C8B-B14F-4D97-AF65-F5344CB8AC3E}">
        <p14:creationId xmlns:p14="http://schemas.microsoft.com/office/powerpoint/2010/main" val="223726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1130303"/>
            <a:ext cx="9506858" cy="3000821"/>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House Price Prediction</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a:t>
            </a: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1161 rows and 35 columns</a:t>
            </a: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ordinal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.outliers have been dealt with.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.Feature selection of independent data is done via heatmap and VIF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p:txBody>
      </p:sp>
    </p:spTree>
    <p:extLst>
      <p:ext uri="{BB962C8B-B14F-4D97-AF65-F5344CB8AC3E}">
        <p14:creationId xmlns:p14="http://schemas.microsoft.com/office/powerpoint/2010/main" val="132715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B75037D-061D-4C7E-AA22-60CB3DAEB9B1}"/>
              </a:ext>
            </a:extLst>
          </p:cNvPr>
          <p:cNvSpPr>
            <a:spLocks noChangeArrowheads="1"/>
          </p:cNvSpPr>
          <p:nvPr/>
        </p:nvSpPr>
        <p:spPr bwMode="auto">
          <a:xfrm>
            <a:off x="600529" y="1833462"/>
            <a:ext cx="9506858" cy="2262158"/>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Splitting the Data into Train and Test sets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Using hyperparameter tuning to get the best estimator for the model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Training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Cross Validation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Model Testing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Saving the model</a:t>
            </a: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4FD65E-360E-42B4-A1BD-97F43F700FB7}"/>
              </a:ext>
            </a:extLst>
          </p:cNvPr>
          <p:cNvSpPr txBox="1"/>
          <p:nvPr/>
        </p:nvSpPr>
        <p:spPr>
          <a:xfrm>
            <a:off x="1175657" y="1103251"/>
            <a:ext cx="3900427" cy="584775"/>
          </a:xfrm>
          <a:prstGeom prst="rect">
            <a:avLst/>
          </a:prstGeom>
          <a:noFill/>
        </p:spPr>
        <p:txBody>
          <a:bodyPr wrap="none" rtlCol="0">
            <a:spAutoFit/>
          </a:bodyPr>
          <a:lstStyle/>
          <a:p>
            <a:r>
              <a:rPr lang="en-IN" sz="3200" b="1" dirty="0">
                <a:latin typeface="Agency FB" panose="020B0503020202020204" pitchFamily="34" charset="0"/>
              </a:rPr>
              <a:t>Model Training and Testing</a:t>
            </a:r>
          </a:p>
        </p:txBody>
      </p:sp>
      <p:pic>
        <p:nvPicPr>
          <p:cNvPr id="5" name="Picture 4">
            <a:extLst>
              <a:ext uri="{FF2B5EF4-FFF2-40B4-BE49-F238E27FC236}">
                <a16:creationId xmlns:a16="http://schemas.microsoft.com/office/drawing/2014/main" id="{997EA543-1836-4E9B-B9A1-FDA33566B01D}"/>
              </a:ext>
            </a:extLst>
          </p:cNvPr>
          <p:cNvPicPr>
            <a:picLocks noChangeAspect="1"/>
          </p:cNvPicPr>
          <p:nvPr/>
        </p:nvPicPr>
        <p:blipFill>
          <a:blip r:embed="rId3"/>
          <a:stretch>
            <a:fillRect/>
          </a:stretch>
        </p:blipFill>
        <p:spPr>
          <a:xfrm>
            <a:off x="1175657" y="4185590"/>
            <a:ext cx="7292448" cy="2426273"/>
          </a:xfrm>
          <a:prstGeom prst="rect">
            <a:avLst/>
          </a:prstGeom>
        </p:spPr>
      </p:pic>
    </p:spTree>
    <p:extLst>
      <p:ext uri="{BB962C8B-B14F-4D97-AF65-F5344CB8AC3E}">
        <p14:creationId xmlns:p14="http://schemas.microsoft.com/office/powerpoint/2010/main" val="16607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B4F1F-3B04-4458-A46C-C97D7CED7CF0}"/>
              </a:ext>
            </a:extLst>
          </p:cNvPr>
          <p:cNvPicPr>
            <a:picLocks noChangeAspect="1"/>
          </p:cNvPicPr>
          <p:nvPr/>
        </p:nvPicPr>
        <p:blipFill>
          <a:blip r:embed="rId3"/>
          <a:stretch>
            <a:fillRect/>
          </a:stretch>
        </p:blipFill>
        <p:spPr>
          <a:xfrm>
            <a:off x="1308038" y="487000"/>
            <a:ext cx="9575923" cy="2942000"/>
          </a:xfrm>
          <a:prstGeom prst="rect">
            <a:avLst/>
          </a:prstGeom>
        </p:spPr>
      </p:pic>
      <p:pic>
        <p:nvPicPr>
          <p:cNvPr id="5" name="Picture 4">
            <a:extLst>
              <a:ext uri="{FF2B5EF4-FFF2-40B4-BE49-F238E27FC236}">
                <a16:creationId xmlns:a16="http://schemas.microsoft.com/office/drawing/2014/main" id="{18F29935-672D-4C2D-954F-FBD7C63F8412}"/>
              </a:ext>
            </a:extLst>
          </p:cNvPr>
          <p:cNvPicPr>
            <a:picLocks noChangeAspect="1"/>
          </p:cNvPicPr>
          <p:nvPr/>
        </p:nvPicPr>
        <p:blipFill>
          <a:blip r:embed="rId4"/>
          <a:stretch>
            <a:fillRect/>
          </a:stretch>
        </p:blipFill>
        <p:spPr>
          <a:xfrm>
            <a:off x="1308038" y="3549525"/>
            <a:ext cx="9045084" cy="2942000"/>
          </a:xfrm>
          <a:prstGeom prst="rect">
            <a:avLst/>
          </a:prstGeom>
        </p:spPr>
      </p:pic>
    </p:spTree>
    <p:extLst>
      <p:ext uri="{BB962C8B-B14F-4D97-AF65-F5344CB8AC3E}">
        <p14:creationId xmlns:p14="http://schemas.microsoft.com/office/powerpoint/2010/main" val="2815001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45300B-4DCE-4D63-8AC8-7639188B36B0}"/>
              </a:ext>
            </a:extLst>
          </p:cNvPr>
          <p:cNvPicPr>
            <a:picLocks noChangeAspect="1"/>
          </p:cNvPicPr>
          <p:nvPr/>
        </p:nvPicPr>
        <p:blipFill>
          <a:blip r:embed="rId3"/>
          <a:stretch>
            <a:fillRect/>
          </a:stretch>
        </p:blipFill>
        <p:spPr>
          <a:xfrm>
            <a:off x="3024195" y="1145179"/>
            <a:ext cx="5590249" cy="4567642"/>
          </a:xfrm>
          <a:prstGeom prst="rect">
            <a:avLst/>
          </a:prstGeom>
        </p:spPr>
      </p:pic>
    </p:spTree>
    <p:extLst>
      <p:ext uri="{BB962C8B-B14F-4D97-AF65-F5344CB8AC3E}">
        <p14:creationId xmlns:p14="http://schemas.microsoft.com/office/powerpoint/2010/main" val="24004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t="-3000" b="-3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8D0F24-96EB-4363-95A0-5D6859B9FA63}"/>
              </a:ext>
            </a:extLst>
          </p:cNvPr>
          <p:cNvSpPr txBox="1"/>
          <p:nvPr/>
        </p:nvSpPr>
        <p:spPr>
          <a:xfrm>
            <a:off x="3129263" y="181957"/>
            <a:ext cx="7027611"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 and Model Training</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155207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E93B4-FAA0-4601-B0B7-ADA8581EC19A}"/>
              </a:ext>
            </a:extLst>
          </p:cNvPr>
          <p:cNvSpPr txBox="1"/>
          <p:nvPr/>
        </p:nvSpPr>
        <p:spPr>
          <a:xfrm>
            <a:off x="377371" y="4136572"/>
            <a:ext cx="11437258" cy="2247538"/>
          </a:xfrm>
          <a:prstGeom prst="rect">
            <a:avLst/>
          </a:prstGeom>
          <a:noFill/>
        </p:spPr>
        <p:txBody>
          <a:bodyPr wrap="square" rtlCol="0">
            <a:spAutoFit/>
          </a:bodyPr>
          <a:lstStyle/>
          <a:p>
            <a:pPr algn="just">
              <a:lnSpc>
                <a:spcPct val="107000"/>
              </a:lnSpc>
              <a:spcAft>
                <a:spcPts val="800"/>
              </a:spcAft>
            </a:pPr>
            <a:r>
              <a:rPr lang="en-IN" sz="2400" b="1" dirty="0">
                <a:effectLst/>
                <a:latin typeface="Agency FB" panose="020B0503020202020204" pitchFamily="34" charset="0"/>
                <a:ea typeface="Calibri" panose="020F0502020204030204" pitchFamily="34" charset="0"/>
                <a:cs typeface="Calibri" panose="020F0502020204030204" pitchFamily="34" charset="0"/>
              </a:rPr>
              <a:t>Conclusion: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Agency FB" panose="020B0503020202020204" pitchFamily="34" charset="0"/>
                <a:ea typeface="Calibri" panose="020F0502020204030204" pitchFamily="34" charset="0"/>
                <a:cs typeface="Calibri" panose="020F0502020204030204" pitchFamily="34" charset="0"/>
              </a:rPr>
              <a:t>In the whole dataset Overall Quality of the house has most influence in the sale price of the house. Total Basement Area, Garage Area, Number of fire places in the house and Lot Area are the other factors which have good influence on the sale price prediction.</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400" dirty="0">
              <a:latin typeface="Agency FB" panose="020B0503020202020204" pitchFamily="34" charset="0"/>
            </a:endParaRPr>
          </a:p>
        </p:txBody>
      </p:sp>
      <p:sp>
        <p:nvSpPr>
          <p:cNvPr id="3" name="TextBox 2">
            <a:extLst>
              <a:ext uri="{FF2B5EF4-FFF2-40B4-BE49-F238E27FC236}">
                <a16:creationId xmlns:a16="http://schemas.microsoft.com/office/drawing/2014/main" id="{CAED8A3D-31B2-4EEB-83AF-12A8F9E9459A}"/>
              </a:ext>
            </a:extLst>
          </p:cNvPr>
          <p:cNvSpPr txBox="1"/>
          <p:nvPr/>
        </p:nvSpPr>
        <p:spPr>
          <a:xfrm>
            <a:off x="377372" y="551543"/>
            <a:ext cx="11437258" cy="2642711"/>
          </a:xfrm>
          <a:prstGeom prst="rect">
            <a:avLst/>
          </a:prstGeom>
          <a:noFill/>
        </p:spPr>
        <p:txBody>
          <a:bodyPr wrap="square" rtlCol="0">
            <a:spAutoFit/>
          </a:bodyPr>
          <a:lstStyle/>
          <a:p>
            <a:pPr>
              <a:lnSpc>
                <a:spcPct val="107000"/>
              </a:lnSpc>
              <a:spcAft>
                <a:spcPts val="800"/>
              </a:spcAft>
            </a:pPr>
            <a:r>
              <a:rPr lang="en-IN" sz="2400" b="1" dirty="0">
                <a:effectLst/>
                <a:latin typeface="Agency FB" panose="020B0503020202020204" pitchFamily="34" charset="0"/>
                <a:ea typeface="Calibri" panose="020F0502020204030204" pitchFamily="34" charset="0"/>
                <a:cs typeface="Times New Roman" panose="02020603050405020304" pitchFamily="18" charset="0"/>
              </a:rPr>
              <a:t>Limitations of this work and Scope for Future Work:</a:t>
            </a:r>
            <a:endParaRPr lang="en-IN" sz="2400" dirty="0">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Agency FB" panose="020B0503020202020204" pitchFamily="34" charset="0"/>
                <a:ea typeface="Calibri" panose="020F0502020204030204" pitchFamily="34" charset="0"/>
                <a:cs typeface="Times New Roman" panose="02020603050405020304" pitchFamily="18" charset="0"/>
              </a:rPr>
              <a:t>The type sale price predicted are only limited to particular city and neighbourhood. When we try to price of different city the model will fail. When can avoid this if can introduce GDP of the city and type of neighbourhood it is i.e., urban, suburban and rural. Also, distance from the house to main road, highway and city complex. The prediction can also be improved by adding the type of community the house is located in etc.</a:t>
            </a:r>
          </a:p>
          <a:p>
            <a:endParaRPr lang="en-IN" sz="2400" dirty="0">
              <a:latin typeface="Agency FB" panose="020B0503020202020204" pitchFamily="34" charset="0"/>
            </a:endParaRPr>
          </a:p>
        </p:txBody>
      </p:sp>
    </p:spTree>
    <p:extLst>
      <p:ext uri="{BB962C8B-B14F-4D97-AF65-F5344CB8AC3E}">
        <p14:creationId xmlns:p14="http://schemas.microsoft.com/office/powerpoint/2010/main" val="405164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2369880"/>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and model building on collected data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from Surprise Housing to predict the sale price of the House located in Ames city.</a:t>
            </a:r>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ps on how to write a powerful introduction - Emareye">
            <a:extLst>
              <a:ext uri="{FF2B5EF4-FFF2-40B4-BE49-F238E27FC236}">
                <a16:creationId xmlns:a16="http://schemas.microsoft.com/office/drawing/2014/main" id="{8610497D-8D6C-4B28-B489-BACD2E2E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0"/>
            <a:ext cx="4105275"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963FA-5176-49FF-A58A-FA53C9662D3A}"/>
              </a:ext>
            </a:extLst>
          </p:cNvPr>
          <p:cNvSpPr txBox="1"/>
          <p:nvPr/>
        </p:nvSpPr>
        <p:spPr>
          <a:xfrm>
            <a:off x="345830" y="2085309"/>
            <a:ext cx="11500339" cy="3108543"/>
          </a:xfrm>
          <a:prstGeom prst="rect">
            <a:avLst/>
          </a:prstGeom>
          <a:noFill/>
        </p:spPr>
        <p:txBody>
          <a:bodyPr wrap="square" rtlCol="0">
            <a:spAutoFit/>
          </a:bodyPr>
          <a:lstStyle/>
          <a:p>
            <a:r>
              <a:rPr lang="en-IN" sz="2800" dirty="0">
                <a:effectLst/>
                <a:latin typeface="Agency FB" panose="020B0503020202020204" pitchFamily="34" charset="0"/>
                <a:ea typeface="Calibri" panose="020F0502020204030204" pitchFamily="34" charset="0"/>
                <a:cs typeface="Calibri" panose="020F0502020204030204" pitchFamily="34" charset="0"/>
              </a:rPr>
              <a:t>In this report I will be discussing about house price prediction using few of the machine learning models via python and its libraries. In today’s era every individual has a keen interest in purchasing house as soon as one lands on a good job in their career. House price prediction helps us to understand how the real estate works i.e., to determine the value of the house property before acquiring or putting it up for a sale to get value for money while making a purchase and decent profit margin while selling the property.</a:t>
            </a:r>
            <a:endParaRPr lang="en-IN" sz="28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2800" dirty="0">
              <a:latin typeface="Agency FB" panose="020B0503020202020204" pitchFamily="34" charset="0"/>
            </a:endParaRPr>
          </a:p>
        </p:txBody>
      </p:sp>
    </p:spTree>
    <p:extLst>
      <p:ext uri="{BB962C8B-B14F-4D97-AF65-F5344CB8AC3E}">
        <p14:creationId xmlns:p14="http://schemas.microsoft.com/office/powerpoint/2010/main" val="56343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a:t>
            </a:r>
            <a:r>
              <a:rPr lang="en-IN" sz="3200" dirty="0">
                <a:latin typeface="Agency FB" panose="020B0503020202020204" pitchFamily="34" charset="0"/>
                <a:ea typeface="Calibri" panose="020F0502020204030204" pitchFamily="34" charset="0"/>
                <a:cs typeface="Times New Roman" panose="02020603050405020304" pitchFamily="18" charset="0"/>
              </a:rPr>
              <a:t>sale price of the houses</a:t>
            </a:r>
            <a:r>
              <a:rPr lang="en-IN" sz="3200" dirty="0">
                <a:effectLst/>
                <a:latin typeface="Agency FB" panose="020B0503020202020204" pitchFamily="34" charset="0"/>
                <a:ea typeface="Calibri" panose="020F0502020204030204" pitchFamily="34" charset="0"/>
                <a:cs typeface="Times New Roman" panose="02020603050405020304" pitchFamily="18" charset="0"/>
              </a:rPr>
              <a:t>.</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893005" y="4401681"/>
            <a:ext cx="10096500" cy="2246769"/>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Size of the data is small contains only 1168 and 292 rows in train and test respectively</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 Dataset contains 81 for train set and 80 for </a:t>
            </a:r>
            <a:r>
              <a:rPr lang="en-IN" sz="2800" dirty="0" err="1">
                <a:latin typeface="Agency FB" panose="020B0503020202020204" pitchFamily="34" charset="0"/>
              </a:rPr>
              <a:t>for</a:t>
            </a:r>
            <a:r>
              <a:rPr lang="en-IN" sz="2800" dirty="0">
                <a:latin typeface="Agency FB" panose="020B0503020202020204" pitchFamily="34" charset="0"/>
              </a:rPr>
              <a:t> test set. </a:t>
            </a:r>
            <a:r>
              <a:rPr lang="en-IN" sz="2800" dirty="0" err="1">
                <a:latin typeface="Agency FB" panose="020B0503020202020204" pitchFamily="34" charset="0"/>
              </a:rPr>
              <a:t>SalePrice</a:t>
            </a:r>
            <a:r>
              <a:rPr lang="en-IN" sz="2800" dirty="0">
                <a:latin typeface="Agency FB" panose="020B0503020202020204" pitchFamily="34" charset="0"/>
              </a:rPr>
              <a:t> is the target column</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Data contains Null Values in both Train and Test Data</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contains both numerical and ordinal data</a:t>
            </a: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F497F4CC-7219-4D7C-B013-56B26F59BA7E}"/>
              </a:ext>
            </a:extLst>
          </p:cNvPr>
          <p:cNvPicPr>
            <a:picLocks noChangeAspect="1"/>
          </p:cNvPicPr>
          <p:nvPr/>
        </p:nvPicPr>
        <p:blipFill>
          <a:blip r:embed="rId3"/>
          <a:stretch>
            <a:fillRect/>
          </a:stretch>
        </p:blipFill>
        <p:spPr>
          <a:xfrm>
            <a:off x="3169731" y="1389941"/>
            <a:ext cx="5852538" cy="5003299"/>
          </a:xfrm>
          <a:prstGeom prst="rect">
            <a:avLst/>
          </a:prstGeom>
        </p:spPr>
      </p:pic>
    </p:spTree>
    <p:extLst>
      <p:ext uri="{BB962C8B-B14F-4D97-AF65-F5344CB8AC3E}">
        <p14:creationId xmlns:p14="http://schemas.microsoft.com/office/powerpoint/2010/main" val="133037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7" name="Picture 6">
            <a:extLst>
              <a:ext uri="{FF2B5EF4-FFF2-40B4-BE49-F238E27FC236}">
                <a16:creationId xmlns:a16="http://schemas.microsoft.com/office/drawing/2014/main" id="{57C32EEA-B234-4202-8AFB-C83D153DDF2E}"/>
              </a:ext>
            </a:extLst>
          </p:cNvPr>
          <p:cNvPicPr>
            <a:picLocks noChangeAspect="1"/>
          </p:cNvPicPr>
          <p:nvPr/>
        </p:nvPicPr>
        <p:blipFill>
          <a:blip r:embed="rId3"/>
          <a:stretch>
            <a:fillRect/>
          </a:stretch>
        </p:blipFill>
        <p:spPr>
          <a:xfrm>
            <a:off x="3242571" y="1220519"/>
            <a:ext cx="5706857" cy="4969266"/>
          </a:xfrm>
          <a:prstGeom prst="rect">
            <a:avLst/>
          </a:prstGeom>
        </p:spPr>
      </p:pic>
    </p:spTree>
    <p:extLst>
      <p:ext uri="{BB962C8B-B14F-4D97-AF65-F5344CB8AC3E}">
        <p14:creationId xmlns:p14="http://schemas.microsoft.com/office/powerpoint/2010/main" val="2554552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56</TotalTime>
  <Words>810</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Arial</vt:lpstr>
      <vt:lpstr>Bookman Old Style</vt:lpstr>
      <vt:lpstr>Britannic Bold</vt:lpstr>
      <vt:lpstr>Broadway</vt:lpstr>
      <vt:lpstr>Century Gothic</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6</cp:revision>
  <dcterms:created xsi:type="dcterms:W3CDTF">2022-03-17T17:25:50Z</dcterms:created>
  <dcterms:modified xsi:type="dcterms:W3CDTF">2022-03-17T18:22:12Z</dcterms:modified>
</cp:coreProperties>
</file>