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2"/>
  </p:notesMasterIdLst>
  <p:sldIdLst>
    <p:sldId id="256" r:id="rId2"/>
    <p:sldId id="257" r:id="rId3"/>
    <p:sldId id="258" r:id="rId4"/>
    <p:sldId id="264" r:id="rId5"/>
    <p:sldId id="259" r:id="rId6"/>
    <p:sldId id="263" r:id="rId7"/>
    <p:sldId id="262" r:id="rId8"/>
    <p:sldId id="261" r:id="rId9"/>
    <p:sldId id="260" r:id="rId10"/>
    <p:sldId id="265" r:id="rId11"/>
    <p:sldId id="271" r:id="rId12"/>
    <p:sldId id="269" r:id="rId13"/>
    <p:sldId id="270" r:id="rId14"/>
    <p:sldId id="268" r:id="rId15"/>
    <p:sldId id="267" r:id="rId16"/>
    <p:sldId id="266" r:id="rId17"/>
    <p:sldId id="272" r:id="rId18"/>
    <p:sldId id="275"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115B6-625C-482F-BF99-52E8687D1EA3}" type="datetimeFigureOut">
              <a:rPr lang="en-IN" smtClean="0"/>
              <a:t>10-02-2022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C6078-2C20-4C41-A63A-603DA06E10E7}" type="slidenum">
              <a:rPr lang="en-IN" smtClean="0"/>
              <a:t>‹#›</a:t>
            </a:fld>
            <a:endParaRPr lang="en-IN"/>
          </a:p>
        </p:txBody>
      </p:sp>
    </p:spTree>
    <p:extLst>
      <p:ext uri="{BB962C8B-B14F-4D97-AF65-F5344CB8AC3E}">
        <p14:creationId xmlns:p14="http://schemas.microsoft.com/office/powerpoint/2010/main" val="4908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CC6078-2C20-4C41-A63A-603DA06E10E7}" type="slidenum">
              <a:rPr lang="en-IN" smtClean="0"/>
              <a:t>1</a:t>
            </a:fld>
            <a:endParaRPr lang="en-IN"/>
          </a:p>
        </p:txBody>
      </p:sp>
    </p:spTree>
    <p:extLst>
      <p:ext uri="{BB962C8B-B14F-4D97-AF65-F5344CB8AC3E}">
        <p14:creationId xmlns:p14="http://schemas.microsoft.com/office/powerpoint/2010/main" val="384746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523F-CFC1-4DFC-8A89-5920905FC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0E7128-CB1C-411C-9D64-26B06B5EC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1F2D20-B138-410F-B241-85FD6EA9D368}"/>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5" name="Footer Placeholder 4">
            <a:extLst>
              <a:ext uri="{FF2B5EF4-FFF2-40B4-BE49-F238E27FC236}">
                <a16:creationId xmlns:a16="http://schemas.microsoft.com/office/drawing/2014/main" id="{166ECEFD-6284-497A-9913-BD07F35A3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A640E-9002-4B3D-A70C-519B9369AD08}"/>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336227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73BF-3C1C-4C34-A186-75454629ED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90AC04-9BFE-4D78-B6D6-3F0A01F82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BF2A2-156B-4231-BEB4-F87E0EF87796}"/>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5" name="Footer Placeholder 4">
            <a:extLst>
              <a:ext uri="{FF2B5EF4-FFF2-40B4-BE49-F238E27FC236}">
                <a16:creationId xmlns:a16="http://schemas.microsoft.com/office/drawing/2014/main" id="{DD6833D9-F1B8-4345-9704-D8DAD9310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1BC2C-B35B-491B-9F4B-21EB2473A30D}"/>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84776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7045C-54A6-4D94-BD54-ABB5291FB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46704-1A4F-4EC8-B020-ABBA9B7FA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EA127-4158-4871-A5C3-539BD9352A07}"/>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5" name="Footer Placeholder 4">
            <a:extLst>
              <a:ext uri="{FF2B5EF4-FFF2-40B4-BE49-F238E27FC236}">
                <a16:creationId xmlns:a16="http://schemas.microsoft.com/office/drawing/2014/main" id="{08366F34-8F43-48C2-9BEC-91A50C6FD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4A87B-4D04-4EEA-8DB1-0A121656FC7C}"/>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200873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87E1-031B-493A-9625-FE78B78601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303041-B33D-440D-A656-8B248627F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13237-C427-4859-80D5-FB7A54DB7647}"/>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5" name="Footer Placeholder 4">
            <a:extLst>
              <a:ext uri="{FF2B5EF4-FFF2-40B4-BE49-F238E27FC236}">
                <a16:creationId xmlns:a16="http://schemas.microsoft.com/office/drawing/2014/main" id="{B7C292E2-9C08-41D9-AC16-12FB9B832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8E9E0-FE20-43C4-B892-C27EC4C49095}"/>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356934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51C6-0A18-4CD8-AE2D-ACC305B56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26CFD-899D-4AEA-A5CF-1A3E742B6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9D8FF-0251-4CE7-B5FE-9EE77D24BDB5}"/>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5" name="Footer Placeholder 4">
            <a:extLst>
              <a:ext uri="{FF2B5EF4-FFF2-40B4-BE49-F238E27FC236}">
                <a16:creationId xmlns:a16="http://schemas.microsoft.com/office/drawing/2014/main" id="{ED8B6AF6-DAB9-4F2D-B4C6-386FB874E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1BDA5-EF1C-4EA0-95A1-7625967E9832}"/>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181919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3F5C-B384-45F1-9E09-0EA5F2839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C7259-020B-41E9-8BC1-A3C42A609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2B46C2-5CB7-485A-BAF5-81377A661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AF2C3F-8CC3-4233-A5FD-DE298F6E50C0}"/>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6" name="Footer Placeholder 5">
            <a:extLst>
              <a:ext uri="{FF2B5EF4-FFF2-40B4-BE49-F238E27FC236}">
                <a16:creationId xmlns:a16="http://schemas.microsoft.com/office/drawing/2014/main" id="{9526D4C1-EFC7-4BC7-A96E-7518669E7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8B14FE-3A78-464D-B1FD-039CD08BAA8D}"/>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177593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310D-3CB3-4050-B0FB-F1E293B6DA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19731-0A4E-460D-BAB6-44BBCA300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76DFA2-8A59-4786-A3BE-1596A0E0C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C1613D-9A49-4B6F-8995-6F409F7C0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AA55F-1656-4BD4-8BAD-4597F08A8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23FCBD-0984-488F-9525-519C04FDE723}"/>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8" name="Footer Placeholder 7">
            <a:extLst>
              <a:ext uri="{FF2B5EF4-FFF2-40B4-BE49-F238E27FC236}">
                <a16:creationId xmlns:a16="http://schemas.microsoft.com/office/drawing/2014/main" id="{FFB53AA6-1E1D-44A1-B1E0-0AE1840352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57DE97-7CE0-4E6E-8280-0EA7DDADC768}"/>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28442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4490-FCF9-4879-8E10-32D093CC1F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378CAE-5ABF-4C53-B85F-C52B187884F7}"/>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4" name="Footer Placeholder 3">
            <a:extLst>
              <a:ext uri="{FF2B5EF4-FFF2-40B4-BE49-F238E27FC236}">
                <a16:creationId xmlns:a16="http://schemas.microsoft.com/office/drawing/2014/main" id="{C2AD3604-EF25-4DD9-A4C9-AE6B69E06E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54D3E0-F204-4958-85AC-7D7B23D972D2}"/>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16022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0DE76B-9358-402A-9308-35F355838C31}"/>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3" name="Footer Placeholder 2">
            <a:extLst>
              <a:ext uri="{FF2B5EF4-FFF2-40B4-BE49-F238E27FC236}">
                <a16:creationId xmlns:a16="http://schemas.microsoft.com/office/drawing/2014/main" id="{A07EB7B5-78DB-424B-853F-09D18E55BE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54A3F7-51F9-4577-99C3-8EB5363B1A91}"/>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1111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47F3-3A60-4CF6-9E7B-8D90A91E1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B52588-785B-4777-A6B2-C1F9CCEEB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FB5AB4-15E6-45BF-A41E-2C267C404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3922C6-FF5B-47A3-9902-8A8F89AD3EAC}"/>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6" name="Footer Placeholder 5">
            <a:extLst>
              <a:ext uri="{FF2B5EF4-FFF2-40B4-BE49-F238E27FC236}">
                <a16:creationId xmlns:a16="http://schemas.microsoft.com/office/drawing/2014/main" id="{542F7C61-20C1-436B-9973-2DB6C0EF9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DD865-74D2-41CB-9441-952E82B3BE53}"/>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185004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0166-68D1-468A-8B3C-FD027D38C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E27830-7A3B-4081-9F0C-532F9B488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01DB95-B441-4844-99BD-EC97F2901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E9996-7A96-4209-89E2-D43F70F27921}"/>
              </a:ext>
            </a:extLst>
          </p:cNvPr>
          <p:cNvSpPr>
            <a:spLocks noGrp="1"/>
          </p:cNvSpPr>
          <p:nvPr>
            <p:ph type="dt" sz="half" idx="10"/>
          </p:nvPr>
        </p:nvSpPr>
        <p:spPr/>
        <p:txBody>
          <a:bodyPr/>
          <a:lstStyle/>
          <a:p>
            <a:fld id="{2665D143-496F-4506-9FC7-9D91D5386C88}" type="datetimeFigureOut">
              <a:rPr lang="en-IN" smtClean="0"/>
              <a:t>10-02-2022</a:t>
            </a:fld>
            <a:endParaRPr lang="en-IN"/>
          </a:p>
        </p:txBody>
      </p:sp>
      <p:sp>
        <p:nvSpPr>
          <p:cNvPr id="6" name="Footer Placeholder 5">
            <a:extLst>
              <a:ext uri="{FF2B5EF4-FFF2-40B4-BE49-F238E27FC236}">
                <a16:creationId xmlns:a16="http://schemas.microsoft.com/office/drawing/2014/main" id="{AD5ECADD-345C-4E93-B0B1-67253C619B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016F7-7692-40B1-9517-B3C53D031115}"/>
              </a:ext>
            </a:extLst>
          </p:cNvPr>
          <p:cNvSpPr>
            <a:spLocks noGrp="1"/>
          </p:cNvSpPr>
          <p:nvPr>
            <p:ph type="sldNum" sz="quarter" idx="12"/>
          </p:nvPr>
        </p:nvSpPr>
        <p:spPr/>
        <p:txBody>
          <a:bodyPr/>
          <a:lstStyle/>
          <a:p>
            <a:fld id="{A8ECC922-6222-4F3A-B7FC-DABF78C88295}" type="slidenum">
              <a:rPr lang="en-IN" smtClean="0"/>
              <a:t>‹#›</a:t>
            </a:fld>
            <a:endParaRPr lang="en-IN"/>
          </a:p>
        </p:txBody>
      </p:sp>
    </p:spTree>
    <p:extLst>
      <p:ext uri="{BB962C8B-B14F-4D97-AF65-F5344CB8AC3E}">
        <p14:creationId xmlns:p14="http://schemas.microsoft.com/office/powerpoint/2010/main" val="26701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A7FC6-C9E5-413B-85D2-DAB273B19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BD0F0-7E86-4492-910A-31BABA674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C190E-EA01-4C62-8CED-D29600DC7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5D143-496F-4506-9FC7-9D91D5386C88}" type="datetimeFigureOut">
              <a:rPr lang="en-IN" smtClean="0"/>
              <a:t>10-02-2022</a:t>
            </a:fld>
            <a:endParaRPr lang="en-IN"/>
          </a:p>
        </p:txBody>
      </p:sp>
      <p:sp>
        <p:nvSpPr>
          <p:cNvPr id="5" name="Footer Placeholder 4">
            <a:extLst>
              <a:ext uri="{FF2B5EF4-FFF2-40B4-BE49-F238E27FC236}">
                <a16:creationId xmlns:a16="http://schemas.microsoft.com/office/drawing/2014/main" id="{AEFD0846-F270-49E6-BCCD-3168DC176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0EE814-15BF-45A5-A876-70A5CA81A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CC922-6222-4F3A-B7FC-DABF78C88295}" type="slidenum">
              <a:rPr lang="en-IN" smtClean="0"/>
              <a:t>‹#›</a:t>
            </a:fld>
            <a:endParaRPr lang="en-IN"/>
          </a:p>
        </p:txBody>
      </p:sp>
    </p:spTree>
    <p:extLst>
      <p:ext uri="{BB962C8B-B14F-4D97-AF65-F5344CB8AC3E}">
        <p14:creationId xmlns:p14="http://schemas.microsoft.com/office/powerpoint/2010/main" val="244094715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4CADFD-4BAA-4FB9-8CCD-889CB0F42C29}"/>
              </a:ext>
            </a:extLst>
          </p:cNvPr>
          <p:cNvPicPr>
            <a:picLocks noChangeAspect="1"/>
          </p:cNvPicPr>
          <p:nvPr/>
        </p:nvPicPr>
        <p:blipFill>
          <a:blip r:embed="rId3"/>
          <a:stretch>
            <a:fillRect/>
          </a:stretch>
        </p:blipFill>
        <p:spPr>
          <a:xfrm rot="5400000">
            <a:off x="7136510" y="1802510"/>
            <a:ext cx="6858000" cy="3252979"/>
          </a:xfrm>
          <a:prstGeom prst="rect">
            <a:avLst/>
          </a:prstGeom>
        </p:spPr>
      </p:pic>
      <p:sp>
        <p:nvSpPr>
          <p:cNvPr id="47" name="Freeform: Shape 46">
            <a:extLst>
              <a:ext uri="{FF2B5EF4-FFF2-40B4-BE49-F238E27FC236}">
                <a16:creationId xmlns:a16="http://schemas.microsoft.com/office/drawing/2014/main" id="{8A5A9A16-0131-4EB5-8894-297A70853F0D}"/>
              </a:ext>
            </a:extLst>
          </p:cNvPr>
          <p:cNvSpPr/>
          <p:nvPr/>
        </p:nvSpPr>
        <p:spPr>
          <a:xfrm rot="8100000">
            <a:off x="4693215" y="776916"/>
            <a:ext cx="8692192" cy="6683205"/>
          </a:xfrm>
          <a:custGeom>
            <a:avLst/>
            <a:gdLst>
              <a:gd name="connsiteX0" fmla="*/ 3003072 w 8692192"/>
              <a:gd name="connsiteY0" fmla="*/ 2831201 h 6683205"/>
              <a:gd name="connsiteX1" fmla="*/ 4878704 w 8692192"/>
              <a:gd name="connsiteY1" fmla="*/ 2831201 h 6683205"/>
              <a:gd name="connsiteX2" fmla="*/ 4878704 w 8692192"/>
              <a:gd name="connsiteY2" fmla="*/ 975776 h 6683205"/>
              <a:gd name="connsiteX3" fmla="*/ 3003073 w 8692192"/>
              <a:gd name="connsiteY3" fmla="*/ 975775 h 6683205"/>
              <a:gd name="connsiteX4" fmla="*/ 1144157 w 8692192"/>
              <a:gd name="connsiteY4" fmla="*/ 4819977 h 6683205"/>
              <a:gd name="connsiteX5" fmla="*/ 2869722 w 8692192"/>
              <a:gd name="connsiteY5" fmla="*/ 4819977 h 6683205"/>
              <a:gd name="connsiteX6" fmla="*/ 2869722 w 8692192"/>
              <a:gd name="connsiteY6" fmla="*/ 2964551 h 6683205"/>
              <a:gd name="connsiteX7" fmla="*/ 1144156 w 8692192"/>
              <a:gd name="connsiteY7" fmla="*/ 2964551 h 6683205"/>
              <a:gd name="connsiteX8" fmla="*/ 1144156 w 8692192"/>
              <a:gd name="connsiteY8" fmla="*/ 5964134 h 6683205"/>
              <a:gd name="connsiteX9" fmla="*/ 996136 w 8692192"/>
              <a:gd name="connsiteY9" fmla="*/ 5814294 h 6683205"/>
              <a:gd name="connsiteX10" fmla="*/ 996136 w 8692192"/>
              <a:gd name="connsiteY10" fmla="*/ 4953327 h 6683205"/>
              <a:gd name="connsiteX11" fmla="*/ 133351 w 8692192"/>
              <a:gd name="connsiteY11" fmla="*/ 4953327 h 6683205"/>
              <a:gd name="connsiteX12" fmla="*/ 0 w 8692192"/>
              <a:gd name="connsiteY12" fmla="*/ 4819977 h 6683205"/>
              <a:gd name="connsiteX13" fmla="*/ 996136 w 8692192"/>
              <a:gd name="connsiteY13" fmla="*/ 4819977 h 6683205"/>
              <a:gd name="connsiteX14" fmla="*/ 996136 w 8692192"/>
              <a:gd name="connsiteY14" fmla="*/ 2964551 h 6683205"/>
              <a:gd name="connsiteX15" fmla="*/ 264573 w 8692192"/>
              <a:gd name="connsiteY15" fmla="*/ 2964551 h 6683205"/>
              <a:gd name="connsiteX16" fmla="*/ 397923 w 8692192"/>
              <a:gd name="connsiteY16" fmla="*/ 2831201 h 6683205"/>
              <a:gd name="connsiteX17" fmla="*/ 996136 w 8692192"/>
              <a:gd name="connsiteY17" fmla="*/ 2831200 h 6683205"/>
              <a:gd name="connsiteX18" fmla="*/ 996136 w 8692192"/>
              <a:gd name="connsiteY18" fmla="*/ 2315859 h 6683205"/>
              <a:gd name="connsiteX19" fmla="*/ 1144156 w 8692192"/>
              <a:gd name="connsiteY19" fmla="*/ 2084967 h 6683205"/>
              <a:gd name="connsiteX20" fmla="*/ 1144156 w 8692192"/>
              <a:gd name="connsiteY20" fmla="*/ 2831201 h 6683205"/>
              <a:gd name="connsiteX21" fmla="*/ 2869722 w 8692192"/>
              <a:gd name="connsiteY21" fmla="*/ 2831201 h 6683205"/>
              <a:gd name="connsiteX22" fmla="*/ 2869722 w 8692192"/>
              <a:gd name="connsiteY22" fmla="*/ 975775 h 6683205"/>
              <a:gd name="connsiteX23" fmla="*/ 2253347 w 8692192"/>
              <a:gd name="connsiteY23" fmla="*/ 975775 h 6683205"/>
              <a:gd name="connsiteX24" fmla="*/ 2386698 w 8692192"/>
              <a:gd name="connsiteY24" fmla="*/ 842424 h 6683205"/>
              <a:gd name="connsiteX25" fmla="*/ 2869723 w 8692192"/>
              <a:gd name="connsiteY25" fmla="*/ 842425 h 6683205"/>
              <a:gd name="connsiteX26" fmla="*/ 2869722 w 8692192"/>
              <a:gd name="connsiteY26" fmla="*/ 359402 h 6683205"/>
              <a:gd name="connsiteX27" fmla="*/ 3003072 w 8692192"/>
              <a:gd name="connsiteY27" fmla="*/ 226052 h 6683205"/>
              <a:gd name="connsiteX28" fmla="*/ 3003072 w 8692192"/>
              <a:gd name="connsiteY28" fmla="*/ 842424 h 6683205"/>
              <a:gd name="connsiteX29" fmla="*/ 4878703 w 8692192"/>
              <a:gd name="connsiteY29" fmla="*/ 842425 h 6683205"/>
              <a:gd name="connsiteX30" fmla="*/ 4878704 w 8692192"/>
              <a:gd name="connsiteY30" fmla="*/ 0 h 6683205"/>
              <a:gd name="connsiteX31" fmla="*/ 5012054 w 8692192"/>
              <a:gd name="connsiteY31" fmla="*/ 133350 h 6683205"/>
              <a:gd name="connsiteX32" fmla="*/ 5012054 w 8692192"/>
              <a:gd name="connsiteY32" fmla="*/ 842425 h 6683205"/>
              <a:gd name="connsiteX33" fmla="*/ 5721129 w 8692192"/>
              <a:gd name="connsiteY33" fmla="*/ 842425 h 6683205"/>
              <a:gd name="connsiteX34" fmla="*/ 5854479 w 8692192"/>
              <a:gd name="connsiteY34" fmla="*/ 975775 h 6683205"/>
              <a:gd name="connsiteX35" fmla="*/ 5012054 w 8692192"/>
              <a:gd name="connsiteY35" fmla="*/ 975775 h 6683205"/>
              <a:gd name="connsiteX36" fmla="*/ 5012054 w 8692192"/>
              <a:gd name="connsiteY36" fmla="*/ 2831201 h 6683205"/>
              <a:gd name="connsiteX37" fmla="*/ 7709905 w 8692192"/>
              <a:gd name="connsiteY37" fmla="*/ 2831201 h 6683205"/>
              <a:gd name="connsiteX38" fmla="*/ 7843255 w 8692192"/>
              <a:gd name="connsiteY38" fmla="*/ 2964551 h 6683205"/>
              <a:gd name="connsiteX39" fmla="*/ 5282251 w 8692192"/>
              <a:gd name="connsiteY39" fmla="*/ 2964551 h 6683205"/>
              <a:gd name="connsiteX40" fmla="*/ 5282251 w 8692192"/>
              <a:gd name="connsiteY40" fmla="*/ 4819977 h 6683205"/>
              <a:gd name="connsiteX41" fmla="*/ 8692192 w 8692192"/>
              <a:gd name="connsiteY41" fmla="*/ 4819977 h 6683205"/>
              <a:gd name="connsiteX42" fmla="*/ 8692192 w 8692192"/>
              <a:gd name="connsiteY42" fmla="*/ 4953327 h 6683205"/>
              <a:gd name="connsiteX43" fmla="*/ 5282251 w 8692192"/>
              <a:gd name="connsiteY43" fmla="*/ 4953327 h 6683205"/>
              <a:gd name="connsiteX44" fmla="*/ 5282252 w 8692192"/>
              <a:gd name="connsiteY44" fmla="*/ 6099758 h 6683205"/>
              <a:gd name="connsiteX45" fmla="*/ 3003072 w 8692192"/>
              <a:gd name="connsiteY45" fmla="*/ 6099757 h 6683205"/>
              <a:gd name="connsiteX46" fmla="*/ 3003072 w 8692192"/>
              <a:gd name="connsiteY46" fmla="*/ 6683205 h 6683205"/>
              <a:gd name="connsiteX47" fmla="*/ 2869722 w 8692192"/>
              <a:gd name="connsiteY47" fmla="*/ 6683205 h 6683205"/>
              <a:gd name="connsiteX48" fmla="*/ 2869723 w 8692192"/>
              <a:gd name="connsiteY48" fmla="*/ 4953327 h 6683205"/>
              <a:gd name="connsiteX49" fmla="*/ 1144156 w 8692192"/>
              <a:gd name="connsiteY49" fmla="*/ 4953327 h 668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692192" h="6683205">
                <a:moveTo>
                  <a:pt x="3003072" y="2831201"/>
                </a:moveTo>
                <a:lnTo>
                  <a:pt x="4878704" y="2831201"/>
                </a:lnTo>
                <a:lnTo>
                  <a:pt x="4878704" y="975776"/>
                </a:lnTo>
                <a:lnTo>
                  <a:pt x="3003073" y="975775"/>
                </a:lnTo>
                <a:close/>
                <a:moveTo>
                  <a:pt x="1144157" y="4819977"/>
                </a:moveTo>
                <a:lnTo>
                  <a:pt x="2869722" y="4819977"/>
                </a:lnTo>
                <a:lnTo>
                  <a:pt x="2869722" y="2964551"/>
                </a:lnTo>
                <a:lnTo>
                  <a:pt x="1144156" y="2964551"/>
                </a:lnTo>
                <a:close/>
                <a:moveTo>
                  <a:pt x="1144156" y="5964134"/>
                </a:moveTo>
                <a:lnTo>
                  <a:pt x="996136" y="5814294"/>
                </a:lnTo>
                <a:lnTo>
                  <a:pt x="996136" y="4953327"/>
                </a:lnTo>
                <a:lnTo>
                  <a:pt x="133351" y="4953327"/>
                </a:lnTo>
                <a:lnTo>
                  <a:pt x="0" y="4819977"/>
                </a:lnTo>
                <a:lnTo>
                  <a:pt x="996136" y="4819977"/>
                </a:lnTo>
                <a:lnTo>
                  <a:pt x="996136" y="2964551"/>
                </a:lnTo>
                <a:lnTo>
                  <a:pt x="264573" y="2964551"/>
                </a:lnTo>
                <a:lnTo>
                  <a:pt x="397923" y="2831201"/>
                </a:lnTo>
                <a:lnTo>
                  <a:pt x="996136" y="2831200"/>
                </a:lnTo>
                <a:lnTo>
                  <a:pt x="996136" y="2315859"/>
                </a:lnTo>
                <a:lnTo>
                  <a:pt x="1144156" y="2084967"/>
                </a:lnTo>
                <a:lnTo>
                  <a:pt x="1144156" y="2831201"/>
                </a:lnTo>
                <a:lnTo>
                  <a:pt x="2869722" y="2831201"/>
                </a:lnTo>
                <a:lnTo>
                  <a:pt x="2869722" y="975775"/>
                </a:lnTo>
                <a:lnTo>
                  <a:pt x="2253347" y="975775"/>
                </a:lnTo>
                <a:lnTo>
                  <a:pt x="2386698" y="842424"/>
                </a:lnTo>
                <a:lnTo>
                  <a:pt x="2869723" y="842425"/>
                </a:lnTo>
                <a:lnTo>
                  <a:pt x="2869722" y="359402"/>
                </a:lnTo>
                <a:lnTo>
                  <a:pt x="3003072" y="226052"/>
                </a:lnTo>
                <a:lnTo>
                  <a:pt x="3003072" y="842424"/>
                </a:lnTo>
                <a:lnTo>
                  <a:pt x="4878703" y="842425"/>
                </a:lnTo>
                <a:lnTo>
                  <a:pt x="4878704" y="0"/>
                </a:lnTo>
                <a:lnTo>
                  <a:pt x="5012054" y="133350"/>
                </a:lnTo>
                <a:lnTo>
                  <a:pt x="5012054" y="842425"/>
                </a:lnTo>
                <a:lnTo>
                  <a:pt x="5721129" y="842425"/>
                </a:lnTo>
                <a:lnTo>
                  <a:pt x="5854479" y="975775"/>
                </a:lnTo>
                <a:lnTo>
                  <a:pt x="5012054" y="975775"/>
                </a:lnTo>
                <a:lnTo>
                  <a:pt x="5012054" y="2831201"/>
                </a:lnTo>
                <a:lnTo>
                  <a:pt x="7709905" y="2831201"/>
                </a:lnTo>
                <a:lnTo>
                  <a:pt x="7843255" y="2964551"/>
                </a:lnTo>
                <a:lnTo>
                  <a:pt x="5282251" y="2964551"/>
                </a:lnTo>
                <a:lnTo>
                  <a:pt x="5282251" y="4819977"/>
                </a:lnTo>
                <a:lnTo>
                  <a:pt x="8692192" y="4819977"/>
                </a:lnTo>
                <a:lnTo>
                  <a:pt x="8692192" y="4953327"/>
                </a:lnTo>
                <a:lnTo>
                  <a:pt x="5282251" y="4953327"/>
                </a:lnTo>
                <a:lnTo>
                  <a:pt x="5282252" y="6099758"/>
                </a:lnTo>
                <a:lnTo>
                  <a:pt x="3003072" y="6099757"/>
                </a:lnTo>
                <a:lnTo>
                  <a:pt x="3003072" y="6683205"/>
                </a:lnTo>
                <a:lnTo>
                  <a:pt x="2869722" y="6683205"/>
                </a:lnTo>
                <a:lnTo>
                  <a:pt x="2869723" y="4953327"/>
                </a:lnTo>
                <a:lnTo>
                  <a:pt x="1144156" y="49533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p>
        </p:txBody>
      </p:sp>
      <p:pic>
        <p:nvPicPr>
          <p:cNvPr id="1028" name="Picture 4" descr="Leaf abstract background Stock Vector Image by ©juliet #21431233">
            <a:extLst>
              <a:ext uri="{FF2B5EF4-FFF2-40B4-BE49-F238E27FC236}">
                <a16:creationId xmlns:a16="http://schemas.microsoft.com/office/drawing/2014/main" id="{B0B503F1-0811-49D2-9FDB-E399BACB5895}"/>
              </a:ext>
            </a:extLst>
          </p:cNvPr>
          <p:cNvPicPr>
            <a:picLocks noChangeAspect="1" noChangeArrowheads="1"/>
          </p:cNvPicPr>
          <p:nvPr/>
        </p:nvPicPr>
        <p:blipFill>
          <a:blip r:embed="rId4">
            <a:alphaModFix amt="42000"/>
            <a:extLst>
              <a:ext uri="{28A0092B-C50C-407E-A947-70E740481C1C}">
                <a14:useLocalDpi xmlns:a14="http://schemas.microsoft.com/office/drawing/2010/main" val="0"/>
              </a:ext>
            </a:extLst>
          </a:blip>
          <a:srcRect/>
          <a:stretch>
            <a:fillRect/>
          </a:stretch>
        </p:blipFill>
        <p:spPr bwMode="auto">
          <a:xfrm>
            <a:off x="298257" y="0"/>
            <a:ext cx="8640763" cy="6858000"/>
          </a:xfrm>
          <a:prstGeom prst="rect">
            <a:avLst/>
          </a:prstGeom>
          <a:noFill/>
          <a:effectLst>
            <a:outerShdw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6D3C2A0F-98D4-48EA-85F0-1E2283DB9109}"/>
              </a:ext>
            </a:extLst>
          </p:cNvPr>
          <p:cNvSpPr txBox="1"/>
          <p:nvPr/>
        </p:nvSpPr>
        <p:spPr>
          <a:xfrm>
            <a:off x="298257" y="1883910"/>
            <a:ext cx="8428073" cy="1938992"/>
          </a:xfrm>
          <a:prstGeom prst="rect">
            <a:avLst/>
          </a:prstGeom>
          <a:noFill/>
          <a:effectLst>
            <a:glow rad="101600">
              <a:schemeClr val="accent2">
                <a:satMod val="175000"/>
                <a:alpha val="64000"/>
              </a:schemeClr>
            </a:glow>
          </a:effectLst>
        </p:spPr>
        <p:txBody>
          <a:bodyPr wrap="square" rtlCol="0">
            <a:spAutoFit/>
          </a:bodyPr>
          <a:lstStyle/>
          <a:p>
            <a:pPr algn="ctr"/>
            <a:r>
              <a:rPr lang="en-IN" sz="6000" dirty="0">
                <a:blipFill dpi="0" rotWithShape="1">
                  <a:blip r:embed="rId5">
                    <a:alphaModFix amt="90000"/>
                  </a:blip>
                  <a:srcRect/>
                  <a:stretch>
                    <a:fillRect/>
                  </a:stretch>
                </a:blipFill>
                <a:effectLst>
                  <a:glow rad="165100">
                    <a:schemeClr val="accent5">
                      <a:satMod val="175000"/>
                      <a:alpha val="34000"/>
                    </a:schemeClr>
                  </a:glow>
                </a:effectLst>
                <a:latin typeface="Broadway" panose="04040905080B02020502" pitchFamily="82" charset="0"/>
              </a:rPr>
              <a:t>Customer Retention Data Analysis</a:t>
            </a:r>
          </a:p>
        </p:txBody>
      </p:sp>
      <p:sp>
        <p:nvSpPr>
          <p:cNvPr id="50" name="TextBox 49">
            <a:extLst>
              <a:ext uri="{FF2B5EF4-FFF2-40B4-BE49-F238E27FC236}">
                <a16:creationId xmlns:a16="http://schemas.microsoft.com/office/drawing/2014/main" id="{823904DA-4FDD-4D87-8E73-2491C915B8FA}"/>
              </a:ext>
            </a:extLst>
          </p:cNvPr>
          <p:cNvSpPr txBox="1"/>
          <p:nvPr/>
        </p:nvSpPr>
        <p:spPr>
          <a:xfrm>
            <a:off x="6655685" y="6027003"/>
            <a:ext cx="2659766" cy="830997"/>
          </a:xfrm>
          <a:prstGeom prst="rect">
            <a:avLst/>
          </a:prstGeom>
          <a:noFill/>
        </p:spPr>
        <p:txBody>
          <a:bodyPr wrap="square" rtlCol="0">
            <a:spAutoFit/>
          </a:bodyPr>
          <a:lstStyle/>
          <a:p>
            <a:r>
              <a:rPr lang="en-IN" sz="2400" b="1" dirty="0" err="1">
                <a:latin typeface="Agency FB" panose="020B0503020202020204" pitchFamily="34" charset="0"/>
              </a:rPr>
              <a:t>Konatala</a:t>
            </a:r>
            <a:r>
              <a:rPr lang="en-IN" sz="2400" b="1" dirty="0">
                <a:latin typeface="Agency FB" panose="020B0503020202020204" pitchFamily="34" charset="0"/>
              </a:rPr>
              <a:t> Mohit</a:t>
            </a:r>
          </a:p>
          <a:p>
            <a:r>
              <a:rPr lang="en-IN" sz="2400" b="1" dirty="0">
                <a:latin typeface="Agency FB" panose="020B0503020202020204" pitchFamily="34" charset="0"/>
              </a:rPr>
              <a:t>Intership-23 , ID-34</a:t>
            </a:r>
          </a:p>
        </p:txBody>
      </p:sp>
    </p:spTree>
    <p:extLst>
      <p:ext uri="{BB962C8B-B14F-4D97-AF65-F5344CB8AC3E}">
        <p14:creationId xmlns:p14="http://schemas.microsoft.com/office/powerpoint/2010/main" val="388470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F7E2710-FE0E-41A7-BF6F-5970F0B6A13E}"/>
              </a:ext>
            </a:extLst>
          </p:cNvPr>
          <p:cNvSpPr txBox="1"/>
          <p:nvPr/>
        </p:nvSpPr>
        <p:spPr>
          <a:xfrm>
            <a:off x="2743200" y="275771"/>
            <a:ext cx="7250703" cy="523220"/>
          </a:xfrm>
          <a:prstGeom prst="rect">
            <a:avLst/>
          </a:prstGeom>
          <a:noFill/>
        </p:spPr>
        <p:txBody>
          <a:bodyPr wrap="none" rtlCol="0">
            <a:spAutoFit/>
          </a:bodyPr>
          <a:lstStyle/>
          <a:p>
            <a:r>
              <a:rPr lang="en-IN" sz="2800" dirty="0">
                <a:latin typeface="Agency FB" panose="020B0503020202020204" pitchFamily="34" charset="0"/>
              </a:rPr>
              <a:t>Independent variables influencing the target variable pie chart</a:t>
            </a:r>
          </a:p>
        </p:txBody>
      </p:sp>
      <p:pic>
        <p:nvPicPr>
          <p:cNvPr id="6" name="Picture 5">
            <a:extLst>
              <a:ext uri="{FF2B5EF4-FFF2-40B4-BE49-F238E27FC236}">
                <a16:creationId xmlns:a16="http://schemas.microsoft.com/office/drawing/2014/main" id="{094F3DF9-284C-4273-B62D-BB52BA5E916A}"/>
              </a:ext>
            </a:extLst>
          </p:cNvPr>
          <p:cNvPicPr>
            <a:picLocks noChangeAspect="1"/>
          </p:cNvPicPr>
          <p:nvPr/>
        </p:nvPicPr>
        <p:blipFill>
          <a:blip r:embed="rId3"/>
          <a:stretch>
            <a:fillRect/>
          </a:stretch>
        </p:blipFill>
        <p:spPr>
          <a:xfrm>
            <a:off x="2743200" y="958648"/>
            <a:ext cx="6943989" cy="5480518"/>
          </a:xfrm>
          <a:prstGeom prst="rect">
            <a:avLst/>
          </a:prstGeom>
          <a:noFill/>
        </p:spPr>
      </p:pic>
    </p:spTree>
    <p:extLst>
      <p:ext uri="{BB962C8B-B14F-4D97-AF65-F5344CB8AC3E}">
        <p14:creationId xmlns:p14="http://schemas.microsoft.com/office/powerpoint/2010/main" val="133037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5EACB9CD-7DDB-4D26-9BCB-7822F92B2199}"/>
              </a:ext>
            </a:extLst>
          </p:cNvPr>
          <p:cNvPicPr>
            <a:picLocks noChangeAspect="1"/>
          </p:cNvPicPr>
          <p:nvPr/>
        </p:nvPicPr>
        <p:blipFill>
          <a:blip r:embed="rId3"/>
          <a:stretch>
            <a:fillRect/>
          </a:stretch>
        </p:blipFill>
        <p:spPr>
          <a:xfrm>
            <a:off x="80025" y="594155"/>
            <a:ext cx="12031950" cy="5669689"/>
          </a:xfrm>
          <a:prstGeom prst="rect">
            <a:avLst/>
          </a:prstGeom>
        </p:spPr>
      </p:pic>
    </p:spTree>
    <p:extLst>
      <p:ext uri="{BB962C8B-B14F-4D97-AF65-F5344CB8AC3E}">
        <p14:creationId xmlns:p14="http://schemas.microsoft.com/office/powerpoint/2010/main" val="333990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C08FB1B9-C950-4880-BBCC-F0F4A8A34796}"/>
              </a:ext>
            </a:extLst>
          </p:cNvPr>
          <p:cNvPicPr>
            <a:picLocks noChangeAspect="1"/>
          </p:cNvPicPr>
          <p:nvPr/>
        </p:nvPicPr>
        <p:blipFill rotWithShape="1">
          <a:blip r:embed="rId3"/>
          <a:srcRect t="1667"/>
          <a:stretch/>
        </p:blipFill>
        <p:spPr>
          <a:xfrm>
            <a:off x="2085113" y="435429"/>
            <a:ext cx="7954988" cy="6037942"/>
          </a:xfrm>
          <a:prstGeom prst="rect">
            <a:avLst/>
          </a:prstGeom>
        </p:spPr>
      </p:pic>
    </p:spTree>
    <p:extLst>
      <p:ext uri="{BB962C8B-B14F-4D97-AF65-F5344CB8AC3E}">
        <p14:creationId xmlns:p14="http://schemas.microsoft.com/office/powerpoint/2010/main" val="3246964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B20D686F-EDBC-4139-B02A-811B0EF771F0}"/>
              </a:ext>
            </a:extLst>
          </p:cNvPr>
          <p:cNvPicPr>
            <a:picLocks noChangeAspect="1"/>
          </p:cNvPicPr>
          <p:nvPr/>
        </p:nvPicPr>
        <p:blipFill>
          <a:blip r:embed="rId3"/>
          <a:stretch>
            <a:fillRect/>
          </a:stretch>
        </p:blipFill>
        <p:spPr>
          <a:xfrm>
            <a:off x="2717486" y="530737"/>
            <a:ext cx="6757028" cy="5796525"/>
          </a:xfrm>
          <a:prstGeom prst="rect">
            <a:avLst/>
          </a:prstGeom>
        </p:spPr>
      </p:pic>
    </p:spTree>
    <p:extLst>
      <p:ext uri="{BB962C8B-B14F-4D97-AF65-F5344CB8AC3E}">
        <p14:creationId xmlns:p14="http://schemas.microsoft.com/office/powerpoint/2010/main" val="48423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B8E43DBE-5FD4-424E-A7C5-1FF34F3DC8BF}"/>
              </a:ext>
            </a:extLst>
          </p:cNvPr>
          <p:cNvPicPr>
            <a:picLocks noChangeAspect="1"/>
          </p:cNvPicPr>
          <p:nvPr/>
        </p:nvPicPr>
        <p:blipFill>
          <a:blip r:embed="rId3"/>
          <a:stretch>
            <a:fillRect/>
          </a:stretch>
        </p:blipFill>
        <p:spPr>
          <a:xfrm>
            <a:off x="2466113" y="507999"/>
            <a:ext cx="7550939" cy="6052458"/>
          </a:xfrm>
          <a:prstGeom prst="rect">
            <a:avLst/>
          </a:prstGeom>
        </p:spPr>
      </p:pic>
    </p:spTree>
    <p:extLst>
      <p:ext uri="{BB962C8B-B14F-4D97-AF65-F5344CB8AC3E}">
        <p14:creationId xmlns:p14="http://schemas.microsoft.com/office/powerpoint/2010/main" val="349673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633D684-7B1B-47B0-ABC6-C217B0CB7A35}"/>
              </a:ext>
            </a:extLst>
          </p:cNvPr>
          <p:cNvSpPr txBox="1"/>
          <p:nvPr/>
        </p:nvSpPr>
        <p:spPr>
          <a:xfrm>
            <a:off x="1146628" y="417582"/>
            <a:ext cx="3220753" cy="707886"/>
          </a:xfrm>
          <a:prstGeom prst="rect">
            <a:avLst/>
          </a:prstGeom>
          <a:noFill/>
        </p:spPr>
        <p:txBody>
          <a:bodyPr wrap="none" rtlCol="0">
            <a:spAutoFit/>
          </a:bodyPr>
          <a:lstStyle/>
          <a:p>
            <a:r>
              <a:rPr lang="en-IN" sz="4000" b="1" dirty="0">
                <a:latin typeface="Agency FB" panose="020B0503020202020204" pitchFamily="34" charset="0"/>
              </a:rPr>
              <a:t>Cleaning the Data</a:t>
            </a:r>
          </a:p>
        </p:txBody>
      </p:sp>
      <p:sp>
        <p:nvSpPr>
          <p:cNvPr id="3" name="TextBox 2">
            <a:extLst>
              <a:ext uri="{FF2B5EF4-FFF2-40B4-BE49-F238E27FC236}">
                <a16:creationId xmlns:a16="http://schemas.microsoft.com/office/drawing/2014/main" id="{68C9027C-AB66-44CC-8D2F-E0EA47549224}"/>
              </a:ext>
            </a:extLst>
          </p:cNvPr>
          <p:cNvSpPr txBox="1"/>
          <p:nvPr/>
        </p:nvSpPr>
        <p:spPr>
          <a:xfrm>
            <a:off x="1161142" y="1682368"/>
            <a:ext cx="10450286" cy="954107"/>
          </a:xfrm>
          <a:prstGeom prst="rect">
            <a:avLst/>
          </a:prstGeom>
          <a:noFill/>
        </p:spPr>
        <p:txBody>
          <a:bodyPr wrap="square" rtlCol="0">
            <a:spAutoFit/>
          </a:bodyPr>
          <a:lstStyle/>
          <a:p>
            <a:r>
              <a:rPr lang="en-IN" sz="2800" dirty="0">
                <a:latin typeface="Agency FB" panose="020B0503020202020204" pitchFamily="34" charset="0"/>
              </a:rPr>
              <a:t>Cleaning data is one of the most important procedure in data analysis i.e. detecting and modifying or removing the inaccurate data from the dataset so as improve data quality</a:t>
            </a:r>
          </a:p>
        </p:txBody>
      </p:sp>
      <p:sp>
        <p:nvSpPr>
          <p:cNvPr id="5" name="TextBox 4">
            <a:extLst>
              <a:ext uri="{FF2B5EF4-FFF2-40B4-BE49-F238E27FC236}">
                <a16:creationId xmlns:a16="http://schemas.microsoft.com/office/drawing/2014/main" id="{34BA1F2C-70CD-4398-923B-5FCF0601D328}"/>
              </a:ext>
            </a:extLst>
          </p:cNvPr>
          <p:cNvSpPr txBox="1"/>
          <p:nvPr/>
        </p:nvSpPr>
        <p:spPr>
          <a:xfrm>
            <a:off x="1167741" y="2899349"/>
            <a:ext cx="4482317" cy="4247317"/>
          </a:xfrm>
          <a:prstGeom prst="rect">
            <a:avLst/>
          </a:prstGeom>
          <a:noFill/>
        </p:spPr>
        <p:txBody>
          <a:bodyPr wrap="none" rtlCol="0">
            <a:spAutoFit/>
          </a:bodyPr>
          <a:lstStyle/>
          <a:p>
            <a:r>
              <a:rPr lang="en-IN" sz="2800" b="1" dirty="0">
                <a:latin typeface="Agency FB" panose="020B0503020202020204" pitchFamily="34" charset="0"/>
              </a:rPr>
              <a:t>Tasks in data cleaning:</a:t>
            </a:r>
          </a:p>
          <a:p>
            <a:endParaRPr lang="en-IN" sz="2800" b="1"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Handling null values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Arresting outliers</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Removing Skewness if required</a:t>
            </a:r>
          </a:p>
          <a:p>
            <a:pPr marL="342900" indent="-342900">
              <a:buFont typeface="Arial" panose="020B0604020202020204" pitchFamily="34" charset="0"/>
              <a:buChar char="•"/>
            </a:pPr>
            <a:endParaRPr lang="en-IN" sz="2400" dirty="0">
              <a:latin typeface="Agency FB" panose="020B0503020202020204" pitchFamily="34" charset="0"/>
            </a:endParaRPr>
          </a:p>
          <a:p>
            <a:pPr marL="342900" indent="-342900">
              <a:buFont typeface="Arial" panose="020B0604020202020204" pitchFamily="34" charset="0"/>
              <a:buChar char="•"/>
            </a:pPr>
            <a:r>
              <a:rPr lang="en-IN" sz="2400" dirty="0">
                <a:latin typeface="Agency FB" panose="020B0503020202020204" pitchFamily="34" charset="0"/>
              </a:rPr>
              <a:t>Feature Selection and balancing the data</a:t>
            </a:r>
          </a:p>
          <a:p>
            <a:endParaRPr lang="en-IN" sz="2800" b="1" dirty="0">
              <a:latin typeface="Agency FB" panose="020B0503020202020204" pitchFamily="34" charset="0"/>
            </a:endParaRPr>
          </a:p>
          <a:p>
            <a:endParaRPr lang="en-IN" dirty="0"/>
          </a:p>
        </p:txBody>
      </p:sp>
    </p:spTree>
    <p:extLst>
      <p:ext uri="{BB962C8B-B14F-4D97-AF65-F5344CB8AC3E}">
        <p14:creationId xmlns:p14="http://schemas.microsoft.com/office/powerpoint/2010/main" val="293397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C4143484-4F05-4D3E-9277-63CC68BDC2B9}"/>
              </a:ext>
            </a:extLst>
          </p:cNvPr>
          <p:cNvSpPr txBox="1"/>
          <p:nvPr/>
        </p:nvSpPr>
        <p:spPr>
          <a:xfrm>
            <a:off x="1905000" y="464457"/>
            <a:ext cx="4225837" cy="3970318"/>
          </a:xfrm>
          <a:prstGeom prst="rect">
            <a:avLst/>
          </a:prstGeom>
          <a:noFill/>
        </p:spPr>
        <p:txBody>
          <a:bodyPr wrap="none" rtlCol="0">
            <a:spAutoFit/>
          </a:bodyPr>
          <a:lstStyle/>
          <a:p>
            <a:r>
              <a:rPr lang="en-IN" sz="2800" b="1" dirty="0">
                <a:latin typeface="Agency FB" panose="020B0503020202020204" pitchFamily="34" charset="0"/>
              </a:rPr>
              <a:t>Observation</a:t>
            </a:r>
            <a:r>
              <a:rPr lang="en-IN" sz="2800" dirty="0">
                <a:latin typeface="Agency FB" panose="020B0503020202020204" pitchFamily="34" charset="0"/>
              </a:rPr>
              <a:t>:</a:t>
            </a:r>
          </a:p>
          <a:p>
            <a:endParaRPr lang="en-IN" sz="2800" dirty="0">
              <a:latin typeface="Agency FB" panose="020B0503020202020204" pitchFamily="34" charset="0"/>
            </a:endParaRPr>
          </a:p>
          <a:p>
            <a:pPr marL="457200" indent="-457200">
              <a:buFont typeface="Arial" panose="020B0604020202020204" pitchFamily="34" charset="0"/>
              <a:buChar char="•"/>
            </a:pPr>
            <a:r>
              <a:rPr lang="en-IN" sz="2800" dirty="0">
                <a:latin typeface="Agency FB" panose="020B0503020202020204" pitchFamily="34" charset="0"/>
              </a:rPr>
              <a:t>No null values in the dataset</a:t>
            </a:r>
          </a:p>
          <a:p>
            <a:pPr marL="457200" indent="-457200">
              <a:buFont typeface="Arial" panose="020B0604020202020204" pitchFamily="34" charset="0"/>
              <a:buChar char="•"/>
            </a:pPr>
            <a:endParaRPr lang="en-IN" sz="2800" dirty="0">
              <a:latin typeface="Agency FB" panose="020B0503020202020204" pitchFamily="34" charset="0"/>
            </a:endParaRPr>
          </a:p>
          <a:p>
            <a:pPr marL="457200" indent="-457200">
              <a:buFont typeface="Arial" panose="020B0604020202020204" pitchFamily="34" charset="0"/>
              <a:buChar char="•"/>
            </a:pPr>
            <a:r>
              <a:rPr lang="en-IN" sz="2800" dirty="0">
                <a:latin typeface="Agency FB" panose="020B0503020202020204" pitchFamily="34" charset="0"/>
              </a:rPr>
              <a:t>Data is free from outliers</a:t>
            </a:r>
          </a:p>
          <a:p>
            <a:pPr marL="457200" indent="-457200">
              <a:buFont typeface="Arial" panose="020B0604020202020204" pitchFamily="34" charset="0"/>
              <a:buChar char="•"/>
            </a:pPr>
            <a:endParaRPr lang="en-IN" sz="2800" dirty="0">
              <a:latin typeface="Agency FB" panose="020B0503020202020204" pitchFamily="34" charset="0"/>
            </a:endParaRPr>
          </a:p>
          <a:p>
            <a:pPr marL="457200" indent="-457200">
              <a:buFont typeface="Arial" panose="020B0604020202020204" pitchFamily="34" charset="0"/>
              <a:buChar char="•"/>
            </a:pPr>
            <a:r>
              <a:rPr lang="en-IN" sz="2800" dirty="0">
                <a:latin typeface="Agency FB" panose="020B0503020202020204" pitchFamily="34" charset="0"/>
              </a:rPr>
              <a:t>Skewness is comparatively less</a:t>
            </a:r>
          </a:p>
          <a:p>
            <a:endParaRPr lang="en-IN" sz="2800" dirty="0">
              <a:latin typeface="Agency FB" panose="020B0503020202020204" pitchFamily="34" charset="0"/>
            </a:endParaRPr>
          </a:p>
          <a:p>
            <a:endParaRPr lang="en-IN" sz="2800" dirty="0">
              <a:latin typeface="Agency FB" panose="020B0503020202020204" pitchFamily="34" charset="0"/>
            </a:endParaRPr>
          </a:p>
        </p:txBody>
      </p:sp>
      <p:sp>
        <p:nvSpPr>
          <p:cNvPr id="3" name="TextBox 2">
            <a:extLst>
              <a:ext uri="{FF2B5EF4-FFF2-40B4-BE49-F238E27FC236}">
                <a16:creationId xmlns:a16="http://schemas.microsoft.com/office/drawing/2014/main" id="{97DDAB4F-FBDE-4DF7-8CB1-3F1F31DA51A2}"/>
              </a:ext>
            </a:extLst>
          </p:cNvPr>
          <p:cNvSpPr txBox="1"/>
          <p:nvPr/>
        </p:nvSpPr>
        <p:spPr>
          <a:xfrm>
            <a:off x="1905000" y="3976123"/>
            <a:ext cx="4674678" cy="523220"/>
          </a:xfrm>
          <a:prstGeom prst="rect">
            <a:avLst/>
          </a:prstGeom>
          <a:noFill/>
        </p:spPr>
        <p:txBody>
          <a:bodyPr wrap="none" rtlCol="0">
            <a:spAutoFit/>
          </a:bodyPr>
          <a:lstStyle/>
          <a:p>
            <a:r>
              <a:rPr lang="en-IN" sz="2800" b="1" dirty="0">
                <a:latin typeface="Agency FB" panose="020B0503020202020204" pitchFamily="34" charset="0"/>
              </a:rPr>
              <a:t>Feature Selection and Normalization:</a:t>
            </a:r>
          </a:p>
        </p:txBody>
      </p:sp>
      <p:sp>
        <p:nvSpPr>
          <p:cNvPr id="5" name="TextBox 4">
            <a:extLst>
              <a:ext uri="{FF2B5EF4-FFF2-40B4-BE49-F238E27FC236}">
                <a16:creationId xmlns:a16="http://schemas.microsoft.com/office/drawing/2014/main" id="{3DDE318B-2CE8-48B6-BA46-771BF2FC4D56}"/>
              </a:ext>
            </a:extLst>
          </p:cNvPr>
          <p:cNvSpPr txBox="1"/>
          <p:nvPr/>
        </p:nvSpPr>
        <p:spPr>
          <a:xfrm>
            <a:off x="1905000" y="4714786"/>
            <a:ext cx="9488714" cy="1200329"/>
          </a:xfrm>
          <a:prstGeom prst="rect">
            <a:avLst/>
          </a:prstGeom>
          <a:noFill/>
        </p:spPr>
        <p:txBody>
          <a:bodyPr wrap="square" rtlCol="0">
            <a:spAutoFit/>
          </a:bodyPr>
          <a:lstStyle/>
          <a:p>
            <a:r>
              <a:rPr lang="en-IN" sz="2400" dirty="0">
                <a:latin typeface="Agency FB" panose="020B0503020202020204" pitchFamily="34" charset="0"/>
              </a:rPr>
              <a:t>Feature selection is done on the basis of corelation (also to remove multi-collinearity) with the target variable and to improve model training. Normalization to remove bias from the data while feeding it to ML.</a:t>
            </a:r>
          </a:p>
        </p:txBody>
      </p:sp>
    </p:spTree>
    <p:extLst>
      <p:ext uri="{BB962C8B-B14F-4D97-AF65-F5344CB8AC3E}">
        <p14:creationId xmlns:p14="http://schemas.microsoft.com/office/powerpoint/2010/main" val="344315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64C7F682-8711-4728-A267-F262B4008559}"/>
              </a:ext>
            </a:extLst>
          </p:cNvPr>
          <p:cNvPicPr>
            <a:picLocks noChangeAspect="1"/>
          </p:cNvPicPr>
          <p:nvPr/>
        </p:nvPicPr>
        <p:blipFill>
          <a:blip r:embed="rId3"/>
          <a:stretch>
            <a:fillRect/>
          </a:stretch>
        </p:blipFill>
        <p:spPr>
          <a:xfrm>
            <a:off x="1105427" y="1112120"/>
            <a:ext cx="10440745" cy="5419309"/>
          </a:xfrm>
          <a:prstGeom prst="rect">
            <a:avLst/>
          </a:prstGeom>
        </p:spPr>
      </p:pic>
      <p:sp>
        <p:nvSpPr>
          <p:cNvPr id="8" name="TextBox 7">
            <a:extLst>
              <a:ext uri="{FF2B5EF4-FFF2-40B4-BE49-F238E27FC236}">
                <a16:creationId xmlns:a16="http://schemas.microsoft.com/office/drawing/2014/main" id="{A9A3BBE3-78EC-4671-9A21-9FC985A9E167}"/>
              </a:ext>
            </a:extLst>
          </p:cNvPr>
          <p:cNvSpPr txBox="1"/>
          <p:nvPr/>
        </p:nvSpPr>
        <p:spPr>
          <a:xfrm>
            <a:off x="1524000" y="527345"/>
            <a:ext cx="5920210" cy="584775"/>
          </a:xfrm>
          <a:prstGeom prst="rect">
            <a:avLst/>
          </a:prstGeom>
          <a:noFill/>
        </p:spPr>
        <p:txBody>
          <a:bodyPr wrap="none" rtlCol="0">
            <a:spAutoFit/>
          </a:bodyPr>
          <a:lstStyle/>
          <a:p>
            <a:r>
              <a:rPr lang="en-IN" sz="3200" b="1" dirty="0">
                <a:latin typeface="Agency FB" panose="020B0503020202020204" pitchFamily="34" charset="0"/>
              </a:rPr>
              <a:t>Co-relation chart after feature selection:</a:t>
            </a:r>
          </a:p>
        </p:txBody>
      </p:sp>
    </p:spTree>
    <p:extLst>
      <p:ext uri="{BB962C8B-B14F-4D97-AF65-F5344CB8AC3E}">
        <p14:creationId xmlns:p14="http://schemas.microsoft.com/office/powerpoint/2010/main" val="416896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FB47077C-510B-41B5-AB8E-925026B1BAE3}"/>
              </a:ext>
            </a:extLst>
          </p:cNvPr>
          <p:cNvSpPr txBox="1"/>
          <p:nvPr/>
        </p:nvSpPr>
        <p:spPr>
          <a:xfrm>
            <a:off x="1524000" y="479137"/>
            <a:ext cx="3716082" cy="584775"/>
          </a:xfrm>
          <a:prstGeom prst="rect">
            <a:avLst/>
          </a:prstGeom>
          <a:noFill/>
        </p:spPr>
        <p:txBody>
          <a:bodyPr wrap="none" rtlCol="0">
            <a:spAutoFit/>
          </a:bodyPr>
          <a:lstStyle/>
          <a:p>
            <a:r>
              <a:rPr lang="en-IN" sz="3200" b="1" dirty="0">
                <a:latin typeface="Agency FB" panose="020B0503020202020204" pitchFamily="34" charset="0"/>
              </a:rPr>
              <a:t>Variance Inflation Factor:</a:t>
            </a:r>
          </a:p>
        </p:txBody>
      </p:sp>
      <p:sp>
        <p:nvSpPr>
          <p:cNvPr id="3" name="TextBox 2">
            <a:extLst>
              <a:ext uri="{FF2B5EF4-FFF2-40B4-BE49-F238E27FC236}">
                <a16:creationId xmlns:a16="http://schemas.microsoft.com/office/drawing/2014/main" id="{D54F304D-5E59-4777-866C-842585A72E1B}"/>
              </a:ext>
            </a:extLst>
          </p:cNvPr>
          <p:cNvSpPr txBox="1"/>
          <p:nvPr/>
        </p:nvSpPr>
        <p:spPr>
          <a:xfrm>
            <a:off x="1524000" y="1191890"/>
            <a:ext cx="9506857" cy="954107"/>
          </a:xfrm>
          <a:prstGeom prst="rect">
            <a:avLst/>
          </a:prstGeom>
          <a:noFill/>
        </p:spPr>
        <p:txBody>
          <a:bodyPr wrap="square" rtlCol="0">
            <a:spAutoFit/>
          </a:bodyPr>
          <a:lstStyle/>
          <a:p>
            <a:r>
              <a:rPr lang="en-IN" sz="2800" dirty="0">
                <a:latin typeface="Agency FB" panose="020B0503020202020204" pitchFamily="34" charset="0"/>
              </a:rPr>
              <a:t>After Normalizing the data and feature selection VIF is used to cross check if there is any existence of multi-collinearity between the independent variable</a:t>
            </a:r>
          </a:p>
        </p:txBody>
      </p:sp>
      <p:sp>
        <p:nvSpPr>
          <p:cNvPr id="5" name="TextBox 4">
            <a:extLst>
              <a:ext uri="{FF2B5EF4-FFF2-40B4-BE49-F238E27FC236}">
                <a16:creationId xmlns:a16="http://schemas.microsoft.com/office/drawing/2014/main" id="{1E4297AD-4ECC-4619-BB44-DEEB27212756}"/>
              </a:ext>
            </a:extLst>
          </p:cNvPr>
          <p:cNvSpPr txBox="1"/>
          <p:nvPr/>
        </p:nvSpPr>
        <p:spPr>
          <a:xfrm>
            <a:off x="1524000" y="2497156"/>
            <a:ext cx="9506857" cy="1384995"/>
          </a:xfrm>
          <a:prstGeom prst="rect">
            <a:avLst/>
          </a:prstGeom>
          <a:noFill/>
        </p:spPr>
        <p:txBody>
          <a:bodyPr wrap="square" rtlCol="0">
            <a:spAutoFit/>
          </a:bodyPr>
          <a:lstStyle/>
          <a:p>
            <a:r>
              <a:rPr lang="en-IN" sz="2800" b="1" dirty="0">
                <a:latin typeface="Agency FB" panose="020B0503020202020204" pitchFamily="34" charset="0"/>
              </a:rPr>
              <a:t>Note :</a:t>
            </a:r>
          </a:p>
          <a:p>
            <a:r>
              <a:rPr lang="en-IN" sz="2800" dirty="0">
                <a:latin typeface="Agency FB" panose="020B0503020202020204" pitchFamily="34" charset="0"/>
              </a:rPr>
              <a:t>VIF and Normalization should done only on independent variables i.e. after splitting the target data column.</a:t>
            </a:r>
          </a:p>
        </p:txBody>
      </p:sp>
      <p:pic>
        <p:nvPicPr>
          <p:cNvPr id="7" name="Picture 6">
            <a:extLst>
              <a:ext uri="{FF2B5EF4-FFF2-40B4-BE49-F238E27FC236}">
                <a16:creationId xmlns:a16="http://schemas.microsoft.com/office/drawing/2014/main" id="{C736964D-3D37-4306-A92D-4155A041F8AC}"/>
              </a:ext>
            </a:extLst>
          </p:cNvPr>
          <p:cNvPicPr>
            <a:picLocks noChangeAspect="1"/>
          </p:cNvPicPr>
          <p:nvPr/>
        </p:nvPicPr>
        <p:blipFill>
          <a:blip r:embed="rId3"/>
          <a:stretch>
            <a:fillRect/>
          </a:stretch>
        </p:blipFill>
        <p:spPr>
          <a:xfrm>
            <a:off x="3817304" y="3882151"/>
            <a:ext cx="4557391" cy="2549590"/>
          </a:xfrm>
          <a:prstGeom prst="rect">
            <a:avLst/>
          </a:prstGeom>
        </p:spPr>
      </p:pic>
    </p:spTree>
    <p:extLst>
      <p:ext uri="{BB962C8B-B14F-4D97-AF65-F5344CB8AC3E}">
        <p14:creationId xmlns:p14="http://schemas.microsoft.com/office/powerpoint/2010/main" val="223726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63455D58-4C30-4776-8AF3-14825F3F83C8}"/>
              </a:ext>
            </a:extLst>
          </p:cNvPr>
          <p:cNvSpPr txBox="1"/>
          <p:nvPr/>
        </p:nvSpPr>
        <p:spPr>
          <a:xfrm>
            <a:off x="1524000" y="624114"/>
            <a:ext cx="2411238" cy="584775"/>
          </a:xfrm>
          <a:prstGeom prst="rect">
            <a:avLst/>
          </a:prstGeom>
          <a:noFill/>
        </p:spPr>
        <p:txBody>
          <a:bodyPr wrap="none" rtlCol="0">
            <a:spAutoFit/>
          </a:bodyPr>
          <a:lstStyle/>
          <a:p>
            <a:r>
              <a:rPr lang="en-IN" sz="3200" b="1" dirty="0">
                <a:latin typeface="Agency FB" panose="020B0503020202020204" pitchFamily="34" charset="0"/>
              </a:rPr>
              <a:t>SMOTE analysis:</a:t>
            </a:r>
          </a:p>
        </p:txBody>
      </p:sp>
      <p:sp>
        <p:nvSpPr>
          <p:cNvPr id="3" name="TextBox 2">
            <a:extLst>
              <a:ext uri="{FF2B5EF4-FFF2-40B4-BE49-F238E27FC236}">
                <a16:creationId xmlns:a16="http://schemas.microsoft.com/office/drawing/2014/main" id="{4747646E-5B92-4058-BC97-DDB4B7090786}"/>
              </a:ext>
            </a:extLst>
          </p:cNvPr>
          <p:cNvSpPr txBox="1"/>
          <p:nvPr/>
        </p:nvSpPr>
        <p:spPr>
          <a:xfrm>
            <a:off x="1683657" y="1543049"/>
            <a:ext cx="9274629" cy="1384995"/>
          </a:xfrm>
          <a:prstGeom prst="rect">
            <a:avLst/>
          </a:prstGeom>
          <a:noFill/>
        </p:spPr>
        <p:txBody>
          <a:bodyPr wrap="square" rtlCol="0">
            <a:spAutoFit/>
          </a:bodyPr>
          <a:lstStyle/>
          <a:p>
            <a:r>
              <a:rPr lang="en-IN" sz="2800" b="0" i="0" dirty="0">
                <a:effectLst/>
                <a:latin typeface="Agency FB" panose="020B0503020202020204" pitchFamily="34" charset="0"/>
              </a:rPr>
              <a:t>Synthetic Minority Oversampling Technique is used to balance the dataset and improve the model training process.</a:t>
            </a:r>
            <a:br>
              <a:rPr lang="en-IN" sz="2800" dirty="0">
                <a:latin typeface="Agency FB" panose="020B0503020202020204" pitchFamily="34" charset="0"/>
              </a:rPr>
            </a:br>
            <a:endParaRPr lang="en-IN" sz="2800" dirty="0">
              <a:latin typeface="Agency FB" panose="020B0503020202020204" pitchFamily="34" charset="0"/>
            </a:endParaRPr>
          </a:p>
        </p:txBody>
      </p:sp>
      <p:pic>
        <p:nvPicPr>
          <p:cNvPr id="6" name="Picture 5">
            <a:extLst>
              <a:ext uri="{FF2B5EF4-FFF2-40B4-BE49-F238E27FC236}">
                <a16:creationId xmlns:a16="http://schemas.microsoft.com/office/drawing/2014/main" id="{62FEF19B-10E9-4C91-B032-0539DCD8F2B4}"/>
              </a:ext>
            </a:extLst>
          </p:cNvPr>
          <p:cNvPicPr>
            <a:picLocks noChangeAspect="1"/>
          </p:cNvPicPr>
          <p:nvPr/>
        </p:nvPicPr>
        <p:blipFill>
          <a:blip r:embed="rId3"/>
          <a:stretch>
            <a:fillRect/>
          </a:stretch>
        </p:blipFill>
        <p:spPr>
          <a:xfrm>
            <a:off x="1524000" y="2914316"/>
            <a:ext cx="3667637" cy="2400635"/>
          </a:xfrm>
          <a:prstGeom prst="rect">
            <a:avLst/>
          </a:prstGeom>
        </p:spPr>
      </p:pic>
      <p:pic>
        <p:nvPicPr>
          <p:cNvPr id="8" name="Picture 7">
            <a:extLst>
              <a:ext uri="{FF2B5EF4-FFF2-40B4-BE49-F238E27FC236}">
                <a16:creationId xmlns:a16="http://schemas.microsoft.com/office/drawing/2014/main" id="{682E8550-4A43-44E1-9441-386264A7FFFE}"/>
              </a:ext>
            </a:extLst>
          </p:cNvPr>
          <p:cNvPicPr>
            <a:picLocks noChangeAspect="1"/>
          </p:cNvPicPr>
          <p:nvPr/>
        </p:nvPicPr>
        <p:blipFill>
          <a:blip r:embed="rId4"/>
          <a:stretch>
            <a:fillRect/>
          </a:stretch>
        </p:blipFill>
        <p:spPr>
          <a:xfrm>
            <a:off x="6888338" y="2923842"/>
            <a:ext cx="3620005" cy="2381582"/>
          </a:xfrm>
          <a:prstGeom prst="rect">
            <a:avLst/>
          </a:prstGeom>
        </p:spPr>
      </p:pic>
      <p:sp>
        <p:nvSpPr>
          <p:cNvPr id="9" name="TextBox 8">
            <a:extLst>
              <a:ext uri="{FF2B5EF4-FFF2-40B4-BE49-F238E27FC236}">
                <a16:creationId xmlns:a16="http://schemas.microsoft.com/office/drawing/2014/main" id="{943EF56E-5CE2-4CD3-986F-CD4FC061671D}"/>
              </a:ext>
            </a:extLst>
          </p:cNvPr>
          <p:cNvSpPr txBox="1"/>
          <p:nvPr/>
        </p:nvSpPr>
        <p:spPr>
          <a:xfrm>
            <a:off x="2478410" y="5563255"/>
            <a:ext cx="1758815" cy="523220"/>
          </a:xfrm>
          <a:prstGeom prst="rect">
            <a:avLst/>
          </a:prstGeom>
          <a:noFill/>
        </p:spPr>
        <p:txBody>
          <a:bodyPr wrap="none" rtlCol="0">
            <a:spAutoFit/>
          </a:bodyPr>
          <a:lstStyle/>
          <a:p>
            <a:r>
              <a:rPr lang="en-IN" sz="2800" dirty="0">
                <a:latin typeface="Agency FB" panose="020B0503020202020204" pitchFamily="34" charset="0"/>
              </a:rPr>
              <a:t>Before SMOTE</a:t>
            </a:r>
          </a:p>
        </p:txBody>
      </p:sp>
      <p:sp>
        <p:nvSpPr>
          <p:cNvPr id="10" name="TextBox 9">
            <a:extLst>
              <a:ext uri="{FF2B5EF4-FFF2-40B4-BE49-F238E27FC236}">
                <a16:creationId xmlns:a16="http://schemas.microsoft.com/office/drawing/2014/main" id="{E7CA6F8D-44B4-40D8-BF40-C2E2D71CED90}"/>
              </a:ext>
            </a:extLst>
          </p:cNvPr>
          <p:cNvSpPr txBox="1"/>
          <p:nvPr/>
        </p:nvSpPr>
        <p:spPr>
          <a:xfrm>
            <a:off x="7912708" y="5563255"/>
            <a:ext cx="1571264" cy="800219"/>
          </a:xfrm>
          <a:prstGeom prst="rect">
            <a:avLst/>
          </a:prstGeom>
          <a:noFill/>
        </p:spPr>
        <p:txBody>
          <a:bodyPr wrap="none" rtlCol="0">
            <a:spAutoFit/>
          </a:bodyPr>
          <a:lstStyle/>
          <a:p>
            <a:r>
              <a:rPr lang="en-IN" sz="2800" dirty="0">
                <a:latin typeface="Agency FB" panose="020B0503020202020204" pitchFamily="34" charset="0"/>
              </a:rPr>
              <a:t>After SMOTE</a:t>
            </a:r>
          </a:p>
          <a:p>
            <a:endParaRPr lang="en-IN" dirty="0"/>
          </a:p>
        </p:txBody>
      </p:sp>
    </p:spTree>
    <p:extLst>
      <p:ext uri="{BB962C8B-B14F-4D97-AF65-F5344CB8AC3E}">
        <p14:creationId xmlns:p14="http://schemas.microsoft.com/office/powerpoint/2010/main" val="185969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9" name="Picture 87" descr="The Importance of Context in Listening and Life - Blog">
            <a:extLst>
              <a:ext uri="{FF2B5EF4-FFF2-40B4-BE49-F238E27FC236}">
                <a16:creationId xmlns:a16="http://schemas.microsoft.com/office/drawing/2014/main" id="{DDADCAA1-32B5-48C3-AD3D-E03429A8A5B0}"/>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2205" y="1"/>
            <a:ext cx="12316407" cy="68579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630" name="TextBox 2629">
            <a:extLst>
              <a:ext uri="{FF2B5EF4-FFF2-40B4-BE49-F238E27FC236}">
                <a16:creationId xmlns:a16="http://schemas.microsoft.com/office/drawing/2014/main" id="{8D53B39C-BB11-43EE-B370-B00E308D5311}"/>
              </a:ext>
            </a:extLst>
          </p:cNvPr>
          <p:cNvSpPr txBox="1"/>
          <p:nvPr/>
        </p:nvSpPr>
        <p:spPr>
          <a:xfrm>
            <a:off x="2952750" y="181957"/>
            <a:ext cx="5933473" cy="6494085"/>
          </a:xfrm>
          <a:prstGeom prst="rect">
            <a:avLst/>
          </a:prstGeom>
          <a:noFill/>
        </p:spPr>
        <p:txBody>
          <a:bodyPr wrap="square" rtlCol="0">
            <a:spAutoFit/>
          </a:bodyPr>
          <a:lstStyle/>
          <a:p>
            <a:r>
              <a:rPr lang="en-IN" sz="3200" b="1" dirty="0">
                <a:latin typeface="Britannic Bold" panose="020B0903060703020204" pitchFamily="34" charset="0"/>
              </a:rPr>
              <a:t>Abstract</a:t>
            </a:r>
          </a:p>
          <a:p>
            <a:endParaRPr lang="en-IN" sz="3200" b="1" dirty="0">
              <a:latin typeface="Britannic Bold" panose="020B0903060703020204" pitchFamily="34" charset="0"/>
            </a:endParaRPr>
          </a:p>
          <a:p>
            <a:r>
              <a:rPr lang="en-IN" sz="3200" b="1" dirty="0">
                <a:latin typeface="Britannic Bold" panose="020B0903060703020204" pitchFamily="34" charset="0"/>
              </a:rPr>
              <a:t>Introduction</a:t>
            </a:r>
          </a:p>
          <a:p>
            <a:endParaRPr lang="en-IN" sz="3200" b="1" dirty="0">
              <a:latin typeface="Britannic Bold" panose="020B0903060703020204" pitchFamily="34" charset="0"/>
            </a:endParaRPr>
          </a:p>
          <a:p>
            <a:r>
              <a:rPr lang="en-IN" sz="3200" b="1" dirty="0">
                <a:latin typeface="Britannic Bold" panose="020B0903060703020204" pitchFamily="34" charset="0"/>
              </a:rPr>
              <a:t>Descriptive Analysis</a:t>
            </a:r>
          </a:p>
          <a:p>
            <a:endParaRPr lang="en-IN" sz="3200" b="1" dirty="0">
              <a:latin typeface="Britannic Bold" panose="020B0903060703020204" pitchFamily="34" charset="0"/>
            </a:endParaRPr>
          </a:p>
          <a:p>
            <a:r>
              <a:rPr lang="en-IN" sz="3200" b="1" dirty="0">
                <a:latin typeface="Britannic Bold" panose="020B0903060703020204" pitchFamily="34" charset="0"/>
              </a:rPr>
              <a:t>Data Visualization</a:t>
            </a:r>
          </a:p>
          <a:p>
            <a:endParaRPr lang="en-IN" sz="3200" b="1" dirty="0">
              <a:latin typeface="Britannic Bold" panose="020B0903060703020204" pitchFamily="34" charset="0"/>
            </a:endParaRPr>
          </a:p>
          <a:p>
            <a:r>
              <a:rPr lang="en-IN" sz="3200" b="1" dirty="0">
                <a:latin typeface="Britannic Bold" panose="020B0903060703020204" pitchFamily="34" charset="0"/>
              </a:rPr>
              <a:t>Data cleaning and modifying</a:t>
            </a:r>
          </a:p>
          <a:p>
            <a:endParaRPr lang="en-IN" sz="3200" b="1" dirty="0">
              <a:latin typeface="Britannic Bold" panose="020B0903060703020204" pitchFamily="34" charset="0"/>
            </a:endParaRPr>
          </a:p>
          <a:p>
            <a:r>
              <a:rPr lang="en-IN" sz="3200" b="1" dirty="0">
                <a:latin typeface="Britannic Bold" panose="020B0903060703020204" pitchFamily="34" charset="0"/>
              </a:rPr>
              <a:t>Feature Selection</a:t>
            </a:r>
          </a:p>
          <a:p>
            <a:endParaRPr lang="en-IN" sz="3200" b="1" dirty="0">
              <a:latin typeface="Britannic Bold" panose="020B0903060703020204" pitchFamily="34" charset="0"/>
            </a:endParaRPr>
          </a:p>
          <a:p>
            <a:r>
              <a:rPr lang="en-IN" sz="3200" b="1" dirty="0">
                <a:latin typeface="Britannic Bold" panose="020B0903060703020204" pitchFamily="34" charset="0"/>
              </a:rPr>
              <a:t>Conclusion</a:t>
            </a:r>
          </a:p>
        </p:txBody>
      </p:sp>
    </p:spTree>
    <p:extLst>
      <p:ext uri="{BB962C8B-B14F-4D97-AF65-F5344CB8AC3E}">
        <p14:creationId xmlns:p14="http://schemas.microsoft.com/office/powerpoint/2010/main" val="75322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143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pic>
        <p:nvPicPr>
          <p:cNvPr id="7172" name="Picture 4" descr="Conclusion Icon - Download in Colored Outline Style">
            <a:extLst>
              <a:ext uri="{FF2B5EF4-FFF2-40B4-BE49-F238E27FC236}">
                <a16:creationId xmlns:a16="http://schemas.microsoft.com/office/drawing/2014/main" id="{4EC13D9A-75F6-42D7-8DC0-8A0E75F5E4B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9506858" y="192314"/>
            <a:ext cx="2481943"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54DBF136-46CB-47A2-AC9D-32FAA075D5C4}"/>
              </a:ext>
            </a:extLst>
          </p:cNvPr>
          <p:cNvSpPr>
            <a:spLocks noChangeArrowheads="1"/>
          </p:cNvSpPr>
          <p:nvPr/>
        </p:nvSpPr>
        <p:spPr bwMode="auto">
          <a:xfrm>
            <a:off x="571500" y="760971"/>
            <a:ext cx="9506858" cy="3739485"/>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Below the keys point in Summarizing the data analysis of customer retention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Size of the Dataset is size.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No missing values in the dataset.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Dataset contains ordinal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Converted ordinal data into numerical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.Dataset has no outliers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.Feature selection of independent data is done via heatmap and VIF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.Separate features and prediction variables into two separate list.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Used SMOTE to oversample the data and balance it.</a:t>
            </a:r>
            <a:r>
              <a:rPr kumimoji="0" lang="en-US" altLang="en-US" sz="2400" b="0" i="0" u="none" strike="noStrike" cap="none" normalizeH="0" baseline="0" dirty="0">
                <a:ln>
                  <a:noFill/>
                </a:ln>
                <a:solidFill>
                  <a:schemeClr val="tx1"/>
                </a:solidFill>
                <a:effectLst/>
                <a:latin typeface="Agency FB" panose="020B0503020202020204" pitchFamily="34" charset="0"/>
              </a:rPr>
              <a:t> </a:t>
            </a:r>
          </a:p>
        </p:txBody>
      </p:sp>
    </p:spTree>
    <p:extLst>
      <p:ext uri="{BB962C8B-B14F-4D97-AF65-F5344CB8AC3E}">
        <p14:creationId xmlns:p14="http://schemas.microsoft.com/office/powerpoint/2010/main" val="13271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4CE34C-818F-4C0B-A3DF-76F2CD337B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t="5984" b="5984"/>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CDF13-276A-49BF-AC2C-FC22E83DEF90}"/>
              </a:ext>
            </a:extLst>
          </p:cNvPr>
          <p:cNvSpPr txBox="1"/>
          <p:nvPr/>
        </p:nvSpPr>
        <p:spPr>
          <a:xfrm>
            <a:off x="415558" y="1447800"/>
            <a:ext cx="10652492" cy="3600986"/>
          </a:xfrm>
          <a:prstGeom prst="rect">
            <a:avLst/>
          </a:prstGeom>
          <a:noFill/>
        </p:spPr>
        <p:txBody>
          <a:bodyPr wrap="square" rtlCol="0">
            <a:spAutoFit/>
          </a:bodyPr>
          <a:lstStyle/>
          <a:p>
            <a:pPr algn="ctr"/>
            <a:r>
              <a:rPr lang="en-IN" sz="4000" b="1"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Abstract</a:t>
            </a:r>
          </a:p>
          <a:p>
            <a:pPr algn="ctr"/>
            <a:endPar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p>
            <a:pPr algn="just"/>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D</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ata analysis on collected data of survey on Indian e-commerce shopping website </a:t>
            </a:r>
            <a:r>
              <a:rPr lang="en-IN" sz="3600" dirty="0">
                <a:solidFill>
                  <a:srgbClr val="000000"/>
                </a:solidFill>
                <a:latin typeface="Agency FB" panose="020B0503020202020204" pitchFamily="34" charset="0"/>
                <a:ea typeface="Calibri" panose="020F0502020204030204" pitchFamily="34" charset="0"/>
                <a:cs typeface="Times New Roman" panose="02020603050405020304" pitchFamily="18" charset="0"/>
              </a:rPr>
              <a:t>that is to </a:t>
            </a:r>
            <a:r>
              <a:rPr lang="en-IN" sz="36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rPr>
              <a:t> identifying the factor that influence the customer repeat purchase intention.</a:t>
            </a:r>
            <a:endParaRPr lang="en-IN" sz="3600" dirty="0">
              <a:effectLst/>
              <a:latin typeface="Agency FB" panose="020B0503020202020204" pitchFamily="34" charset="0"/>
              <a:ea typeface="Calibri" panose="020F0502020204030204" pitchFamily="34" charset="0"/>
              <a:cs typeface="Times New Roman" panose="02020603050405020304" pitchFamily="18" charset="0"/>
            </a:endParaRPr>
          </a:p>
          <a:p>
            <a:endParaRPr lang="en-IN" sz="3600" dirty="0">
              <a:latin typeface="Agency FB" panose="020B0503020202020204" pitchFamily="34" charset="0"/>
            </a:endParaRPr>
          </a:p>
        </p:txBody>
      </p:sp>
    </p:spTree>
    <p:extLst>
      <p:ext uri="{BB962C8B-B14F-4D97-AF65-F5344CB8AC3E}">
        <p14:creationId xmlns:p14="http://schemas.microsoft.com/office/powerpoint/2010/main" val="38533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5987199-D085-4578-922E-A6D14F395AB0}"/>
              </a:ext>
            </a:extLst>
          </p:cNvPr>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032D65-C692-4748-9662-00EA5381D503}"/>
              </a:ext>
            </a:extLst>
          </p:cNvPr>
          <p:cNvSpPr txBox="1"/>
          <p:nvPr/>
        </p:nvSpPr>
        <p:spPr>
          <a:xfrm>
            <a:off x="4824657" y="247650"/>
            <a:ext cx="2329484" cy="707886"/>
          </a:xfrm>
          <a:prstGeom prst="rect">
            <a:avLst/>
          </a:prstGeom>
          <a:noFill/>
        </p:spPr>
        <p:txBody>
          <a:bodyPr wrap="none" rtlCol="0">
            <a:spAutoFit/>
          </a:bodyPr>
          <a:lstStyle/>
          <a:p>
            <a:r>
              <a:rPr lang="en-IN" sz="4000" b="1" dirty="0">
                <a:latin typeface="Agency FB" panose="020B0503020202020204" pitchFamily="34" charset="0"/>
              </a:rPr>
              <a:t>Introduction</a:t>
            </a:r>
          </a:p>
        </p:txBody>
      </p:sp>
      <p:sp>
        <p:nvSpPr>
          <p:cNvPr id="4" name="TextBox 3">
            <a:extLst>
              <a:ext uri="{FF2B5EF4-FFF2-40B4-BE49-F238E27FC236}">
                <a16:creationId xmlns:a16="http://schemas.microsoft.com/office/drawing/2014/main" id="{8EACCF18-0D99-43B1-849C-5AF2CF034838}"/>
              </a:ext>
            </a:extLst>
          </p:cNvPr>
          <p:cNvSpPr txBox="1"/>
          <p:nvPr/>
        </p:nvSpPr>
        <p:spPr>
          <a:xfrm>
            <a:off x="482600" y="1155700"/>
            <a:ext cx="11271250" cy="5262979"/>
          </a:xfrm>
          <a:prstGeom prst="rect">
            <a:avLst/>
          </a:prstGeom>
          <a:noFill/>
        </p:spPr>
        <p:txBody>
          <a:bodyPr wrap="square" rtlCol="0">
            <a:spAutoFit/>
          </a:bodyPr>
          <a:lstStyle/>
          <a:p>
            <a:r>
              <a:rPr lang="en-IN" sz="2800" dirty="0">
                <a:effectLst/>
                <a:latin typeface="Agency FB" panose="020B0503020202020204" pitchFamily="34" charset="0"/>
                <a:ea typeface="Calibri" panose="020F0502020204030204" pitchFamily="34" charset="0"/>
                <a:cs typeface="Times New Roman" panose="02020603050405020304" pitchFamily="18" charset="0"/>
              </a:rPr>
              <a:t>In today’s digital era there has been boom in E-commerce and its market is still accelerating at a sky rocketing speed. E-commerce is a steppe platform for many rapidly evolving and growing companies to sell commodities. E-retailers expand their business by mean of increment in number of customers to their platform. For any E-retailer to be successful there are many factors to surge the sales but the key to the solution is very simple i.e. to satisfy the customer. Satisfying the customer leads to retaining them back to E-retail platform and the cycle of purchase is repeated. There have been many researches carried out to explore what exactly retention the customer and how to extract loyalty out of all the customers. There majorly five features that influence the success of an E-commerce, they are service and system quality, information quality and to sum it up trust and net benefit are the final pillar of a profound successful E-retailer. In this project exploratory analysis is done on the data collected from the survey of Indian customers regarding the e-commerce shopping</a:t>
            </a:r>
            <a:endParaRPr lang="en-IN" sz="2800"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01426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246046-D128-4E89-A2AF-857089030288}"/>
              </a:ext>
            </a:extLst>
          </p:cNvPr>
          <p:cNvSpPr txBox="1"/>
          <p:nvPr/>
        </p:nvSpPr>
        <p:spPr>
          <a:xfrm>
            <a:off x="596847" y="1126986"/>
            <a:ext cx="10699804" cy="2370777"/>
          </a:xfrm>
          <a:prstGeom prst="rect">
            <a:avLst/>
          </a:prstGeom>
          <a:noFill/>
        </p:spPr>
        <p:txBody>
          <a:bodyPr wrap="square" rtlCol="0">
            <a:spAutoFit/>
          </a:bodyPr>
          <a:lstStyle/>
          <a:p>
            <a:pPr algn="just">
              <a:lnSpc>
                <a:spcPct val="107000"/>
              </a:lnSpc>
              <a:spcAft>
                <a:spcPts val="800"/>
              </a:spcAft>
            </a:pPr>
            <a:r>
              <a:rPr lang="en-IN" sz="3200" b="1" u="sng" dirty="0">
                <a:effectLst/>
                <a:latin typeface="Agency FB" panose="020B0503020202020204" pitchFamily="34" charset="0"/>
                <a:ea typeface="Calibri" panose="020F0502020204030204" pitchFamily="34" charset="0"/>
                <a:cs typeface="Times New Roman" panose="02020603050405020304" pitchFamily="18" charset="0"/>
              </a:rPr>
              <a:t>Objective:</a:t>
            </a:r>
            <a:endParaRPr lang="en-IN" sz="3200" dirty="0">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200" dirty="0">
                <a:effectLst/>
                <a:latin typeface="Agency FB" panose="020B0503020202020204" pitchFamily="34" charset="0"/>
                <a:ea typeface="Calibri" panose="020F0502020204030204" pitchFamily="34" charset="0"/>
                <a:cs typeface="Times New Roman" panose="02020603050405020304" pitchFamily="18" charset="0"/>
              </a:rPr>
              <a:t>Analysis of the data set and summarizing the factor that effect the customers recommendation regarding e-retail store.</a:t>
            </a:r>
          </a:p>
          <a:p>
            <a:endParaRPr lang="en-IN" sz="3200" dirty="0">
              <a:latin typeface="Agency FB" panose="020B0503020202020204" pitchFamily="34" charset="0"/>
            </a:endParaRPr>
          </a:p>
        </p:txBody>
      </p:sp>
      <p:sp>
        <p:nvSpPr>
          <p:cNvPr id="3" name="TextBox 2">
            <a:extLst>
              <a:ext uri="{FF2B5EF4-FFF2-40B4-BE49-F238E27FC236}">
                <a16:creationId xmlns:a16="http://schemas.microsoft.com/office/drawing/2014/main" id="{1DF2750F-297D-4A1F-BD91-22955CCC9F0A}"/>
              </a:ext>
            </a:extLst>
          </p:cNvPr>
          <p:cNvSpPr txBox="1"/>
          <p:nvPr/>
        </p:nvSpPr>
        <p:spPr>
          <a:xfrm>
            <a:off x="3946357" y="209550"/>
            <a:ext cx="4684296" cy="707886"/>
          </a:xfrm>
          <a:prstGeom prst="rect">
            <a:avLst/>
          </a:prstGeom>
          <a:noFill/>
        </p:spPr>
        <p:txBody>
          <a:bodyPr wrap="none" rtlCol="0">
            <a:spAutoFit/>
          </a:bodyPr>
          <a:lstStyle/>
          <a:p>
            <a:r>
              <a:rPr lang="en-IN" sz="4000" b="1" dirty="0">
                <a:latin typeface="Agency FB" panose="020B0503020202020204" pitchFamily="34" charset="0"/>
              </a:rPr>
              <a:t>Exploratory Data Analysis</a:t>
            </a:r>
          </a:p>
        </p:txBody>
      </p:sp>
      <p:sp>
        <p:nvSpPr>
          <p:cNvPr id="4" name="TextBox 3">
            <a:extLst>
              <a:ext uri="{FF2B5EF4-FFF2-40B4-BE49-F238E27FC236}">
                <a16:creationId xmlns:a16="http://schemas.microsoft.com/office/drawing/2014/main" id="{4442EB65-3F9B-4C3A-AFB9-8A61E5AFCCD8}"/>
              </a:ext>
            </a:extLst>
          </p:cNvPr>
          <p:cNvSpPr txBox="1"/>
          <p:nvPr/>
        </p:nvSpPr>
        <p:spPr>
          <a:xfrm>
            <a:off x="596847" y="3167390"/>
            <a:ext cx="6043642" cy="523220"/>
          </a:xfrm>
          <a:prstGeom prst="rect">
            <a:avLst/>
          </a:prstGeom>
          <a:noFill/>
        </p:spPr>
        <p:txBody>
          <a:bodyPr wrap="none" rtlCol="0">
            <a:spAutoFit/>
          </a:bodyPr>
          <a:lstStyle/>
          <a:p>
            <a:r>
              <a:rPr lang="en-IN" sz="2800" b="1" dirty="0">
                <a:latin typeface="Agency FB" panose="020B0503020202020204" pitchFamily="34" charset="0"/>
              </a:rPr>
              <a:t>Understanding the Data Via Descriptive analysis</a:t>
            </a:r>
          </a:p>
        </p:txBody>
      </p:sp>
      <p:sp>
        <p:nvSpPr>
          <p:cNvPr id="5" name="TextBox 4">
            <a:extLst>
              <a:ext uri="{FF2B5EF4-FFF2-40B4-BE49-F238E27FC236}">
                <a16:creationId xmlns:a16="http://schemas.microsoft.com/office/drawing/2014/main" id="{B44D6447-DBB8-4EF8-9DA4-5AE74F3915F4}"/>
              </a:ext>
            </a:extLst>
          </p:cNvPr>
          <p:cNvSpPr txBox="1"/>
          <p:nvPr/>
        </p:nvSpPr>
        <p:spPr>
          <a:xfrm>
            <a:off x="1047750" y="4150920"/>
            <a:ext cx="10096500" cy="2246769"/>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Shape of the data: 269 row and 71 columns</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All the data available is in ordinal form</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Data is Imbalance</a:t>
            </a:r>
          </a:p>
        </p:txBody>
      </p:sp>
    </p:spTree>
    <p:extLst>
      <p:ext uri="{BB962C8B-B14F-4D97-AF65-F5344CB8AC3E}">
        <p14:creationId xmlns:p14="http://schemas.microsoft.com/office/powerpoint/2010/main" val="213750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C9C5-E384-4687-9629-487AE3D7904B}"/>
              </a:ext>
            </a:extLst>
          </p:cNvPr>
          <p:cNvSpPr txBox="1"/>
          <p:nvPr/>
        </p:nvSpPr>
        <p:spPr>
          <a:xfrm>
            <a:off x="933450" y="457200"/>
            <a:ext cx="10325100" cy="2677656"/>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Agency FB" panose="020B0503020202020204" pitchFamily="34" charset="0"/>
              </a:rPr>
              <a:t>Checking for null values</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Counting of number elements in each column</a:t>
            </a:r>
          </a:p>
          <a:p>
            <a:pPr marL="457200" indent="-457200">
              <a:buFont typeface="Wingdings" panose="05000000000000000000" pitchFamily="2" charset="2"/>
              <a:buChar char="§"/>
            </a:pPr>
            <a:endParaRPr lang="en-IN" sz="2800" dirty="0">
              <a:latin typeface="Agency FB" panose="020B0503020202020204" pitchFamily="34" charset="0"/>
            </a:endParaRPr>
          </a:p>
          <a:p>
            <a:pPr marL="457200" indent="-457200">
              <a:buFont typeface="Wingdings" panose="05000000000000000000" pitchFamily="2" charset="2"/>
              <a:buChar char="§"/>
            </a:pPr>
            <a:r>
              <a:rPr lang="en-IN" sz="2800" dirty="0">
                <a:latin typeface="Agency FB" panose="020B0503020202020204" pitchFamily="34" charset="0"/>
              </a:rPr>
              <a:t>Checking the count of repeating individual element in each column of the data.</a:t>
            </a:r>
          </a:p>
          <a:p>
            <a:pPr marL="457200" indent="-457200">
              <a:buFont typeface="Wingdings" panose="05000000000000000000" pitchFamily="2" charset="2"/>
              <a:buChar char="§"/>
            </a:pPr>
            <a:endParaRPr lang="en-IN" sz="2800" dirty="0">
              <a:latin typeface="Agency FB" panose="020B0503020202020204" pitchFamily="34" charset="0"/>
            </a:endParaRPr>
          </a:p>
        </p:txBody>
      </p:sp>
      <p:sp>
        <p:nvSpPr>
          <p:cNvPr id="3" name="TextBox 2">
            <a:extLst>
              <a:ext uri="{FF2B5EF4-FFF2-40B4-BE49-F238E27FC236}">
                <a16:creationId xmlns:a16="http://schemas.microsoft.com/office/drawing/2014/main" id="{49594405-0A2D-46B8-A9CC-79F2175DC0FA}"/>
              </a:ext>
            </a:extLst>
          </p:cNvPr>
          <p:cNvSpPr txBox="1"/>
          <p:nvPr/>
        </p:nvSpPr>
        <p:spPr>
          <a:xfrm>
            <a:off x="492068" y="3733801"/>
            <a:ext cx="11477822" cy="1384995"/>
          </a:xfrm>
          <a:prstGeom prst="rect">
            <a:avLst/>
          </a:prstGeom>
          <a:noFill/>
        </p:spPr>
        <p:txBody>
          <a:bodyPr wrap="none" rtlCol="0">
            <a:spAutoFit/>
          </a:bodyPr>
          <a:lstStyle/>
          <a:p>
            <a:r>
              <a:rPr lang="en-IN" sz="2800" dirty="0">
                <a:latin typeface="Agency FB" panose="020B0503020202020204" pitchFamily="34" charset="0"/>
              </a:rPr>
              <a:t>Descriptive analysis is used as it gives the basic value Insite of the data in our dataset.</a:t>
            </a:r>
          </a:p>
          <a:p>
            <a:r>
              <a:rPr lang="en-IN" sz="2800" dirty="0">
                <a:latin typeface="Agency FB" panose="020B0503020202020204" pitchFamily="34" charset="0"/>
              </a:rPr>
              <a:t>It helps in organize the data and summarize the data while describing the characteristic of data. </a:t>
            </a:r>
          </a:p>
          <a:p>
            <a:endParaRPr lang="en-IN" sz="2800" dirty="0">
              <a:latin typeface="Agency FB" panose="020B0503020202020204" pitchFamily="34" charset="0"/>
            </a:endParaRPr>
          </a:p>
        </p:txBody>
      </p:sp>
    </p:spTree>
    <p:extLst>
      <p:ext uri="{BB962C8B-B14F-4D97-AF65-F5344CB8AC3E}">
        <p14:creationId xmlns:p14="http://schemas.microsoft.com/office/powerpoint/2010/main" val="4272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E16F3-4AC4-4AC9-8149-67F8D1424AB3}"/>
              </a:ext>
            </a:extLst>
          </p:cNvPr>
          <p:cNvSpPr txBox="1"/>
          <p:nvPr/>
        </p:nvSpPr>
        <p:spPr>
          <a:xfrm>
            <a:off x="4411083" y="514350"/>
            <a:ext cx="3369833" cy="707886"/>
          </a:xfrm>
          <a:prstGeom prst="rect">
            <a:avLst/>
          </a:prstGeom>
          <a:noFill/>
        </p:spPr>
        <p:txBody>
          <a:bodyPr wrap="none" rtlCol="0">
            <a:spAutoFit/>
          </a:bodyPr>
          <a:lstStyle/>
          <a:p>
            <a:r>
              <a:rPr lang="en-IN" sz="4000" b="1" dirty="0">
                <a:latin typeface="Agency FB" panose="020B0503020202020204" pitchFamily="34" charset="0"/>
              </a:rPr>
              <a:t>Data Visualization </a:t>
            </a:r>
          </a:p>
        </p:txBody>
      </p:sp>
      <p:sp>
        <p:nvSpPr>
          <p:cNvPr id="3" name="TextBox 2">
            <a:extLst>
              <a:ext uri="{FF2B5EF4-FFF2-40B4-BE49-F238E27FC236}">
                <a16:creationId xmlns:a16="http://schemas.microsoft.com/office/drawing/2014/main" id="{82760851-3E6D-465D-8894-F03A7279B7CF}"/>
              </a:ext>
            </a:extLst>
          </p:cNvPr>
          <p:cNvSpPr txBox="1"/>
          <p:nvPr/>
        </p:nvSpPr>
        <p:spPr>
          <a:xfrm>
            <a:off x="1219200" y="1409701"/>
            <a:ext cx="9906000" cy="2677656"/>
          </a:xfrm>
          <a:prstGeom prst="rect">
            <a:avLst/>
          </a:prstGeom>
          <a:noFill/>
        </p:spPr>
        <p:txBody>
          <a:bodyPr wrap="square" rtlCol="0">
            <a:spAutoFit/>
          </a:bodyPr>
          <a:lstStyle/>
          <a:p>
            <a:r>
              <a:rPr lang="en-IN" sz="2800" dirty="0">
                <a:latin typeface="Agency FB" panose="020B0503020202020204" pitchFamily="34" charset="0"/>
              </a:rPr>
              <a:t>Data visualization is one simplest way to get a proper idea about the characteristics of the data just from vision. In much simpler words , we Visualize the descriptive stats of the data in pictorial format. Also the data characteristic are represented in eye soothing way</a:t>
            </a:r>
          </a:p>
          <a:p>
            <a:endParaRPr lang="en-IN" sz="2800" dirty="0">
              <a:latin typeface="Agency FB" panose="020B0503020202020204" pitchFamily="34" charset="0"/>
            </a:endParaRPr>
          </a:p>
          <a:p>
            <a:r>
              <a:rPr lang="en-IN" sz="2800" dirty="0">
                <a:latin typeface="Agency FB" panose="020B0503020202020204" pitchFamily="34" charset="0"/>
              </a:rPr>
              <a:t>Identifying pattern, understanding is the data is more easier through visuals.</a:t>
            </a:r>
          </a:p>
        </p:txBody>
      </p:sp>
    </p:spTree>
    <p:extLst>
      <p:ext uri="{BB962C8B-B14F-4D97-AF65-F5344CB8AC3E}">
        <p14:creationId xmlns:p14="http://schemas.microsoft.com/office/powerpoint/2010/main" val="45982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C5CC59-62C8-42D5-9914-7C204863EF49}"/>
              </a:ext>
            </a:extLst>
          </p:cNvPr>
          <p:cNvSpPr txBox="1"/>
          <p:nvPr/>
        </p:nvSpPr>
        <p:spPr>
          <a:xfrm>
            <a:off x="971550" y="209550"/>
            <a:ext cx="2217274" cy="523220"/>
          </a:xfrm>
          <a:prstGeom prst="rect">
            <a:avLst/>
          </a:prstGeom>
          <a:noFill/>
        </p:spPr>
        <p:txBody>
          <a:bodyPr wrap="none" rtlCol="0">
            <a:spAutoFit/>
          </a:bodyPr>
          <a:lstStyle/>
          <a:p>
            <a:r>
              <a:rPr lang="en-IN" sz="2800" b="1" dirty="0">
                <a:latin typeface="Agency FB" panose="020B0503020202020204" pitchFamily="34" charset="0"/>
              </a:rPr>
              <a:t>Target Variable :</a:t>
            </a:r>
          </a:p>
        </p:txBody>
      </p:sp>
      <p:pic>
        <p:nvPicPr>
          <p:cNvPr id="4" name="Picture 3">
            <a:extLst>
              <a:ext uri="{FF2B5EF4-FFF2-40B4-BE49-F238E27FC236}">
                <a16:creationId xmlns:a16="http://schemas.microsoft.com/office/drawing/2014/main" id="{10E8C2B6-0F29-4C2B-8F55-7AD2349265DF}"/>
              </a:ext>
            </a:extLst>
          </p:cNvPr>
          <p:cNvPicPr>
            <a:picLocks noChangeAspect="1"/>
          </p:cNvPicPr>
          <p:nvPr/>
        </p:nvPicPr>
        <p:blipFill>
          <a:blip r:embed="rId3"/>
          <a:stretch>
            <a:fillRect/>
          </a:stretch>
        </p:blipFill>
        <p:spPr>
          <a:xfrm>
            <a:off x="586259" y="732770"/>
            <a:ext cx="11019482" cy="5529263"/>
          </a:xfrm>
          <a:prstGeom prst="rect">
            <a:avLst/>
          </a:prstGeom>
        </p:spPr>
      </p:pic>
    </p:spTree>
    <p:extLst>
      <p:ext uri="{BB962C8B-B14F-4D97-AF65-F5344CB8AC3E}">
        <p14:creationId xmlns:p14="http://schemas.microsoft.com/office/powerpoint/2010/main" val="425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vey Analysis in 2021: How to Analyze Results [3 Examples]">
            <a:extLst>
              <a:ext uri="{FF2B5EF4-FFF2-40B4-BE49-F238E27FC236}">
                <a16:creationId xmlns:a16="http://schemas.microsoft.com/office/drawing/2014/main" id="{28C44CA2-0734-4F41-81F2-87920033DBF1}"/>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969A5A-025F-4A39-A312-E9758C6CB7FE}"/>
              </a:ext>
            </a:extLst>
          </p:cNvPr>
          <p:cNvSpPr txBox="1"/>
          <p:nvPr/>
        </p:nvSpPr>
        <p:spPr>
          <a:xfrm>
            <a:off x="1905000" y="1543049"/>
            <a:ext cx="180113" cy="1338829"/>
          </a:xfrm>
          <a:prstGeom prst="rect">
            <a:avLst/>
          </a:prstGeom>
          <a:noFill/>
        </p:spPr>
        <p:txBody>
          <a:bodyPr wrap="square" rtlCol="0">
            <a:spAutoFit/>
          </a:bodyPr>
          <a:lstStyle/>
          <a:p>
            <a:endParaRPr lang="en-IN" dirty="0"/>
          </a:p>
        </p:txBody>
      </p:sp>
      <p:sp>
        <p:nvSpPr>
          <p:cNvPr id="5" name="Rectangle 2">
            <a:extLst>
              <a:ext uri="{FF2B5EF4-FFF2-40B4-BE49-F238E27FC236}">
                <a16:creationId xmlns:a16="http://schemas.microsoft.com/office/drawing/2014/main" id="{912124DC-4FE6-49DE-8903-C4CE1E4FB862}"/>
              </a:ext>
            </a:extLst>
          </p:cNvPr>
          <p:cNvSpPr>
            <a:spLocks noChangeArrowheads="1"/>
          </p:cNvSpPr>
          <p:nvPr/>
        </p:nvSpPr>
        <p:spPr bwMode="auto">
          <a:xfrm>
            <a:off x="1117600" y="664036"/>
            <a:ext cx="10551886" cy="4724370"/>
          </a:xfrm>
          <a:prstGeom prst="rect">
            <a:avLst/>
          </a:prstGeom>
          <a:noFill/>
          <a:ln>
            <a:noFill/>
          </a:ln>
          <a:effectLst/>
        </p:spPr>
        <p:txBody>
          <a:bodyPr vert="horz" wrap="square" lIns="457056"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Observation from Data Visualization:</a:t>
            </a:r>
          </a:p>
          <a:p>
            <a:pPr marL="0" marR="0" lvl="0" indent="0" algn="just" defTabSz="914400" rtl="0" eaLnBrk="0" fontAlgn="base" latinLnBrk="0" hangingPunct="0">
              <a:lnSpc>
                <a:spcPct val="100000"/>
              </a:lnSpc>
              <a:spcBef>
                <a:spcPct val="0"/>
              </a:spcBef>
              <a:spcAft>
                <a:spcPct val="0"/>
              </a:spcAft>
              <a:buClrTx/>
              <a:buSzTx/>
              <a:tabLst/>
            </a:pPr>
            <a:endParaRPr lang="en-US" altLang="en-US" sz="40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Easy User Interface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Information of similar product highlighted with the current searched product also the seller information of the product.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Clear information of the product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.Loading and processing speed of the application or the website.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Convenient payment method</a:t>
            </a:r>
            <a:r>
              <a:rPr lang="en-US" altLang="en-US" sz="28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 and </a:t>
            </a: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Customer Service and privacy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Net benefits and discounts. Return and Replacement policy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.Wide variety of products availability on the </a:t>
            </a:r>
            <a:r>
              <a:rPr kumimoji="0" lang="en-US" altLang="en-US" sz="2800" b="0" i="0" u="none" strike="noStrike" cap="none" normalizeH="0" baseline="0" dirty="0" err="1">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website</a:t>
            </a:r>
            <a:r>
              <a:rPr lang="en-US" altLang="en-US" sz="2800" dirty="0" err="1">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and</a:t>
            </a:r>
            <a:r>
              <a:rPr lang="en-US" altLang="en-US" sz="2800" dirty="0">
                <a:solidFill>
                  <a:srgbClr val="000000"/>
                </a:solidFill>
                <a:latin typeface="Agency FB" panose="020B0503020202020204" pitchFamily="34"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Agency FB" panose="020B0503020202020204" pitchFamily="34" charset="0"/>
                <a:ea typeface="Times New Roman" panose="02020603050405020304" pitchFamily="18" charset="0"/>
                <a:cs typeface="Times New Roman" panose="02020603050405020304" pitchFamily="18" charset="0"/>
              </a:rPr>
              <a:t> Value for money.</a:t>
            </a:r>
          </a:p>
        </p:txBody>
      </p:sp>
    </p:spTree>
    <p:extLst>
      <p:ext uri="{BB962C8B-B14F-4D97-AF65-F5344CB8AC3E}">
        <p14:creationId xmlns:p14="http://schemas.microsoft.com/office/powerpoint/2010/main" val="245809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774</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Agency FB</vt:lpstr>
      <vt:lpstr>Arial</vt:lpstr>
      <vt:lpstr>Britannic Bold</vt:lpstr>
      <vt:lpstr>Broadway</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 WALKER</dc:creator>
  <cp:lastModifiedBy>LONE WALKER</cp:lastModifiedBy>
  <cp:revision>26</cp:revision>
  <dcterms:created xsi:type="dcterms:W3CDTF">2022-02-10T02:43:06Z</dcterms:created>
  <dcterms:modified xsi:type="dcterms:W3CDTF">2022-02-10T07:01:54Z</dcterms:modified>
</cp:coreProperties>
</file>