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6" r:id="rId2"/>
    <p:sldId id="257" r:id="rId3"/>
    <p:sldId id="258" r:id="rId4"/>
    <p:sldId id="259" r:id="rId5"/>
    <p:sldId id="260" r:id="rId6"/>
    <p:sldId id="263" r:id="rId7"/>
    <p:sldId id="262" r:id="rId8"/>
    <p:sldId id="265" r:id="rId9"/>
    <p:sldId id="266" r:id="rId10"/>
    <p:sldId id="269" r:id="rId11"/>
    <p:sldId id="284" r:id="rId12"/>
    <p:sldId id="285" r:id="rId13"/>
    <p:sldId id="270" r:id="rId14"/>
    <p:sldId id="271" r:id="rId15"/>
    <p:sldId id="273" r:id="rId16"/>
    <p:sldId id="276" r:id="rId17"/>
    <p:sldId id="277" r:id="rId18"/>
    <p:sldId id="281" r:id="rId19"/>
    <p:sldId id="27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4B3505-906E-4509-A916-D126B6606344}" type="datetimeFigureOut">
              <a:rPr lang="en-IN" smtClean="0"/>
              <a:t>21-05-2022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1583E-0F95-4041-8008-7BECD36DE92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996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4B3505-906E-4509-A916-D126B6606344}" type="datetimeFigureOut">
              <a:rPr lang="en-IN" smtClean="0"/>
              <a:t>21-05-2022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1583E-0F95-4041-8008-7BECD36DE92C}" type="slidenum">
              <a:rPr lang="en-IN" smtClean="0"/>
              <a:t>‹#›</a:t>
            </a:fld>
            <a:endParaRPr lang="en-IN"/>
          </a:p>
        </p:txBody>
      </p:sp>
    </p:spTree>
    <p:extLst>
      <p:ext uri="{BB962C8B-B14F-4D97-AF65-F5344CB8AC3E}">
        <p14:creationId xmlns:p14="http://schemas.microsoft.com/office/powerpoint/2010/main" val="3689461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4B3505-906E-4509-A916-D126B6606344}" type="datetimeFigureOut">
              <a:rPr lang="en-IN" smtClean="0"/>
              <a:t>21-05-2022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1583E-0F95-4041-8008-7BECD36DE92C}" type="slidenum">
              <a:rPr lang="en-IN" smtClean="0"/>
              <a:t>‹#›</a:t>
            </a:fld>
            <a:endParaRPr lang="en-IN"/>
          </a:p>
        </p:txBody>
      </p:sp>
    </p:spTree>
    <p:extLst>
      <p:ext uri="{BB962C8B-B14F-4D97-AF65-F5344CB8AC3E}">
        <p14:creationId xmlns:p14="http://schemas.microsoft.com/office/powerpoint/2010/main" val="3242945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4B3505-906E-4509-A916-D126B6606344}" type="datetimeFigureOut">
              <a:rPr lang="en-IN" smtClean="0"/>
              <a:t>21-05-2022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1583E-0F95-4041-8008-7BECD36DE92C}" type="slidenum">
              <a:rPr lang="en-IN" smtClean="0"/>
              <a:t>‹#›</a:t>
            </a:fld>
            <a:endParaRPr lang="en-IN"/>
          </a:p>
        </p:txBody>
      </p:sp>
    </p:spTree>
    <p:extLst>
      <p:ext uri="{BB962C8B-B14F-4D97-AF65-F5344CB8AC3E}">
        <p14:creationId xmlns:p14="http://schemas.microsoft.com/office/powerpoint/2010/main" val="323235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4B3505-906E-4509-A916-D126B6606344}" type="datetimeFigureOut">
              <a:rPr lang="en-IN" smtClean="0"/>
              <a:t>21-05-2022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1583E-0F95-4041-8008-7BECD36DE92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1604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4B3505-906E-4509-A916-D126B6606344}" type="datetimeFigureOut">
              <a:rPr lang="en-IN" smtClean="0"/>
              <a:t>21-05-2022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11583E-0F95-4041-8008-7BECD36DE92C}" type="slidenum">
              <a:rPr lang="en-IN" smtClean="0"/>
              <a:t>‹#›</a:t>
            </a:fld>
            <a:endParaRPr lang="en-IN"/>
          </a:p>
        </p:txBody>
      </p:sp>
    </p:spTree>
    <p:extLst>
      <p:ext uri="{BB962C8B-B14F-4D97-AF65-F5344CB8AC3E}">
        <p14:creationId xmlns:p14="http://schemas.microsoft.com/office/powerpoint/2010/main" val="3038857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4B3505-906E-4509-A916-D126B6606344}" type="datetimeFigureOut">
              <a:rPr lang="en-IN" smtClean="0"/>
              <a:t>21-05-2022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11583E-0F95-4041-8008-7BECD36DE92C}" type="slidenum">
              <a:rPr lang="en-IN" smtClean="0"/>
              <a:t>‹#›</a:t>
            </a:fld>
            <a:endParaRPr lang="en-IN"/>
          </a:p>
        </p:txBody>
      </p:sp>
    </p:spTree>
    <p:extLst>
      <p:ext uri="{BB962C8B-B14F-4D97-AF65-F5344CB8AC3E}">
        <p14:creationId xmlns:p14="http://schemas.microsoft.com/office/powerpoint/2010/main" val="962424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4B3505-906E-4509-A916-D126B6606344}" type="datetimeFigureOut">
              <a:rPr lang="en-IN" smtClean="0"/>
              <a:t>21-05-2022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11583E-0F95-4041-8008-7BECD36DE92C}" type="slidenum">
              <a:rPr lang="en-IN" smtClean="0"/>
              <a:t>‹#›</a:t>
            </a:fld>
            <a:endParaRPr lang="en-IN"/>
          </a:p>
        </p:txBody>
      </p:sp>
    </p:spTree>
    <p:extLst>
      <p:ext uri="{BB962C8B-B14F-4D97-AF65-F5344CB8AC3E}">
        <p14:creationId xmlns:p14="http://schemas.microsoft.com/office/powerpoint/2010/main" val="93500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04B3505-906E-4509-A916-D126B6606344}" type="datetimeFigureOut">
              <a:rPr lang="en-IN" smtClean="0"/>
              <a:t>21-05-2022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111583E-0F95-4041-8008-7BECD36DE92C}" type="slidenum">
              <a:rPr lang="en-IN" smtClean="0"/>
              <a:t>‹#›</a:t>
            </a:fld>
            <a:endParaRPr lang="en-IN"/>
          </a:p>
        </p:txBody>
      </p:sp>
    </p:spTree>
    <p:extLst>
      <p:ext uri="{BB962C8B-B14F-4D97-AF65-F5344CB8AC3E}">
        <p14:creationId xmlns:p14="http://schemas.microsoft.com/office/powerpoint/2010/main" val="144051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04B3505-906E-4509-A916-D126B6606344}" type="datetimeFigureOut">
              <a:rPr lang="en-IN" smtClean="0"/>
              <a:t>21-05-2022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111583E-0F95-4041-8008-7BECD36DE92C}" type="slidenum">
              <a:rPr lang="en-IN" smtClean="0"/>
              <a:t>‹#›</a:t>
            </a:fld>
            <a:endParaRPr lang="en-IN"/>
          </a:p>
        </p:txBody>
      </p:sp>
    </p:spTree>
    <p:extLst>
      <p:ext uri="{BB962C8B-B14F-4D97-AF65-F5344CB8AC3E}">
        <p14:creationId xmlns:p14="http://schemas.microsoft.com/office/powerpoint/2010/main" val="37862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4B3505-906E-4509-A916-D126B6606344}" type="datetimeFigureOut">
              <a:rPr lang="en-IN" smtClean="0"/>
              <a:t>21-05-2022</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111583E-0F95-4041-8008-7BECD36DE92C}" type="slidenum">
              <a:rPr lang="en-IN" smtClean="0"/>
              <a:t>‹#›</a:t>
            </a:fld>
            <a:endParaRPr lang="en-IN"/>
          </a:p>
        </p:txBody>
      </p:sp>
    </p:spTree>
    <p:extLst>
      <p:ext uri="{BB962C8B-B14F-4D97-AF65-F5344CB8AC3E}">
        <p14:creationId xmlns:p14="http://schemas.microsoft.com/office/powerpoint/2010/main" val="3828581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04B3505-906E-4509-A916-D126B6606344}" type="datetimeFigureOut">
              <a:rPr lang="en-IN" smtClean="0"/>
              <a:t>21-05-2022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111583E-0F95-4041-8008-7BECD36DE92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307020"/>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4000"/>
            <a:lum/>
          </a:blip>
          <a:srcRect/>
          <a:stretch>
            <a:fillRect l="-4000" r="-4000"/>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325A9D7-B266-43D3-AD45-9706E7F915A2}"/>
              </a:ext>
            </a:extLst>
          </p:cNvPr>
          <p:cNvSpPr txBox="1"/>
          <p:nvPr/>
        </p:nvSpPr>
        <p:spPr>
          <a:xfrm>
            <a:off x="775472" y="2598003"/>
            <a:ext cx="10641055" cy="830997"/>
          </a:xfrm>
          <a:prstGeom prst="rect">
            <a:avLst/>
          </a:prstGeom>
          <a:noFill/>
        </p:spPr>
        <p:txBody>
          <a:bodyPr wrap="none" rtlCol="0">
            <a:spAutoFit/>
          </a:bodyPr>
          <a:lstStyle/>
          <a:p>
            <a:r>
              <a:rPr lang="en-IN" sz="4800" b="1" dirty="0">
                <a:latin typeface="Broadway" panose="04040905080B02020502" pitchFamily="82" charset="0"/>
              </a:rPr>
              <a:t>Malignant Comments Classifier</a:t>
            </a:r>
          </a:p>
        </p:txBody>
      </p:sp>
      <p:sp>
        <p:nvSpPr>
          <p:cNvPr id="7" name="TextBox 6">
            <a:extLst>
              <a:ext uri="{FF2B5EF4-FFF2-40B4-BE49-F238E27FC236}">
                <a16:creationId xmlns:a16="http://schemas.microsoft.com/office/drawing/2014/main" id="{CB483D56-F46B-4537-8B0C-0C73A3FF212F}"/>
              </a:ext>
            </a:extLst>
          </p:cNvPr>
          <p:cNvSpPr txBox="1"/>
          <p:nvPr/>
        </p:nvSpPr>
        <p:spPr>
          <a:xfrm>
            <a:off x="8734829" y="5281416"/>
            <a:ext cx="2659766" cy="830997"/>
          </a:xfrm>
          <a:prstGeom prst="rect">
            <a:avLst/>
          </a:prstGeom>
          <a:noFill/>
        </p:spPr>
        <p:txBody>
          <a:bodyPr wrap="square" rtlCol="0">
            <a:spAutoFit/>
          </a:bodyPr>
          <a:lstStyle/>
          <a:p>
            <a:r>
              <a:rPr lang="en-IN" sz="2400" b="1" dirty="0" err="1">
                <a:latin typeface="Agency FB" panose="020B0503020202020204" pitchFamily="34" charset="0"/>
              </a:rPr>
              <a:t>Konatala</a:t>
            </a:r>
            <a:r>
              <a:rPr lang="en-IN" sz="2400" b="1" dirty="0">
                <a:latin typeface="Agency FB" panose="020B0503020202020204" pitchFamily="34" charset="0"/>
              </a:rPr>
              <a:t> Mohit</a:t>
            </a:r>
          </a:p>
          <a:p>
            <a:r>
              <a:rPr lang="en-IN" sz="2400" b="1" dirty="0">
                <a:latin typeface="Agency FB" panose="020B0503020202020204" pitchFamily="34" charset="0"/>
              </a:rPr>
              <a:t>Intership-23 , ID-34</a:t>
            </a:r>
          </a:p>
        </p:txBody>
      </p:sp>
    </p:spTree>
    <p:extLst>
      <p:ext uri="{BB962C8B-B14F-4D97-AF65-F5344CB8AC3E}">
        <p14:creationId xmlns:p14="http://schemas.microsoft.com/office/powerpoint/2010/main" val="3917989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0F7E2710-FE0E-41A7-BF6F-5970F0B6A13E}"/>
              </a:ext>
            </a:extLst>
          </p:cNvPr>
          <p:cNvSpPr txBox="1"/>
          <p:nvPr/>
        </p:nvSpPr>
        <p:spPr>
          <a:xfrm>
            <a:off x="4996179" y="248305"/>
            <a:ext cx="2199641" cy="523220"/>
          </a:xfrm>
          <a:prstGeom prst="rect">
            <a:avLst/>
          </a:prstGeom>
          <a:noFill/>
        </p:spPr>
        <p:txBody>
          <a:bodyPr wrap="none" rtlCol="0">
            <a:spAutoFit/>
          </a:bodyPr>
          <a:lstStyle/>
          <a:p>
            <a:r>
              <a:rPr lang="en-IN" sz="2800" dirty="0">
                <a:latin typeface="Agency FB" panose="020B0503020202020204" pitchFamily="34" charset="0"/>
              </a:rPr>
              <a:t>Bivariate Analysis</a:t>
            </a:r>
          </a:p>
        </p:txBody>
      </p:sp>
      <p:pic>
        <p:nvPicPr>
          <p:cNvPr id="6" name="Picture 5">
            <a:extLst>
              <a:ext uri="{FF2B5EF4-FFF2-40B4-BE49-F238E27FC236}">
                <a16:creationId xmlns:a16="http://schemas.microsoft.com/office/drawing/2014/main" id="{A9671AD5-54CE-86BC-EECA-7443A0559F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0618" y="1543049"/>
            <a:ext cx="8326382" cy="3330184"/>
          </a:xfrm>
          <a:prstGeom prst="rect">
            <a:avLst/>
          </a:prstGeom>
        </p:spPr>
      </p:pic>
    </p:spTree>
    <p:extLst>
      <p:ext uri="{BB962C8B-B14F-4D97-AF65-F5344CB8AC3E}">
        <p14:creationId xmlns:p14="http://schemas.microsoft.com/office/powerpoint/2010/main" val="4293833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0F7E2710-FE0E-41A7-BF6F-5970F0B6A13E}"/>
              </a:ext>
            </a:extLst>
          </p:cNvPr>
          <p:cNvSpPr txBox="1"/>
          <p:nvPr/>
        </p:nvSpPr>
        <p:spPr>
          <a:xfrm>
            <a:off x="4996179" y="248305"/>
            <a:ext cx="2199641" cy="523220"/>
          </a:xfrm>
          <a:prstGeom prst="rect">
            <a:avLst/>
          </a:prstGeom>
          <a:noFill/>
        </p:spPr>
        <p:txBody>
          <a:bodyPr wrap="none" rtlCol="0">
            <a:spAutoFit/>
          </a:bodyPr>
          <a:lstStyle/>
          <a:p>
            <a:r>
              <a:rPr lang="en-IN" sz="2800" dirty="0">
                <a:latin typeface="Agency FB" panose="020B0503020202020204" pitchFamily="34" charset="0"/>
              </a:rPr>
              <a:t>Bivariate Analysis</a:t>
            </a:r>
          </a:p>
        </p:txBody>
      </p:sp>
      <p:pic>
        <p:nvPicPr>
          <p:cNvPr id="6" name="Picture 5">
            <a:extLst>
              <a:ext uri="{FF2B5EF4-FFF2-40B4-BE49-F238E27FC236}">
                <a16:creationId xmlns:a16="http://schemas.microsoft.com/office/drawing/2014/main" id="{184AC3C4-F1E7-6594-2009-4A3B6D36F4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6595" y="1326222"/>
            <a:ext cx="8818807" cy="3527132"/>
          </a:xfrm>
          <a:prstGeom prst="rect">
            <a:avLst/>
          </a:prstGeom>
        </p:spPr>
      </p:pic>
    </p:spTree>
    <p:extLst>
      <p:ext uri="{BB962C8B-B14F-4D97-AF65-F5344CB8AC3E}">
        <p14:creationId xmlns:p14="http://schemas.microsoft.com/office/powerpoint/2010/main" val="4009473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0F7E2710-FE0E-41A7-BF6F-5970F0B6A13E}"/>
              </a:ext>
            </a:extLst>
          </p:cNvPr>
          <p:cNvSpPr txBox="1"/>
          <p:nvPr/>
        </p:nvSpPr>
        <p:spPr>
          <a:xfrm>
            <a:off x="4996179" y="248305"/>
            <a:ext cx="2199641" cy="523220"/>
          </a:xfrm>
          <a:prstGeom prst="rect">
            <a:avLst/>
          </a:prstGeom>
          <a:noFill/>
        </p:spPr>
        <p:txBody>
          <a:bodyPr wrap="none" rtlCol="0">
            <a:spAutoFit/>
          </a:bodyPr>
          <a:lstStyle/>
          <a:p>
            <a:r>
              <a:rPr lang="en-IN" sz="2800" dirty="0">
                <a:latin typeface="Agency FB" panose="020B0503020202020204" pitchFamily="34" charset="0"/>
              </a:rPr>
              <a:t>Bivariate Analysis</a:t>
            </a:r>
          </a:p>
        </p:txBody>
      </p:sp>
      <p:pic>
        <p:nvPicPr>
          <p:cNvPr id="6" name="Picture 5">
            <a:extLst>
              <a:ext uri="{FF2B5EF4-FFF2-40B4-BE49-F238E27FC236}">
                <a16:creationId xmlns:a16="http://schemas.microsoft.com/office/drawing/2014/main" id="{8192BA8A-A339-BD18-9832-6263CE0681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0" y="1543049"/>
            <a:ext cx="8889152" cy="3555267"/>
          </a:xfrm>
          <a:prstGeom prst="rect">
            <a:avLst/>
          </a:prstGeom>
        </p:spPr>
      </p:pic>
    </p:spTree>
    <p:extLst>
      <p:ext uri="{BB962C8B-B14F-4D97-AF65-F5344CB8AC3E}">
        <p14:creationId xmlns:p14="http://schemas.microsoft.com/office/powerpoint/2010/main" val="21235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2633D684-7B1B-47B0-ABC6-C217B0CB7A35}"/>
              </a:ext>
            </a:extLst>
          </p:cNvPr>
          <p:cNvSpPr txBox="1"/>
          <p:nvPr/>
        </p:nvSpPr>
        <p:spPr>
          <a:xfrm>
            <a:off x="1146628" y="417582"/>
            <a:ext cx="3220753" cy="707886"/>
          </a:xfrm>
          <a:prstGeom prst="rect">
            <a:avLst/>
          </a:prstGeom>
          <a:noFill/>
        </p:spPr>
        <p:txBody>
          <a:bodyPr wrap="none" rtlCol="0">
            <a:spAutoFit/>
          </a:bodyPr>
          <a:lstStyle/>
          <a:p>
            <a:r>
              <a:rPr lang="en-IN" sz="4000" b="1" dirty="0">
                <a:latin typeface="Agency FB" panose="020B0503020202020204" pitchFamily="34" charset="0"/>
              </a:rPr>
              <a:t>Cleaning the Data</a:t>
            </a:r>
          </a:p>
        </p:txBody>
      </p:sp>
      <p:sp>
        <p:nvSpPr>
          <p:cNvPr id="3" name="TextBox 2">
            <a:extLst>
              <a:ext uri="{FF2B5EF4-FFF2-40B4-BE49-F238E27FC236}">
                <a16:creationId xmlns:a16="http://schemas.microsoft.com/office/drawing/2014/main" id="{68C9027C-AB66-44CC-8D2F-E0EA47549224}"/>
              </a:ext>
            </a:extLst>
          </p:cNvPr>
          <p:cNvSpPr txBox="1"/>
          <p:nvPr/>
        </p:nvSpPr>
        <p:spPr>
          <a:xfrm>
            <a:off x="1161142" y="1682368"/>
            <a:ext cx="10450286" cy="954107"/>
          </a:xfrm>
          <a:prstGeom prst="rect">
            <a:avLst/>
          </a:prstGeom>
          <a:noFill/>
        </p:spPr>
        <p:txBody>
          <a:bodyPr wrap="square" rtlCol="0">
            <a:spAutoFit/>
          </a:bodyPr>
          <a:lstStyle/>
          <a:p>
            <a:r>
              <a:rPr lang="en-IN" sz="2800" dirty="0">
                <a:latin typeface="Agency FB" panose="020B0503020202020204" pitchFamily="34" charset="0"/>
              </a:rPr>
              <a:t>Cleaning data is one of the most important procedure in data analysis i.e. detecting and modifying or removing the inaccurate data from the dataset so as improve data quality</a:t>
            </a:r>
          </a:p>
        </p:txBody>
      </p:sp>
      <p:sp>
        <p:nvSpPr>
          <p:cNvPr id="5" name="TextBox 4">
            <a:extLst>
              <a:ext uri="{FF2B5EF4-FFF2-40B4-BE49-F238E27FC236}">
                <a16:creationId xmlns:a16="http://schemas.microsoft.com/office/drawing/2014/main" id="{34BA1F2C-70CD-4398-923B-5FCF0601D328}"/>
              </a:ext>
            </a:extLst>
          </p:cNvPr>
          <p:cNvSpPr txBox="1"/>
          <p:nvPr/>
        </p:nvSpPr>
        <p:spPr>
          <a:xfrm>
            <a:off x="1167740" y="2899349"/>
            <a:ext cx="6442881" cy="4247317"/>
          </a:xfrm>
          <a:prstGeom prst="rect">
            <a:avLst/>
          </a:prstGeom>
          <a:noFill/>
        </p:spPr>
        <p:txBody>
          <a:bodyPr wrap="square" rtlCol="0">
            <a:spAutoFit/>
          </a:bodyPr>
          <a:lstStyle/>
          <a:p>
            <a:r>
              <a:rPr lang="en-IN" sz="2800" b="1" dirty="0">
                <a:latin typeface="Agency FB" panose="020B0503020202020204" pitchFamily="34" charset="0"/>
              </a:rPr>
              <a:t>Tasks in data cleaning:</a:t>
            </a:r>
          </a:p>
          <a:p>
            <a:endParaRPr lang="en-IN" sz="2800" b="1" dirty="0">
              <a:latin typeface="Agency FB" panose="020B0503020202020204" pitchFamily="34" charset="0"/>
            </a:endParaRPr>
          </a:p>
          <a:p>
            <a:pPr marL="342900" indent="-342900">
              <a:buFont typeface="Arial" panose="020B0604020202020204" pitchFamily="34" charset="0"/>
              <a:buChar char="•"/>
            </a:pPr>
            <a:r>
              <a:rPr lang="en-IN" sz="2400" dirty="0">
                <a:latin typeface="Agency FB" panose="020B0503020202020204" pitchFamily="34" charset="0"/>
              </a:rPr>
              <a:t>Word Tokenization</a:t>
            </a:r>
          </a:p>
          <a:p>
            <a:pPr marL="342900" indent="-342900">
              <a:buFont typeface="Arial" panose="020B0604020202020204" pitchFamily="34" charset="0"/>
              <a:buChar char="•"/>
            </a:pPr>
            <a:endParaRPr lang="en-IN" sz="2400" dirty="0">
              <a:latin typeface="Agency FB" panose="020B0503020202020204" pitchFamily="34" charset="0"/>
            </a:endParaRPr>
          </a:p>
          <a:p>
            <a:pPr marL="342900" indent="-342900">
              <a:buFont typeface="Arial" panose="020B0604020202020204" pitchFamily="34" charset="0"/>
              <a:buChar char="•"/>
            </a:pPr>
            <a:r>
              <a:rPr lang="en-IN" sz="2400" dirty="0">
                <a:latin typeface="Agency FB" panose="020B0503020202020204" pitchFamily="34" charset="0"/>
              </a:rPr>
              <a:t>Removal of Punctuation and stop words</a:t>
            </a:r>
          </a:p>
          <a:p>
            <a:pPr marL="342900" indent="-342900">
              <a:buFont typeface="Arial" panose="020B0604020202020204" pitchFamily="34" charset="0"/>
              <a:buChar char="•"/>
            </a:pPr>
            <a:endParaRPr lang="en-IN" sz="2400" dirty="0">
              <a:latin typeface="Agency FB" panose="020B0503020202020204" pitchFamily="34" charset="0"/>
            </a:endParaRPr>
          </a:p>
          <a:p>
            <a:pPr marL="342900" indent="-342900">
              <a:buFont typeface="Arial" panose="020B0604020202020204" pitchFamily="34" charset="0"/>
              <a:buChar char="•"/>
            </a:pPr>
            <a:r>
              <a:rPr lang="en-IN" sz="2400" dirty="0">
                <a:latin typeface="Agency FB" panose="020B0503020202020204" pitchFamily="34" charset="0"/>
              </a:rPr>
              <a:t>Lemmatization of the words</a:t>
            </a:r>
          </a:p>
          <a:p>
            <a:pPr marL="342900" indent="-342900">
              <a:buFont typeface="Arial" panose="020B0604020202020204" pitchFamily="34" charset="0"/>
              <a:buChar char="•"/>
            </a:pPr>
            <a:endParaRPr lang="en-IN" sz="2400" dirty="0">
              <a:latin typeface="Agency FB" panose="020B0503020202020204" pitchFamily="34" charset="0"/>
            </a:endParaRPr>
          </a:p>
          <a:p>
            <a:pPr marL="342900" indent="-342900">
              <a:buFont typeface="Arial" panose="020B0604020202020204" pitchFamily="34" charset="0"/>
              <a:buChar char="•"/>
            </a:pPr>
            <a:r>
              <a:rPr lang="en-IN" sz="2400" dirty="0">
                <a:latin typeface="Agency FB" panose="020B0503020202020204" pitchFamily="34" charset="0"/>
              </a:rPr>
              <a:t>Feature Selection</a:t>
            </a:r>
          </a:p>
          <a:p>
            <a:endParaRPr lang="en-IN" sz="2800" b="1" dirty="0">
              <a:latin typeface="Agency FB" panose="020B0503020202020204" pitchFamily="34" charset="0"/>
            </a:endParaRPr>
          </a:p>
          <a:p>
            <a:endParaRPr lang="en-IN" dirty="0"/>
          </a:p>
        </p:txBody>
      </p:sp>
    </p:spTree>
    <p:extLst>
      <p:ext uri="{BB962C8B-B14F-4D97-AF65-F5344CB8AC3E}">
        <p14:creationId xmlns:p14="http://schemas.microsoft.com/office/powerpoint/2010/main" val="2933972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97DDAB4F-FBDE-4DF7-8CB1-3F1F31DA51A2}"/>
              </a:ext>
            </a:extLst>
          </p:cNvPr>
          <p:cNvSpPr txBox="1"/>
          <p:nvPr/>
        </p:nvSpPr>
        <p:spPr>
          <a:xfrm>
            <a:off x="1835321" y="4195734"/>
            <a:ext cx="4153701" cy="523220"/>
          </a:xfrm>
          <a:prstGeom prst="rect">
            <a:avLst/>
          </a:prstGeom>
          <a:noFill/>
        </p:spPr>
        <p:txBody>
          <a:bodyPr wrap="none" rtlCol="0">
            <a:spAutoFit/>
          </a:bodyPr>
          <a:lstStyle/>
          <a:p>
            <a:r>
              <a:rPr lang="en-IN" sz="2800" b="1" dirty="0">
                <a:latin typeface="Agency FB" panose="020B0503020202020204" pitchFamily="34" charset="0"/>
              </a:rPr>
              <a:t>Pipeline of model and prediction:</a:t>
            </a:r>
          </a:p>
        </p:txBody>
      </p:sp>
      <p:sp>
        <p:nvSpPr>
          <p:cNvPr id="5" name="TextBox 4">
            <a:extLst>
              <a:ext uri="{FF2B5EF4-FFF2-40B4-BE49-F238E27FC236}">
                <a16:creationId xmlns:a16="http://schemas.microsoft.com/office/drawing/2014/main" id="{3DDE318B-2CE8-48B6-BA46-771BF2FC4D56}"/>
              </a:ext>
            </a:extLst>
          </p:cNvPr>
          <p:cNvSpPr txBox="1"/>
          <p:nvPr/>
        </p:nvSpPr>
        <p:spPr>
          <a:xfrm>
            <a:off x="1835321" y="4832481"/>
            <a:ext cx="9488714" cy="843372"/>
          </a:xfrm>
          <a:prstGeom prst="rect">
            <a:avLst/>
          </a:prstGeom>
          <a:noFill/>
        </p:spPr>
        <p:txBody>
          <a:bodyPr wrap="square" rtlCol="0">
            <a:spAutoFit/>
          </a:bodyPr>
          <a:lstStyle/>
          <a:p>
            <a:pPr algn="just">
              <a:lnSpc>
                <a:spcPct val="106000"/>
              </a:lnSpc>
              <a:spcAft>
                <a:spcPts val="800"/>
              </a:spcAft>
            </a:pPr>
            <a:r>
              <a:rPr lang="en-IN" sz="2400" dirty="0">
                <a:effectLst/>
                <a:latin typeface="Agency FB" panose="020B0503020202020204" pitchFamily="34" charset="0"/>
                <a:ea typeface="Calibri" panose="020F0502020204030204" pitchFamily="34" charset="0"/>
                <a:cs typeface="Calibri" panose="020F0502020204030204" pitchFamily="34" charset="0"/>
              </a:rPr>
              <a:t>After separating the train and test data we use Pipeline for model training and prediction as it makes the process simpler.</a:t>
            </a:r>
            <a:endParaRPr lang="en-IN" sz="2400" dirty="0">
              <a:effectLst/>
              <a:latin typeface="Agency FB" panose="020B050302020202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AD767DE0-E10F-4A64-98D8-D072AF8E95D6}"/>
              </a:ext>
            </a:extLst>
          </p:cNvPr>
          <p:cNvSpPr txBox="1"/>
          <p:nvPr/>
        </p:nvSpPr>
        <p:spPr>
          <a:xfrm>
            <a:off x="1835321" y="248305"/>
            <a:ext cx="2542684" cy="523220"/>
          </a:xfrm>
          <a:prstGeom prst="rect">
            <a:avLst/>
          </a:prstGeom>
          <a:noFill/>
        </p:spPr>
        <p:txBody>
          <a:bodyPr wrap="none" rtlCol="0">
            <a:spAutoFit/>
          </a:bodyPr>
          <a:lstStyle/>
          <a:p>
            <a:r>
              <a:rPr lang="en-IN" sz="2800" b="1" dirty="0">
                <a:latin typeface="Agency FB" panose="020B0503020202020204" pitchFamily="34" charset="0"/>
              </a:rPr>
              <a:t>Data Transforming:</a:t>
            </a:r>
          </a:p>
        </p:txBody>
      </p:sp>
      <p:sp>
        <p:nvSpPr>
          <p:cNvPr id="8" name="TextBox 7">
            <a:extLst>
              <a:ext uri="{FF2B5EF4-FFF2-40B4-BE49-F238E27FC236}">
                <a16:creationId xmlns:a16="http://schemas.microsoft.com/office/drawing/2014/main" id="{B11E52FB-3E72-4161-A0EA-AB3F7A780C09}"/>
              </a:ext>
            </a:extLst>
          </p:cNvPr>
          <p:cNvSpPr txBox="1"/>
          <p:nvPr/>
        </p:nvSpPr>
        <p:spPr>
          <a:xfrm>
            <a:off x="1765642" y="771525"/>
            <a:ext cx="9488714" cy="1200329"/>
          </a:xfrm>
          <a:prstGeom prst="rect">
            <a:avLst/>
          </a:prstGeom>
          <a:noFill/>
        </p:spPr>
        <p:txBody>
          <a:bodyPr wrap="square" rtlCol="0">
            <a:spAutoFit/>
          </a:bodyPr>
          <a:lstStyle/>
          <a:p>
            <a:r>
              <a:rPr lang="en-IN" sz="2400" dirty="0">
                <a:effectLst/>
                <a:latin typeface="Agency FB" panose="020B0503020202020204" pitchFamily="34" charset="0"/>
                <a:ea typeface="Calibri" panose="020F0502020204030204" pitchFamily="34" charset="0"/>
              </a:rPr>
              <a:t>label token frequency inverse document frequency vectorizer to transform and fit the ordinal data present in the data set into numerical form. </a:t>
            </a:r>
            <a:r>
              <a:rPr lang="en-IN" sz="2400" dirty="0" err="1">
                <a:effectLst/>
                <a:latin typeface="Agency FB" panose="020B0503020202020204" pitchFamily="34" charset="0"/>
                <a:ea typeface="Calibri" panose="020F0502020204030204" pitchFamily="34" charset="0"/>
              </a:rPr>
              <a:t>Tfidfvectorizer</a:t>
            </a:r>
            <a:r>
              <a:rPr lang="en-IN" sz="2400" dirty="0">
                <a:effectLst/>
                <a:latin typeface="Agency FB" panose="020B0503020202020204" pitchFamily="34" charset="0"/>
                <a:ea typeface="Calibri" panose="020F0502020204030204" pitchFamily="34" charset="0"/>
              </a:rPr>
              <a:t> not convert the data into numerical form but has the ability to normalize the data. </a:t>
            </a:r>
            <a:endParaRPr lang="en-IN" sz="2400" dirty="0">
              <a:latin typeface="Agency FB" panose="020B0503020202020204" pitchFamily="34" charset="0"/>
            </a:endParaRPr>
          </a:p>
        </p:txBody>
      </p:sp>
    </p:spTree>
    <p:extLst>
      <p:ext uri="{BB962C8B-B14F-4D97-AF65-F5344CB8AC3E}">
        <p14:creationId xmlns:p14="http://schemas.microsoft.com/office/powerpoint/2010/main" val="3443150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143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pic>
        <p:nvPicPr>
          <p:cNvPr id="7172" name="Picture 4" descr="Conclusion Icon - Download in Colored Outline Style">
            <a:extLst>
              <a:ext uri="{FF2B5EF4-FFF2-40B4-BE49-F238E27FC236}">
                <a16:creationId xmlns:a16="http://schemas.microsoft.com/office/drawing/2014/main" id="{4EC13D9A-75F6-42D7-8DC0-8A0E75F5E4B0}"/>
              </a:ext>
            </a:extLst>
          </p:cNvPr>
          <p:cNvPicPr>
            <a:picLocks noChangeAspect="1" noChangeArrowheads="1"/>
          </p:cNvPicPr>
          <p:nvPr/>
        </p:nvPicPr>
        <p:blipFill>
          <a:blip r:embed="rId3">
            <a:alphaModFix amt="44000"/>
            <a:extLst>
              <a:ext uri="{28A0092B-C50C-407E-A947-70E740481C1C}">
                <a14:useLocalDpi xmlns:a14="http://schemas.microsoft.com/office/drawing/2010/main" val="0"/>
              </a:ext>
            </a:extLst>
          </a:blip>
          <a:srcRect/>
          <a:stretch>
            <a:fillRect/>
          </a:stretch>
        </p:blipFill>
        <p:spPr bwMode="auto">
          <a:xfrm>
            <a:off x="9506858" y="192314"/>
            <a:ext cx="2481943" cy="2438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5">
            <a:extLst>
              <a:ext uri="{FF2B5EF4-FFF2-40B4-BE49-F238E27FC236}">
                <a16:creationId xmlns:a16="http://schemas.microsoft.com/office/drawing/2014/main" id="{54DBF136-46CB-47A2-AC9D-32FAA075D5C4}"/>
              </a:ext>
            </a:extLst>
          </p:cNvPr>
          <p:cNvSpPr>
            <a:spLocks noChangeArrowheads="1"/>
          </p:cNvSpPr>
          <p:nvPr/>
        </p:nvSpPr>
        <p:spPr bwMode="auto">
          <a:xfrm>
            <a:off x="571500" y="1499634"/>
            <a:ext cx="9506858" cy="2262158"/>
          </a:xfrm>
          <a:prstGeom prst="rect">
            <a:avLst/>
          </a:prstGeom>
          <a:noFill/>
          <a:ln>
            <a:noFill/>
          </a:ln>
          <a:effectLst/>
        </p:spPr>
        <p:txBody>
          <a:bodyPr vert="horz" wrap="square" lIns="457056"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Below the keys point in Summarizing the data analysis of Micro Credit</a:t>
            </a:r>
            <a:r>
              <a:rPr lang="en-US" altLang="en-US" sz="2400" dirty="0">
                <a:solidFill>
                  <a:srgbClr val="000000"/>
                </a:solidFill>
                <a:latin typeface="Agency FB" panose="020B0503020202020204" pitchFamily="34" charset="0"/>
                <a:ea typeface="Times New Roman" panose="02020603050405020304" pitchFamily="18" charset="0"/>
                <a:cs typeface="Times New Roman" panose="02020603050405020304" pitchFamily="18" charset="0"/>
              </a:rPr>
              <a:t> Prediction</a:t>
            </a: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 data:</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 Size of the Dataset is </a:t>
            </a:r>
            <a:r>
              <a:rPr lang="en-US" altLang="en-US" sz="2400" dirty="0">
                <a:solidFill>
                  <a:srgbClr val="000000"/>
                </a:solidFill>
                <a:latin typeface="Agency FB" panose="020B0503020202020204" pitchFamily="34" charset="0"/>
                <a:ea typeface="Times New Roman" panose="02020603050405020304" pitchFamily="18" charset="0"/>
                <a:cs typeface="Times New Roman" panose="02020603050405020304" pitchFamily="18" charset="0"/>
              </a:rPr>
              <a:t>159571 rows </a:t>
            </a: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No missing values in the dataset.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Converted text data into numerical data.</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Separate features and prediction variables into two separate list.</a:t>
            </a:r>
          </a:p>
        </p:txBody>
      </p:sp>
    </p:spTree>
    <p:extLst>
      <p:ext uri="{BB962C8B-B14F-4D97-AF65-F5344CB8AC3E}">
        <p14:creationId xmlns:p14="http://schemas.microsoft.com/office/powerpoint/2010/main" val="1327156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stretch>
            <a:fillRect t="-17000" b="-17000"/>
          </a:stretch>
        </a:blipFill>
        <a:effectLst/>
      </p:bgPr>
    </p:bg>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FB75037D-061D-4C7E-AA22-60CB3DAEB9B1}"/>
              </a:ext>
            </a:extLst>
          </p:cNvPr>
          <p:cNvSpPr>
            <a:spLocks noChangeArrowheads="1"/>
          </p:cNvSpPr>
          <p:nvPr/>
        </p:nvSpPr>
        <p:spPr bwMode="auto">
          <a:xfrm>
            <a:off x="600529" y="1873879"/>
            <a:ext cx="9506858" cy="2631490"/>
          </a:xfrm>
          <a:prstGeom prst="rect">
            <a:avLst/>
          </a:prstGeom>
          <a:noFill/>
          <a:ln>
            <a:noFill/>
          </a:ln>
          <a:effectLst/>
        </p:spPr>
        <p:txBody>
          <a:bodyPr vert="horz" wrap="square" lIns="457056" tIns="45720" rIns="91440" bIns="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Splitting the Data into Train and Test sets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Pipelin</a:t>
            </a:r>
            <a:r>
              <a:rPr lang="en-US" altLang="en-US" sz="2400" dirty="0">
                <a:solidFill>
                  <a:srgbClr val="000000"/>
                </a:solidFill>
                <a:latin typeface="Agency FB" panose="020B0503020202020204" pitchFamily="34" charset="0"/>
                <a:ea typeface="Times New Roman" panose="02020603050405020304" pitchFamily="18" charset="0"/>
                <a:cs typeface="Times New Roman" panose="02020603050405020304" pitchFamily="18" charset="0"/>
              </a:rPr>
              <a:t>ing the model</a:t>
            </a:r>
            <a:endPar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rgbClr val="000000"/>
                </a:solidFill>
                <a:latin typeface="Agency FB" panose="020B0503020202020204" pitchFamily="34" charset="0"/>
                <a:ea typeface="Times New Roman" panose="02020603050405020304" pitchFamily="18" charset="0"/>
                <a:cs typeface="Times New Roman" panose="02020603050405020304" pitchFamily="18" charset="0"/>
              </a:rPr>
              <a:t>Using hyperparameter tuning to get the best estimator for the model</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Model Training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rgbClr val="000000"/>
                </a:solidFill>
                <a:latin typeface="Agency FB" panose="020B0503020202020204" pitchFamily="34" charset="0"/>
                <a:ea typeface="Times New Roman" panose="02020603050405020304" pitchFamily="18" charset="0"/>
                <a:cs typeface="Times New Roman" panose="02020603050405020304" pitchFamily="18" charset="0"/>
              </a:rPr>
              <a:t>Cross Validation</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Model Testing</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rgbClr val="000000"/>
                </a:solidFill>
                <a:latin typeface="Agency FB" panose="020B0503020202020204" pitchFamily="34" charset="0"/>
                <a:ea typeface="Times New Roman" panose="02020603050405020304" pitchFamily="18" charset="0"/>
                <a:cs typeface="Times New Roman" panose="02020603050405020304" pitchFamily="18" charset="0"/>
              </a:rPr>
              <a:t>Saving the model</a:t>
            </a:r>
            <a:endPar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F4FD65E-360E-42B4-A1BD-97F43F700FB7}"/>
              </a:ext>
            </a:extLst>
          </p:cNvPr>
          <p:cNvSpPr txBox="1"/>
          <p:nvPr/>
        </p:nvSpPr>
        <p:spPr>
          <a:xfrm>
            <a:off x="1175657" y="1103251"/>
            <a:ext cx="3900427" cy="584775"/>
          </a:xfrm>
          <a:prstGeom prst="rect">
            <a:avLst/>
          </a:prstGeom>
          <a:noFill/>
        </p:spPr>
        <p:txBody>
          <a:bodyPr wrap="none" rtlCol="0">
            <a:spAutoFit/>
          </a:bodyPr>
          <a:lstStyle/>
          <a:p>
            <a:r>
              <a:rPr lang="en-IN" sz="3200" b="1" dirty="0">
                <a:latin typeface="Agency FB" panose="020B0503020202020204" pitchFamily="34" charset="0"/>
              </a:rPr>
              <a:t>Model Training and Testing</a:t>
            </a:r>
          </a:p>
        </p:txBody>
      </p:sp>
    </p:spTree>
    <p:extLst>
      <p:ext uri="{BB962C8B-B14F-4D97-AF65-F5344CB8AC3E}">
        <p14:creationId xmlns:p14="http://schemas.microsoft.com/office/powerpoint/2010/main" val="1660724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stretch>
            <a:fillRect t="-17000" b="-17000"/>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63702F-7F51-52A1-69B3-A922D0ED9C01}"/>
              </a:ext>
            </a:extLst>
          </p:cNvPr>
          <p:cNvPicPr>
            <a:picLocks noChangeAspect="1"/>
          </p:cNvPicPr>
          <p:nvPr/>
        </p:nvPicPr>
        <p:blipFill>
          <a:blip r:embed="rId3"/>
          <a:stretch>
            <a:fillRect/>
          </a:stretch>
        </p:blipFill>
        <p:spPr>
          <a:xfrm>
            <a:off x="2489050" y="1434905"/>
            <a:ext cx="6822203" cy="3587262"/>
          </a:xfrm>
          <a:prstGeom prst="rect">
            <a:avLst/>
          </a:prstGeom>
        </p:spPr>
      </p:pic>
    </p:spTree>
    <p:extLst>
      <p:ext uri="{BB962C8B-B14F-4D97-AF65-F5344CB8AC3E}">
        <p14:creationId xmlns:p14="http://schemas.microsoft.com/office/powerpoint/2010/main" val="2815001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stretch>
            <a:fillRect t="-17000" b="-17000"/>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8B7380B-7CCA-D68E-DC71-643FF1B83A5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59184" y="928840"/>
            <a:ext cx="7273632" cy="5000320"/>
          </a:xfrm>
          <a:prstGeom prst="rect">
            <a:avLst/>
          </a:prstGeom>
        </p:spPr>
      </p:pic>
    </p:spTree>
    <p:extLst>
      <p:ext uri="{BB962C8B-B14F-4D97-AF65-F5344CB8AC3E}">
        <p14:creationId xmlns:p14="http://schemas.microsoft.com/office/powerpoint/2010/main" val="240041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3000"/>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CE93B4-FAA0-4601-B0B7-ADA8581EC19A}"/>
              </a:ext>
            </a:extLst>
          </p:cNvPr>
          <p:cNvSpPr txBox="1"/>
          <p:nvPr/>
        </p:nvSpPr>
        <p:spPr>
          <a:xfrm>
            <a:off x="377371" y="4136572"/>
            <a:ext cx="11437258" cy="1453539"/>
          </a:xfrm>
          <a:prstGeom prst="rect">
            <a:avLst/>
          </a:prstGeom>
          <a:noFill/>
        </p:spPr>
        <p:txBody>
          <a:bodyPr wrap="square" rtlCol="0">
            <a:spAutoFit/>
          </a:bodyPr>
          <a:lstStyle/>
          <a:p>
            <a:pPr algn="just">
              <a:lnSpc>
                <a:spcPct val="107000"/>
              </a:lnSpc>
              <a:spcAft>
                <a:spcPts val="800"/>
              </a:spcAft>
            </a:pPr>
            <a:r>
              <a:rPr lang="en-IN" sz="2400" b="1" dirty="0">
                <a:effectLst/>
                <a:latin typeface="Agency FB" panose="020B0503020202020204" pitchFamily="34" charset="0"/>
                <a:ea typeface="Calibri" panose="020F0502020204030204" pitchFamily="34" charset="0"/>
                <a:cs typeface="Calibri" panose="020F0502020204030204" pitchFamily="34" charset="0"/>
              </a:rPr>
              <a:t>Conclusion:</a:t>
            </a:r>
            <a:endParaRPr lang="en-IN" sz="2400" dirty="0">
              <a:effectLst/>
              <a:latin typeface="Agency FB" panose="020B0503020202020204" pitchFamily="34" charset="0"/>
              <a:ea typeface="Calibri" panose="020F0502020204030204" pitchFamily="34" charset="0"/>
              <a:cs typeface="Times New Roman" panose="02020603050405020304" pitchFamily="18" charset="0"/>
            </a:endParaRPr>
          </a:p>
          <a:p>
            <a:pPr algn="just">
              <a:lnSpc>
                <a:spcPct val="106000"/>
              </a:lnSpc>
              <a:spcAft>
                <a:spcPts val="800"/>
              </a:spcAft>
            </a:pPr>
            <a:r>
              <a:rPr lang="en-IN" sz="2400" dirty="0">
                <a:effectLst/>
                <a:latin typeface="Agency FB" panose="020B0503020202020204" pitchFamily="34" charset="0"/>
                <a:ea typeface="Calibri" panose="020F0502020204030204" pitchFamily="34" charset="0"/>
                <a:cs typeface="Calibri" panose="020F0502020204030204" pitchFamily="34" charset="0"/>
              </a:rPr>
              <a:t>In the whole dataset the top 15 words which were visualized must have the most influence on the label columns. </a:t>
            </a:r>
            <a:endParaRPr lang="en-IN" sz="2400" dirty="0">
              <a:effectLst/>
              <a:latin typeface="Agency FB" panose="020B0503020202020204" pitchFamily="34" charset="0"/>
              <a:ea typeface="Calibri" panose="020F0502020204030204" pitchFamily="34" charset="0"/>
              <a:cs typeface="Times New Roman" panose="02020603050405020304" pitchFamily="18" charset="0"/>
            </a:endParaRPr>
          </a:p>
          <a:p>
            <a:endParaRPr lang="en-IN" sz="2400" dirty="0">
              <a:latin typeface="Agency FB" panose="020B0503020202020204" pitchFamily="34" charset="0"/>
            </a:endParaRPr>
          </a:p>
        </p:txBody>
      </p:sp>
      <p:sp>
        <p:nvSpPr>
          <p:cNvPr id="3" name="TextBox 2">
            <a:extLst>
              <a:ext uri="{FF2B5EF4-FFF2-40B4-BE49-F238E27FC236}">
                <a16:creationId xmlns:a16="http://schemas.microsoft.com/office/drawing/2014/main" id="{CAED8A3D-31B2-4EEB-83AF-12A8F9E9459A}"/>
              </a:ext>
            </a:extLst>
          </p:cNvPr>
          <p:cNvSpPr txBox="1"/>
          <p:nvPr/>
        </p:nvSpPr>
        <p:spPr>
          <a:xfrm>
            <a:off x="377372" y="551543"/>
            <a:ext cx="11437258" cy="2628092"/>
          </a:xfrm>
          <a:prstGeom prst="rect">
            <a:avLst/>
          </a:prstGeom>
          <a:noFill/>
        </p:spPr>
        <p:txBody>
          <a:bodyPr wrap="square" rtlCol="0">
            <a:spAutoFit/>
          </a:bodyPr>
          <a:lstStyle/>
          <a:p>
            <a:pPr>
              <a:lnSpc>
                <a:spcPct val="107000"/>
              </a:lnSpc>
              <a:spcAft>
                <a:spcPts val="800"/>
              </a:spcAft>
            </a:pPr>
            <a:r>
              <a:rPr lang="en-IN" sz="2400" b="1" dirty="0">
                <a:effectLst/>
                <a:latin typeface="Agency FB" panose="020B0503020202020204" pitchFamily="34" charset="0"/>
                <a:ea typeface="Calibri" panose="020F0502020204030204" pitchFamily="34" charset="0"/>
                <a:cs typeface="Times New Roman" panose="02020603050405020304" pitchFamily="18" charset="0"/>
              </a:rPr>
              <a:t>Limitations of this work and Scope for Future Work:</a:t>
            </a:r>
            <a:endParaRPr lang="en-IN" sz="2400" dirty="0">
              <a:effectLst/>
              <a:latin typeface="Agency FB" panose="020B050302020202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2400" dirty="0">
                <a:effectLst/>
                <a:latin typeface="Agency FB" panose="020B0503020202020204" pitchFamily="34" charset="0"/>
                <a:ea typeface="Calibri" panose="020F0502020204030204" pitchFamily="34" charset="0"/>
                <a:cs typeface="Times New Roman" panose="02020603050405020304" pitchFamily="18" charset="0"/>
              </a:rPr>
              <a:t>The label predicted are only limited to particular malignant comment. When we try to predict for label the machine learning model will fail. To improve the model efficiency, we can add more of failure label in order to balance the data and get much improved precision, recall and f1-score for the given model. Also by removing more unnecessary words from the data which are not affecting the output data the model can be improvised.</a:t>
            </a:r>
          </a:p>
          <a:p>
            <a:endParaRPr lang="en-IN" sz="2400" dirty="0">
              <a:latin typeface="Agency FB" panose="020B0503020202020204" pitchFamily="34" charset="0"/>
            </a:endParaRPr>
          </a:p>
        </p:txBody>
      </p:sp>
    </p:spTree>
    <p:extLst>
      <p:ext uri="{BB962C8B-B14F-4D97-AF65-F5344CB8AC3E}">
        <p14:creationId xmlns:p14="http://schemas.microsoft.com/office/powerpoint/2010/main" val="4051642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8000"/>
            <a:lum/>
          </a:blip>
          <a:srcRect/>
          <a:stretch>
            <a:fillRect t="-3000" b="-3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58D0F24-96EB-4363-95A0-5D6859B9FA63}"/>
              </a:ext>
            </a:extLst>
          </p:cNvPr>
          <p:cNvSpPr txBox="1"/>
          <p:nvPr/>
        </p:nvSpPr>
        <p:spPr>
          <a:xfrm>
            <a:off x="3129263" y="181957"/>
            <a:ext cx="7027611" cy="6494085"/>
          </a:xfrm>
          <a:prstGeom prst="rect">
            <a:avLst/>
          </a:prstGeom>
          <a:noFill/>
        </p:spPr>
        <p:txBody>
          <a:bodyPr wrap="square" rtlCol="0">
            <a:spAutoFit/>
          </a:bodyPr>
          <a:lstStyle/>
          <a:p>
            <a:r>
              <a:rPr lang="en-IN" sz="3200" b="1" dirty="0">
                <a:latin typeface="Britannic Bold" panose="020B0903060703020204" pitchFamily="34" charset="0"/>
              </a:rPr>
              <a:t>Abstract</a:t>
            </a:r>
          </a:p>
          <a:p>
            <a:endParaRPr lang="en-IN" sz="3200" b="1" dirty="0">
              <a:latin typeface="Britannic Bold" panose="020B0903060703020204" pitchFamily="34" charset="0"/>
            </a:endParaRPr>
          </a:p>
          <a:p>
            <a:r>
              <a:rPr lang="en-IN" sz="3200" b="1" dirty="0">
                <a:latin typeface="Britannic Bold" panose="020B0903060703020204" pitchFamily="34" charset="0"/>
              </a:rPr>
              <a:t>Introduction</a:t>
            </a:r>
          </a:p>
          <a:p>
            <a:endParaRPr lang="en-IN" sz="3200" b="1" dirty="0">
              <a:latin typeface="Britannic Bold" panose="020B0903060703020204" pitchFamily="34" charset="0"/>
            </a:endParaRPr>
          </a:p>
          <a:p>
            <a:r>
              <a:rPr lang="en-IN" sz="3200" b="1" dirty="0">
                <a:latin typeface="Britannic Bold" panose="020B0903060703020204" pitchFamily="34" charset="0"/>
              </a:rPr>
              <a:t>Descriptive Analysis</a:t>
            </a:r>
          </a:p>
          <a:p>
            <a:endParaRPr lang="en-IN" sz="3200" b="1" dirty="0">
              <a:latin typeface="Britannic Bold" panose="020B0903060703020204" pitchFamily="34" charset="0"/>
            </a:endParaRPr>
          </a:p>
          <a:p>
            <a:r>
              <a:rPr lang="en-IN" sz="3200" b="1" dirty="0">
                <a:latin typeface="Britannic Bold" panose="020B0903060703020204" pitchFamily="34" charset="0"/>
              </a:rPr>
              <a:t>Data cleaning and modifying</a:t>
            </a:r>
          </a:p>
          <a:p>
            <a:endParaRPr lang="en-IN" sz="3200" b="1" dirty="0">
              <a:latin typeface="Britannic Bold" panose="020B0903060703020204" pitchFamily="34" charset="0"/>
            </a:endParaRPr>
          </a:p>
          <a:p>
            <a:r>
              <a:rPr lang="en-IN" sz="3200" b="1" dirty="0">
                <a:latin typeface="Britannic Bold" panose="020B0903060703020204" pitchFamily="34" charset="0"/>
              </a:rPr>
              <a:t>Data Visualization</a:t>
            </a:r>
          </a:p>
          <a:p>
            <a:endParaRPr lang="en-IN" sz="3200" b="1" dirty="0">
              <a:latin typeface="Britannic Bold" panose="020B0903060703020204" pitchFamily="34" charset="0"/>
            </a:endParaRPr>
          </a:p>
          <a:p>
            <a:r>
              <a:rPr lang="en-IN" sz="3200" b="1" dirty="0">
                <a:latin typeface="Britannic Bold" panose="020B0903060703020204" pitchFamily="34" charset="0"/>
              </a:rPr>
              <a:t>Feature Selection and Model Training</a:t>
            </a:r>
          </a:p>
          <a:p>
            <a:endParaRPr lang="en-IN" sz="3200" b="1" dirty="0">
              <a:latin typeface="Britannic Bold" panose="020B0903060703020204" pitchFamily="34" charset="0"/>
            </a:endParaRPr>
          </a:p>
          <a:p>
            <a:r>
              <a:rPr lang="en-IN" sz="3200" b="1" dirty="0">
                <a:latin typeface="Britannic Bold" panose="020B0903060703020204" pitchFamily="34" charset="0"/>
              </a:rPr>
              <a:t>Conclusion</a:t>
            </a:r>
          </a:p>
        </p:txBody>
      </p:sp>
    </p:spTree>
    <p:extLst>
      <p:ext uri="{BB962C8B-B14F-4D97-AF65-F5344CB8AC3E}">
        <p14:creationId xmlns:p14="http://schemas.microsoft.com/office/powerpoint/2010/main" val="1552070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94CE34C-818F-4C0B-A3DF-76F2CD337B0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rcRect t="5984" b="5984"/>
          <a:stretch>
            <a:fillRect/>
          </a:stretch>
        </p:blipFill>
        <p:spPr bwMode="auto">
          <a:xfrm>
            <a:off x="0" y="0"/>
            <a:ext cx="12192000" cy="6858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0DCDF13-276A-49BF-AC2C-FC22E83DEF90}"/>
              </a:ext>
            </a:extLst>
          </p:cNvPr>
          <p:cNvSpPr txBox="1"/>
          <p:nvPr/>
        </p:nvSpPr>
        <p:spPr>
          <a:xfrm>
            <a:off x="415558" y="1447800"/>
            <a:ext cx="10652492" cy="2923877"/>
          </a:xfrm>
          <a:prstGeom prst="rect">
            <a:avLst/>
          </a:prstGeom>
          <a:noFill/>
        </p:spPr>
        <p:txBody>
          <a:bodyPr wrap="square" rtlCol="0">
            <a:spAutoFit/>
          </a:bodyPr>
          <a:lstStyle/>
          <a:p>
            <a:pPr algn="ctr"/>
            <a:r>
              <a:rPr lang="en-IN" sz="4000" b="1" dirty="0">
                <a:solidFill>
                  <a:srgbClr val="000000"/>
                </a:solidFill>
                <a:effectLst/>
                <a:latin typeface="Agency FB" panose="020B0503020202020204" pitchFamily="34" charset="0"/>
                <a:ea typeface="Calibri" panose="020F0502020204030204" pitchFamily="34" charset="0"/>
                <a:cs typeface="Times New Roman" panose="02020603050405020304" pitchFamily="18" charset="0"/>
              </a:rPr>
              <a:t>Abstract</a:t>
            </a:r>
          </a:p>
          <a:p>
            <a:pPr algn="ctr"/>
            <a:endParaRPr lang="en-IN" sz="3600" dirty="0">
              <a:solidFill>
                <a:srgbClr val="000000"/>
              </a:solidFill>
              <a:effectLst/>
              <a:latin typeface="Agency FB" panose="020B0503020202020204" pitchFamily="34" charset="0"/>
              <a:ea typeface="Calibri" panose="020F0502020204030204" pitchFamily="34" charset="0"/>
              <a:cs typeface="Times New Roman" panose="02020603050405020304" pitchFamily="18" charset="0"/>
            </a:endParaRPr>
          </a:p>
          <a:p>
            <a:pPr algn="just"/>
            <a:r>
              <a:rPr lang="en-IN" sz="3600" dirty="0">
                <a:solidFill>
                  <a:srgbClr val="000000"/>
                </a:solidFill>
                <a:latin typeface="Agency FB" panose="020B0503020202020204" pitchFamily="34" charset="0"/>
                <a:ea typeface="Calibri" panose="020F0502020204030204" pitchFamily="34" charset="0"/>
                <a:cs typeface="Times New Roman" panose="02020603050405020304" pitchFamily="18" charset="0"/>
              </a:rPr>
              <a:t>D</a:t>
            </a:r>
            <a:r>
              <a:rPr lang="en-IN" sz="3600" dirty="0">
                <a:solidFill>
                  <a:srgbClr val="000000"/>
                </a:solidFill>
                <a:effectLst/>
                <a:latin typeface="Agency FB" panose="020B0503020202020204" pitchFamily="34" charset="0"/>
                <a:ea typeface="Calibri" panose="020F0502020204030204" pitchFamily="34" charset="0"/>
                <a:cs typeface="Times New Roman" panose="02020603050405020304" pitchFamily="18" charset="0"/>
              </a:rPr>
              <a:t>ata analysis and model building on provided data </a:t>
            </a:r>
            <a:r>
              <a:rPr lang="en-IN" sz="3600" dirty="0">
                <a:solidFill>
                  <a:srgbClr val="000000"/>
                </a:solidFill>
                <a:latin typeface="Agency FB" panose="020B0503020202020204" pitchFamily="34" charset="0"/>
                <a:ea typeface="Calibri" panose="020F0502020204030204" pitchFamily="34" charset="0"/>
                <a:cs typeface="Times New Roman" panose="02020603050405020304" pitchFamily="18" charset="0"/>
              </a:rPr>
              <a:t>from flip </a:t>
            </a:r>
            <a:r>
              <a:rPr lang="en-IN" sz="3600" dirty="0" err="1">
                <a:solidFill>
                  <a:srgbClr val="000000"/>
                </a:solidFill>
                <a:latin typeface="Agency FB" panose="020B0503020202020204" pitchFamily="34" charset="0"/>
                <a:ea typeface="Calibri" panose="020F0502020204030204" pitchFamily="34" charset="0"/>
                <a:cs typeface="Times New Roman" panose="02020603050405020304" pitchFamily="18" charset="0"/>
              </a:rPr>
              <a:t>robo</a:t>
            </a:r>
            <a:r>
              <a:rPr lang="en-IN" sz="3600" dirty="0">
                <a:solidFill>
                  <a:srgbClr val="000000"/>
                </a:solidFill>
                <a:latin typeface="Agency FB" panose="020B0503020202020204" pitchFamily="34" charset="0"/>
                <a:ea typeface="Calibri" panose="020F0502020204030204" pitchFamily="34" charset="0"/>
                <a:cs typeface="Times New Roman" panose="02020603050405020304" pitchFamily="18" charset="0"/>
              </a:rPr>
              <a:t> technologies to predict the classification of the i.e., if the comment is malignant or not.</a:t>
            </a:r>
            <a:endParaRPr lang="en-IN" sz="3600" dirty="0">
              <a:latin typeface="Agency FB" panose="020B0503020202020204" pitchFamily="34" charset="0"/>
            </a:endParaRPr>
          </a:p>
        </p:txBody>
      </p:sp>
    </p:spTree>
    <p:extLst>
      <p:ext uri="{BB962C8B-B14F-4D97-AF65-F5344CB8AC3E}">
        <p14:creationId xmlns:p14="http://schemas.microsoft.com/office/powerpoint/2010/main" val="3853394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ips on how to write a powerful introduction - Emareye">
            <a:extLst>
              <a:ext uri="{FF2B5EF4-FFF2-40B4-BE49-F238E27FC236}">
                <a16:creationId xmlns:a16="http://schemas.microsoft.com/office/drawing/2014/main" id="{8610497D-8D6C-4B28-B489-BACD2E2E5A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3362" y="0"/>
            <a:ext cx="4105275" cy="19716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98963FA-5176-49FF-A58A-FA53C9662D3A}"/>
              </a:ext>
            </a:extLst>
          </p:cNvPr>
          <p:cNvSpPr txBox="1"/>
          <p:nvPr/>
        </p:nvSpPr>
        <p:spPr>
          <a:xfrm>
            <a:off x="345830" y="2085309"/>
            <a:ext cx="11500339" cy="3192477"/>
          </a:xfrm>
          <a:prstGeom prst="rect">
            <a:avLst/>
          </a:prstGeom>
          <a:noFill/>
        </p:spPr>
        <p:txBody>
          <a:bodyPr wrap="square" rtlCol="0">
            <a:spAutoFit/>
          </a:bodyPr>
          <a:lstStyle/>
          <a:p>
            <a:pPr algn="just">
              <a:lnSpc>
                <a:spcPct val="106000"/>
              </a:lnSpc>
              <a:spcAft>
                <a:spcPts val="800"/>
              </a:spcAft>
            </a:pPr>
            <a:r>
              <a:rPr lang="en-IN" sz="2400" dirty="0">
                <a:effectLst/>
                <a:latin typeface="Agency FB" panose="020B0503020202020204" pitchFamily="34" charset="0"/>
                <a:ea typeface="Calibri" panose="020F0502020204030204" pitchFamily="34" charset="0"/>
                <a:cs typeface="Calibri" panose="020F0502020204030204" pitchFamily="34" charset="0"/>
              </a:rPr>
              <a:t>In this presentation  I will be discussing about text classification of malignant comments by using </a:t>
            </a:r>
            <a:r>
              <a:rPr lang="en-IN" sz="2400" dirty="0" err="1">
                <a:effectLst/>
                <a:latin typeface="Agency FB" panose="020B0503020202020204" pitchFamily="34" charset="0"/>
                <a:ea typeface="Calibri" panose="020F0502020204030204" pitchFamily="34" charset="0"/>
                <a:cs typeface="Calibri" panose="020F0502020204030204" pitchFamily="34" charset="0"/>
              </a:rPr>
              <a:t>nltk</a:t>
            </a:r>
            <a:r>
              <a:rPr lang="en-IN" sz="2400" dirty="0">
                <a:effectLst/>
                <a:latin typeface="Agency FB" panose="020B0503020202020204" pitchFamily="34" charset="0"/>
                <a:ea typeface="Calibri" panose="020F0502020204030204" pitchFamily="34" charset="0"/>
                <a:cs typeface="Calibri" panose="020F0502020204030204" pitchFamily="34" charset="0"/>
              </a:rPr>
              <a:t> library and few of the machine learning models via python and its libraries. Social media platform is one most online surfed platform in today’s world. Social media allows any individual to explore all the happening around the world via test data and visual clipping. It allows us to explore the content that we desire for and enlighten us with knowledge that is there to be grabbed. How much so ever the social media is a boon to us though it is equally bane to us as it leads to whole lot of vitriol and toxic data and comments. Malignant comments are the comments which consists of abusive words, aggressive phrase or the comments which are tend to be cyberbullying and such set of comments are recognized as harmful threat to the social media.</a:t>
            </a:r>
            <a:endParaRPr lang="en-IN" sz="2400" dirty="0">
              <a:effectLst/>
              <a:latin typeface="Agency FB" panose="020B0503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63437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C246046-D128-4E89-A2AF-857089030288}"/>
              </a:ext>
            </a:extLst>
          </p:cNvPr>
          <p:cNvSpPr txBox="1"/>
          <p:nvPr/>
        </p:nvSpPr>
        <p:spPr>
          <a:xfrm>
            <a:off x="596847" y="1126986"/>
            <a:ext cx="10699804" cy="2370777"/>
          </a:xfrm>
          <a:prstGeom prst="rect">
            <a:avLst/>
          </a:prstGeom>
          <a:noFill/>
        </p:spPr>
        <p:txBody>
          <a:bodyPr wrap="square" rtlCol="0">
            <a:spAutoFit/>
          </a:bodyPr>
          <a:lstStyle/>
          <a:p>
            <a:pPr algn="just">
              <a:lnSpc>
                <a:spcPct val="107000"/>
              </a:lnSpc>
              <a:spcAft>
                <a:spcPts val="800"/>
              </a:spcAft>
            </a:pPr>
            <a:r>
              <a:rPr lang="en-IN" sz="3200" b="1" u="sng" dirty="0">
                <a:effectLst/>
                <a:latin typeface="Agency FB" panose="020B0503020202020204" pitchFamily="34" charset="0"/>
                <a:ea typeface="Calibri" panose="020F0502020204030204" pitchFamily="34" charset="0"/>
                <a:cs typeface="Times New Roman" panose="02020603050405020304" pitchFamily="18" charset="0"/>
              </a:rPr>
              <a:t>Objective:</a:t>
            </a:r>
            <a:endParaRPr lang="en-IN" sz="3200" dirty="0">
              <a:effectLst/>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3200" dirty="0">
                <a:effectLst/>
                <a:latin typeface="Agency FB" panose="020B0503020202020204" pitchFamily="34" charset="0"/>
                <a:ea typeface="Calibri" panose="020F0502020204030204" pitchFamily="34" charset="0"/>
                <a:cs typeface="Times New Roman" panose="02020603050405020304" pitchFamily="18" charset="0"/>
              </a:rPr>
              <a:t>Analysis of the data set and summarizing the factor that effect the </a:t>
            </a:r>
            <a:r>
              <a:rPr lang="en-IN" sz="3200" dirty="0">
                <a:latin typeface="Agency FB" panose="020B0503020202020204" pitchFamily="34" charset="0"/>
                <a:ea typeface="Calibri" panose="020F0502020204030204" pitchFamily="34" charset="0"/>
                <a:cs typeface="Times New Roman" panose="02020603050405020304" pitchFamily="18" charset="0"/>
              </a:rPr>
              <a:t>classification of the label</a:t>
            </a:r>
            <a:r>
              <a:rPr lang="en-IN" sz="3200" dirty="0">
                <a:effectLst/>
                <a:latin typeface="Agency FB" panose="020B0503020202020204" pitchFamily="34" charset="0"/>
                <a:ea typeface="Calibri" panose="020F0502020204030204" pitchFamily="34" charset="0"/>
                <a:cs typeface="Times New Roman" panose="02020603050405020304" pitchFamily="18" charset="0"/>
              </a:rPr>
              <a:t>.</a:t>
            </a:r>
          </a:p>
          <a:p>
            <a:endParaRPr lang="en-IN" sz="3200" dirty="0">
              <a:latin typeface="Agency FB" panose="020B0503020202020204" pitchFamily="34" charset="0"/>
            </a:endParaRPr>
          </a:p>
        </p:txBody>
      </p:sp>
      <p:sp>
        <p:nvSpPr>
          <p:cNvPr id="3" name="TextBox 2">
            <a:extLst>
              <a:ext uri="{FF2B5EF4-FFF2-40B4-BE49-F238E27FC236}">
                <a16:creationId xmlns:a16="http://schemas.microsoft.com/office/drawing/2014/main" id="{1DF2750F-297D-4A1F-BD91-22955CCC9F0A}"/>
              </a:ext>
            </a:extLst>
          </p:cNvPr>
          <p:cNvSpPr txBox="1"/>
          <p:nvPr/>
        </p:nvSpPr>
        <p:spPr>
          <a:xfrm>
            <a:off x="3946357" y="209550"/>
            <a:ext cx="4684296" cy="707886"/>
          </a:xfrm>
          <a:prstGeom prst="rect">
            <a:avLst/>
          </a:prstGeom>
          <a:noFill/>
        </p:spPr>
        <p:txBody>
          <a:bodyPr wrap="none" rtlCol="0">
            <a:spAutoFit/>
          </a:bodyPr>
          <a:lstStyle/>
          <a:p>
            <a:r>
              <a:rPr lang="en-IN" sz="4000" b="1" dirty="0">
                <a:latin typeface="Agency FB" panose="020B0503020202020204" pitchFamily="34" charset="0"/>
              </a:rPr>
              <a:t>Exploratory Data Analysis</a:t>
            </a:r>
          </a:p>
        </p:txBody>
      </p:sp>
      <p:sp>
        <p:nvSpPr>
          <p:cNvPr id="4" name="TextBox 3">
            <a:extLst>
              <a:ext uri="{FF2B5EF4-FFF2-40B4-BE49-F238E27FC236}">
                <a16:creationId xmlns:a16="http://schemas.microsoft.com/office/drawing/2014/main" id="{4442EB65-3F9B-4C3A-AFB9-8A61E5AFCCD8}"/>
              </a:ext>
            </a:extLst>
          </p:cNvPr>
          <p:cNvSpPr txBox="1"/>
          <p:nvPr/>
        </p:nvSpPr>
        <p:spPr>
          <a:xfrm>
            <a:off x="596847" y="3167390"/>
            <a:ext cx="6043642" cy="523220"/>
          </a:xfrm>
          <a:prstGeom prst="rect">
            <a:avLst/>
          </a:prstGeom>
          <a:noFill/>
        </p:spPr>
        <p:txBody>
          <a:bodyPr wrap="none" rtlCol="0">
            <a:spAutoFit/>
          </a:bodyPr>
          <a:lstStyle/>
          <a:p>
            <a:r>
              <a:rPr lang="en-IN" sz="2800" b="1" dirty="0">
                <a:latin typeface="Agency FB" panose="020B0503020202020204" pitchFamily="34" charset="0"/>
              </a:rPr>
              <a:t>Understanding the Data Via Descriptive analysis</a:t>
            </a:r>
          </a:p>
        </p:txBody>
      </p:sp>
      <p:sp>
        <p:nvSpPr>
          <p:cNvPr id="5" name="TextBox 4">
            <a:extLst>
              <a:ext uri="{FF2B5EF4-FFF2-40B4-BE49-F238E27FC236}">
                <a16:creationId xmlns:a16="http://schemas.microsoft.com/office/drawing/2014/main" id="{B44D6447-DBB8-4EF8-9DA4-5AE74F3915F4}"/>
              </a:ext>
            </a:extLst>
          </p:cNvPr>
          <p:cNvSpPr txBox="1"/>
          <p:nvPr/>
        </p:nvSpPr>
        <p:spPr>
          <a:xfrm>
            <a:off x="893005" y="4401681"/>
            <a:ext cx="10096500" cy="1815882"/>
          </a:xfrm>
          <a:prstGeom prst="rect">
            <a:avLst/>
          </a:prstGeom>
          <a:noFill/>
        </p:spPr>
        <p:txBody>
          <a:bodyPr wrap="square" rtlCol="0">
            <a:spAutoFit/>
          </a:bodyPr>
          <a:lstStyle/>
          <a:p>
            <a:pPr marL="457200" indent="-457200">
              <a:buFont typeface="Wingdings" panose="05000000000000000000" pitchFamily="2" charset="2"/>
              <a:buChar char="§"/>
            </a:pPr>
            <a:r>
              <a:rPr lang="en-IN" sz="2800" dirty="0">
                <a:latin typeface="Agency FB" panose="020B0503020202020204" pitchFamily="34" charset="0"/>
              </a:rPr>
              <a:t>Size of the train data is large contains only 159571 and 7 rows in train and test respectively. Test data is 153164 and 2 rows</a:t>
            </a:r>
          </a:p>
          <a:p>
            <a:pPr marL="457200" indent="-457200">
              <a:buFont typeface="Wingdings" panose="05000000000000000000" pitchFamily="2" charset="2"/>
              <a:buChar char="§"/>
            </a:pPr>
            <a:endParaRPr lang="en-IN" sz="2800" dirty="0">
              <a:latin typeface="Agency FB" panose="020B0503020202020204" pitchFamily="34" charset="0"/>
            </a:endParaRPr>
          </a:p>
          <a:p>
            <a:pPr marL="457200" indent="-457200">
              <a:buFont typeface="Wingdings" panose="05000000000000000000" pitchFamily="2" charset="2"/>
              <a:buChar char="§"/>
            </a:pPr>
            <a:r>
              <a:rPr lang="en-IN" sz="2800" dirty="0">
                <a:latin typeface="Agency FB" panose="020B0503020202020204" pitchFamily="34" charset="0"/>
              </a:rPr>
              <a:t>Label is the target column</a:t>
            </a:r>
          </a:p>
        </p:txBody>
      </p:sp>
    </p:spTree>
    <p:extLst>
      <p:ext uri="{BB962C8B-B14F-4D97-AF65-F5344CB8AC3E}">
        <p14:creationId xmlns:p14="http://schemas.microsoft.com/office/powerpoint/2010/main" val="2137509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2E2C9C5-E384-4687-9629-487AE3D7904B}"/>
              </a:ext>
            </a:extLst>
          </p:cNvPr>
          <p:cNvSpPr txBox="1"/>
          <p:nvPr/>
        </p:nvSpPr>
        <p:spPr>
          <a:xfrm>
            <a:off x="933450" y="457200"/>
            <a:ext cx="10325100" cy="1384995"/>
          </a:xfrm>
          <a:prstGeom prst="rect">
            <a:avLst/>
          </a:prstGeom>
          <a:noFill/>
        </p:spPr>
        <p:txBody>
          <a:bodyPr wrap="square" rtlCol="0">
            <a:spAutoFit/>
          </a:bodyPr>
          <a:lstStyle/>
          <a:p>
            <a:pPr marL="457200" indent="-457200">
              <a:buFont typeface="Wingdings" panose="05000000000000000000" pitchFamily="2" charset="2"/>
              <a:buChar char="§"/>
            </a:pPr>
            <a:r>
              <a:rPr lang="en-IN" sz="2800" dirty="0">
                <a:latin typeface="Agency FB" panose="020B0503020202020204" pitchFamily="34" charset="0"/>
              </a:rPr>
              <a:t>Data contains does not contain any Null Values </a:t>
            </a:r>
          </a:p>
          <a:p>
            <a:endParaRPr lang="en-IN" sz="2800" dirty="0">
              <a:latin typeface="Agency FB" panose="020B0503020202020204" pitchFamily="34" charset="0"/>
            </a:endParaRPr>
          </a:p>
          <a:p>
            <a:pPr marL="457200" indent="-457200">
              <a:buFont typeface="Wingdings" panose="05000000000000000000" pitchFamily="2" charset="2"/>
              <a:buChar char="§"/>
            </a:pPr>
            <a:r>
              <a:rPr lang="en-IN" sz="2800" dirty="0">
                <a:latin typeface="Agency FB" panose="020B0503020202020204" pitchFamily="34" charset="0"/>
              </a:rPr>
              <a:t>Data contains text in string format</a:t>
            </a:r>
          </a:p>
        </p:txBody>
      </p:sp>
      <p:sp>
        <p:nvSpPr>
          <p:cNvPr id="3" name="TextBox 2">
            <a:extLst>
              <a:ext uri="{FF2B5EF4-FFF2-40B4-BE49-F238E27FC236}">
                <a16:creationId xmlns:a16="http://schemas.microsoft.com/office/drawing/2014/main" id="{49594405-0A2D-46B8-A9CC-79F2175DC0FA}"/>
              </a:ext>
            </a:extLst>
          </p:cNvPr>
          <p:cNvSpPr txBox="1"/>
          <p:nvPr/>
        </p:nvSpPr>
        <p:spPr>
          <a:xfrm>
            <a:off x="492068" y="3733801"/>
            <a:ext cx="11477822" cy="1384995"/>
          </a:xfrm>
          <a:prstGeom prst="rect">
            <a:avLst/>
          </a:prstGeom>
          <a:noFill/>
        </p:spPr>
        <p:txBody>
          <a:bodyPr wrap="none" rtlCol="0">
            <a:spAutoFit/>
          </a:bodyPr>
          <a:lstStyle/>
          <a:p>
            <a:r>
              <a:rPr lang="en-IN" sz="2800" dirty="0">
                <a:latin typeface="Agency FB" panose="020B0503020202020204" pitchFamily="34" charset="0"/>
              </a:rPr>
              <a:t>Descriptive analysis is used as it gives the basic value Insite of the data in our dataset.</a:t>
            </a:r>
          </a:p>
          <a:p>
            <a:r>
              <a:rPr lang="en-IN" sz="2800" dirty="0">
                <a:latin typeface="Agency FB" panose="020B0503020202020204" pitchFamily="34" charset="0"/>
              </a:rPr>
              <a:t>It helps in organize the data and summarize the data while describing the characteristic of data. </a:t>
            </a:r>
          </a:p>
          <a:p>
            <a:endParaRPr lang="en-IN" sz="2800" dirty="0">
              <a:latin typeface="Agency FB" panose="020B0503020202020204" pitchFamily="34" charset="0"/>
            </a:endParaRPr>
          </a:p>
        </p:txBody>
      </p:sp>
    </p:spTree>
    <p:extLst>
      <p:ext uri="{BB962C8B-B14F-4D97-AF65-F5344CB8AC3E}">
        <p14:creationId xmlns:p14="http://schemas.microsoft.com/office/powerpoint/2010/main" val="427228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0EE16F3-4AC4-4AC9-8149-67F8D1424AB3}"/>
              </a:ext>
            </a:extLst>
          </p:cNvPr>
          <p:cNvSpPr txBox="1"/>
          <p:nvPr/>
        </p:nvSpPr>
        <p:spPr>
          <a:xfrm>
            <a:off x="4411083" y="514350"/>
            <a:ext cx="3369833" cy="707886"/>
          </a:xfrm>
          <a:prstGeom prst="rect">
            <a:avLst/>
          </a:prstGeom>
          <a:noFill/>
        </p:spPr>
        <p:txBody>
          <a:bodyPr wrap="none" rtlCol="0">
            <a:spAutoFit/>
          </a:bodyPr>
          <a:lstStyle/>
          <a:p>
            <a:r>
              <a:rPr lang="en-IN" sz="4000" b="1" dirty="0">
                <a:latin typeface="Agency FB" panose="020B0503020202020204" pitchFamily="34" charset="0"/>
              </a:rPr>
              <a:t>Data Visualization </a:t>
            </a:r>
          </a:p>
        </p:txBody>
      </p:sp>
      <p:sp>
        <p:nvSpPr>
          <p:cNvPr id="3" name="TextBox 2">
            <a:extLst>
              <a:ext uri="{FF2B5EF4-FFF2-40B4-BE49-F238E27FC236}">
                <a16:creationId xmlns:a16="http://schemas.microsoft.com/office/drawing/2014/main" id="{82760851-3E6D-465D-8894-F03A7279B7CF}"/>
              </a:ext>
            </a:extLst>
          </p:cNvPr>
          <p:cNvSpPr txBox="1"/>
          <p:nvPr/>
        </p:nvSpPr>
        <p:spPr>
          <a:xfrm>
            <a:off x="1219200" y="1409701"/>
            <a:ext cx="9906000" cy="2677656"/>
          </a:xfrm>
          <a:prstGeom prst="rect">
            <a:avLst/>
          </a:prstGeom>
          <a:noFill/>
        </p:spPr>
        <p:txBody>
          <a:bodyPr wrap="square" rtlCol="0">
            <a:spAutoFit/>
          </a:bodyPr>
          <a:lstStyle/>
          <a:p>
            <a:r>
              <a:rPr lang="en-IN" sz="2800" dirty="0">
                <a:latin typeface="Agency FB" panose="020B0503020202020204" pitchFamily="34" charset="0"/>
              </a:rPr>
              <a:t>Data visualization is one simplest way to get a proper idea about the characteristics of the data just from vision. In much simpler words , we Visualize the descriptive stats of the data in pictorial format. Also the data characteristic are represented in eye soothing way</a:t>
            </a:r>
          </a:p>
          <a:p>
            <a:endParaRPr lang="en-IN" sz="2800" dirty="0">
              <a:latin typeface="Agency FB" panose="020B0503020202020204" pitchFamily="34" charset="0"/>
            </a:endParaRPr>
          </a:p>
          <a:p>
            <a:r>
              <a:rPr lang="en-IN" sz="2800" dirty="0">
                <a:latin typeface="Agency FB" panose="020B0503020202020204" pitchFamily="34" charset="0"/>
              </a:rPr>
              <a:t>Identifying pattern, understanding is the data is more easier through visuals.</a:t>
            </a:r>
          </a:p>
        </p:txBody>
      </p:sp>
    </p:spTree>
    <p:extLst>
      <p:ext uri="{BB962C8B-B14F-4D97-AF65-F5344CB8AC3E}">
        <p14:creationId xmlns:p14="http://schemas.microsoft.com/office/powerpoint/2010/main" val="459822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0F7E2710-FE0E-41A7-BF6F-5970F0B6A13E}"/>
              </a:ext>
            </a:extLst>
          </p:cNvPr>
          <p:cNvSpPr txBox="1"/>
          <p:nvPr/>
        </p:nvSpPr>
        <p:spPr>
          <a:xfrm>
            <a:off x="2743200" y="275771"/>
            <a:ext cx="7250703" cy="523220"/>
          </a:xfrm>
          <a:prstGeom prst="rect">
            <a:avLst/>
          </a:prstGeom>
          <a:noFill/>
        </p:spPr>
        <p:txBody>
          <a:bodyPr wrap="none" rtlCol="0">
            <a:spAutoFit/>
          </a:bodyPr>
          <a:lstStyle/>
          <a:p>
            <a:r>
              <a:rPr lang="en-IN" sz="2800" dirty="0">
                <a:latin typeface="Agency FB" panose="020B0503020202020204" pitchFamily="34" charset="0"/>
              </a:rPr>
              <a:t>Independent variables influencing the target variable pie chart</a:t>
            </a:r>
          </a:p>
        </p:txBody>
      </p:sp>
      <p:pic>
        <p:nvPicPr>
          <p:cNvPr id="6" name="Picture 5">
            <a:extLst>
              <a:ext uri="{FF2B5EF4-FFF2-40B4-BE49-F238E27FC236}">
                <a16:creationId xmlns:a16="http://schemas.microsoft.com/office/drawing/2014/main" id="{44DE5BD1-2ED2-84CC-D364-58D50E42390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3122" y="136031"/>
            <a:ext cx="10287568" cy="6857999"/>
          </a:xfrm>
          <a:prstGeom prst="rect">
            <a:avLst/>
          </a:prstGeom>
        </p:spPr>
      </p:pic>
    </p:spTree>
    <p:extLst>
      <p:ext uri="{BB962C8B-B14F-4D97-AF65-F5344CB8AC3E}">
        <p14:creationId xmlns:p14="http://schemas.microsoft.com/office/powerpoint/2010/main" val="1330374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0F7E2710-FE0E-41A7-BF6F-5970F0B6A13E}"/>
              </a:ext>
            </a:extLst>
          </p:cNvPr>
          <p:cNvSpPr txBox="1"/>
          <p:nvPr/>
        </p:nvSpPr>
        <p:spPr>
          <a:xfrm>
            <a:off x="2743200" y="275771"/>
            <a:ext cx="7250703" cy="523220"/>
          </a:xfrm>
          <a:prstGeom prst="rect">
            <a:avLst/>
          </a:prstGeom>
          <a:noFill/>
        </p:spPr>
        <p:txBody>
          <a:bodyPr wrap="none" rtlCol="0">
            <a:spAutoFit/>
          </a:bodyPr>
          <a:lstStyle/>
          <a:p>
            <a:r>
              <a:rPr lang="en-IN" sz="2800" dirty="0">
                <a:latin typeface="Agency FB" panose="020B0503020202020204" pitchFamily="34" charset="0"/>
              </a:rPr>
              <a:t>Independent variables influencing the target variable pie chart</a:t>
            </a:r>
          </a:p>
        </p:txBody>
      </p:sp>
      <p:pic>
        <p:nvPicPr>
          <p:cNvPr id="6" name="Picture 5">
            <a:extLst>
              <a:ext uri="{FF2B5EF4-FFF2-40B4-BE49-F238E27FC236}">
                <a16:creationId xmlns:a16="http://schemas.microsoft.com/office/drawing/2014/main" id="{60E025B5-B420-CAB3-AA0B-FAFB496829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7994" y="221026"/>
            <a:ext cx="9956012" cy="6636974"/>
          </a:xfrm>
          <a:prstGeom prst="rect">
            <a:avLst/>
          </a:prstGeom>
        </p:spPr>
      </p:pic>
    </p:spTree>
    <p:extLst>
      <p:ext uri="{BB962C8B-B14F-4D97-AF65-F5344CB8AC3E}">
        <p14:creationId xmlns:p14="http://schemas.microsoft.com/office/powerpoint/2010/main" val="255455298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1084</TotalTime>
  <Words>725</Words>
  <Application>Microsoft Office PowerPoint</Application>
  <PresentationFormat>Widescreen</PresentationFormat>
  <Paragraphs>74</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Agency FB</vt:lpstr>
      <vt:lpstr>Arial</vt:lpstr>
      <vt:lpstr>Britannic Bold</vt:lpstr>
      <vt:lpstr>Broadway</vt:lpstr>
      <vt:lpstr>Calibri</vt:lpstr>
      <vt:lpstr>Calibri Light</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LONE WALKER</dc:creator>
  <cp:lastModifiedBy>LONE WALKER</cp:lastModifiedBy>
  <cp:revision>40</cp:revision>
  <dcterms:created xsi:type="dcterms:W3CDTF">2022-03-17T17:25:50Z</dcterms:created>
  <dcterms:modified xsi:type="dcterms:W3CDTF">2022-05-21T15:25:54Z</dcterms:modified>
</cp:coreProperties>
</file>