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3" r:id="rId7"/>
    <p:sldId id="262" r:id="rId8"/>
    <p:sldId id="265" r:id="rId9"/>
    <p:sldId id="266" r:id="rId10"/>
    <p:sldId id="269" r:id="rId11"/>
    <p:sldId id="284" r:id="rId12"/>
    <p:sldId id="285" r:id="rId13"/>
    <p:sldId id="270" r:id="rId14"/>
    <p:sldId id="271" r:id="rId15"/>
    <p:sldId id="275" r:id="rId16"/>
    <p:sldId id="273" r:id="rId17"/>
    <p:sldId id="276" r:id="rId18"/>
    <p:sldId id="277" r:id="rId19"/>
    <p:sldId id="281"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99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68946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24294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2323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B3505-906E-4509-A916-D126B6606344}"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60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B3505-906E-4509-A916-D126B6606344}"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03885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4B3505-906E-4509-A916-D126B6606344}" type="datetimeFigureOut">
              <a:rPr lang="en-IN" smtClean="0"/>
              <a:t>18-04-2022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96242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B3505-906E-4509-A916-D126B6606344}" type="datetimeFigureOut">
              <a:rPr lang="en-IN" smtClean="0"/>
              <a:t>18-04-2022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9350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4B3505-906E-4509-A916-D126B6606344}" type="datetimeFigureOut">
              <a:rPr lang="en-IN" smtClean="0"/>
              <a:t>18-04-2022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14405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4B3505-906E-4509-A916-D126B6606344}" type="datetimeFigureOut">
              <a:rPr lang="en-IN" smtClean="0"/>
              <a:t>18-04-2022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11583E-0F95-4041-8008-7BECD36DE92C}" type="slidenum">
              <a:rPr lang="en-IN" smtClean="0"/>
              <a:t>‹#›</a:t>
            </a:fld>
            <a:endParaRPr lang="en-IN"/>
          </a:p>
        </p:txBody>
      </p:sp>
    </p:spTree>
    <p:extLst>
      <p:ext uri="{BB962C8B-B14F-4D97-AF65-F5344CB8AC3E}">
        <p14:creationId xmlns:p14="http://schemas.microsoft.com/office/powerpoint/2010/main" val="37862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B3505-906E-4509-A916-D126B6606344}"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82858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4B3505-906E-4509-A916-D126B6606344}" type="datetimeFigureOut">
              <a:rPr lang="en-IN" smtClean="0"/>
              <a:t>18-04-2022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11583E-0F95-4041-8008-7BECD36DE92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307020"/>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l="-5000" r="-5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25A9D7-B266-43D3-AD45-9706E7F915A2}"/>
              </a:ext>
            </a:extLst>
          </p:cNvPr>
          <p:cNvSpPr txBox="1"/>
          <p:nvPr/>
        </p:nvSpPr>
        <p:spPr>
          <a:xfrm>
            <a:off x="2363373" y="2598003"/>
            <a:ext cx="7889083" cy="830997"/>
          </a:xfrm>
          <a:prstGeom prst="rect">
            <a:avLst/>
          </a:prstGeom>
          <a:noFill/>
        </p:spPr>
        <p:txBody>
          <a:bodyPr wrap="none" rtlCol="0">
            <a:spAutoFit/>
          </a:bodyPr>
          <a:lstStyle/>
          <a:p>
            <a:r>
              <a:rPr lang="en-IN" sz="4800" b="1" dirty="0">
                <a:latin typeface="Broadway" panose="04040905080B02020502" pitchFamily="82" charset="0"/>
              </a:rPr>
              <a:t>Micro Credit Prediction</a:t>
            </a:r>
          </a:p>
        </p:txBody>
      </p:sp>
      <p:sp>
        <p:nvSpPr>
          <p:cNvPr id="7" name="TextBox 6">
            <a:extLst>
              <a:ext uri="{FF2B5EF4-FFF2-40B4-BE49-F238E27FC236}">
                <a16:creationId xmlns:a16="http://schemas.microsoft.com/office/drawing/2014/main" id="{CB483D56-F46B-4537-8B0C-0C73A3FF212F}"/>
              </a:ext>
            </a:extLst>
          </p:cNvPr>
          <p:cNvSpPr txBox="1"/>
          <p:nvPr/>
        </p:nvSpPr>
        <p:spPr>
          <a:xfrm>
            <a:off x="8734829" y="5281416"/>
            <a:ext cx="2659766" cy="830997"/>
          </a:xfrm>
          <a:prstGeom prst="rect">
            <a:avLst/>
          </a:prstGeom>
          <a:noFill/>
        </p:spPr>
        <p:txBody>
          <a:bodyPr wrap="square" rtlCol="0">
            <a:spAutoFit/>
          </a:bodyPr>
          <a:lstStyle/>
          <a:p>
            <a:r>
              <a:rPr lang="en-IN" sz="2400" b="1" dirty="0" err="1">
                <a:latin typeface="Agency FB" panose="020B0503020202020204" pitchFamily="34" charset="0"/>
              </a:rPr>
              <a:t>Konatala</a:t>
            </a:r>
            <a:r>
              <a:rPr lang="en-IN" sz="2400" b="1" dirty="0">
                <a:latin typeface="Agency FB" panose="020B0503020202020204" pitchFamily="34" charset="0"/>
              </a:rPr>
              <a:t> Mohit</a:t>
            </a:r>
          </a:p>
          <a:p>
            <a:r>
              <a:rPr lang="en-IN" sz="2400" b="1" dirty="0">
                <a:latin typeface="Agency FB" panose="020B0503020202020204" pitchFamily="34" charset="0"/>
              </a:rPr>
              <a:t>Intership-23 , ID-34</a:t>
            </a:r>
          </a:p>
        </p:txBody>
      </p:sp>
    </p:spTree>
    <p:extLst>
      <p:ext uri="{BB962C8B-B14F-4D97-AF65-F5344CB8AC3E}">
        <p14:creationId xmlns:p14="http://schemas.microsoft.com/office/powerpoint/2010/main" val="391798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199641" cy="523220"/>
          </a:xfrm>
          <a:prstGeom prst="rect">
            <a:avLst/>
          </a:prstGeom>
          <a:noFill/>
        </p:spPr>
        <p:txBody>
          <a:bodyPr wrap="none" rtlCol="0">
            <a:spAutoFit/>
          </a:bodyPr>
          <a:lstStyle/>
          <a:p>
            <a:r>
              <a:rPr lang="en-IN" sz="2800" dirty="0">
                <a:latin typeface="Agency FB" panose="020B0503020202020204" pitchFamily="34" charset="0"/>
              </a:rPr>
              <a:t>Bivariate Analysis</a:t>
            </a:r>
          </a:p>
        </p:txBody>
      </p:sp>
      <p:pic>
        <p:nvPicPr>
          <p:cNvPr id="5" name="Picture 4">
            <a:extLst>
              <a:ext uri="{FF2B5EF4-FFF2-40B4-BE49-F238E27FC236}">
                <a16:creationId xmlns:a16="http://schemas.microsoft.com/office/drawing/2014/main" id="{E4CF2BBC-E553-40EF-A1AC-825C26E2C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9954" y="1738880"/>
            <a:ext cx="5212091" cy="3380239"/>
          </a:xfrm>
          <a:prstGeom prst="rect">
            <a:avLst/>
          </a:prstGeom>
        </p:spPr>
      </p:pic>
    </p:spTree>
    <p:extLst>
      <p:ext uri="{BB962C8B-B14F-4D97-AF65-F5344CB8AC3E}">
        <p14:creationId xmlns:p14="http://schemas.microsoft.com/office/powerpoint/2010/main" val="429383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199641" cy="523220"/>
          </a:xfrm>
          <a:prstGeom prst="rect">
            <a:avLst/>
          </a:prstGeom>
          <a:noFill/>
        </p:spPr>
        <p:txBody>
          <a:bodyPr wrap="none" rtlCol="0">
            <a:spAutoFit/>
          </a:bodyPr>
          <a:lstStyle/>
          <a:p>
            <a:r>
              <a:rPr lang="en-IN" sz="2800" dirty="0">
                <a:latin typeface="Agency FB" panose="020B0503020202020204" pitchFamily="34" charset="0"/>
              </a:rPr>
              <a:t>Bivariate Analysis</a:t>
            </a:r>
          </a:p>
        </p:txBody>
      </p:sp>
      <p:pic>
        <p:nvPicPr>
          <p:cNvPr id="5" name="Picture 4">
            <a:extLst>
              <a:ext uri="{FF2B5EF4-FFF2-40B4-BE49-F238E27FC236}">
                <a16:creationId xmlns:a16="http://schemas.microsoft.com/office/drawing/2014/main" id="{FFBFA6A3-9CC3-43D4-B9ED-B0C3E49F0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403" y="1738880"/>
            <a:ext cx="4901194" cy="3380239"/>
          </a:xfrm>
          <a:prstGeom prst="rect">
            <a:avLst/>
          </a:prstGeom>
        </p:spPr>
      </p:pic>
    </p:spTree>
    <p:extLst>
      <p:ext uri="{BB962C8B-B14F-4D97-AF65-F5344CB8AC3E}">
        <p14:creationId xmlns:p14="http://schemas.microsoft.com/office/powerpoint/2010/main" val="400947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199641" cy="523220"/>
          </a:xfrm>
          <a:prstGeom prst="rect">
            <a:avLst/>
          </a:prstGeom>
          <a:noFill/>
        </p:spPr>
        <p:txBody>
          <a:bodyPr wrap="none" rtlCol="0">
            <a:spAutoFit/>
          </a:bodyPr>
          <a:lstStyle/>
          <a:p>
            <a:r>
              <a:rPr lang="en-IN" sz="2800" dirty="0">
                <a:latin typeface="Agency FB" panose="020B0503020202020204" pitchFamily="34" charset="0"/>
              </a:rPr>
              <a:t>Bivariate Analysis</a:t>
            </a:r>
          </a:p>
        </p:txBody>
      </p:sp>
      <p:pic>
        <p:nvPicPr>
          <p:cNvPr id="5" name="Picture 4">
            <a:extLst>
              <a:ext uri="{FF2B5EF4-FFF2-40B4-BE49-F238E27FC236}">
                <a16:creationId xmlns:a16="http://schemas.microsoft.com/office/drawing/2014/main" id="{F69ED065-A750-4A23-9142-4B07B156B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7303" y="1738880"/>
            <a:ext cx="4977394" cy="3380239"/>
          </a:xfrm>
          <a:prstGeom prst="rect">
            <a:avLst/>
          </a:prstGeom>
        </p:spPr>
      </p:pic>
    </p:spTree>
    <p:extLst>
      <p:ext uri="{BB962C8B-B14F-4D97-AF65-F5344CB8AC3E}">
        <p14:creationId xmlns:p14="http://schemas.microsoft.com/office/powerpoint/2010/main" val="21235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2633D684-7B1B-47B0-ABC6-C217B0CB7A35}"/>
              </a:ext>
            </a:extLst>
          </p:cNvPr>
          <p:cNvSpPr txBox="1"/>
          <p:nvPr/>
        </p:nvSpPr>
        <p:spPr>
          <a:xfrm>
            <a:off x="1146628" y="417582"/>
            <a:ext cx="3220753" cy="707886"/>
          </a:xfrm>
          <a:prstGeom prst="rect">
            <a:avLst/>
          </a:prstGeom>
          <a:noFill/>
        </p:spPr>
        <p:txBody>
          <a:bodyPr wrap="none" rtlCol="0">
            <a:spAutoFit/>
          </a:bodyPr>
          <a:lstStyle/>
          <a:p>
            <a:r>
              <a:rPr lang="en-IN" sz="4000" b="1" dirty="0">
                <a:latin typeface="Agency FB" panose="020B0503020202020204" pitchFamily="34" charset="0"/>
              </a:rPr>
              <a:t>Cleaning the Data</a:t>
            </a:r>
          </a:p>
        </p:txBody>
      </p:sp>
      <p:sp>
        <p:nvSpPr>
          <p:cNvPr id="3" name="TextBox 2">
            <a:extLst>
              <a:ext uri="{FF2B5EF4-FFF2-40B4-BE49-F238E27FC236}">
                <a16:creationId xmlns:a16="http://schemas.microsoft.com/office/drawing/2014/main" id="{68C9027C-AB66-44CC-8D2F-E0EA47549224}"/>
              </a:ext>
            </a:extLst>
          </p:cNvPr>
          <p:cNvSpPr txBox="1"/>
          <p:nvPr/>
        </p:nvSpPr>
        <p:spPr>
          <a:xfrm>
            <a:off x="1161142" y="1682368"/>
            <a:ext cx="10450286" cy="954107"/>
          </a:xfrm>
          <a:prstGeom prst="rect">
            <a:avLst/>
          </a:prstGeom>
          <a:noFill/>
        </p:spPr>
        <p:txBody>
          <a:bodyPr wrap="square" rtlCol="0">
            <a:spAutoFit/>
          </a:bodyPr>
          <a:lstStyle/>
          <a:p>
            <a:r>
              <a:rPr lang="en-IN" sz="2800" dirty="0">
                <a:latin typeface="Agency FB" panose="020B0503020202020204" pitchFamily="34" charset="0"/>
              </a:rPr>
              <a:t>Cleaning data is one of the most important procedure in data analysis i.e. detecting and modifying or removing the inaccurate data from the dataset so as improve data quality</a:t>
            </a:r>
          </a:p>
        </p:txBody>
      </p:sp>
      <p:sp>
        <p:nvSpPr>
          <p:cNvPr id="5" name="TextBox 4">
            <a:extLst>
              <a:ext uri="{FF2B5EF4-FFF2-40B4-BE49-F238E27FC236}">
                <a16:creationId xmlns:a16="http://schemas.microsoft.com/office/drawing/2014/main" id="{34BA1F2C-70CD-4398-923B-5FCF0601D328}"/>
              </a:ext>
            </a:extLst>
          </p:cNvPr>
          <p:cNvSpPr txBox="1"/>
          <p:nvPr/>
        </p:nvSpPr>
        <p:spPr>
          <a:xfrm>
            <a:off x="1167741" y="2899349"/>
            <a:ext cx="3592650" cy="4247317"/>
          </a:xfrm>
          <a:prstGeom prst="rect">
            <a:avLst/>
          </a:prstGeom>
          <a:noFill/>
        </p:spPr>
        <p:txBody>
          <a:bodyPr wrap="none" rtlCol="0">
            <a:spAutoFit/>
          </a:bodyPr>
          <a:lstStyle/>
          <a:p>
            <a:r>
              <a:rPr lang="en-IN" sz="2800" b="1" dirty="0">
                <a:latin typeface="Agency FB" panose="020B0503020202020204" pitchFamily="34" charset="0"/>
              </a:rPr>
              <a:t>Tasks in data cleaning:</a:t>
            </a:r>
          </a:p>
          <a:p>
            <a:endParaRPr lang="en-IN" sz="2800" b="1"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Handling null values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Arresting outliers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Removing Skewness if required</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Feature Selection</a:t>
            </a:r>
          </a:p>
          <a:p>
            <a:endParaRPr lang="en-IN" sz="2800" b="1" dirty="0">
              <a:latin typeface="Agency FB" panose="020B0503020202020204" pitchFamily="34" charset="0"/>
            </a:endParaRPr>
          </a:p>
          <a:p>
            <a:endParaRPr lang="en-IN" dirty="0"/>
          </a:p>
        </p:txBody>
      </p:sp>
    </p:spTree>
    <p:extLst>
      <p:ext uri="{BB962C8B-B14F-4D97-AF65-F5344CB8AC3E}">
        <p14:creationId xmlns:p14="http://schemas.microsoft.com/office/powerpoint/2010/main" val="293397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7DDAB4F-FBDE-4DF7-8CB1-3F1F31DA51A2}"/>
              </a:ext>
            </a:extLst>
          </p:cNvPr>
          <p:cNvSpPr txBox="1"/>
          <p:nvPr/>
        </p:nvSpPr>
        <p:spPr>
          <a:xfrm>
            <a:off x="1835321" y="4195734"/>
            <a:ext cx="4674678" cy="523220"/>
          </a:xfrm>
          <a:prstGeom prst="rect">
            <a:avLst/>
          </a:prstGeom>
          <a:noFill/>
        </p:spPr>
        <p:txBody>
          <a:bodyPr wrap="none" rtlCol="0">
            <a:spAutoFit/>
          </a:bodyPr>
          <a:lstStyle/>
          <a:p>
            <a:r>
              <a:rPr lang="en-IN" sz="2800" b="1" dirty="0">
                <a:latin typeface="Agency FB" panose="020B0503020202020204" pitchFamily="34" charset="0"/>
              </a:rPr>
              <a:t>Feature Selection and Normalization:</a:t>
            </a:r>
          </a:p>
        </p:txBody>
      </p:sp>
      <p:sp>
        <p:nvSpPr>
          <p:cNvPr id="5" name="TextBox 4">
            <a:extLst>
              <a:ext uri="{FF2B5EF4-FFF2-40B4-BE49-F238E27FC236}">
                <a16:creationId xmlns:a16="http://schemas.microsoft.com/office/drawing/2014/main" id="{3DDE318B-2CE8-48B6-BA46-771BF2FC4D56}"/>
              </a:ext>
            </a:extLst>
          </p:cNvPr>
          <p:cNvSpPr txBox="1"/>
          <p:nvPr/>
        </p:nvSpPr>
        <p:spPr>
          <a:xfrm>
            <a:off x="1835321" y="4832481"/>
            <a:ext cx="9488714" cy="1200329"/>
          </a:xfrm>
          <a:prstGeom prst="rect">
            <a:avLst/>
          </a:prstGeom>
          <a:noFill/>
        </p:spPr>
        <p:txBody>
          <a:bodyPr wrap="square" rtlCol="0">
            <a:spAutoFit/>
          </a:bodyPr>
          <a:lstStyle/>
          <a:p>
            <a:r>
              <a:rPr lang="en-IN" sz="2400" dirty="0">
                <a:latin typeface="Agency FB" panose="020B0503020202020204" pitchFamily="34" charset="0"/>
              </a:rPr>
              <a:t>Feature selection is done on the basis of corelation (also to remove multi-collinearity) with the target variable and to improve model training. Normalization to remove bias from the data while feeding it to ML.</a:t>
            </a:r>
          </a:p>
        </p:txBody>
      </p:sp>
      <p:sp>
        <p:nvSpPr>
          <p:cNvPr id="7" name="TextBox 6">
            <a:extLst>
              <a:ext uri="{FF2B5EF4-FFF2-40B4-BE49-F238E27FC236}">
                <a16:creationId xmlns:a16="http://schemas.microsoft.com/office/drawing/2014/main" id="{AD767DE0-E10F-4A64-98D8-D072AF8E95D6}"/>
              </a:ext>
            </a:extLst>
          </p:cNvPr>
          <p:cNvSpPr txBox="1"/>
          <p:nvPr/>
        </p:nvSpPr>
        <p:spPr>
          <a:xfrm>
            <a:off x="1835321" y="248305"/>
            <a:ext cx="5546711" cy="523220"/>
          </a:xfrm>
          <a:prstGeom prst="rect">
            <a:avLst/>
          </a:prstGeom>
          <a:noFill/>
        </p:spPr>
        <p:txBody>
          <a:bodyPr wrap="none" rtlCol="0">
            <a:spAutoFit/>
          </a:bodyPr>
          <a:lstStyle/>
          <a:p>
            <a:r>
              <a:rPr lang="en-IN" sz="2800" b="1" dirty="0">
                <a:latin typeface="Agency FB" panose="020B0503020202020204" pitchFamily="34" charset="0"/>
              </a:rPr>
              <a:t>Arresting outliers observed in visualization:</a:t>
            </a:r>
          </a:p>
        </p:txBody>
      </p:sp>
      <p:sp>
        <p:nvSpPr>
          <p:cNvPr id="8" name="TextBox 7">
            <a:extLst>
              <a:ext uri="{FF2B5EF4-FFF2-40B4-BE49-F238E27FC236}">
                <a16:creationId xmlns:a16="http://schemas.microsoft.com/office/drawing/2014/main" id="{B11E52FB-3E72-4161-A0EA-AB3F7A780C09}"/>
              </a:ext>
            </a:extLst>
          </p:cNvPr>
          <p:cNvSpPr txBox="1"/>
          <p:nvPr/>
        </p:nvSpPr>
        <p:spPr>
          <a:xfrm>
            <a:off x="1765642" y="771525"/>
            <a:ext cx="9488714" cy="461665"/>
          </a:xfrm>
          <a:prstGeom prst="rect">
            <a:avLst/>
          </a:prstGeom>
          <a:noFill/>
        </p:spPr>
        <p:txBody>
          <a:bodyPr wrap="square" rtlCol="0">
            <a:spAutoFit/>
          </a:bodyPr>
          <a:lstStyle/>
          <a:p>
            <a:r>
              <a:rPr lang="en-IN" sz="2400" dirty="0">
                <a:latin typeface="Agency FB" panose="020B0503020202020204" pitchFamily="34" charset="0"/>
              </a:rPr>
              <a:t>Some of the columns have outliers and have to dealt with accordingly. Example is shown below.</a:t>
            </a:r>
          </a:p>
        </p:txBody>
      </p:sp>
      <p:pic>
        <p:nvPicPr>
          <p:cNvPr id="6" name="Picture 5">
            <a:extLst>
              <a:ext uri="{FF2B5EF4-FFF2-40B4-BE49-F238E27FC236}">
                <a16:creationId xmlns:a16="http://schemas.microsoft.com/office/drawing/2014/main" id="{42F55369-30C2-4BC9-9525-A6E03435614F}"/>
              </a:ext>
            </a:extLst>
          </p:cNvPr>
          <p:cNvPicPr>
            <a:picLocks noChangeAspect="1"/>
          </p:cNvPicPr>
          <p:nvPr/>
        </p:nvPicPr>
        <p:blipFill>
          <a:blip r:embed="rId3"/>
          <a:stretch>
            <a:fillRect/>
          </a:stretch>
        </p:blipFill>
        <p:spPr>
          <a:xfrm>
            <a:off x="1765642" y="1452223"/>
            <a:ext cx="3724795" cy="2524477"/>
          </a:xfrm>
          <a:prstGeom prst="rect">
            <a:avLst/>
          </a:prstGeom>
        </p:spPr>
      </p:pic>
      <p:pic>
        <p:nvPicPr>
          <p:cNvPr id="11" name="Picture 10">
            <a:extLst>
              <a:ext uri="{FF2B5EF4-FFF2-40B4-BE49-F238E27FC236}">
                <a16:creationId xmlns:a16="http://schemas.microsoft.com/office/drawing/2014/main" id="{77C1C8D2-7068-4AC2-ADF0-F2E2C5603B60}"/>
              </a:ext>
            </a:extLst>
          </p:cNvPr>
          <p:cNvPicPr>
            <a:picLocks noChangeAspect="1"/>
          </p:cNvPicPr>
          <p:nvPr/>
        </p:nvPicPr>
        <p:blipFill>
          <a:blip r:embed="rId4"/>
          <a:stretch>
            <a:fillRect/>
          </a:stretch>
        </p:blipFill>
        <p:spPr>
          <a:xfrm>
            <a:off x="7067047" y="1452223"/>
            <a:ext cx="3600953" cy="2657846"/>
          </a:xfrm>
          <a:prstGeom prst="rect">
            <a:avLst/>
          </a:prstGeom>
        </p:spPr>
      </p:pic>
      <p:sp>
        <p:nvSpPr>
          <p:cNvPr id="12" name="Arrow: Right 11">
            <a:extLst>
              <a:ext uri="{FF2B5EF4-FFF2-40B4-BE49-F238E27FC236}">
                <a16:creationId xmlns:a16="http://schemas.microsoft.com/office/drawing/2014/main" id="{76CFF940-EBF9-444B-BF68-D9B362EFC472}"/>
              </a:ext>
            </a:extLst>
          </p:cNvPr>
          <p:cNvSpPr/>
          <p:nvPr/>
        </p:nvSpPr>
        <p:spPr>
          <a:xfrm>
            <a:off x="5732079" y="2391508"/>
            <a:ext cx="969486" cy="46166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43150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FB47077C-510B-41B5-AB8E-925026B1BAE3}"/>
              </a:ext>
            </a:extLst>
          </p:cNvPr>
          <p:cNvSpPr txBox="1"/>
          <p:nvPr/>
        </p:nvSpPr>
        <p:spPr>
          <a:xfrm>
            <a:off x="1524000" y="479137"/>
            <a:ext cx="3716082" cy="584775"/>
          </a:xfrm>
          <a:prstGeom prst="rect">
            <a:avLst/>
          </a:prstGeom>
          <a:noFill/>
        </p:spPr>
        <p:txBody>
          <a:bodyPr wrap="none" rtlCol="0">
            <a:spAutoFit/>
          </a:bodyPr>
          <a:lstStyle/>
          <a:p>
            <a:r>
              <a:rPr lang="en-IN" sz="3200" b="1" dirty="0">
                <a:latin typeface="Agency FB" panose="020B0503020202020204" pitchFamily="34" charset="0"/>
              </a:rPr>
              <a:t>Variance Inflation Factor:</a:t>
            </a:r>
          </a:p>
        </p:txBody>
      </p:sp>
      <p:sp>
        <p:nvSpPr>
          <p:cNvPr id="3" name="TextBox 2">
            <a:extLst>
              <a:ext uri="{FF2B5EF4-FFF2-40B4-BE49-F238E27FC236}">
                <a16:creationId xmlns:a16="http://schemas.microsoft.com/office/drawing/2014/main" id="{D54F304D-5E59-4777-866C-842585A72E1B}"/>
              </a:ext>
            </a:extLst>
          </p:cNvPr>
          <p:cNvSpPr txBox="1"/>
          <p:nvPr/>
        </p:nvSpPr>
        <p:spPr>
          <a:xfrm>
            <a:off x="1524000" y="1191890"/>
            <a:ext cx="9506857" cy="954107"/>
          </a:xfrm>
          <a:prstGeom prst="rect">
            <a:avLst/>
          </a:prstGeom>
          <a:noFill/>
        </p:spPr>
        <p:txBody>
          <a:bodyPr wrap="square" rtlCol="0">
            <a:spAutoFit/>
          </a:bodyPr>
          <a:lstStyle/>
          <a:p>
            <a:r>
              <a:rPr lang="en-IN" sz="2800" dirty="0">
                <a:latin typeface="Agency FB" panose="020B0503020202020204" pitchFamily="34" charset="0"/>
              </a:rPr>
              <a:t>After Normalizing the data and feature selection VIF is used to cross check if there is any existence of multi-collinearity between the independent variable</a:t>
            </a:r>
          </a:p>
        </p:txBody>
      </p:sp>
      <p:sp>
        <p:nvSpPr>
          <p:cNvPr id="5" name="TextBox 4">
            <a:extLst>
              <a:ext uri="{FF2B5EF4-FFF2-40B4-BE49-F238E27FC236}">
                <a16:creationId xmlns:a16="http://schemas.microsoft.com/office/drawing/2014/main" id="{1E4297AD-4ECC-4619-BB44-DEEB27212756}"/>
              </a:ext>
            </a:extLst>
          </p:cNvPr>
          <p:cNvSpPr txBox="1"/>
          <p:nvPr/>
        </p:nvSpPr>
        <p:spPr>
          <a:xfrm>
            <a:off x="5809957" y="2497156"/>
            <a:ext cx="5220900" cy="1815882"/>
          </a:xfrm>
          <a:prstGeom prst="rect">
            <a:avLst/>
          </a:prstGeom>
          <a:noFill/>
        </p:spPr>
        <p:txBody>
          <a:bodyPr wrap="square" rtlCol="0">
            <a:spAutoFit/>
          </a:bodyPr>
          <a:lstStyle/>
          <a:p>
            <a:r>
              <a:rPr lang="en-IN" sz="2800" b="1" dirty="0">
                <a:latin typeface="Agency FB" panose="020B0503020202020204" pitchFamily="34" charset="0"/>
              </a:rPr>
              <a:t>Note :</a:t>
            </a:r>
          </a:p>
          <a:p>
            <a:r>
              <a:rPr lang="en-IN" sz="2800" dirty="0">
                <a:latin typeface="Agency FB" panose="020B0503020202020204" pitchFamily="34" charset="0"/>
              </a:rPr>
              <a:t>VIF and Normalization should done only on independent variables i.e. after splitting the target data column.</a:t>
            </a:r>
          </a:p>
        </p:txBody>
      </p:sp>
      <p:sp>
        <p:nvSpPr>
          <p:cNvPr id="6" name="AutoShape 2">
            <a:extLst>
              <a:ext uri="{FF2B5EF4-FFF2-40B4-BE49-F238E27FC236}">
                <a16:creationId xmlns:a16="http://schemas.microsoft.com/office/drawing/2014/main" id="{D9EB39DB-E6B2-46A2-950B-60EC849DB28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E783538E-796E-41B5-977F-CB1EB7FAA537}"/>
              </a:ext>
            </a:extLst>
          </p:cNvPr>
          <p:cNvPicPr>
            <a:picLocks noChangeAspect="1"/>
          </p:cNvPicPr>
          <p:nvPr/>
        </p:nvPicPr>
        <p:blipFill>
          <a:blip r:embed="rId3"/>
          <a:stretch>
            <a:fillRect/>
          </a:stretch>
        </p:blipFill>
        <p:spPr>
          <a:xfrm>
            <a:off x="1883898" y="2212463"/>
            <a:ext cx="2791215" cy="3658111"/>
          </a:xfrm>
          <a:prstGeom prst="rect">
            <a:avLst/>
          </a:prstGeom>
        </p:spPr>
      </p:pic>
    </p:spTree>
    <p:extLst>
      <p:ext uri="{BB962C8B-B14F-4D97-AF65-F5344CB8AC3E}">
        <p14:creationId xmlns:p14="http://schemas.microsoft.com/office/powerpoint/2010/main" val="2237268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143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pic>
        <p:nvPicPr>
          <p:cNvPr id="7172" name="Picture 4" descr="Conclusion Icon - Download in Colored Outline Style">
            <a:extLst>
              <a:ext uri="{FF2B5EF4-FFF2-40B4-BE49-F238E27FC236}">
                <a16:creationId xmlns:a16="http://schemas.microsoft.com/office/drawing/2014/main" id="{4EC13D9A-75F6-42D7-8DC0-8A0E75F5E4B0}"/>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9506858" y="192314"/>
            <a:ext cx="2481943" cy="2438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54DBF136-46CB-47A2-AC9D-32FAA075D5C4}"/>
              </a:ext>
            </a:extLst>
          </p:cNvPr>
          <p:cNvSpPr>
            <a:spLocks noChangeArrowheads="1"/>
          </p:cNvSpPr>
          <p:nvPr/>
        </p:nvSpPr>
        <p:spPr bwMode="auto">
          <a:xfrm>
            <a:off x="571500" y="1130303"/>
            <a:ext cx="9506858" cy="3000821"/>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Below the keys point in Summarizing the data analysis of Micro Credit</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 Prediction</a:t>
            </a: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data: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Size of the Dataset is </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209593 rows and 34 columns</a:t>
            </a: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No missing values in the dataset.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Converted categorical data into numerical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outliers have been dealt with.</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Feature selection of independent data is done via heatmap and VIF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Separate features and prediction variables into two separate list.</a:t>
            </a:r>
          </a:p>
        </p:txBody>
      </p:sp>
    </p:spTree>
    <p:extLst>
      <p:ext uri="{BB962C8B-B14F-4D97-AF65-F5344CB8AC3E}">
        <p14:creationId xmlns:p14="http://schemas.microsoft.com/office/powerpoint/2010/main" val="1327156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B75037D-061D-4C7E-AA22-60CB3DAEB9B1}"/>
              </a:ext>
            </a:extLst>
          </p:cNvPr>
          <p:cNvSpPr>
            <a:spLocks noChangeArrowheads="1"/>
          </p:cNvSpPr>
          <p:nvPr/>
        </p:nvSpPr>
        <p:spPr bwMode="auto">
          <a:xfrm>
            <a:off x="600529" y="1648796"/>
            <a:ext cx="9506858" cy="2631490"/>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Splitting the Data into Train and Test sets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SMOTE resampling</a:t>
            </a: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Using hyperparameter tuning to get the best estimator for the model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Model Training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Cross Validation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Model Testing</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Saving the model</a:t>
            </a: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4FD65E-360E-42B4-A1BD-97F43F700FB7}"/>
              </a:ext>
            </a:extLst>
          </p:cNvPr>
          <p:cNvSpPr txBox="1"/>
          <p:nvPr/>
        </p:nvSpPr>
        <p:spPr>
          <a:xfrm>
            <a:off x="1175657" y="1103251"/>
            <a:ext cx="3900427" cy="584775"/>
          </a:xfrm>
          <a:prstGeom prst="rect">
            <a:avLst/>
          </a:prstGeom>
          <a:noFill/>
        </p:spPr>
        <p:txBody>
          <a:bodyPr wrap="none" rtlCol="0">
            <a:spAutoFit/>
          </a:bodyPr>
          <a:lstStyle/>
          <a:p>
            <a:r>
              <a:rPr lang="en-IN" sz="3200" b="1" dirty="0">
                <a:latin typeface="Agency FB" panose="020B0503020202020204" pitchFamily="34" charset="0"/>
              </a:rPr>
              <a:t>Model Training and Testing</a:t>
            </a:r>
          </a:p>
        </p:txBody>
      </p:sp>
    </p:spTree>
    <p:extLst>
      <p:ext uri="{BB962C8B-B14F-4D97-AF65-F5344CB8AC3E}">
        <p14:creationId xmlns:p14="http://schemas.microsoft.com/office/powerpoint/2010/main" val="166072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F6766-6A1D-420D-94B2-EDCC6F6E0346}"/>
              </a:ext>
            </a:extLst>
          </p:cNvPr>
          <p:cNvPicPr>
            <a:picLocks noChangeAspect="1"/>
          </p:cNvPicPr>
          <p:nvPr/>
        </p:nvPicPr>
        <p:blipFill>
          <a:blip r:embed="rId3"/>
          <a:stretch>
            <a:fillRect/>
          </a:stretch>
        </p:blipFill>
        <p:spPr>
          <a:xfrm>
            <a:off x="2001810" y="1341086"/>
            <a:ext cx="8188379" cy="3498200"/>
          </a:xfrm>
          <a:prstGeom prst="rect">
            <a:avLst/>
          </a:prstGeom>
        </p:spPr>
      </p:pic>
    </p:spTree>
    <p:extLst>
      <p:ext uri="{BB962C8B-B14F-4D97-AF65-F5344CB8AC3E}">
        <p14:creationId xmlns:p14="http://schemas.microsoft.com/office/powerpoint/2010/main" val="2815001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3490E9-962C-40D7-9DA3-DD45F03AA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907" y="600782"/>
            <a:ext cx="7250186" cy="4984202"/>
          </a:xfrm>
          <a:prstGeom prst="rect">
            <a:avLst/>
          </a:prstGeom>
        </p:spPr>
      </p:pic>
    </p:spTree>
    <p:extLst>
      <p:ext uri="{BB962C8B-B14F-4D97-AF65-F5344CB8AC3E}">
        <p14:creationId xmlns:p14="http://schemas.microsoft.com/office/powerpoint/2010/main" val="24004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3000" b="-3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58D0F24-96EB-4363-95A0-5D6859B9FA63}"/>
              </a:ext>
            </a:extLst>
          </p:cNvPr>
          <p:cNvSpPr txBox="1"/>
          <p:nvPr/>
        </p:nvSpPr>
        <p:spPr>
          <a:xfrm>
            <a:off x="3129263" y="181957"/>
            <a:ext cx="7027611" cy="6494085"/>
          </a:xfrm>
          <a:prstGeom prst="rect">
            <a:avLst/>
          </a:prstGeom>
          <a:noFill/>
        </p:spPr>
        <p:txBody>
          <a:bodyPr wrap="square" rtlCol="0">
            <a:spAutoFit/>
          </a:bodyPr>
          <a:lstStyle/>
          <a:p>
            <a:r>
              <a:rPr lang="en-IN" sz="3200" b="1" dirty="0">
                <a:latin typeface="Britannic Bold" panose="020B0903060703020204" pitchFamily="34" charset="0"/>
              </a:rPr>
              <a:t>Abstract</a:t>
            </a:r>
          </a:p>
          <a:p>
            <a:endParaRPr lang="en-IN" sz="3200" b="1" dirty="0">
              <a:latin typeface="Britannic Bold" panose="020B0903060703020204" pitchFamily="34" charset="0"/>
            </a:endParaRPr>
          </a:p>
          <a:p>
            <a:r>
              <a:rPr lang="en-IN" sz="3200" b="1" dirty="0">
                <a:latin typeface="Britannic Bold" panose="020B0903060703020204" pitchFamily="34" charset="0"/>
              </a:rPr>
              <a:t>Introduction</a:t>
            </a:r>
          </a:p>
          <a:p>
            <a:endParaRPr lang="en-IN" sz="3200" b="1" dirty="0">
              <a:latin typeface="Britannic Bold" panose="020B0903060703020204" pitchFamily="34" charset="0"/>
            </a:endParaRPr>
          </a:p>
          <a:p>
            <a:r>
              <a:rPr lang="en-IN" sz="3200" b="1" dirty="0">
                <a:latin typeface="Britannic Bold" panose="020B0903060703020204" pitchFamily="34" charset="0"/>
              </a:rPr>
              <a:t>Descriptive Analysis</a:t>
            </a:r>
          </a:p>
          <a:p>
            <a:endParaRPr lang="en-IN" sz="3200" b="1" dirty="0">
              <a:latin typeface="Britannic Bold" panose="020B0903060703020204" pitchFamily="34" charset="0"/>
            </a:endParaRPr>
          </a:p>
          <a:p>
            <a:r>
              <a:rPr lang="en-IN" sz="3200" b="1" dirty="0">
                <a:latin typeface="Britannic Bold" panose="020B0903060703020204" pitchFamily="34" charset="0"/>
              </a:rPr>
              <a:t>Data Visualization</a:t>
            </a:r>
          </a:p>
          <a:p>
            <a:endParaRPr lang="en-IN" sz="3200" b="1" dirty="0">
              <a:latin typeface="Britannic Bold" panose="020B0903060703020204" pitchFamily="34" charset="0"/>
            </a:endParaRPr>
          </a:p>
          <a:p>
            <a:r>
              <a:rPr lang="en-IN" sz="3200" b="1" dirty="0">
                <a:latin typeface="Britannic Bold" panose="020B0903060703020204" pitchFamily="34" charset="0"/>
              </a:rPr>
              <a:t>Data cleaning and modifying</a:t>
            </a:r>
          </a:p>
          <a:p>
            <a:endParaRPr lang="en-IN" sz="3200" b="1" dirty="0">
              <a:latin typeface="Britannic Bold" panose="020B0903060703020204" pitchFamily="34" charset="0"/>
            </a:endParaRPr>
          </a:p>
          <a:p>
            <a:r>
              <a:rPr lang="en-IN" sz="3200" b="1" dirty="0">
                <a:latin typeface="Britannic Bold" panose="020B0903060703020204" pitchFamily="34" charset="0"/>
              </a:rPr>
              <a:t>Feature Selection and Model Training</a:t>
            </a:r>
          </a:p>
          <a:p>
            <a:endParaRPr lang="en-IN" sz="3200" b="1" dirty="0">
              <a:latin typeface="Britannic Bold" panose="020B0903060703020204" pitchFamily="34" charset="0"/>
            </a:endParaRPr>
          </a:p>
          <a:p>
            <a:r>
              <a:rPr lang="en-IN" sz="3200" b="1" dirty="0">
                <a:latin typeface="Britannic Bold" panose="020B0903060703020204" pitchFamily="34" charset="0"/>
              </a:rPr>
              <a:t>Conclusion</a:t>
            </a:r>
          </a:p>
        </p:txBody>
      </p:sp>
    </p:spTree>
    <p:extLst>
      <p:ext uri="{BB962C8B-B14F-4D97-AF65-F5344CB8AC3E}">
        <p14:creationId xmlns:p14="http://schemas.microsoft.com/office/powerpoint/2010/main" val="1552070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E93B4-FAA0-4601-B0B7-ADA8581EC19A}"/>
              </a:ext>
            </a:extLst>
          </p:cNvPr>
          <p:cNvSpPr txBox="1"/>
          <p:nvPr/>
        </p:nvSpPr>
        <p:spPr>
          <a:xfrm>
            <a:off x="377371" y="4136572"/>
            <a:ext cx="11437258" cy="2067425"/>
          </a:xfrm>
          <a:prstGeom prst="rect">
            <a:avLst/>
          </a:prstGeom>
          <a:noFill/>
        </p:spPr>
        <p:txBody>
          <a:bodyPr wrap="square" rtlCol="0">
            <a:spAutoFit/>
          </a:bodyPr>
          <a:lstStyle/>
          <a:p>
            <a:pPr algn="just">
              <a:lnSpc>
                <a:spcPct val="107000"/>
              </a:lnSpc>
              <a:spcAft>
                <a:spcPts val="800"/>
              </a:spcAft>
            </a:pPr>
            <a:r>
              <a:rPr lang="en-IN" sz="2400" b="1" dirty="0">
                <a:effectLst/>
                <a:latin typeface="Agency FB" panose="020B0503020202020204" pitchFamily="34" charset="0"/>
                <a:ea typeface="Calibri" panose="020F0502020204030204" pitchFamily="34" charset="0"/>
                <a:cs typeface="Calibri" panose="020F0502020204030204" pitchFamily="34" charset="0"/>
              </a:rPr>
              <a:t>Conclusion:</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r>
              <a:rPr lang="en-IN" sz="2400" dirty="0">
                <a:effectLst/>
                <a:latin typeface="Agency FB" panose="020B0503020202020204" pitchFamily="34" charset="0"/>
                <a:ea typeface="Calibri" panose="020F0502020204030204" pitchFamily="34" charset="0"/>
                <a:cs typeface="Calibri" panose="020F0502020204030204" pitchFamily="34" charset="0"/>
              </a:rPr>
              <a:t>In the whole dataset amount of loan and median of loan amount in last 30 days column has the most influence on the label columns. Payback30 and month columns are the other factors which have good influence on the label prediction.</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IN" sz="2400" dirty="0">
              <a:latin typeface="Agency FB" panose="020B0503020202020204" pitchFamily="34" charset="0"/>
            </a:endParaRPr>
          </a:p>
        </p:txBody>
      </p:sp>
      <p:sp>
        <p:nvSpPr>
          <p:cNvPr id="3" name="TextBox 2">
            <a:extLst>
              <a:ext uri="{FF2B5EF4-FFF2-40B4-BE49-F238E27FC236}">
                <a16:creationId xmlns:a16="http://schemas.microsoft.com/office/drawing/2014/main" id="{CAED8A3D-31B2-4EEB-83AF-12A8F9E9459A}"/>
              </a:ext>
            </a:extLst>
          </p:cNvPr>
          <p:cNvSpPr txBox="1"/>
          <p:nvPr/>
        </p:nvSpPr>
        <p:spPr>
          <a:xfrm>
            <a:off x="377372" y="551543"/>
            <a:ext cx="11437258" cy="2642711"/>
          </a:xfrm>
          <a:prstGeom prst="rect">
            <a:avLst/>
          </a:prstGeom>
          <a:noFill/>
        </p:spPr>
        <p:txBody>
          <a:bodyPr wrap="square" rtlCol="0">
            <a:spAutoFit/>
          </a:bodyPr>
          <a:lstStyle/>
          <a:p>
            <a:pPr>
              <a:lnSpc>
                <a:spcPct val="107000"/>
              </a:lnSpc>
              <a:spcAft>
                <a:spcPts val="800"/>
              </a:spcAft>
            </a:pPr>
            <a:r>
              <a:rPr lang="en-IN" sz="2400" b="1" dirty="0">
                <a:effectLst/>
                <a:latin typeface="Agency FB" panose="020B0503020202020204" pitchFamily="34" charset="0"/>
                <a:ea typeface="Calibri" panose="020F0502020204030204" pitchFamily="34" charset="0"/>
                <a:cs typeface="Times New Roman" panose="02020603050405020304" pitchFamily="18" charset="0"/>
              </a:rPr>
              <a:t>Limitations of this work and Scope for Future Work:</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Agency FB" panose="020B0503020202020204" pitchFamily="34" charset="0"/>
                <a:ea typeface="Calibri" panose="020F0502020204030204" pitchFamily="34" charset="0"/>
                <a:cs typeface="Times New Roman" panose="02020603050405020304" pitchFamily="18" charset="0"/>
              </a:rPr>
              <a:t>The label predicted are only limited to particular cellular telecom industry. When we try to predict for different cellular network of another country the machine learning model will fail. To improve the model efficiency, we can add more of failure label in order to balance the data and get much improved precision, recall and f1-score for the given model.</a:t>
            </a:r>
          </a:p>
          <a:p>
            <a:endParaRPr lang="en-IN" sz="2400" dirty="0">
              <a:latin typeface="Agency FB" panose="020B0503020202020204" pitchFamily="34" charset="0"/>
            </a:endParaRPr>
          </a:p>
        </p:txBody>
      </p:sp>
    </p:spTree>
    <p:extLst>
      <p:ext uri="{BB962C8B-B14F-4D97-AF65-F5344CB8AC3E}">
        <p14:creationId xmlns:p14="http://schemas.microsoft.com/office/powerpoint/2010/main" val="405164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4CE34C-818F-4C0B-A3DF-76F2CD337B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t="5984" b="5984"/>
          <a:stretch>
            <a:fillRect/>
          </a:stretch>
        </p:blipFill>
        <p:spPr bwMode="auto">
          <a:xfrm>
            <a:off x="0" y="0"/>
            <a:ext cx="12192000"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DCDF13-276A-49BF-AC2C-FC22E83DEF90}"/>
              </a:ext>
            </a:extLst>
          </p:cNvPr>
          <p:cNvSpPr txBox="1"/>
          <p:nvPr/>
        </p:nvSpPr>
        <p:spPr>
          <a:xfrm>
            <a:off x="415558" y="1447800"/>
            <a:ext cx="10652492" cy="2923877"/>
          </a:xfrm>
          <a:prstGeom prst="rect">
            <a:avLst/>
          </a:prstGeom>
          <a:noFill/>
        </p:spPr>
        <p:txBody>
          <a:bodyPr wrap="square" rtlCol="0">
            <a:spAutoFit/>
          </a:bodyPr>
          <a:lstStyle/>
          <a:p>
            <a:pPr algn="ctr"/>
            <a:r>
              <a:rPr lang="en-IN" sz="4000" b="1"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Abstract</a:t>
            </a:r>
          </a:p>
          <a:p>
            <a:pPr algn="ctr"/>
            <a:endPar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endParaRPr>
          </a:p>
          <a:p>
            <a:pPr algn="just"/>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D</a:t>
            </a:r>
            <a:r>
              <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ata analysis and model building on provided data </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from telecom industry client to predict the classification of the i.e., if the customer can payback loan amount in time.</a:t>
            </a:r>
            <a:endParaRPr lang="en-IN" sz="3600" dirty="0">
              <a:latin typeface="Agency FB" panose="020B0503020202020204" pitchFamily="34" charset="0"/>
            </a:endParaRPr>
          </a:p>
        </p:txBody>
      </p:sp>
    </p:spTree>
    <p:extLst>
      <p:ext uri="{BB962C8B-B14F-4D97-AF65-F5344CB8AC3E}">
        <p14:creationId xmlns:p14="http://schemas.microsoft.com/office/powerpoint/2010/main" val="385339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ps on how to write a powerful introduction - Emareye">
            <a:extLst>
              <a:ext uri="{FF2B5EF4-FFF2-40B4-BE49-F238E27FC236}">
                <a16:creationId xmlns:a16="http://schemas.microsoft.com/office/drawing/2014/main" id="{8610497D-8D6C-4B28-B489-BACD2E2E5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62" y="0"/>
            <a:ext cx="4105275" cy="1971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8963FA-5176-49FF-A58A-FA53C9662D3A}"/>
              </a:ext>
            </a:extLst>
          </p:cNvPr>
          <p:cNvSpPr txBox="1"/>
          <p:nvPr/>
        </p:nvSpPr>
        <p:spPr>
          <a:xfrm>
            <a:off x="345830" y="2085309"/>
            <a:ext cx="11500339" cy="4020075"/>
          </a:xfrm>
          <a:prstGeom prst="rect">
            <a:avLst/>
          </a:prstGeom>
          <a:noFill/>
        </p:spPr>
        <p:txBody>
          <a:bodyPr wrap="square" rtlCol="0">
            <a:spAutoFit/>
          </a:bodyPr>
          <a:lstStyle/>
          <a:p>
            <a:pPr algn="just">
              <a:lnSpc>
                <a:spcPct val="107000"/>
              </a:lnSpc>
              <a:spcAft>
                <a:spcPts val="800"/>
              </a:spcAft>
            </a:pPr>
            <a:r>
              <a:rPr lang="en-IN" sz="2600" dirty="0">
                <a:effectLst/>
                <a:latin typeface="Agency FB" panose="020B0503020202020204" pitchFamily="34" charset="0"/>
                <a:ea typeface="Calibri" panose="020F0502020204030204" pitchFamily="34" charset="0"/>
                <a:cs typeface="Calibri" panose="020F0502020204030204" pitchFamily="34" charset="0"/>
              </a:rPr>
              <a:t>In this </a:t>
            </a:r>
            <a:r>
              <a:rPr lang="en-IN" sz="2600" dirty="0">
                <a:effectLst/>
                <a:latin typeface="Agency FB" panose="020B0503020202020204" pitchFamily="34" charset="0"/>
                <a:ea typeface="Calibri" panose="020F0502020204030204" pitchFamily="34" charset="0"/>
              </a:rPr>
              <a:t>I will be discussing about micro credit prediction using few of the machine learning models via python and its libraries. In simple terms micro credit means a loan of small amount. The primary objective of micro credit is to help raise the income and standard of living of the below poverty line category families. Micro credit is only applicable to lower income families and it is provided by micro credit institutes of the country. Communication devices have become primary digital gadget to pursue our normal life in today’s life. On an average a person uses his phone for 4 hours of the day i.e., texting, internet surfing, streaming online or calling etc. Telecom industries have also initiated micro credit service to help provide services to lower income class which would help sustain their lives.</a:t>
            </a:r>
            <a:endParaRPr lang="en-IN" sz="26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IN" sz="2600" dirty="0">
              <a:latin typeface="Agency FB" panose="020B0503020202020204" pitchFamily="34" charset="0"/>
            </a:endParaRPr>
          </a:p>
        </p:txBody>
      </p:sp>
    </p:spTree>
    <p:extLst>
      <p:ext uri="{BB962C8B-B14F-4D97-AF65-F5344CB8AC3E}">
        <p14:creationId xmlns:p14="http://schemas.microsoft.com/office/powerpoint/2010/main" val="56343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246046-D128-4E89-A2AF-857089030288}"/>
              </a:ext>
            </a:extLst>
          </p:cNvPr>
          <p:cNvSpPr txBox="1"/>
          <p:nvPr/>
        </p:nvSpPr>
        <p:spPr>
          <a:xfrm>
            <a:off x="596847" y="1126986"/>
            <a:ext cx="10699804" cy="2370777"/>
          </a:xfrm>
          <a:prstGeom prst="rect">
            <a:avLst/>
          </a:prstGeom>
          <a:noFill/>
        </p:spPr>
        <p:txBody>
          <a:bodyPr wrap="square" rtlCol="0">
            <a:spAutoFit/>
          </a:bodyPr>
          <a:lstStyle/>
          <a:p>
            <a:pPr algn="just">
              <a:lnSpc>
                <a:spcPct val="107000"/>
              </a:lnSpc>
              <a:spcAft>
                <a:spcPts val="800"/>
              </a:spcAft>
            </a:pPr>
            <a:r>
              <a:rPr lang="en-IN" sz="3200" b="1" u="sng" dirty="0">
                <a:effectLst/>
                <a:latin typeface="Agency FB" panose="020B0503020202020204" pitchFamily="34" charset="0"/>
                <a:ea typeface="Calibri" panose="020F0502020204030204" pitchFamily="34" charset="0"/>
                <a:cs typeface="Times New Roman" panose="02020603050405020304" pitchFamily="18" charset="0"/>
              </a:rPr>
              <a:t>Objective:</a:t>
            </a:r>
            <a:endParaRPr lang="en-IN" sz="32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200" dirty="0">
                <a:effectLst/>
                <a:latin typeface="Agency FB" panose="020B0503020202020204" pitchFamily="34" charset="0"/>
                <a:ea typeface="Calibri" panose="020F0502020204030204" pitchFamily="34" charset="0"/>
                <a:cs typeface="Times New Roman" panose="02020603050405020304" pitchFamily="18" charset="0"/>
              </a:rPr>
              <a:t>Analysis of the data set and summarizing the factor that effect the </a:t>
            </a:r>
            <a:r>
              <a:rPr lang="en-IN" sz="3200" dirty="0">
                <a:latin typeface="Agency FB" panose="020B0503020202020204" pitchFamily="34" charset="0"/>
                <a:ea typeface="Calibri" panose="020F0502020204030204" pitchFamily="34" charset="0"/>
                <a:cs typeface="Times New Roman" panose="02020603050405020304" pitchFamily="18" charset="0"/>
              </a:rPr>
              <a:t>classification of the label</a:t>
            </a:r>
            <a:r>
              <a:rPr lang="en-IN" sz="3200" dirty="0">
                <a:effectLst/>
                <a:latin typeface="Agency FB" panose="020B0503020202020204" pitchFamily="34" charset="0"/>
                <a:ea typeface="Calibri" panose="020F0502020204030204" pitchFamily="34" charset="0"/>
                <a:cs typeface="Times New Roman" panose="02020603050405020304" pitchFamily="18" charset="0"/>
              </a:rPr>
              <a:t>.</a:t>
            </a:r>
          </a:p>
          <a:p>
            <a:endParaRPr lang="en-IN" sz="3200" dirty="0">
              <a:latin typeface="Agency FB" panose="020B0503020202020204" pitchFamily="34" charset="0"/>
            </a:endParaRPr>
          </a:p>
        </p:txBody>
      </p:sp>
      <p:sp>
        <p:nvSpPr>
          <p:cNvPr id="3" name="TextBox 2">
            <a:extLst>
              <a:ext uri="{FF2B5EF4-FFF2-40B4-BE49-F238E27FC236}">
                <a16:creationId xmlns:a16="http://schemas.microsoft.com/office/drawing/2014/main" id="{1DF2750F-297D-4A1F-BD91-22955CCC9F0A}"/>
              </a:ext>
            </a:extLst>
          </p:cNvPr>
          <p:cNvSpPr txBox="1"/>
          <p:nvPr/>
        </p:nvSpPr>
        <p:spPr>
          <a:xfrm>
            <a:off x="3946357" y="209550"/>
            <a:ext cx="4684296" cy="707886"/>
          </a:xfrm>
          <a:prstGeom prst="rect">
            <a:avLst/>
          </a:prstGeom>
          <a:noFill/>
        </p:spPr>
        <p:txBody>
          <a:bodyPr wrap="none" rtlCol="0">
            <a:spAutoFit/>
          </a:bodyPr>
          <a:lstStyle/>
          <a:p>
            <a:r>
              <a:rPr lang="en-IN" sz="4000" b="1" dirty="0">
                <a:latin typeface="Agency FB" panose="020B0503020202020204" pitchFamily="34" charset="0"/>
              </a:rPr>
              <a:t>Exploratory Data Analysis</a:t>
            </a:r>
          </a:p>
        </p:txBody>
      </p:sp>
      <p:sp>
        <p:nvSpPr>
          <p:cNvPr id="4" name="TextBox 3">
            <a:extLst>
              <a:ext uri="{FF2B5EF4-FFF2-40B4-BE49-F238E27FC236}">
                <a16:creationId xmlns:a16="http://schemas.microsoft.com/office/drawing/2014/main" id="{4442EB65-3F9B-4C3A-AFB9-8A61E5AFCCD8}"/>
              </a:ext>
            </a:extLst>
          </p:cNvPr>
          <p:cNvSpPr txBox="1"/>
          <p:nvPr/>
        </p:nvSpPr>
        <p:spPr>
          <a:xfrm>
            <a:off x="596847" y="3167390"/>
            <a:ext cx="6043642" cy="523220"/>
          </a:xfrm>
          <a:prstGeom prst="rect">
            <a:avLst/>
          </a:prstGeom>
          <a:noFill/>
        </p:spPr>
        <p:txBody>
          <a:bodyPr wrap="none" rtlCol="0">
            <a:spAutoFit/>
          </a:bodyPr>
          <a:lstStyle/>
          <a:p>
            <a:r>
              <a:rPr lang="en-IN" sz="2800" b="1" dirty="0">
                <a:latin typeface="Agency FB" panose="020B0503020202020204" pitchFamily="34" charset="0"/>
              </a:rPr>
              <a:t>Understanding the Data Via Descriptive analysis</a:t>
            </a:r>
          </a:p>
        </p:txBody>
      </p:sp>
      <p:sp>
        <p:nvSpPr>
          <p:cNvPr id="5" name="TextBox 4">
            <a:extLst>
              <a:ext uri="{FF2B5EF4-FFF2-40B4-BE49-F238E27FC236}">
                <a16:creationId xmlns:a16="http://schemas.microsoft.com/office/drawing/2014/main" id="{B44D6447-DBB8-4EF8-9DA4-5AE74F3915F4}"/>
              </a:ext>
            </a:extLst>
          </p:cNvPr>
          <p:cNvSpPr txBox="1"/>
          <p:nvPr/>
        </p:nvSpPr>
        <p:spPr>
          <a:xfrm>
            <a:off x="893005" y="4401681"/>
            <a:ext cx="10096500" cy="1815882"/>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Size of the data is small contains only 209593 and 37 rows in train and test respectively</a:t>
            </a:r>
          </a:p>
          <a:p>
            <a:pPr marL="457200" indent="-457200">
              <a:buFont typeface="Wingdings" panose="05000000000000000000" pitchFamily="2" charset="2"/>
              <a:buChar char="§"/>
            </a:pPr>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Label is the target column</a:t>
            </a:r>
          </a:p>
        </p:txBody>
      </p:sp>
    </p:spTree>
    <p:extLst>
      <p:ext uri="{BB962C8B-B14F-4D97-AF65-F5344CB8AC3E}">
        <p14:creationId xmlns:p14="http://schemas.microsoft.com/office/powerpoint/2010/main" val="213750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E2C9C5-E384-4687-9629-487AE3D7904B}"/>
              </a:ext>
            </a:extLst>
          </p:cNvPr>
          <p:cNvSpPr txBox="1"/>
          <p:nvPr/>
        </p:nvSpPr>
        <p:spPr>
          <a:xfrm>
            <a:off x="933450" y="457200"/>
            <a:ext cx="10325100" cy="1384995"/>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Data contains does not contain any Null Values </a:t>
            </a:r>
          </a:p>
          <a:p>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Data contains both numerical except few columns</a:t>
            </a:r>
          </a:p>
        </p:txBody>
      </p:sp>
      <p:sp>
        <p:nvSpPr>
          <p:cNvPr id="3" name="TextBox 2">
            <a:extLst>
              <a:ext uri="{FF2B5EF4-FFF2-40B4-BE49-F238E27FC236}">
                <a16:creationId xmlns:a16="http://schemas.microsoft.com/office/drawing/2014/main" id="{49594405-0A2D-46B8-A9CC-79F2175DC0FA}"/>
              </a:ext>
            </a:extLst>
          </p:cNvPr>
          <p:cNvSpPr txBox="1"/>
          <p:nvPr/>
        </p:nvSpPr>
        <p:spPr>
          <a:xfrm>
            <a:off x="492068" y="3733801"/>
            <a:ext cx="11477822" cy="1384995"/>
          </a:xfrm>
          <a:prstGeom prst="rect">
            <a:avLst/>
          </a:prstGeom>
          <a:noFill/>
        </p:spPr>
        <p:txBody>
          <a:bodyPr wrap="none" rtlCol="0">
            <a:spAutoFit/>
          </a:bodyPr>
          <a:lstStyle/>
          <a:p>
            <a:r>
              <a:rPr lang="en-IN" sz="2800" dirty="0">
                <a:latin typeface="Agency FB" panose="020B0503020202020204" pitchFamily="34" charset="0"/>
              </a:rPr>
              <a:t>Descriptive analysis is used as it gives the basic value Insite of the data in our dataset.</a:t>
            </a:r>
          </a:p>
          <a:p>
            <a:r>
              <a:rPr lang="en-IN" sz="2800" dirty="0">
                <a:latin typeface="Agency FB" panose="020B0503020202020204" pitchFamily="34" charset="0"/>
              </a:rPr>
              <a:t>It helps in organize the data and summarize the data while describing the characteristic of data. </a:t>
            </a:r>
          </a:p>
          <a:p>
            <a:endParaRPr lang="en-IN" sz="2800" dirty="0">
              <a:latin typeface="Agency FB" panose="020B0503020202020204" pitchFamily="34" charset="0"/>
            </a:endParaRPr>
          </a:p>
        </p:txBody>
      </p:sp>
    </p:spTree>
    <p:extLst>
      <p:ext uri="{BB962C8B-B14F-4D97-AF65-F5344CB8AC3E}">
        <p14:creationId xmlns:p14="http://schemas.microsoft.com/office/powerpoint/2010/main" val="42722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EE16F3-4AC4-4AC9-8149-67F8D1424AB3}"/>
              </a:ext>
            </a:extLst>
          </p:cNvPr>
          <p:cNvSpPr txBox="1"/>
          <p:nvPr/>
        </p:nvSpPr>
        <p:spPr>
          <a:xfrm>
            <a:off x="4411083" y="514350"/>
            <a:ext cx="3369833" cy="707886"/>
          </a:xfrm>
          <a:prstGeom prst="rect">
            <a:avLst/>
          </a:prstGeom>
          <a:noFill/>
        </p:spPr>
        <p:txBody>
          <a:bodyPr wrap="none" rtlCol="0">
            <a:spAutoFit/>
          </a:bodyPr>
          <a:lstStyle/>
          <a:p>
            <a:r>
              <a:rPr lang="en-IN" sz="4000" b="1" dirty="0">
                <a:latin typeface="Agency FB" panose="020B0503020202020204" pitchFamily="34" charset="0"/>
              </a:rPr>
              <a:t>Data Visualization </a:t>
            </a:r>
          </a:p>
        </p:txBody>
      </p:sp>
      <p:sp>
        <p:nvSpPr>
          <p:cNvPr id="3" name="TextBox 2">
            <a:extLst>
              <a:ext uri="{FF2B5EF4-FFF2-40B4-BE49-F238E27FC236}">
                <a16:creationId xmlns:a16="http://schemas.microsoft.com/office/drawing/2014/main" id="{82760851-3E6D-465D-8894-F03A7279B7CF}"/>
              </a:ext>
            </a:extLst>
          </p:cNvPr>
          <p:cNvSpPr txBox="1"/>
          <p:nvPr/>
        </p:nvSpPr>
        <p:spPr>
          <a:xfrm>
            <a:off x="1219200" y="1409701"/>
            <a:ext cx="9906000" cy="2677656"/>
          </a:xfrm>
          <a:prstGeom prst="rect">
            <a:avLst/>
          </a:prstGeom>
          <a:noFill/>
        </p:spPr>
        <p:txBody>
          <a:bodyPr wrap="square" rtlCol="0">
            <a:spAutoFit/>
          </a:bodyPr>
          <a:lstStyle/>
          <a:p>
            <a:r>
              <a:rPr lang="en-IN" sz="2800" dirty="0">
                <a:latin typeface="Agency FB" panose="020B0503020202020204" pitchFamily="34" charset="0"/>
              </a:rPr>
              <a:t>Data visualization is one simplest way to get a proper idea about the characteristics of the data just from vision. In much simpler words , we Visualize the descriptive stats of the data in pictorial format. Also the data characteristic are represented in eye soothing way</a:t>
            </a:r>
          </a:p>
          <a:p>
            <a:endParaRPr lang="en-IN" sz="2800" dirty="0">
              <a:latin typeface="Agency FB" panose="020B0503020202020204" pitchFamily="34" charset="0"/>
            </a:endParaRPr>
          </a:p>
          <a:p>
            <a:r>
              <a:rPr lang="en-IN" sz="2800" dirty="0">
                <a:latin typeface="Agency FB" panose="020B0503020202020204" pitchFamily="34" charset="0"/>
              </a:rPr>
              <a:t>Identifying pattern, understanding is the data is more easier through visuals.</a:t>
            </a:r>
          </a:p>
        </p:txBody>
      </p:sp>
    </p:spTree>
    <p:extLst>
      <p:ext uri="{BB962C8B-B14F-4D97-AF65-F5344CB8AC3E}">
        <p14:creationId xmlns:p14="http://schemas.microsoft.com/office/powerpoint/2010/main" val="45982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5" name="Picture 4">
            <a:extLst>
              <a:ext uri="{FF2B5EF4-FFF2-40B4-BE49-F238E27FC236}">
                <a16:creationId xmlns:a16="http://schemas.microsoft.com/office/drawing/2014/main" id="{276F6D5A-08E3-49B4-8D1C-DBD090E75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5967" y="1738880"/>
            <a:ext cx="5020066" cy="3380239"/>
          </a:xfrm>
          <a:prstGeom prst="rect">
            <a:avLst/>
          </a:prstGeom>
        </p:spPr>
      </p:pic>
    </p:spTree>
    <p:extLst>
      <p:ext uri="{BB962C8B-B14F-4D97-AF65-F5344CB8AC3E}">
        <p14:creationId xmlns:p14="http://schemas.microsoft.com/office/powerpoint/2010/main" val="133037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5" name="Picture 4">
            <a:extLst>
              <a:ext uri="{FF2B5EF4-FFF2-40B4-BE49-F238E27FC236}">
                <a16:creationId xmlns:a16="http://schemas.microsoft.com/office/drawing/2014/main" id="{667BF0C6-487B-492E-B860-8B9BEFEFE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5967" y="1738880"/>
            <a:ext cx="5020066" cy="3380239"/>
          </a:xfrm>
          <a:prstGeom prst="rect">
            <a:avLst/>
          </a:prstGeom>
        </p:spPr>
      </p:pic>
    </p:spTree>
    <p:extLst>
      <p:ext uri="{BB962C8B-B14F-4D97-AF65-F5344CB8AC3E}">
        <p14:creationId xmlns:p14="http://schemas.microsoft.com/office/powerpoint/2010/main" val="25545529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1062</TotalTime>
  <Words>780</Words>
  <Application>Microsoft Office PowerPoint</Application>
  <PresentationFormat>Widescreen</PresentationFormat>
  <Paragraphs>80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Agency FB</vt:lpstr>
      <vt:lpstr>Arial</vt:lpstr>
      <vt:lpstr>Britannic Bold</vt:lpstr>
      <vt:lpstr>Broadway</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LONE WALKER</dc:creator>
  <cp:lastModifiedBy>LONE WALKER</cp:lastModifiedBy>
  <cp:revision>29</cp:revision>
  <dcterms:created xsi:type="dcterms:W3CDTF">2022-03-17T17:25:50Z</dcterms:created>
  <dcterms:modified xsi:type="dcterms:W3CDTF">2022-04-19T07:18:20Z</dcterms:modified>
</cp:coreProperties>
</file>