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57" r:id="rId3"/>
    <p:sldId id="258" r:id="rId4"/>
    <p:sldId id="259" r:id="rId5"/>
    <p:sldId id="260" r:id="rId6"/>
    <p:sldId id="263" r:id="rId7"/>
    <p:sldId id="262" r:id="rId8"/>
    <p:sldId id="265" r:id="rId9"/>
    <p:sldId id="266" r:id="rId10"/>
    <p:sldId id="269" r:id="rId11"/>
    <p:sldId id="284" r:id="rId12"/>
    <p:sldId id="285" r:id="rId13"/>
    <p:sldId id="270" r:id="rId14"/>
    <p:sldId id="271" r:id="rId15"/>
    <p:sldId id="273" r:id="rId16"/>
    <p:sldId id="276" r:id="rId17"/>
    <p:sldId id="277" r:id="rId18"/>
    <p:sldId id="281" r:id="rId19"/>
    <p:sldId id="27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4B3505-906E-4509-A916-D126B6606344}"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1583E-0F95-4041-8008-7BECD36DE92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996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4B3505-906E-4509-A916-D126B6606344}"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3689461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4B3505-906E-4509-A916-D126B6606344}"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3242945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4B3505-906E-4509-A916-D126B6606344}"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323235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4B3505-906E-4509-A916-D126B6606344}"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1583E-0F95-4041-8008-7BECD36DE92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1604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4B3505-906E-4509-A916-D126B6606344}" type="datetimeFigureOut">
              <a:rPr lang="en-IN" smtClean="0"/>
              <a:t>30-05-2022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3038857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4B3505-906E-4509-A916-D126B6606344}" type="datetimeFigureOut">
              <a:rPr lang="en-IN" smtClean="0"/>
              <a:t>30-05-2022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962424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4B3505-906E-4509-A916-D126B6606344}" type="datetimeFigureOut">
              <a:rPr lang="en-IN" smtClean="0"/>
              <a:t>30-05-2022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93500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04B3505-906E-4509-A916-D126B6606344}" type="datetimeFigureOut">
              <a:rPr lang="en-IN" smtClean="0"/>
              <a:t>30-05-2022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144051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04B3505-906E-4509-A916-D126B6606344}" type="datetimeFigureOut">
              <a:rPr lang="en-IN" smtClean="0"/>
              <a:t>30-05-2022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111583E-0F95-4041-8008-7BECD36DE92C}" type="slidenum">
              <a:rPr lang="en-IN" smtClean="0"/>
              <a:t>‹#›</a:t>
            </a:fld>
            <a:endParaRPr lang="en-IN"/>
          </a:p>
        </p:txBody>
      </p:sp>
    </p:spTree>
    <p:extLst>
      <p:ext uri="{BB962C8B-B14F-4D97-AF65-F5344CB8AC3E}">
        <p14:creationId xmlns:p14="http://schemas.microsoft.com/office/powerpoint/2010/main" val="37862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4B3505-906E-4509-A916-D126B6606344}" type="datetimeFigureOut">
              <a:rPr lang="en-IN" smtClean="0"/>
              <a:t>30-05-2022</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3828581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04B3505-906E-4509-A916-D126B6606344}" type="datetimeFigureOut">
              <a:rPr lang="en-IN" smtClean="0"/>
              <a:t>30-05-2022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111583E-0F95-4041-8008-7BECD36DE92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307020"/>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4000"/>
            <a:lum/>
          </a:blip>
          <a:srcRect/>
          <a:stretch>
            <a:fillRect l="-6000" r="-6000"/>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325A9D7-B266-43D3-AD45-9706E7F915A2}"/>
              </a:ext>
            </a:extLst>
          </p:cNvPr>
          <p:cNvSpPr txBox="1"/>
          <p:nvPr/>
        </p:nvSpPr>
        <p:spPr>
          <a:xfrm>
            <a:off x="1844451" y="2696477"/>
            <a:ext cx="8503097" cy="830997"/>
          </a:xfrm>
          <a:prstGeom prst="rect">
            <a:avLst/>
          </a:prstGeom>
          <a:noFill/>
        </p:spPr>
        <p:txBody>
          <a:bodyPr wrap="none" rtlCol="0">
            <a:spAutoFit/>
          </a:bodyPr>
          <a:lstStyle/>
          <a:p>
            <a:pPr algn="ctr"/>
            <a:r>
              <a:rPr lang="en-IN" sz="4800" b="1" dirty="0">
                <a:latin typeface="Broadway" panose="04040905080B02020502" pitchFamily="82" charset="0"/>
              </a:rPr>
              <a:t>Review Rating Prediction</a:t>
            </a:r>
          </a:p>
        </p:txBody>
      </p:sp>
      <p:sp>
        <p:nvSpPr>
          <p:cNvPr id="7" name="TextBox 6">
            <a:extLst>
              <a:ext uri="{FF2B5EF4-FFF2-40B4-BE49-F238E27FC236}">
                <a16:creationId xmlns:a16="http://schemas.microsoft.com/office/drawing/2014/main" id="{CB483D56-F46B-4537-8B0C-0C73A3FF212F}"/>
              </a:ext>
            </a:extLst>
          </p:cNvPr>
          <p:cNvSpPr txBox="1"/>
          <p:nvPr/>
        </p:nvSpPr>
        <p:spPr>
          <a:xfrm>
            <a:off x="8734829" y="5281416"/>
            <a:ext cx="2659766" cy="830997"/>
          </a:xfrm>
          <a:prstGeom prst="rect">
            <a:avLst/>
          </a:prstGeom>
          <a:noFill/>
        </p:spPr>
        <p:txBody>
          <a:bodyPr wrap="square" rtlCol="0">
            <a:spAutoFit/>
          </a:bodyPr>
          <a:lstStyle/>
          <a:p>
            <a:r>
              <a:rPr lang="en-IN" sz="2400" b="1" dirty="0" err="1">
                <a:latin typeface="Agency FB" panose="020B0503020202020204" pitchFamily="34" charset="0"/>
              </a:rPr>
              <a:t>Konatala</a:t>
            </a:r>
            <a:r>
              <a:rPr lang="en-IN" sz="2400" b="1" dirty="0">
                <a:latin typeface="Agency FB" panose="020B0503020202020204" pitchFamily="34" charset="0"/>
              </a:rPr>
              <a:t> Mohit</a:t>
            </a:r>
          </a:p>
          <a:p>
            <a:r>
              <a:rPr lang="en-IN" sz="2400" b="1" dirty="0">
                <a:latin typeface="Agency FB" panose="020B0503020202020204" pitchFamily="34" charset="0"/>
              </a:rPr>
              <a:t>Intership-23 , ID-34</a:t>
            </a:r>
          </a:p>
        </p:txBody>
      </p:sp>
    </p:spTree>
    <p:extLst>
      <p:ext uri="{BB962C8B-B14F-4D97-AF65-F5344CB8AC3E}">
        <p14:creationId xmlns:p14="http://schemas.microsoft.com/office/powerpoint/2010/main" val="3917989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0F7E2710-FE0E-41A7-BF6F-5970F0B6A13E}"/>
              </a:ext>
            </a:extLst>
          </p:cNvPr>
          <p:cNvSpPr txBox="1"/>
          <p:nvPr/>
        </p:nvSpPr>
        <p:spPr>
          <a:xfrm>
            <a:off x="4996179" y="248305"/>
            <a:ext cx="2199641" cy="523220"/>
          </a:xfrm>
          <a:prstGeom prst="rect">
            <a:avLst/>
          </a:prstGeom>
          <a:noFill/>
        </p:spPr>
        <p:txBody>
          <a:bodyPr wrap="none" rtlCol="0">
            <a:spAutoFit/>
          </a:bodyPr>
          <a:lstStyle/>
          <a:p>
            <a:r>
              <a:rPr lang="en-IN" sz="2800" dirty="0">
                <a:latin typeface="Agency FB" panose="020B0503020202020204" pitchFamily="34" charset="0"/>
              </a:rPr>
              <a:t>Bivariate Analysis</a:t>
            </a:r>
          </a:p>
        </p:txBody>
      </p:sp>
      <p:pic>
        <p:nvPicPr>
          <p:cNvPr id="7" name="Picture 6">
            <a:extLst>
              <a:ext uri="{FF2B5EF4-FFF2-40B4-BE49-F238E27FC236}">
                <a16:creationId xmlns:a16="http://schemas.microsoft.com/office/drawing/2014/main" id="{8BFE949B-E82B-329D-D311-5633537B2B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96331" y="729000"/>
            <a:ext cx="8999335" cy="5400000"/>
          </a:xfrm>
          <a:prstGeom prst="rect">
            <a:avLst/>
          </a:prstGeom>
        </p:spPr>
      </p:pic>
    </p:spTree>
    <p:extLst>
      <p:ext uri="{BB962C8B-B14F-4D97-AF65-F5344CB8AC3E}">
        <p14:creationId xmlns:p14="http://schemas.microsoft.com/office/powerpoint/2010/main" val="4293833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0F7E2710-FE0E-41A7-BF6F-5970F0B6A13E}"/>
              </a:ext>
            </a:extLst>
          </p:cNvPr>
          <p:cNvSpPr txBox="1"/>
          <p:nvPr/>
        </p:nvSpPr>
        <p:spPr>
          <a:xfrm>
            <a:off x="4996179" y="248305"/>
            <a:ext cx="2199641" cy="523220"/>
          </a:xfrm>
          <a:prstGeom prst="rect">
            <a:avLst/>
          </a:prstGeom>
          <a:noFill/>
        </p:spPr>
        <p:txBody>
          <a:bodyPr wrap="none" rtlCol="0">
            <a:spAutoFit/>
          </a:bodyPr>
          <a:lstStyle/>
          <a:p>
            <a:r>
              <a:rPr lang="en-IN" sz="2800" dirty="0">
                <a:latin typeface="Agency FB" panose="020B0503020202020204" pitchFamily="34" charset="0"/>
              </a:rPr>
              <a:t>Bivariate Analysis</a:t>
            </a:r>
          </a:p>
        </p:txBody>
      </p:sp>
      <p:pic>
        <p:nvPicPr>
          <p:cNvPr id="7" name="Picture 6">
            <a:extLst>
              <a:ext uri="{FF2B5EF4-FFF2-40B4-BE49-F238E27FC236}">
                <a16:creationId xmlns:a16="http://schemas.microsoft.com/office/drawing/2014/main" id="{A9953005-37BB-0F49-5115-13101F4E4D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665" y="729000"/>
            <a:ext cx="8999335" cy="5400000"/>
          </a:xfrm>
          <a:prstGeom prst="rect">
            <a:avLst/>
          </a:prstGeom>
        </p:spPr>
      </p:pic>
    </p:spTree>
    <p:extLst>
      <p:ext uri="{BB962C8B-B14F-4D97-AF65-F5344CB8AC3E}">
        <p14:creationId xmlns:p14="http://schemas.microsoft.com/office/powerpoint/2010/main" val="4009473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0F7E2710-FE0E-41A7-BF6F-5970F0B6A13E}"/>
              </a:ext>
            </a:extLst>
          </p:cNvPr>
          <p:cNvSpPr txBox="1"/>
          <p:nvPr/>
        </p:nvSpPr>
        <p:spPr>
          <a:xfrm>
            <a:off x="4996179" y="248305"/>
            <a:ext cx="2340705" cy="523220"/>
          </a:xfrm>
          <a:prstGeom prst="rect">
            <a:avLst/>
          </a:prstGeom>
          <a:noFill/>
        </p:spPr>
        <p:txBody>
          <a:bodyPr wrap="none" rtlCol="0">
            <a:spAutoFit/>
          </a:bodyPr>
          <a:lstStyle/>
          <a:p>
            <a:r>
              <a:rPr lang="en-IN" sz="2800" dirty="0">
                <a:latin typeface="Agency FB" panose="020B0503020202020204" pitchFamily="34" charset="0"/>
              </a:rPr>
              <a:t>Univariate Analysis</a:t>
            </a:r>
          </a:p>
        </p:txBody>
      </p:sp>
      <p:pic>
        <p:nvPicPr>
          <p:cNvPr id="7" name="Picture 6">
            <a:extLst>
              <a:ext uri="{FF2B5EF4-FFF2-40B4-BE49-F238E27FC236}">
                <a16:creationId xmlns:a16="http://schemas.microsoft.com/office/drawing/2014/main" id="{01D7CC67-5B80-95A2-AEF9-44129219AE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6531" y="729000"/>
            <a:ext cx="8100000" cy="5400000"/>
          </a:xfrm>
          <a:prstGeom prst="rect">
            <a:avLst/>
          </a:prstGeom>
        </p:spPr>
      </p:pic>
    </p:spTree>
    <p:extLst>
      <p:ext uri="{BB962C8B-B14F-4D97-AF65-F5344CB8AC3E}">
        <p14:creationId xmlns:p14="http://schemas.microsoft.com/office/powerpoint/2010/main" val="21235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2633D684-7B1B-47B0-ABC6-C217B0CB7A35}"/>
              </a:ext>
            </a:extLst>
          </p:cNvPr>
          <p:cNvSpPr txBox="1"/>
          <p:nvPr/>
        </p:nvSpPr>
        <p:spPr>
          <a:xfrm>
            <a:off x="1146628" y="417582"/>
            <a:ext cx="3220753" cy="707886"/>
          </a:xfrm>
          <a:prstGeom prst="rect">
            <a:avLst/>
          </a:prstGeom>
          <a:noFill/>
        </p:spPr>
        <p:txBody>
          <a:bodyPr wrap="none" rtlCol="0">
            <a:spAutoFit/>
          </a:bodyPr>
          <a:lstStyle/>
          <a:p>
            <a:r>
              <a:rPr lang="en-IN" sz="4000" b="1" dirty="0">
                <a:latin typeface="Agency FB" panose="020B0503020202020204" pitchFamily="34" charset="0"/>
              </a:rPr>
              <a:t>Cleaning the Data</a:t>
            </a:r>
          </a:p>
        </p:txBody>
      </p:sp>
      <p:sp>
        <p:nvSpPr>
          <p:cNvPr id="3" name="TextBox 2">
            <a:extLst>
              <a:ext uri="{FF2B5EF4-FFF2-40B4-BE49-F238E27FC236}">
                <a16:creationId xmlns:a16="http://schemas.microsoft.com/office/drawing/2014/main" id="{68C9027C-AB66-44CC-8D2F-E0EA47549224}"/>
              </a:ext>
            </a:extLst>
          </p:cNvPr>
          <p:cNvSpPr txBox="1"/>
          <p:nvPr/>
        </p:nvSpPr>
        <p:spPr>
          <a:xfrm>
            <a:off x="1161142" y="1682368"/>
            <a:ext cx="10450286" cy="954107"/>
          </a:xfrm>
          <a:prstGeom prst="rect">
            <a:avLst/>
          </a:prstGeom>
          <a:noFill/>
        </p:spPr>
        <p:txBody>
          <a:bodyPr wrap="square" rtlCol="0">
            <a:spAutoFit/>
          </a:bodyPr>
          <a:lstStyle/>
          <a:p>
            <a:r>
              <a:rPr lang="en-IN" sz="2800" dirty="0">
                <a:latin typeface="Agency FB" panose="020B0503020202020204" pitchFamily="34" charset="0"/>
              </a:rPr>
              <a:t>Cleaning data is one of the most important procedure in data analysis i.e. detecting and modifying or removing the inaccurate data from the dataset so as improve data quality</a:t>
            </a:r>
          </a:p>
        </p:txBody>
      </p:sp>
      <p:sp>
        <p:nvSpPr>
          <p:cNvPr id="5" name="TextBox 4">
            <a:extLst>
              <a:ext uri="{FF2B5EF4-FFF2-40B4-BE49-F238E27FC236}">
                <a16:creationId xmlns:a16="http://schemas.microsoft.com/office/drawing/2014/main" id="{34BA1F2C-70CD-4398-923B-5FCF0601D328}"/>
              </a:ext>
            </a:extLst>
          </p:cNvPr>
          <p:cNvSpPr txBox="1"/>
          <p:nvPr/>
        </p:nvSpPr>
        <p:spPr>
          <a:xfrm>
            <a:off x="1167740" y="2899349"/>
            <a:ext cx="6442881" cy="4247317"/>
          </a:xfrm>
          <a:prstGeom prst="rect">
            <a:avLst/>
          </a:prstGeom>
          <a:noFill/>
        </p:spPr>
        <p:txBody>
          <a:bodyPr wrap="square" rtlCol="0">
            <a:spAutoFit/>
          </a:bodyPr>
          <a:lstStyle/>
          <a:p>
            <a:r>
              <a:rPr lang="en-IN" sz="2800" b="1" dirty="0">
                <a:latin typeface="Agency FB" panose="020B0503020202020204" pitchFamily="34" charset="0"/>
              </a:rPr>
              <a:t>Tasks in data cleaning:</a:t>
            </a:r>
          </a:p>
          <a:p>
            <a:endParaRPr lang="en-IN" sz="2800" b="1" dirty="0">
              <a:latin typeface="Agency FB" panose="020B0503020202020204" pitchFamily="34" charset="0"/>
            </a:endParaRPr>
          </a:p>
          <a:p>
            <a:pPr marL="342900" indent="-342900">
              <a:buFont typeface="Arial" panose="020B0604020202020204" pitchFamily="34" charset="0"/>
              <a:buChar char="•"/>
            </a:pPr>
            <a:r>
              <a:rPr lang="en-IN" sz="2400" dirty="0">
                <a:latin typeface="Agency FB" panose="020B0503020202020204" pitchFamily="34" charset="0"/>
              </a:rPr>
              <a:t>Word Tokenization</a:t>
            </a:r>
          </a:p>
          <a:p>
            <a:pPr marL="342900" indent="-342900">
              <a:buFont typeface="Arial" panose="020B0604020202020204" pitchFamily="34" charset="0"/>
              <a:buChar char="•"/>
            </a:pPr>
            <a:endParaRPr lang="en-IN" sz="2400" dirty="0">
              <a:latin typeface="Agency FB" panose="020B0503020202020204" pitchFamily="34" charset="0"/>
            </a:endParaRPr>
          </a:p>
          <a:p>
            <a:pPr marL="342900" indent="-342900">
              <a:buFont typeface="Arial" panose="020B0604020202020204" pitchFamily="34" charset="0"/>
              <a:buChar char="•"/>
            </a:pPr>
            <a:r>
              <a:rPr lang="en-IN" sz="2400" dirty="0">
                <a:latin typeface="Agency FB" panose="020B0503020202020204" pitchFamily="34" charset="0"/>
              </a:rPr>
              <a:t>Removal of Punctuation and stop words</a:t>
            </a:r>
          </a:p>
          <a:p>
            <a:pPr marL="342900" indent="-342900">
              <a:buFont typeface="Arial" panose="020B0604020202020204" pitchFamily="34" charset="0"/>
              <a:buChar char="•"/>
            </a:pPr>
            <a:endParaRPr lang="en-IN" sz="2400" dirty="0">
              <a:latin typeface="Agency FB" panose="020B0503020202020204" pitchFamily="34" charset="0"/>
            </a:endParaRPr>
          </a:p>
          <a:p>
            <a:pPr marL="342900" indent="-342900">
              <a:buFont typeface="Arial" panose="020B0604020202020204" pitchFamily="34" charset="0"/>
              <a:buChar char="•"/>
            </a:pPr>
            <a:r>
              <a:rPr lang="en-IN" sz="2400" dirty="0">
                <a:latin typeface="Agency FB" panose="020B0503020202020204" pitchFamily="34" charset="0"/>
              </a:rPr>
              <a:t>Lemmatization of the words</a:t>
            </a:r>
          </a:p>
          <a:p>
            <a:pPr marL="342900" indent="-342900">
              <a:buFont typeface="Arial" panose="020B0604020202020204" pitchFamily="34" charset="0"/>
              <a:buChar char="•"/>
            </a:pPr>
            <a:endParaRPr lang="en-IN" sz="2400" dirty="0">
              <a:latin typeface="Agency FB" panose="020B0503020202020204" pitchFamily="34" charset="0"/>
            </a:endParaRPr>
          </a:p>
          <a:p>
            <a:pPr marL="342900" indent="-342900">
              <a:buFont typeface="Arial" panose="020B0604020202020204" pitchFamily="34" charset="0"/>
              <a:buChar char="•"/>
            </a:pPr>
            <a:r>
              <a:rPr lang="en-IN" sz="2400" dirty="0">
                <a:latin typeface="Agency FB" panose="020B0503020202020204" pitchFamily="34" charset="0"/>
              </a:rPr>
              <a:t>Feature Selection</a:t>
            </a:r>
          </a:p>
          <a:p>
            <a:endParaRPr lang="en-IN" sz="2800" b="1" dirty="0">
              <a:latin typeface="Agency FB" panose="020B0503020202020204" pitchFamily="34" charset="0"/>
            </a:endParaRPr>
          </a:p>
          <a:p>
            <a:endParaRPr lang="en-IN" dirty="0"/>
          </a:p>
        </p:txBody>
      </p:sp>
    </p:spTree>
    <p:extLst>
      <p:ext uri="{BB962C8B-B14F-4D97-AF65-F5344CB8AC3E}">
        <p14:creationId xmlns:p14="http://schemas.microsoft.com/office/powerpoint/2010/main" val="2933972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97DDAB4F-FBDE-4DF7-8CB1-3F1F31DA51A2}"/>
              </a:ext>
            </a:extLst>
          </p:cNvPr>
          <p:cNvSpPr txBox="1"/>
          <p:nvPr/>
        </p:nvSpPr>
        <p:spPr>
          <a:xfrm>
            <a:off x="1835321" y="4195734"/>
            <a:ext cx="4153701" cy="523220"/>
          </a:xfrm>
          <a:prstGeom prst="rect">
            <a:avLst/>
          </a:prstGeom>
          <a:noFill/>
        </p:spPr>
        <p:txBody>
          <a:bodyPr wrap="none" rtlCol="0">
            <a:spAutoFit/>
          </a:bodyPr>
          <a:lstStyle/>
          <a:p>
            <a:r>
              <a:rPr lang="en-IN" sz="2800" b="1" dirty="0">
                <a:latin typeface="Agency FB" panose="020B0503020202020204" pitchFamily="34" charset="0"/>
              </a:rPr>
              <a:t>Pipeline of model and prediction:</a:t>
            </a:r>
          </a:p>
        </p:txBody>
      </p:sp>
      <p:sp>
        <p:nvSpPr>
          <p:cNvPr id="5" name="TextBox 4">
            <a:extLst>
              <a:ext uri="{FF2B5EF4-FFF2-40B4-BE49-F238E27FC236}">
                <a16:creationId xmlns:a16="http://schemas.microsoft.com/office/drawing/2014/main" id="{3DDE318B-2CE8-48B6-BA46-771BF2FC4D56}"/>
              </a:ext>
            </a:extLst>
          </p:cNvPr>
          <p:cNvSpPr txBox="1"/>
          <p:nvPr/>
        </p:nvSpPr>
        <p:spPr>
          <a:xfrm>
            <a:off x="1835321" y="4832481"/>
            <a:ext cx="9488714" cy="843372"/>
          </a:xfrm>
          <a:prstGeom prst="rect">
            <a:avLst/>
          </a:prstGeom>
          <a:noFill/>
        </p:spPr>
        <p:txBody>
          <a:bodyPr wrap="square" rtlCol="0">
            <a:spAutoFit/>
          </a:bodyPr>
          <a:lstStyle/>
          <a:p>
            <a:pPr algn="just">
              <a:lnSpc>
                <a:spcPct val="106000"/>
              </a:lnSpc>
              <a:spcAft>
                <a:spcPts val="800"/>
              </a:spcAft>
            </a:pPr>
            <a:r>
              <a:rPr lang="en-IN" sz="2400" dirty="0">
                <a:effectLst/>
                <a:latin typeface="Agency FB" panose="020B0503020202020204" pitchFamily="34" charset="0"/>
                <a:ea typeface="Calibri" panose="020F0502020204030204" pitchFamily="34" charset="0"/>
                <a:cs typeface="Calibri" panose="020F0502020204030204" pitchFamily="34" charset="0"/>
              </a:rPr>
              <a:t>After separating the train and test data we use Pipeline for model training and prediction as it makes the process simpler.</a:t>
            </a:r>
            <a:endParaRPr lang="en-IN" sz="2400" dirty="0">
              <a:effectLst/>
              <a:latin typeface="Agency FB" panose="020B050302020202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AD767DE0-E10F-4A64-98D8-D072AF8E95D6}"/>
              </a:ext>
            </a:extLst>
          </p:cNvPr>
          <p:cNvSpPr txBox="1"/>
          <p:nvPr/>
        </p:nvSpPr>
        <p:spPr>
          <a:xfrm>
            <a:off x="1835321" y="248305"/>
            <a:ext cx="2542684" cy="523220"/>
          </a:xfrm>
          <a:prstGeom prst="rect">
            <a:avLst/>
          </a:prstGeom>
          <a:noFill/>
        </p:spPr>
        <p:txBody>
          <a:bodyPr wrap="none" rtlCol="0">
            <a:spAutoFit/>
          </a:bodyPr>
          <a:lstStyle/>
          <a:p>
            <a:r>
              <a:rPr lang="en-IN" sz="2800" b="1" dirty="0">
                <a:latin typeface="Agency FB" panose="020B0503020202020204" pitchFamily="34" charset="0"/>
              </a:rPr>
              <a:t>Data Transforming:</a:t>
            </a:r>
          </a:p>
        </p:txBody>
      </p:sp>
      <p:sp>
        <p:nvSpPr>
          <p:cNvPr id="8" name="TextBox 7">
            <a:extLst>
              <a:ext uri="{FF2B5EF4-FFF2-40B4-BE49-F238E27FC236}">
                <a16:creationId xmlns:a16="http://schemas.microsoft.com/office/drawing/2014/main" id="{B11E52FB-3E72-4161-A0EA-AB3F7A780C09}"/>
              </a:ext>
            </a:extLst>
          </p:cNvPr>
          <p:cNvSpPr txBox="1"/>
          <p:nvPr/>
        </p:nvSpPr>
        <p:spPr>
          <a:xfrm>
            <a:off x="1765642" y="771525"/>
            <a:ext cx="9488714" cy="1200329"/>
          </a:xfrm>
          <a:prstGeom prst="rect">
            <a:avLst/>
          </a:prstGeom>
          <a:noFill/>
        </p:spPr>
        <p:txBody>
          <a:bodyPr wrap="square" rtlCol="0">
            <a:spAutoFit/>
          </a:bodyPr>
          <a:lstStyle/>
          <a:p>
            <a:r>
              <a:rPr lang="en-IN" sz="2400" dirty="0">
                <a:effectLst/>
                <a:latin typeface="Agency FB" panose="020B0503020202020204" pitchFamily="34" charset="0"/>
                <a:ea typeface="Calibri" panose="020F0502020204030204" pitchFamily="34" charset="0"/>
              </a:rPr>
              <a:t>label token frequency inverse document frequency vectorizer to transform and fit the ordinal data present in the data set into numerical form. </a:t>
            </a:r>
            <a:r>
              <a:rPr lang="en-IN" sz="2400" dirty="0" err="1">
                <a:effectLst/>
                <a:latin typeface="Agency FB" panose="020B0503020202020204" pitchFamily="34" charset="0"/>
                <a:ea typeface="Calibri" panose="020F0502020204030204" pitchFamily="34" charset="0"/>
              </a:rPr>
              <a:t>Tfidfvectorizer</a:t>
            </a:r>
            <a:r>
              <a:rPr lang="en-IN" sz="2400" dirty="0">
                <a:effectLst/>
                <a:latin typeface="Agency FB" panose="020B0503020202020204" pitchFamily="34" charset="0"/>
                <a:ea typeface="Calibri" panose="020F0502020204030204" pitchFamily="34" charset="0"/>
              </a:rPr>
              <a:t> not convert the data into numerical form but has the ability to normalize the data. </a:t>
            </a:r>
            <a:endParaRPr lang="en-IN" sz="2400" dirty="0">
              <a:latin typeface="Agency FB" panose="020B0503020202020204" pitchFamily="34" charset="0"/>
            </a:endParaRPr>
          </a:p>
        </p:txBody>
      </p:sp>
    </p:spTree>
    <p:extLst>
      <p:ext uri="{BB962C8B-B14F-4D97-AF65-F5344CB8AC3E}">
        <p14:creationId xmlns:p14="http://schemas.microsoft.com/office/powerpoint/2010/main" val="3443150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143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pic>
        <p:nvPicPr>
          <p:cNvPr id="7172" name="Picture 4" descr="Conclusion Icon - Download in Colored Outline Style">
            <a:extLst>
              <a:ext uri="{FF2B5EF4-FFF2-40B4-BE49-F238E27FC236}">
                <a16:creationId xmlns:a16="http://schemas.microsoft.com/office/drawing/2014/main" id="{4EC13D9A-75F6-42D7-8DC0-8A0E75F5E4B0}"/>
              </a:ext>
            </a:extLst>
          </p:cNvPr>
          <p:cNvPicPr>
            <a:picLocks noChangeAspect="1" noChangeArrowheads="1"/>
          </p:cNvPicPr>
          <p:nvPr/>
        </p:nvPicPr>
        <p:blipFill>
          <a:blip r:embed="rId3">
            <a:alphaModFix amt="44000"/>
            <a:extLst>
              <a:ext uri="{28A0092B-C50C-407E-A947-70E740481C1C}">
                <a14:useLocalDpi xmlns:a14="http://schemas.microsoft.com/office/drawing/2010/main" val="0"/>
              </a:ext>
            </a:extLst>
          </a:blip>
          <a:srcRect/>
          <a:stretch>
            <a:fillRect/>
          </a:stretch>
        </p:blipFill>
        <p:spPr bwMode="auto">
          <a:xfrm>
            <a:off x="9506858" y="192314"/>
            <a:ext cx="2481943" cy="2438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5">
            <a:extLst>
              <a:ext uri="{FF2B5EF4-FFF2-40B4-BE49-F238E27FC236}">
                <a16:creationId xmlns:a16="http://schemas.microsoft.com/office/drawing/2014/main" id="{54DBF136-46CB-47A2-AC9D-32FAA075D5C4}"/>
              </a:ext>
            </a:extLst>
          </p:cNvPr>
          <p:cNvSpPr>
            <a:spLocks noChangeArrowheads="1"/>
          </p:cNvSpPr>
          <p:nvPr/>
        </p:nvSpPr>
        <p:spPr bwMode="auto">
          <a:xfrm>
            <a:off x="571500" y="0"/>
            <a:ext cx="9506858" cy="6234079"/>
          </a:xfrm>
          <a:prstGeom prst="rect">
            <a:avLst/>
          </a:prstGeom>
          <a:noFill/>
          <a:ln>
            <a:noFill/>
          </a:ln>
          <a:effectLst/>
        </p:spPr>
        <p:txBody>
          <a:bodyPr vert="horz" wrap="square" lIns="457056"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Below the keys point in Summarizing the data analysis of </a:t>
            </a:r>
            <a:r>
              <a:rPr lang="en-US" altLang="en-US" sz="2400" dirty="0">
                <a:solidFill>
                  <a:srgbClr val="000000"/>
                </a:solidFill>
                <a:latin typeface="Agency FB" panose="020B0503020202020204" pitchFamily="34" charset="0"/>
                <a:ea typeface="Times New Roman" panose="02020603050405020304" pitchFamily="18" charset="0"/>
                <a:cs typeface="Times New Roman" panose="02020603050405020304" pitchFamily="18" charset="0"/>
              </a:rPr>
              <a:t>Review Rating Prediction</a:t>
            </a: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 data:</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endParaRPr>
          </a:p>
          <a:p>
            <a:pPr marL="342900" lvl="0" indent="-342900" algn="just">
              <a:lnSpc>
                <a:spcPct val="106000"/>
              </a:lnSpc>
              <a:buFont typeface="+mj-lt"/>
              <a:buAutoNum type="arabicPeriod"/>
            </a:pPr>
            <a:r>
              <a:rPr lang="en-IN" sz="2400" dirty="0">
                <a:effectLst/>
                <a:latin typeface="Agency FB" panose="020B0503020202020204" pitchFamily="34" charset="0"/>
                <a:ea typeface="Calibri" panose="020F0502020204030204" pitchFamily="34" charset="0"/>
                <a:cs typeface="Times New Roman" panose="02020603050405020304" pitchFamily="18" charset="0"/>
              </a:rPr>
              <a:t>Dataset contains 4 null values.</a:t>
            </a:r>
          </a:p>
          <a:p>
            <a:pPr marL="342900" lvl="0" indent="-342900" algn="just">
              <a:lnSpc>
                <a:spcPct val="106000"/>
              </a:lnSpc>
              <a:buFont typeface="+mj-lt"/>
              <a:buAutoNum type="arabicPeriod"/>
            </a:pPr>
            <a:r>
              <a:rPr lang="en-IN" sz="2400" dirty="0">
                <a:effectLst/>
                <a:latin typeface="Agency FB" panose="020B0503020202020204" pitchFamily="34" charset="0"/>
                <a:ea typeface="Calibri" panose="020F0502020204030204" pitchFamily="34" charset="0"/>
                <a:cs typeface="Times New Roman" panose="02020603050405020304" pitchFamily="18" charset="0"/>
              </a:rPr>
              <a:t>Word length of Summary is minimum</a:t>
            </a:r>
          </a:p>
          <a:p>
            <a:pPr marL="342900" lvl="0" indent="-342900" algn="just">
              <a:lnSpc>
                <a:spcPct val="106000"/>
              </a:lnSpc>
              <a:buFont typeface="+mj-lt"/>
              <a:buAutoNum type="arabicPeriod"/>
            </a:pPr>
            <a:r>
              <a:rPr lang="en-IN" sz="2400" dirty="0">
                <a:effectLst/>
                <a:latin typeface="Agency FB" panose="020B0503020202020204" pitchFamily="34" charset="0"/>
                <a:ea typeface="Calibri" panose="020F0502020204030204" pitchFamily="34" charset="0"/>
                <a:cs typeface="Times New Roman" panose="02020603050405020304" pitchFamily="18" charset="0"/>
              </a:rPr>
              <a:t>The dataset is multi-class type. It contains 5 different class which indicate rating of the full review.</a:t>
            </a:r>
          </a:p>
          <a:p>
            <a:pPr marL="342900" lvl="0" indent="-342900" algn="just">
              <a:lnSpc>
                <a:spcPct val="106000"/>
              </a:lnSpc>
              <a:buFont typeface="+mj-lt"/>
              <a:buAutoNum type="arabicPeriod"/>
            </a:pPr>
            <a:r>
              <a:rPr lang="en-IN" sz="2400" dirty="0">
                <a:effectLst/>
                <a:latin typeface="Agency FB" panose="020B0503020202020204" pitchFamily="34" charset="0"/>
                <a:ea typeface="Calibri" panose="020F0502020204030204" pitchFamily="34" charset="0"/>
                <a:cs typeface="Times New Roman" panose="02020603050405020304" pitchFamily="18" charset="0"/>
              </a:rPr>
              <a:t>Only Rating column is in numerical form rest all columns are in text format.</a:t>
            </a:r>
          </a:p>
          <a:p>
            <a:pPr marL="342900" lvl="0" indent="-342900" algn="just">
              <a:lnSpc>
                <a:spcPct val="106000"/>
              </a:lnSpc>
              <a:buFont typeface="+mj-lt"/>
              <a:buAutoNum type="arabicPeriod"/>
            </a:pPr>
            <a:r>
              <a:rPr lang="en-IN" sz="2400" dirty="0">
                <a:effectLst/>
                <a:latin typeface="Agency FB" panose="020B0503020202020204" pitchFamily="34" charset="0"/>
                <a:ea typeface="Calibri" panose="020F0502020204030204" pitchFamily="34" charset="0"/>
                <a:cs typeface="Times New Roman" panose="02020603050405020304" pitchFamily="18" charset="0"/>
              </a:rPr>
              <a:t>Average length of uncleaned review is 68.6 words where as average length of cleaned review is 44.6 words.</a:t>
            </a:r>
          </a:p>
          <a:p>
            <a:pPr marL="342900" lvl="0" indent="-342900" algn="just">
              <a:lnSpc>
                <a:spcPct val="106000"/>
              </a:lnSpc>
              <a:buFont typeface="+mj-lt"/>
              <a:buAutoNum type="arabicPeriod"/>
            </a:pPr>
            <a:r>
              <a:rPr lang="en-IN" sz="2400" dirty="0">
                <a:effectLst/>
                <a:latin typeface="Agency FB" panose="020B0503020202020204" pitchFamily="34" charset="0"/>
                <a:ea typeface="Calibri" panose="020F0502020204030204" pitchFamily="34" charset="0"/>
                <a:cs typeface="Times New Roman" panose="02020603050405020304" pitchFamily="18" charset="0"/>
              </a:rPr>
              <a:t>Majority of the data scrapped is of phone electronic followed by watches and printers respectively. Router data is minor in the dataset.</a:t>
            </a:r>
          </a:p>
          <a:p>
            <a:pPr marL="342900" lvl="0" indent="-342900" algn="just">
              <a:lnSpc>
                <a:spcPct val="106000"/>
              </a:lnSpc>
              <a:buFont typeface="+mj-lt"/>
              <a:buAutoNum type="arabicPeriod"/>
            </a:pPr>
            <a:r>
              <a:rPr lang="en-IN" sz="2400" dirty="0">
                <a:effectLst/>
                <a:latin typeface="Agency FB" panose="020B0503020202020204" pitchFamily="34" charset="0"/>
                <a:ea typeface="Calibri" panose="020F0502020204030204" pitchFamily="34" charset="0"/>
                <a:cs typeface="Times New Roman" panose="02020603050405020304" pitchFamily="18" charset="0"/>
              </a:rPr>
              <a:t>Router has the minimum one-star rating where as phones have maximum five-star ratings. Printers have the least five -star rating.</a:t>
            </a:r>
          </a:p>
          <a:p>
            <a:pPr marL="342900" lvl="0" indent="-342900" algn="just">
              <a:lnSpc>
                <a:spcPct val="106000"/>
              </a:lnSpc>
              <a:buFont typeface="+mj-lt"/>
              <a:buAutoNum type="arabicPeriod"/>
            </a:pPr>
            <a:r>
              <a:rPr lang="en-IN" sz="2400" dirty="0">
                <a:effectLst/>
                <a:latin typeface="Agency FB" panose="020B0503020202020204" pitchFamily="34" charset="0"/>
                <a:ea typeface="Calibri" panose="020F0502020204030204" pitchFamily="34" charset="0"/>
                <a:cs typeface="Times New Roman" panose="02020603050405020304" pitchFamily="18" charset="0"/>
              </a:rPr>
              <a:t>Good and product are most used words in the review.</a:t>
            </a:r>
          </a:p>
          <a:p>
            <a:pPr marL="342900" lvl="0" indent="-342900" algn="just">
              <a:lnSpc>
                <a:spcPct val="106000"/>
              </a:lnSpc>
              <a:buFont typeface="+mj-lt"/>
              <a:buAutoNum type="arabicPeriod"/>
            </a:pPr>
            <a:r>
              <a:rPr lang="en-IN" sz="2400" dirty="0">
                <a:effectLst/>
                <a:latin typeface="Agency FB" panose="020B0503020202020204" pitchFamily="34" charset="0"/>
                <a:ea typeface="Calibri" panose="020F0502020204030204" pitchFamily="34" charset="0"/>
                <a:cs typeface="Times New Roman" panose="02020603050405020304" pitchFamily="18" charset="0"/>
              </a:rPr>
              <a:t>Good is almost common and top most used word in all the ratings.</a:t>
            </a:r>
          </a:p>
          <a:p>
            <a:pPr marL="342900" lvl="0" indent="-342900" algn="just">
              <a:lnSpc>
                <a:spcPct val="106000"/>
              </a:lnSpc>
              <a:buFont typeface="+mj-lt"/>
              <a:buAutoNum type="arabicPeriod"/>
            </a:pPr>
            <a:r>
              <a:rPr lang="en-IN" sz="2400" dirty="0">
                <a:effectLst/>
                <a:latin typeface="Agency FB" panose="020B0503020202020204" pitchFamily="34" charset="0"/>
                <a:ea typeface="Calibri" panose="020F0502020204030204" pitchFamily="34" charset="0"/>
                <a:cs typeface="Times New Roman" panose="02020603050405020304" pitchFamily="18" charset="0"/>
              </a:rPr>
              <a:t>Nice, quality, awesome, product some of the top words in 4 and 5-star rating.</a:t>
            </a:r>
          </a:p>
        </p:txBody>
      </p:sp>
    </p:spTree>
    <p:extLst>
      <p:ext uri="{BB962C8B-B14F-4D97-AF65-F5344CB8AC3E}">
        <p14:creationId xmlns:p14="http://schemas.microsoft.com/office/powerpoint/2010/main" val="1327156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t="-17000" b="-17000"/>
          </a:stretch>
        </a:blipFill>
        <a:effectLst/>
      </p:bgPr>
    </p:bg>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FB75037D-061D-4C7E-AA22-60CB3DAEB9B1}"/>
              </a:ext>
            </a:extLst>
          </p:cNvPr>
          <p:cNvSpPr>
            <a:spLocks noChangeArrowheads="1"/>
          </p:cNvSpPr>
          <p:nvPr/>
        </p:nvSpPr>
        <p:spPr bwMode="auto">
          <a:xfrm>
            <a:off x="600529" y="1873879"/>
            <a:ext cx="9506858" cy="2631490"/>
          </a:xfrm>
          <a:prstGeom prst="rect">
            <a:avLst/>
          </a:prstGeom>
          <a:noFill/>
          <a:ln>
            <a:noFill/>
          </a:ln>
          <a:effectLst/>
        </p:spPr>
        <p:txBody>
          <a:bodyPr vert="horz" wrap="square" lIns="457056" tIns="45720" rIns="91440" bIns="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Splitting the Data into Train and Test sets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Pipelin</a:t>
            </a:r>
            <a:r>
              <a:rPr lang="en-US" altLang="en-US" sz="2400" dirty="0">
                <a:solidFill>
                  <a:srgbClr val="000000"/>
                </a:solidFill>
                <a:latin typeface="Agency FB" panose="020B0503020202020204" pitchFamily="34" charset="0"/>
                <a:ea typeface="Times New Roman" panose="02020603050405020304" pitchFamily="18" charset="0"/>
                <a:cs typeface="Times New Roman" panose="02020603050405020304" pitchFamily="18" charset="0"/>
              </a:rPr>
              <a:t>ing the model</a:t>
            </a:r>
            <a:endPar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rgbClr val="000000"/>
                </a:solidFill>
                <a:latin typeface="Agency FB" panose="020B0503020202020204" pitchFamily="34" charset="0"/>
                <a:ea typeface="Times New Roman" panose="02020603050405020304" pitchFamily="18" charset="0"/>
                <a:cs typeface="Times New Roman" panose="02020603050405020304" pitchFamily="18" charset="0"/>
              </a:rPr>
              <a:t>Using hyperparameter tuning to get the best estimator for the model</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Model Training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rgbClr val="000000"/>
                </a:solidFill>
                <a:latin typeface="Agency FB" panose="020B0503020202020204" pitchFamily="34" charset="0"/>
                <a:ea typeface="Times New Roman" panose="02020603050405020304" pitchFamily="18" charset="0"/>
                <a:cs typeface="Times New Roman" panose="02020603050405020304" pitchFamily="18" charset="0"/>
              </a:rPr>
              <a:t>Cross Validation</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Model Testing</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rgbClr val="000000"/>
                </a:solidFill>
                <a:latin typeface="Agency FB" panose="020B0503020202020204" pitchFamily="34" charset="0"/>
                <a:ea typeface="Times New Roman" panose="02020603050405020304" pitchFamily="18" charset="0"/>
                <a:cs typeface="Times New Roman" panose="02020603050405020304" pitchFamily="18" charset="0"/>
              </a:rPr>
              <a:t>Saving the model</a:t>
            </a:r>
            <a:endPar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F4FD65E-360E-42B4-A1BD-97F43F700FB7}"/>
              </a:ext>
            </a:extLst>
          </p:cNvPr>
          <p:cNvSpPr txBox="1"/>
          <p:nvPr/>
        </p:nvSpPr>
        <p:spPr>
          <a:xfrm>
            <a:off x="1175657" y="1103251"/>
            <a:ext cx="3900427" cy="584775"/>
          </a:xfrm>
          <a:prstGeom prst="rect">
            <a:avLst/>
          </a:prstGeom>
          <a:noFill/>
        </p:spPr>
        <p:txBody>
          <a:bodyPr wrap="none" rtlCol="0">
            <a:spAutoFit/>
          </a:bodyPr>
          <a:lstStyle/>
          <a:p>
            <a:r>
              <a:rPr lang="en-IN" sz="3200" b="1" dirty="0">
                <a:latin typeface="Agency FB" panose="020B0503020202020204" pitchFamily="34" charset="0"/>
              </a:rPr>
              <a:t>Model Training and Testing</a:t>
            </a:r>
          </a:p>
        </p:txBody>
      </p:sp>
    </p:spTree>
    <p:extLst>
      <p:ext uri="{BB962C8B-B14F-4D97-AF65-F5344CB8AC3E}">
        <p14:creationId xmlns:p14="http://schemas.microsoft.com/office/powerpoint/2010/main" val="1660724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t="-17000" b="-17000"/>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0127BD-870B-3E8E-5D23-098805F4A8D9}"/>
              </a:ext>
            </a:extLst>
          </p:cNvPr>
          <p:cNvPicPr>
            <a:picLocks noChangeAspect="1"/>
          </p:cNvPicPr>
          <p:nvPr/>
        </p:nvPicPr>
        <p:blipFill>
          <a:blip r:embed="rId3"/>
          <a:stretch>
            <a:fillRect/>
          </a:stretch>
        </p:blipFill>
        <p:spPr>
          <a:xfrm>
            <a:off x="2251749" y="1089000"/>
            <a:ext cx="7688502" cy="4680000"/>
          </a:xfrm>
          <a:prstGeom prst="rect">
            <a:avLst/>
          </a:prstGeom>
        </p:spPr>
      </p:pic>
    </p:spTree>
    <p:extLst>
      <p:ext uri="{BB962C8B-B14F-4D97-AF65-F5344CB8AC3E}">
        <p14:creationId xmlns:p14="http://schemas.microsoft.com/office/powerpoint/2010/main" val="2815001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t="-17000" b="-17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5B8038-D74A-615E-178D-BB6BC21B7C55}"/>
              </a:ext>
            </a:extLst>
          </p:cNvPr>
          <p:cNvSpPr txBox="1"/>
          <p:nvPr/>
        </p:nvSpPr>
        <p:spPr>
          <a:xfrm>
            <a:off x="4733287" y="324464"/>
            <a:ext cx="2725426" cy="553998"/>
          </a:xfrm>
          <a:prstGeom prst="rect">
            <a:avLst/>
          </a:prstGeom>
          <a:noFill/>
        </p:spPr>
        <p:txBody>
          <a:bodyPr wrap="none" rtlCol="0">
            <a:spAutoFit/>
          </a:bodyPr>
          <a:lstStyle/>
          <a:p>
            <a:r>
              <a:rPr lang="en-IN" sz="3000" b="1" dirty="0">
                <a:latin typeface="Agency FB" panose="020B0503020202020204" pitchFamily="34" charset="0"/>
              </a:rPr>
              <a:t>CONFUSION MATRIX</a:t>
            </a:r>
          </a:p>
        </p:txBody>
      </p:sp>
      <p:pic>
        <p:nvPicPr>
          <p:cNvPr id="5" name="Picture 4">
            <a:extLst>
              <a:ext uri="{FF2B5EF4-FFF2-40B4-BE49-F238E27FC236}">
                <a16:creationId xmlns:a16="http://schemas.microsoft.com/office/drawing/2014/main" id="{BF399CBB-6B7F-9283-6AD2-8D1364804969}"/>
              </a:ext>
            </a:extLst>
          </p:cNvPr>
          <p:cNvPicPr>
            <a:picLocks noChangeAspect="1"/>
          </p:cNvPicPr>
          <p:nvPr/>
        </p:nvPicPr>
        <p:blipFill>
          <a:blip r:embed="rId3"/>
          <a:stretch>
            <a:fillRect/>
          </a:stretch>
        </p:blipFill>
        <p:spPr>
          <a:xfrm>
            <a:off x="1946787" y="1423288"/>
            <a:ext cx="3020488" cy="4231533"/>
          </a:xfrm>
          <a:prstGeom prst="rect">
            <a:avLst/>
          </a:prstGeom>
        </p:spPr>
      </p:pic>
      <p:pic>
        <p:nvPicPr>
          <p:cNvPr id="7" name="Picture 6">
            <a:extLst>
              <a:ext uri="{FF2B5EF4-FFF2-40B4-BE49-F238E27FC236}">
                <a16:creationId xmlns:a16="http://schemas.microsoft.com/office/drawing/2014/main" id="{E3A78ECA-316E-428F-2AC1-861638697AB9}"/>
              </a:ext>
            </a:extLst>
          </p:cNvPr>
          <p:cNvPicPr>
            <a:picLocks noChangeAspect="1"/>
          </p:cNvPicPr>
          <p:nvPr/>
        </p:nvPicPr>
        <p:blipFill>
          <a:blip r:embed="rId4"/>
          <a:stretch>
            <a:fillRect/>
          </a:stretch>
        </p:blipFill>
        <p:spPr>
          <a:xfrm>
            <a:off x="6856473" y="1423287"/>
            <a:ext cx="3020488" cy="4256781"/>
          </a:xfrm>
          <a:prstGeom prst="rect">
            <a:avLst/>
          </a:prstGeom>
        </p:spPr>
      </p:pic>
    </p:spTree>
    <p:extLst>
      <p:ext uri="{BB962C8B-B14F-4D97-AF65-F5344CB8AC3E}">
        <p14:creationId xmlns:p14="http://schemas.microsoft.com/office/powerpoint/2010/main" val="240041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3000"/>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CE93B4-FAA0-4601-B0B7-ADA8581EC19A}"/>
              </a:ext>
            </a:extLst>
          </p:cNvPr>
          <p:cNvSpPr txBox="1"/>
          <p:nvPr/>
        </p:nvSpPr>
        <p:spPr>
          <a:xfrm>
            <a:off x="377371" y="4136572"/>
            <a:ext cx="11437258" cy="2236574"/>
          </a:xfrm>
          <a:prstGeom prst="rect">
            <a:avLst/>
          </a:prstGeom>
          <a:noFill/>
        </p:spPr>
        <p:txBody>
          <a:bodyPr wrap="square" rtlCol="0">
            <a:spAutoFit/>
          </a:bodyPr>
          <a:lstStyle/>
          <a:p>
            <a:pPr algn="just">
              <a:lnSpc>
                <a:spcPct val="107000"/>
              </a:lnSpc>
              <a:spcAft>
                <a:spcPts val="800"/>
              </a:spcAft>
            </a:pPr>
            <a:r>
              <a:rPr lang="en-IN" sz="2400" b="1" dirty="0">
                <a:effectLst/>
                <a:latin typeface="Agency FB" panose="020B0503020202020204" pitchFamily="34" charset="0"/>
                <a:ea typeface="Calibri" panose="020F0502020204030204" pitchFamily="34" charset="0"/>
                <a:cs typeface="Calibri" panose="020F0502020204030204" pitchFamily="34" charset="0"/>
              </a:rPr>
              <a:t>Conclusion:</a:t>
            </a:r>
            <a:endParaRPr lang="en-IN" sz="2400" dirty="0">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06000"/>
              </a:lnSpc>
              <a:spcAft>
                <a:spcPts val="800"/>
              </a:spcAft>
            </a:pPr>
            <a:r>
              <a:rPr lang="en-IN" sz="2400" dirty="0">
                <a:effectLst/>
                <a:latin typeface="Agency FB" panose="020B0503020202020204" pitchFamily="34" charset="0"/>
                <a:ea typeface="Calibri" panose="020F0502020204030204" pitchFamily="34" charset="0"/>
                <a:cs typeface="Calibri" panose="020F0502020204030204" pitchFamily="34" charset="0"/>
              </a:rPr>
              <a:t>Linear SVC machine learning model has performed better than all the other model as it has better accuracy and precision score for every label compared to other machine learning models. Also, True Positive and True Negative values for every label is in better balance for Linear SVC model.</a:t>
            </a:r>
            <a:endParaRPr lang="en-IN" sz="2400" dirty="0">
              <a:effectLst/>
              <a:latin typeface="Agency FB" panose="020B0503020202020204" pitchFamily="34" charset="0"/>
              <a:ea typeface="Calibri" panose="020F0502020204030204" pitchFamily="34" charset="0"/>
              <a:cs typeface="Times New Roman" panose="02020603050405020304" pitchFamily="18" charset="0"/>
            </a:endParaRPr>
          </a:p>
          <a:p>
            <a:endParaRPr lang="en-IN" sz="2400" dirty="0">
              <a:latin typeface="Agency FB" panose="020B0503020202020204" pitchFamily="34" charset="0"/>
            </a:endParaRPr>
          </a:p>
        </p:txBody>
      </p:sp>
      <p:sp>
        <p:nvSpPr>
          <p:cNvPr id="3" name="TextBox 2">
            <a:extLst>
              <a:ext uri="{FF2B5EF4-FFF2-40B4-BE49-F238E27FC236}">
                <a16:creationId xmlns:a16="http://schemas.microsoft.com/office/drawing/2014/main" id="{CAED8A3D-31B2-4EEB-83AF-12A8F9E9459A}"/>
              </a:ext>
            </a:extLst>
          </p:cNvPr>
          <p:cNvSpPr txBox="1"/>
          <p:nvPr/>
        </p:nvSpPr>
        <p:spPr>
          <a:xfrm>
            <a:off x="377372" y="551543"/>
            <a:ext cx="11437258" cy="2806089"/>
          </a:xfrm>
          <a:prstGeom prst="rect">
            <a:avLst/>
          </a:prstGeom>
          <a:noFill/>
        </p:spPr>
        <p:txBody>
          <a:bodyPr wrap="square" rtlCol="0">
            <a:spAutoFit/>
          </a:bodyPr>
          <a:lstStyle/>
          <a:p>
            <a:pPr>
              <a:lnSpc>
                <a:spcPct val="107000"/>
              </a:lnSpc>
              <a:spcAft>
                <a:spcPts val="800"/>
              </a:spcAft>
            </a:pPr>
            <a:r>
              <a:rPr lang="en-IN" sz="2400" b="1" dirty="0">
                <a:effectLst/>
                <a:latin typeface="Agency FB" panose="020B0503020202020204" pitchFamily="34" charset="0"/>
                <a:ea typeface="Calibri" panose="020F0502020204030204" pitchFamily="34" charset="0"/>
                <a:cs typeface="Times New Roman" panose="02020603050405020304" pitchFamily="18" charset="0"/>
              </a:rPr>
              <a:t>Limitations of this work and Scope for Future Work:</a:t>
            </a:r>
            <a:endParaRPr lang="en-IN" sz="2400" dirty="0">
              <a:effectLst/>
              <a:latin typeface="Agency FB" panose="020B0503020202020204" pitchFamily="34" charset="0"/>
              <a:ea typeface="Calibri" panose="020F0502020204030204" pitchFamily="34" charset="0"/>
              <a:cs typeface="Times New Roman" panose="02020603050405020304" pitchFamily="18" charset="0"/>
            </a:endParaRPr>
          </a:p>
          <a:p>
            <a:pPr algn="just"/>
            <a:r>
              <a:rPr lang="en-IN" sz="2400" dirty="0">
                <a:effectLst/>
                <a:latin typeface="Agency FB" panose="020B0503020202020204" pitchFamily="34" charset="0"/>
                <a:ea typeface="Calibri" panose="020F0502020204030204" pitchFamily="34" charset="0"/>
                <a:cs typeface="Times New Roman" panose="02020603050405020304" pitchFamily="18" charset="0"/>
              </a:rPr>
              <a:t>The label predicted are only limited to particular electronic gadgets. When we try to predict for other type electronic gadgets the machine learning model will fail. To improve the model efficiency, we can add more of type of gadgets and increase the size of the data in order to balance the data and get much improved precision, recall and f1-score for the given model. Also, by removing more unnecessary words from the data which are not affecting the output data the model can be improvised.</a:t>
            </a:r>
          </a:p>
          <a:p>
            <a:endParaRPr lang="en-IN" sz="2400" dirty="0">
              <a:latin typeface="Agency FB" panose="020B0503020202020204" pitchFamily="34" charset="0"/>
            </a:endParaRPr>
          </a:p>
        </p:txBody>
      </p:sp>
    </p:spTree>
    <p:extLst>
      <p:ext uri="{BB962C8B-B14F-4D97-AF65-F5344CB8AC3E}">
        <p14:creationId xmlns:p14="http://schemas.microsoft.com/office/powerpoint/2010/main" val="4051642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8000"/>
            <a:lum/>
          </a:blip>
          <a:srcRect/>
          <a:stretch>
            <a:fillRect t="-3000" b="-3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58D0F24-96EB-4363-95A0-5D6859B9FA63}"/>
              </a:ext>
            </a:extLst>
          </p:cNvPr>
          <p:cNvSpPr txBox="1"/>
          <p:nvPr/>
        </p:nvSpPr>
        <p:spPr>
          <a:xfrm>
            <a:off x="3129263" y="181957"/>
            <a:ext cx="7027611" cy="6494085"/>
          </a:xfrm>
          <a:prstGeom prst="rect">
            <a:avLst/>
          </a:prstGeom>
          <a:noFill/>
        </p:spPr>
        <p:txBody>
          <a:bodyPr wrap="square" rtlCol="0">
            <a:spAutoFit/>
          </a:bodyPr>
          <a:lstStyle/>
          <a:p>
            <a:r>
              <a:rPr lang="en-IN" sz="3200" b="1" dirty="0">
                <a:latin typeface="Britannic Bold" panose="020B0903060703020204" pitchFamily="34" charset="0"/>
              </a:rPr>
              <a:t>Abstract</a:t>
            </a:r>
          </a:p>
          <a:p>
            <a:endParaRPr lang="en-IN" sz="3200" b="1" dirty="0">
              <a:latin typeface="Britannic Bold" panose="020B0903060703020204" pitchFamily="34" charset="0"/>
            </a:endParaRPr>
          </a:p>
          <a:p>
            <a:r>
              <a:rPr lang="en-IN" sz="3200" b="1" dirty="0">
                <a:latin typeface="Britannic Bold" panose="020B0903060703020204" pitchFamily="34" charset="0"/>
              </a:rPr>
              <a:t>Introduction</a:t>
            </a:r>
          </a:p>
          <a:p>
            <a:endParaRPr lang="en-IN" sz="3200" b="1" dirty="0">
              <a:latin typeface="Britannic Bold" panose="020B0903060703020204" pitchFamily="34" charset="0"/>
            </a:endParaRPr>
          </a:p>
          <a:p>
            <a:r>
              <a:rPr lang="en-IN" sz="3200" b="1" dirty="0">
                <a:latin typeface="Britannic Bold" panose="020B0903060703020204" pitchFamily="34" charset="0"/>
              </a:rPr>
              <a:t>Descriptive Analysis</a:t>
            </a:r>
          </a:p>
          <a:p>
            <a:endParaRPr lang="en-IN" sz="3200" b="1" dirty="0">
              <a:latin typeface="Britannic Bold" panose="020B0903060703020204" pitchFamily="34" charset="0"/>
            </a:endParaRPr>
          </a:p>
          <a:p>
            <a:r>
              <a:rPr lang="en-IN" sz="3200" b="1" dirty="0">
                <a:latin typeface="Britannic Bold" panose="020B0903060703020204" pitchFamily="34" charset="0"/>
              </a:rPr>
              <a:t>Data cleaning and modifying</a:t>
            </a:r>
          </a:p>
          <a:p>
            <a:endParaRPr lang="en-IN" sz="3200" b="1" dirty="0">
              <a:latin typeface="Britannic Bold" panose="020B0903060703020204" pitchFamily="34" charset="0"/>
            </a:endParaRPr>
          </a:p>
          <a:p>
            <a:r>
              <a:rPr lang="en-IN" sz="3200" b="1" dirty="0">
                <a:latin typeface="Britannic Bold" panose="020B0903060703020204" pitchFamily="34" charset="0"/>
              </a:rPr>
              <a:t>Data Visualization</a:t>
            </a:r>
          </a:p>
          <a:p>
            <a:endParaRPr lang="en-IN" sz="3200" b="1" dirty="0">
              <a:latin typeface="Britannic Bold" panose="020B0903060703020204" pitchFamily="34" charset="0"/>
            </a:endParaRPr>
          </a:p>
          <a:p>
            <a:r>
              <a:rPr lang="en-IN" sz="3200" b="1" dirty="0">
                <a:latin typeface="Britannic Bold" panose="020B0903060703020204" pitchFamily="34" charset="0"/>
              </a:rPr>
              <a:t>Feature Selection and Model Training</a:t>
            </a:r>
          </a:p>
          <a:p>
            <a:endParaRPr lang="en-IN" sz="3200" b="1" dirty="0">
              <a:latin typeface="Britannic Bold" panose="020B0903060703020204" pitchFamily="34" charset="0"/>
            </a:endParaRPr>
          </a:p>
          <a:p>
            <a:r>
              <a:rPr lang="en-IN" sz="3200" b="1" dirty="0">
                <a:latin typeface="Britannic Bold" panose="020B0903060703020204" pitchFamily="34" charset="0"/>
              </a:rPr>
              <a:t>Conclusion</a:t>
            </a:r>
          </a:p>
        </p:txBody>
      </p:sp>
    </p:spTree>
    <p:extLst>
      <p:ext uri="{BB962C8B-B14F-4D97-AF65-F5344CB8AC3E}">
        <p14:creationId xmlns:p14="http://schemas.microsoft.com/office/powerpoint/2010/main" val="1552070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94CE34C-818F-4C0B-A3DF-76F2CD337B0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rcRect t="5984" b="5984"/>
          <a:stretch>
            <a:fillRect/>
          </a:stretch>
        </p:blipFill>
        <p:spPr bwMode="auto">
          <a:xfrm>
            <a:off x="0" y="0"/>
            <a:ext cx="12192000" cy="6858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0DCDF13-276A-49BF-AC2C-FC22E83DEF90}"/>
              </a:ext>
            </a:extLst>
          </p:cNvPr>
          <p:cNvSpPr txBox="1"/>
          <p:nvPr/>
        </p:nvSpPr>
        <p:spPr>
          <a:xfrm>
            <a:off x="415558" y="1447800"/>
            <a:ext cx="10652492" cy="2369880"/>
          </a:xfrm>
          <a:prstGeom prst="rect">
            <a:avLst/>
          </a:prstGeom>
          <a:noFill/>
        </p:spPr>
        <p:txBody>
          <a:bodyPr wrap="square" rtlCol="0">
            <a:spAutoFit/>
          </a:bodyPr>
          <a:lstStyle/>
          <a:p>
            <a:pPr algn="ctr"/>
            <a:r>
              <a:rPr lang="en-IN" sz="4000" b="1" dirty="0">
                <a:solidFill>
                  <a:srgbClr val="000000"/>
                </a:solidFill>
                <a:effectLst/>
                <a:latin typeface="Agency FB" panose="020B0503020202020204" pitchFamily="34" charset="0"/>
                <a:ea typeface="Calibri" panose="020F0502020204030204" pitchFamily="34" charset="0"/>
                <a:cs typeface="Times New Roman" panose="02020603050405020304" pitchFamily="18" charset="0"/>
              </a:rPr>
              <a:t>Abstract</a:t>
            </a:r>
          </a:p>
          <a:p>
            <a:pPr algn="ctr"/>
            <a:endParaRPr lang="en-IN" sz="3600" dirty="0">
              <a:solidFill>
                <a:srgbClr val="000000"/>
              </a:solidFill>
              <a:effectLst/>
              <a:latin typeface="Agency FB" panose="020B0503020202020204" pitchFamily="34" charset="0"/>
              <a:ea typeface="Calibri" panose="020F0502020204030204" pitchFamily="34" charset="0"/>
              <a:cs typeface="Times New Roman" panose="02020603050405020304" pitchFamily="18" charset="0"/>
            </a:endParaRPr>
          </a:p>
          <a:p>
            <a:pPr algn="just"/>
            <a:r>
              <a:rPr lang="en-IN" sz="3600" dirty="0">
                <a:solidFill>
                  <a:srgbClr val="000000"/>
                </a:solidFill>
                <a:latin typeface="Agency FB" panose="020B0503020202020204" pitchFamily="34" charset="0"/>
                <a:ea typeface="Calibri" panose="020F0502020204030204" pitchFamily="34" charset="0"/>
                <a:cs typeface="Times New Roman" panose="02020603050405020304" pitchFamily="18" charset="0"/>
              </a:rPr>
              <a:t>D</a:t>
            </a:r>
            <a:r>
              <a:rPr lang="en-IN" sz="3600" dirty="0">
                <a:solidFill>
                  <a:srgbClr val="000000"/>
                </a:solidFill>
                <a:effectLst/>
                <a:latin typeface="Agency FB" panose="020B0503020202020204" pitchFamily="34" charset="0"/>
                <a:ea typeface="Calibri" panose="020F0502020204030204" pitchFamily="34" charset="0"/>
                <a:cs typeface="Times New Roman" panose="02020603050405020304" pitchFamily="18" charset="0"/>
              </a:rPr>
              <a:t>ata analysis and model building on </a:t>
            </a:r>
            <a:r>
              <a:rPr lang="en-IN" sz="3600" dirty="0">
                <a:solidFill>
                  <a:srgbClr val="000000"/>
                </a:solidFill>
                <a:latin typeface="Agency FB" panose="020B0503020202020204" pitchFamily="34" charset="0"/>
                <a:ea typeface="Calibri" panose="020F0502020204030204" pitchFamily="34" charset="0"/>
                <a:cs typeface="Times New Roman" panose="02020603050405020304" pitchFamily="18" charset="0"/>
              </a:rPr>
              <a:t>extracted</a:t>
            </a:r>
            <a:r>
              <a:rPr lang="en-IN" sz="3600" dirty="0">
                <a:solidFill>
                  <a:srgbClr val="000000"/>
                </a:solidFill>
                <a:effectLst/>
                <a:latin typeface="Agency FB" panose="020B0503020202020204" pitchFamily="34" charset="0"/>
                <a:ea typeface="Calibri" panose="020F0502020204030204" pitchFamily="34" charset="0"/>
                <a:cs typeface="Times New Roman" panose="02020603050405020304" pitchFamily="18" charset="0"/>
              </a:rPr>
              <a:t> data </a:t>
            </a:r>
            <a:r>
              <a:rPr lang="en-IN" sz="3600" dirty="0">
                <a:solidFill>
                  <a:srgbClr val="000000"/>
                </a:solidFill>
                <a:latin typeface="Agency FB" panose="020B0503020202020204" pitchFamily="34" charset="0"/>
                <a:ea typeface="Calibri" panose="020F0502020204030204" pitchFamily="34" charset="0"/>
                <a:cs typeface="Times New Roman" panose="02020603050405020304" pitchFamily="18" charset="0"/>
              </a:rPr>
              <a:t>from </a:t>
            </a:r>
            <a:r>
              <a:rPr lang="en-IN" sz="3600" dirty="0" err="1">
                <a:solidFill>
                  <a:srgbClr val="000000"/>
                </a:solidFill>
                <a:latin typeface="Agency FB" panose="020B0503020202020204" pitchFamily="34" charset="0"/>
                <a:ea typeface="Calibri" panose="020F0502020204030204" pitchFamily="34" charset="0"/>
                <a:cs typeface="Times New Roman" panose="02020603050405020304" pitchFamily="18" charset="0"/>
              </a:rPr>
              <a:t>flipkart</a:t>
            </a:r>
            <a:r>
              <a:rPr lang="en-IN" sz="3600" dirty="0">
                <a:solidFill>
                  <a:srgbClr val="000000"/>
                </a:solidFill>
                <a:latin typeface="Agency FB" panose="020B0503020202020204" pitchFamily="34" charset="0"/>
                <a:ea typeface="Calibri" panose="020F0502020204030204" pitchFamily="34" charset="0"/>
                <a:cs typeface="Times New Roman" panose="02020603050405020304" pitchFamily="18" charset="0"/>
              </a:rPr>
              <a:t> website to predict the classification of the rating by using the full text review.</a:t>
            </a:r>
            <a:endParaRPr lang="en-IN" sz="3600" dirty="0">
              <a:latin typeface="Agency FB" panose="020B0503020202020204" pitchFamily="34" charset="0"/>
            </a:endParaRPr>
          </a:p>
        </p:txBody>
      </p:sp>
    </p:spTree>
    <p:extLst>
      <p:ext uri="{BB962C8B-B14F-4D97-AF65-F5344CB8AC3E}">
        <p14:creationId xmlns:p14="http://schemas.microsoft.com/office/powerpoint/2010/main" val="3853394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ips on how to write a powerful introduction - Emareye">
            <a:extLst>
              <a:ext uri="{FF2B5EF4-FFF2-40B4-BE49-F238E27FC236}">
                <a16:creationId xmlns:a16="http://schemas.microsoft.com/office/drawing/2014/main" id="{8610497D-8D6C-4B28-B489-BACD2E2E5A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3362" y="0"/>
            <a:ext cx="4105275" cy="19716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98963FA-5176-49FF-A58A-FA53C9662D3A}"/>
              </a:ext>
            </a:extLst>
          </p:cNvPr>
          <p:cNvSpPr txBox="1"/>
          <p:nvPr/>
        </p:nvSpPr>
        <p:spPr>
          <a:xfrm>
            <a:off x="345830" y="2085309"/>
            <a:ext cx="11500339" cy="3192477"/>
          </a:xfrm>
          <a:prstGeom prst="rect">
            <a:avLst/>
          </a:prstGeom>
          <a:noFill/>
        </p:spPr>
        <p:txBody>
          <a:bodyPr wrap="square" rtlCol="0">
            <a:spAutoFit/>
          </a:bodyPr>
          <a:lstStyle/>
          <a:p>
            <a:pPr algn="just">
              <a:lnSpc>
                <a:spcPct val="106000"/>
              </a:lnSpc>
              <a:spcAft>
                <a:spcPts val="800"/>
              </a:spcAft>
            </a:pPr>
            <a:r>
              <a:rPr lang="en-IN" sz="2400" dirty="0">
                <a:effectLst/>
                <a:latin typeface="Agency FB" panose="020B0503020202020204" pitchFamily="34" charset="0"/>
                <a:ea typeface="Calibri" panose="020F0502020204030204" pitchFamily="34" charset="0"/>
                <a:cs typeface="Calibri" panose="020F0502020204030204" pitchFamily="34" charset="0"/>
              </a:rPr>
              <a:t>In this report I will be discussing about text classification of full review of an electronic product by using </a:t>
            </a:r>
            <a:r>
              <a:rPr lang="en-IN" sz="2400" dirty="0" err="1">
                <a:effectLst/>
                <a:latin typeface="Agency FB" panose="020B0503020202020204" pitchFamily="34" charset="0"/>
                <a:ea typeface="Calibri" panose="020F0502020204030204" pitchFamily="34" charset="0"/>
                <a:cs typeface="Calibri" panose="020F0502020204030204" pitchFamily="34" charset="0"/>
              </a:rPr>
              <a:t>nltk</a:t>
            </a:r>
            <a:r>
              <a:rPr lang="en-IN" sz="2400" dirty="0">
                <a:effectLst/>
                <a:latin typeface="Agency FB" panose="020B0503020202020204" pitchFamily="34" charset="0"/>
                <a:ea typeface="Calibri" panose="020F0502020204030204" pitchFamily="34" charset="0"/>
                <a:cs typeface="Calibri" panose="020F0502020204030204" pitchFamily="34" charset="0"/>
              </a:rPr>
              <a:t> library and few of the machine learning models via python and its libraries. On E-commerce platform reviews and rating are the important annotations which define the sales of a product also help the back-end sales executive and distributors to get handful feedback on the product which in return helps to improvise the product. This project to help a client who has a website where different set of audience write a review for the product. And to cut short the review into a review we need to a model which can rate the review in star rating scaling from 1 to 5. To rate a full review of a product, one must have a good understanding of natural language processing, and usage of natural language toolkit to make the required data abled to feed it to a machine learning model.</a:t>
            </a:r>
            <a:endParaRPr lang="en-IN" sz="2400" dirty="0">
              <a:effectLst/>
              <a:latin typeface="Agency FB" panose="020B0503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63437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C246046-D128-4E89-A2AF-857089030288}"/>
              </a:ext>
            </a:extLst>
          </p:cNvPr>
          <p:cNvSpPr txBox="1"/>
          <p:nvPr/>
        </p:nvSpPr>
        <p:spPr>
          <a:xfrm>
            <a:off x="596847" y="1126986"/>
            <a:ext cx="10699804" cy="2370777"/>
          </a:xfrm>
          <a:prstGeom prst="rect">
            <a:avLst/>
          </a:prstGeom>
          <a:noFill/>
        </p:spPr>
        <p:txBody>
          <a:bodyPr wrap="square" rtlCol="0">
            <a:spAutoFit/>
          </a:bodyPr>
          <a:lstStyle/>
          <a:p>
            <a:pPr algn="just">
              <a:lnSpc>
                <a:spcPct val="107000"/>
              </a:lnSpc>
              <a:spcAft>
                <a:spcPts val="800"/>
              </a:spcAft>
            </a:pPr>
            <a:r>
              <a:rPr lang="en-IN" sz="3200" b="1" u="sng" dirty="0">
                <a:effectLst/>
                <a:latin typeface="Agency FB" panose="020B0503020202020204" pitchFamily="34" charset="0"/>
                <a:ea typeface="Calibri" panose="020F0502020204030204" pitchFamily="34" charset="0"/>
                <a:cs typeface="Times New Roman" panose="02020603050405020304" pitchFamily="18" charset="0"/>
              </a:rPr>
              <a:t>Objective:</a:t>
            </a:r>
            <a:endParaRPr lang="en-IN" sz="3200" dirty="0">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3200" dirty="0">
                <a:effectLst/>
                <a:latin typeface="Agency FB" panose="020B0503020202020204" pitchFamily="34" charset="0"/>
                <a:ea typeface="Calibri" panose="020F0502020204030204" pitchFamily="34" charset="0"/>
                <a:cs typeface="Times New Roman" panose="02020603050405020304" pitchFamily="18" charset="0"/>
              </a:rPr>
              <a:t>Analysis of the data set and summarizing the factor that effect the </a:t>
            </a:r>
            <a:r>
              <a:rPr lang="en-IN" sz="3200" dirty="0">
                <a:latin typeface="Agency FB" panose="020B0503020202020204" pitchFamily="34" charset="0"/>
                <a:ea typeface="Calibri" panose="020F0502020204030204" pitchFamily="34" charset="0"/>
                <a:cs typeface="Times New Roman" panose="02020603050405020304" pitchFamily="18" charset="0"/>
              </a:rPr>
              <a:t>classification of the label</a:t>
            </a:r>
            <a:r>
              <a:rPr lang="en-IN" sz="3200" dirty="0">
                <a:effectLst/>
                <a:latin typeface="Agency FB" panose="020B0503020202020204" pitchFamily="34" charset="0"/>
                <a:ea typeface="Calibri" panose="020F0502020204030204" pitchFamily="34" charset="0"/>
                <a:cs typeface="Times New Roman" panose="02020603050405020304" pitchFamily="18" charset="0"/>
              </a:rPr>
              <a:t>.</a:t>
            </a:r>
          </a:p>
          <a:p>
            <a:endParaRPr lang="en-IN" sz="3200" dirty="0">
              <a:latin typeface="Agency FB" panose="020B0503020202020204" pitchFamily="34" charset="0"/>
            </a:endParaRPr>
          </a:p>
        </p:txBody>
      </p:sp>
      <p:sp>
        <p:nvSpPr>
          <p:cNvPr id="3" name="TextBox 2">
            <a:extLst>
              <a:ext uri="{FF2B5EF4-FFF2-40B4-BE49-F238E27FC236}">
                <a16:creationId xmlns:a16="http://schemas.microsoft.com/office/drawing/2014/main" id="{1DF2750F-297D-4A1F-BD91-22955CCC9F0A}"/>
              </a:ext>
            </a:extLst>
          </p:cNvPr>
          <p:cNvSpPr txBox="1"/>
          <p:nvPr/>
        </p:nvSpPr>
        <p:spPr>
          <a:xfrm>
            <a:off x="3946357" y="209550"/>
            <a:ext cx="4684296" cy="707886"/>
          </a:xfrm>
          <a:prstGeom prst="rect">
            <a:avLst/>
          </a:prstGeom>
          <a:noFill/>
        </p:spPr>
        <p:txBody>
          <a:bodyPr wrap="none" rtlCol="0">
            <a:spAutoFit/>
          </a:bodyPr>
          <a:lstStyle/>
          <a:p>
            <a:r>
              <a:rPr lang="en-IN" sz="4000" b="1" dirty="0">
                <a:latin typeface="Agency FB" panose="020B0503020202020204" pitchFamily="34" charset="0"/>
              </a:rPr>
              <a:t>Exploratory Data Analysis</a:t>
            </a:r>
          </a:p>
        </p:txBody>
      </p:sp>
      <p:sp>
        <p:nvSpPr>
          <p:cNvPr id="4" name="TextBox 3">
            <a:extLst>
              <a:ext uri="{FF2B5EF4-FFF2-40B4-BE49-F238E27FC236}">
                <a16:creationId xmlns:a16="http://schemas.microsoft.com/office/drawing/2014/main" id="{4442EB65-3F9B-4C3A-AFB9-8A61E5AFCCD8}"/>
              </a:ext>
            </a:extLst>
          </p:cNvPr>
          <p:cNvSpPr txBox="1"/>
          <p:nvPr/>
        </p:nvSpPr>
        <p:spPr>
          <a:xfrm>
            <a:off x="596847" y="3167390"/>
            <a:ext cx="6043642" cy="523220"/>
          </a:xfrm>
          <a:prstGeom prst="rect">
            <a:avLst/>
          </a:prstGeom>
          <a:noFill/>
        </p:spPr>
        <p:txBody>
          <a:bodyPr wrap="none" rtlCol="0">
            <a:spAutoFit/>
          </a:bodyPr>
          <a:lstStyle/>
          <a:p>
            <a:r>
              <a:rPr lang="en-IN" sz="2800" b="1" dirty="0">
                <a:latin typeface="Agency FB" panose="020B0503020202020204" pitchFamily="34" charset="0"/>
              </a:rPr>
              <a:t>Understanding the Data Via Descriptive analysis</a:t>
            </a:r>
          </a:p>
        </p:txBody>
      </p:sp>
      <p:sp>
        <p:nvSpPr>
          <p:cNvPr id="5" name="TextBox 4">
            <a:extLst>
              <a:ext uri="{FF2B5EF4-FFF2-40B4-BE49-F238E27FC236}">
                <a16:creationId xmlns:a16="http://schemas.microsoft.com/office/drawing/2014/main" id="{B44D6447-DBB8-4EF8-9DA4-5AE74F3915F4}"/>
              </a:ext>
            </a:extLst>
          </p:cNvPr>
          <p:cNvSpPr txBox="1"/>
          <p:nvPr/>
        </p:nvSpPr>
        <p:spPr>
          <a:xfrm>
            <a:off x="893005" y="4401681"/>
            <a:ext cx="10096500" cy="1384995"/>
          </a:xfrm>
          <a:prstGeom prst="rect">
            <a:avLst/>
          </a:prstGeom>
          <a:noFill/>
        </p:spPr>
        <p:txBody>
          <a:bodyPr wrap="square" rtlCol="0">
            <a:spAutoFit/>
          </a:bodyPr>
          <a:lstStyle/>
          <a:p>
            <a:pPr marL="457200" indent="-457200">
              <a:buFont typeface="Wingdings" panose="05000000000000000000" pitchFamily="2" charset="2"/>
              <a:buChar char="§"/>
            </a:pPr>
            <a:r>
              <a:rPr lang="en-IN" sz="2800" dirty="0">
                <a:latin typeface="Agency FB" panose="020B0503020202020204" pitchFamily="34" charset="0"/>
              </a:rPr>
              <a:t>Size of the data is  28005 rows and 6 columns.</a:t>
            </a:r>
          </a:p>
          <a:p>
            <a:pPr marL="457200" indent="-457200">
              <a:buFont typeface="Wingdings" panose="05000000000000000000" pitchFamily="2" charset="2"/>
              <a:buChar char="§"/>
            </a:pPr>
            <a:endParaRPr lang="en-IN" sz="2800" dirty="0">
              <a:latin typeface="Agency FB" panose="020B0503020202020204" pitchFamily="34" charset="0"/>
            </a:endParaRPr>
          </a:p>
          <a:p>
            <a:pPr marL="457200" indent="-457200">
              <a:buFont typeface="Wingdings" panose="05000000000000000000" pitchFamily="2" charset="2"/>
              <a:buChar char="§"/>
            </a:pPr>
            <a:r>
              <a:rPr lang="en-IN" sz="2800" dirty="0">
                <a:latin typeface="Agency FB" panose="020B0503020202020204" pitchFamily="34" charset="0"/>
              </a:rPr>
              <a:t>Rating is the target column</a:t>
            </a:r>
          </a:p>
        </p:txBody>
      </p:sp>
    </p:spTree>
    <p:extLst>
      <p:ext uri="{BB962C8B-B14F-4D97-AF65-F5344CB8AC3E}">
        <p14:creationId xmlns:p14="http://schemas.microsoft.com/office/powerpoint/2010/main" val="2137509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2E2C9C5-E384-4687-9629-487AE3D7904B}"/>
              </a:ext>
            </a:extLst>
          </p:cNvPr>
          <p:cNvSpPr txBox="1"/>
          <p:nvPr/>
        </p:nvSpPr>
        <p:spPr>
          <a:xfrm>
            <a:off x="933450" y="457200"/>
            <a:ext cx="10325100" cy="1384995"/>
          </a:xfrm>
          <a:prstGeom prst="rect">
            <a:avLst/>
          </a:prstGeom>
          <a:noFill/>
        </p:spPr>
        <p:txBody>
          <a:bodyPr wrap="square" rtlCol="0">
            <a:spAutoFit/>
          </a:bodyPr>
          <a:lstStyle/>
          <a:p>
            <a:pPr marL="457200" indent="-457200">
              <a:buFont typeface="Wingdings" panose="05000000000000000000" pitchFamily="2" charset="2"/>
              <a:buChar char="§"/>
            </a:pPr>
            <a:r>
              <a:rPr lang="en-IN" sz="2800" dirty="0">
                <a:latin typeface="Agency FB" panose="020B0503020202020204" pitchFamily="34" charset="0"/>
              </a:rPr>
              <a:t>Data contains four Null Values in review column. </a:t>
            </a:r>
          </a:p>
          <a:p>
            <a:endParaRPr lang="en-IN" sz="2800" dirty="0">
              <a:latin typeface="Agency FB" panose="020B0503020202020204" pitchFamily="34" charset="0"/>
            </a:endParaRPr>
          </a:p>
          <a:p>
            <a:pPr marL="457200" indent="-457200">
              <a:buFont typeface="Wingdings" panose="05000000000000000000" pitchFamily="2" charset="2"/>
              <a:buChar char="§"/>
            </a:pPr>
            <a:r>
              <a:rPr lang="en-IN" sz="2800" dirty="0">
                <a:latin typeface="Agency FB" panose="020B0503020202020204" pitchFamily="34" charset="0"/>
              </a:rPr>
              <a:t>Data contains text in string format</a:t>
            </a:r>
          </a:p>
        </p:txBody>
      </p:sp>
      <p:sp>
        <p:nvSpPr>
          <p:cNvPr id="3" name="TextBox 2">
            <a:extLst>
              <a:ext uri="{FF2B5EF4-FFF2-40B4-BE49-F238E27FC236}">
                <a16:creationId xmlns:a16="http://schemas.microsoft.com/office/drawing/2014/main" id="{49594405-0A2D-46B8-A9CC-79F2175DC0FA}"/>
              </a:ext>
            </a:extLst>
          </p:cNvPr>
          <p:cNvSpPr txBox="1"/>
          <p:nvPr/>
        </p:nvSpPr>
        <p:spPr>
          <a:xfrm>
            <a:off x="492068" y="3733801"/>
            <a:ext cx="11477822" cy="1384995"/>
          </a:xfrm>
          <a:prstGeom prst="rect">
            <a:avLst/>
          </a:prstGeom>
          <a:noFill/>
        </p:spPr>
        <p:txBody>
          <a:bodyPr wrap="none" rtlCol="0">
            <a:spAutoFit/>
          </a:bodyPr>
          <a:lstStyle/>
          <a:p>
            <a:r>
              <a:rPr lang="en-IN" sz="2800" dirty="0">
                <a:latin typeface="Agency FB" panose="020B0503020202020204" pitchFamily="34" charset="0"/>
              </a:rPr>
              <a:t>Descriptive analysis is used as it gives the basic value Insite of the data in our dataset.</a:t>
            </a:r>
          </a:p>
          <a:p>
            <a:r>
              <a:rPr lang="en-IN" sz="2800" dirty="0">
                <a:latin typeface="Agency FB" panose="020B0503020202020204" pitchFamily="34" charset="0"/>
              </a:rPr>
              <a:t>It helps in organize the data and summarize the data while describing the characteristic of data. </a:t>
            </a:r>
          </a:p>
          <a:p>
            <a:endParaRPr lang="en-IN" sz="2800" dirty="0">
              <a:latin typeface="Agency FB" panose="020B0503020202020204" pitchFamily="34" charset="0"/>
            </a:endParaRPr>
          </a:p>
        </p:txBody>
      </p:sp>
    </p:spTree>
    <p:extLst>
      <p:ext uri="{BB962C8B-B14F-4D97-AF65-F5344CB8AC3E}">
        <p14:creationId xmlns:p14="http://schemas.microsoft.com/office/powerpoint/2010/main" val="427228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0EE16F3-4AC4-4AC9-8149-67F8D1424AB3}"/>
              </a:ext>
            </a:extLst>
          </p:cNvPr>
          <p:cNvSpPr txBox="1"/>
          <p:nvPr/>
        </p:nvSpPr>
        <p:spPr>
          <a:xfrm>
            <a:off x="4411083" y="514350"/>
            <a:ext cx="3369833" cy="707886"/>
          </a:xfrm>
          <a:prstGeom prst="rect">
            <a:avLst/>
          </a:prstGeom>
          <a:noFill/>
        </p:spPr>
        <p:txBody>
          <a:bodyPr wrap="none" rtlCol="0">
            <a:spAutoFit/>
          </a:bodyPr>
          <a:lstStyle/>
          <a:p>
            <a:r>
              <a:rPr lang="en-IN" sz="4000" b="1" dirty="0">
                <a:latin typeface="Agency FB" panose="020B0503020202020204" pitchFamily="34" charset="0"/>
              </a:rPr>
              <a:t>Data Visualization </a:t>
            </a:r>
          </a:p>
        </p:txBody>
      </p:sp>
      <p:sp>
        <p:nvSpPr>
          <p:cNvPr id="3" name="TextBox 2">
            <a:extLst>
              <a:ext uri="{FF2B5EF4-FFF2-40B4-BE49-F238E27FC236}">
                <a16:creationId xmlns:a16="http://schemas.microsoft.com/office/drawing/2014/main" id="{82760851-3E6D-465D-8894-F03A7279B7CF}"/>
              </a:ext>
            </a:extLst>
          </p:cNvPr>
          <p:cNvSpPr txBox="1"/>
          <p:nvPr/>
        </p:nvSpPr>
        <p:spPr>
          <a:xfrm>
            <a:off x="1219200" y="1409701"/>
            <a:ext cx="9906000" cy="2677656"/>
          </a:xfrm>
          <a:prstGeom prst="rect">
            <a:avLst/>
          </a:prstGeom>
          <a:noFill/>
        </p:spPr>
        <p:txBody>
          <a:bodyPr wrap="square" rtlCol="0">
            <a:spAutoFit/>
          </a:bodyPr>
          <a:lstStyle/>
          <a:p>
            <a:r>
              <a:rPr lang="en-IN" sz="2800" dirty="0">
                <a:latin typeface="Agency FB" panose="020B0503020202020204" pitchFamily="34" charset="0"/>
              </a:rPr>
              <a:t>Data visualization is one simplest way to get a proper idea about the characteristics of the data just from vision. In much simpler words , we Visualize the descriptive stats of the data in pictorial format. Also the data characteristic are represented in eye soothing way</a:t>
            </a:r>
          </a:p>
          <a:p>
            <a:endParaRPr lang="en-IN" sz="2800" dirty="0">
              <a:latin typeface="Agency FB" panose="020B0503020202020204" pitchFamily="34" charset="0"/>
            </a:endParaRPr>
          </a:p>
          <a:p>
            <a:r>
              <a:rPr lang="en-IN" sz="2800" dirty="0">
                <a:latin typeface="Agency FB" panose="020B0503020202020204" pitchFamily="34" charset="0"/>
              </a:rPr>
              <a:t>Identifying pattern, understanding is the data is more easier through visuals.</a:t>
            </a:r>
          </a:p>
        </p:txBody>
      </p:sp>
    </p:spTree>
    <p:extLst>
      <p:ext uri="{BB962C8B-B14F-4D97-AF65-F5344CB8AC3E}">
        <p14:creationId xmlns:p14="http://schemas.microsoft.com/office/powerpoint/2010/main" val="459822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0F7E2710-FE0E-41A7-BF6F-5970F0B6A13E}"/>
              </a:ext>
            </a:extLst>
          </p:cNvPr>
          <p:cNvSpPr txBox="1"/>
          <p:nvPr/>
        </p:nvSpPr>
        <p:spPr>
          <a:xfrm>
            <a:off x="2743200" y="275771"/>
            <a:ext cx="7250703" cy="523220"/>
          </a:xfrm>
          <a:prstGeom prst="rect">
            <a:avLst/>
          </a:prstGeom>
          <a:noFill/>
        </p:spPr>
        <p:txBody>
          <a:bodyPr wrap="none" rtlCol="0">
            <a:spAutoFit/>
          </a:bodyPr>
          <a:lstStyle/>
          <a:p>
            <a:r>
              <a:rPr lang="en-IN" sz="2800" dirty="0">
                <a:latin typeface="Agency FB" panose="020B0503020202020204" pitchFamily="34" charset="0"/>
              </a:rPr>
              <a:t>Independent variables influencing the target variable pie chart</a:t>
            </a:r>
          </a:p>
        </p:txBody>
      </p:sp>
      <p:pic>
        <p:nvPicPr>
          <p:cNvPr id="7" name="Picture 6">
            <a:extLst>
              <a:ext uri="{FF2B5EF4-FFF2-40B4-BE49-F238E27FC236}">
                <a16:creationId xmlns:a16="http://schemas.microsoft.com/office/drawing/2014/main" id="{261B46BC-AD50-B6DD-91A5-A5B1EBC2CB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38266" y="143036"/>
            <a:ext cx="9720539" cy="6480000"/>
          </a:xfrm>
          <a:prstGeom prst="rect">
            <a:avLst/>
          </a:prstGeom>
        </p:spPr>
      </p:pic>
    </p:spTree>
    <p:extLst>
      <p:ext uri="{BB962C8B-B14F-4D97-AF65-F5344CB8AC3E}">
        <p14:creationId xmlns:p14="http://schemas.microsoft.com/office/powerpoint/2010/main" val="1330374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0F7E2710-FE0E-41A7-BF6F-5970F0B6A13E}"/>
              </a:ext>
            </a:extLst>
          </p:cNvPr>
          <p:cNvSpPr txBox="1"/>
          <p:nvPr/>
        </p:nvSpPr>
        <p:spPr>
          <a:xfrm>
            <a:off x="2743200" y="275771"/>
            <a:ext cx="7250703" cy="523220"/>
          </a:xfrm>
          <a:prstGeom prst="rect">
            <a:avLst/>
          </a:prstGeom>
          <a:noFill/>
        </p:spPr>
        <p:txBody>
          <a:bodyPr wrap="none" rtlCol="0">
            <a:spAutoFit/>
          </a:bodyPr>
          <a:lstStyle/>
          <a:p>
            <a:r>
              <a:rPr lang="en-IN" sz="2800" dirty="0">
                <a:latin typeface="Agency FB" panose="020B0503020202020204" pitchFamily="34" charset="0"/>
              </a:rPr>
              <a:t>Independent variables influencing the target variable pie chart</a:t>
            </a:r>
          </a:p>
        </p:txBody>
      </p:sp>
      <p:pic>
        <p:nvPicPr>
          <p:cNvPr id="7" name="Picture 6">
            <a:extLst>
              <a:ext uri="{FF2B5EF4-FFF2-40B4-BE49-F238E27FC236}">
                <a16:creationId xmlns:a16="http://schemas.microsoft.com/office/drawing/2014/main" id="{8AF49192-D1AF-ECDF-55EB-B7B092B137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35731" y="378000"/>
            <a:ext cx="9720538" cy="6480000"/>
          </a:xfrm>
          <a:prstGeom prst="rect">
            <a:avLst/>
          </a:prstGeom>
        </p:spPr>
      </p:pic>
    </p:spTree>
    <p:extLst>
      <p:ext uri="{BB962C8B-B14F-4D97-AF65-F5344CB8AC3E}">
        <p14:creationId xmlns:p14="http://schemas.microsoft.com/office/powerpoint/2010/main" val="255455298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1107</TotalTime>
  <Words>882</Words>
  <Application>Microsoft Office PowerPoint</Application>
  <PresentationFormat>Widescreen</PresentationFormat>
  <Paragraphs>81</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Agency FB</vt:lpstr>
      <vt:lpstr>Arial</vt:lpstr>
      <vt:lpstr>Britannic Bold</vt:lpstr>
      <vt:lpstr>Broadway</vt:lpstr>
      <vt:lpstr>Calibri</vt:lpstr>
      <vt:lpstr>Calibri Light</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LONE WALKER</dc:creator>
  <cp:lastModifiedBy>LONE WALKER</cp:lastModifiedBy>
  <cp:revision>48</cp:revision>
  <dcterms:created xsi:type="dcterms:W3CDTF">2022-03-17T17:25:50Z</dcterms:created>
  <dcterms:modified xsi:type="dcterms:W3CDTF">2022-05-30T14:33:30Z</dcterms:modified>
</cp:coreProperties>
</file>