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3" r:id="rId7"/>
    <p:sldId id="262" r:id="rId8"/>
    <p:sldId id="265" r:id="rId9"/>
    <p:sldId id="266" r:id="rId10"/>
    <p:sldId id="267" r:id="rId11"/>
    <p:sldId id="268" r:id="rId12"/>
    <p:sldId id="282" r:id="rId13"/>
    <p:sldId id="283" r:id="rId14"/>
    <p:sldId id="269" r:id="rId15"/>
    <p:sldId id="284" r:id="rId16"/>
    <p:sldId id="285" r:id="rId17"/>
    <p:sldId id="270" r:id="rId18"/>
    <p:sldId id="271" r:id="rId19"/>
    <p:sldId id="275" r:id="rId20"/>
    <p:sldId id="273" r:id="rId21"/>
    <p:sldId id="276" r:id="rId22"/>
    <p:sldId id="277" r:id="rId23"/>
    <p:sldId id="281"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9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6894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4294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323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B3505-906E-4509-A916-D126B660634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0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B3505-906E-4509-A916-D126B6606344}"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03885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B3505-906E-4509-A916-D126B6606344}"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624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B3505-906E-4509-A916-D126B6606344}"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35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4B3505-906E-4509-A916-D126B6606344}" type="datetimeFigureOut">
              <a:rPr lang="en-IN" smtClean="0"/>
              <a:t>03-04-2022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4405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4B3505-906E-4509-A916-D126B6606344}" type="datetimeFigureOut">
              <a:rPr lang="en-IN" smtClean="0"/>
              <a:t>03-04-2022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1583E-0F95-4041-8008-7BECD36DE92C}" type="slidenum">
              <a:rPr lang="en-IN" smtClean="0"/>
              <a:t>‹#›</a:t>
            </a:fld>
            <a:endParaRPr lang="en-IN"/>
          </a:p>
        </p:txBody>
      </p:sp>
    </p:spTree>
    <p:extLst>
      <p:ext uri="{BB962C8B-B14F-4D97-AF65-F5344CB8AC3E}">
        <p14:creationId xmlns:p14="http://schemas.microsoft.com/office/powerpoint/2010/main" val="37862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B3505-906E-4509-A916-D126B6606344}"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82858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4B3505-906E-4509-A916-D126B6606344}" type="datetimeFigureOut">
              <a:rPr lang="en-IN" smtClean="0"/>
              <a:t>03-04-2022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1583E-0F95-4041-8008-7BECD36DE9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0702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5A9D7-B266-43D3-AD45-9706E7F915A2}"/>
              </a:ext>
            </a:extLst>
          </p:cNvPr>
          <p:cNvSpPr txBox="1"/>
          <p:nvPr/>
        </p:nvSpPr>
        <p:spPr>
          <a:xfrm>
            <a:off x="2363373" y="2598003"/>
            <a:ext cx="6930295" cy="830997"/>
          </a:xfrm>
          <a:prstGeom prst="rect">
            <a:avLst/>
          </a:prstGeom>
          <a:noFill/>
        </p:spPr>
        <p:txBody>
          <a:bodyPr wrap="none" rtlCol="0">
            <a:spAutoFit/>
          </a:bodyPr>
          <a:lstStyle/>
          <a:p>
            <a:r>
              <a:rPr lang="en-IN" sz="4800" b="1" dirty="0">
                <a:latin typeface="Broadway" panose="04040905080B02020502" pitchFamily="82" charset="0"/>
              </a:rPr>
              <a:t>Car Price Prediction</a:t>
            </a:r>
          </a:p>
        </p:txBody>
      </p:sp>
      <p:sp>
        <p:nvSpPr>
          <p:cNvPr id="7" name="TextBox 6">
            <a:extLst>
              <a:ext uri="{FF2B5EF4-FFF2-40B4-BE49-F238E27FC236}">
                <a16:creationId xmlns:a16="http://schemas.microsoft.com/office/drawing/2014/main" id="{CB483D56-F46B-4537-8B0C-0C73A3FF212F}"/>
              </a:ext>
            </a:extLst>
          </p:cNvPr>
          <p:cNvSpPr txBox="1"/>
          <p:nvPr/>
        </p:nvSpPr>
        <p:spPr>
          <a:xfrm>
            <a:off x="8734829" y="5281416"/>
            <a:ext cx="2659766" cy="830997"/>
          </a:xfrm>
          <a:prstGeom prst="rect">
            <a:avLst/>
          </a:prstGeom>
          <a:noFill/>
        </p:spPr>
        <p:txBody>
          <a:bodyPr wrap="square" rtlCol="0">
            <a:spAutoFit/>
          </a:bodyPr>
          <a:lstStyle/>
          <a:p>
            <a:r>
              <a:rPr lang="en-IN" sz="2400" b="1" dirty="0" err="1">
                <a:latin typeface="Agency FB" panose="020B0503020202020204" pitchFamily="34" charset="0"/>
              </a:rPr>
              <a:t>Konatala</a:t>
            </a:r>
            <a:r>
              <a:rPr lang="en-IN" sz="2400" b="1" dirty="0">
                <a:latin typeface="Agency FB" panose="020B0503020202020204" pitchFamily="34" charset="0"/>
              </a:rPr>
              <a:t> Mohit</a:t>
            </a:r>
          </a:p>
          <a:p>
            <a:r>
              <a:rPr lang="en-IN" sz="2400" b="1" dirty="0">
                <a:latin typeface="Agency FB" panose="020B0503020202020204" pitchFamily="34" charset="0"/>
              </a:rPr>
              <a:t>Intership-23 , ID-34</a:t>
            </a:r>
          </a:p>
        </p:txBody>
      </p:sp>
    </p:spTree>
    <p:extLst>
      <p:ext uri="{BB962C8B-B14F-4D97-AF65-F5344CB8AC3E}">
        <p14:creationId xmlns:p14="http://schemas.microsoft.com/office/powerpoint/2010/main" val="391798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5741AC88-C0F7-4929-A4BC-DFFED154D144}"/>
              </a:ext>
            </a:extLst>
          </p:cNvPr>
          <p:cNvPicPr>
            <a:picLocks noChangeAspect="1"/>
          </p:cNvPicPr>
          <p:nvPr/>
        </p:nvPicPr>
        <p:blipFill>
          <a:blip r:embed="rId3"/>
          <a:stretch>
            <a:fillRect/>
          </a:stretch>
        </p:blipFill>
        <p:spPr>
          <a:xfrm>
            <a:off x="3076875" y="1074762"/>
            <a:ext cx="6039127" cy="5227564"/>
          </a:xfrm>
          <a:prstGeom prst="rect">
            <a:avLst/>
          </a:prstGeom>
        </p:spPr>
      </p:pic>
    </p:spTree>
    <p:extLst>
      <p:ext uri="{BB962C8B-B14F-4D97-AF65-F5344CB8AC3E}">
        <p14:creationId xmlns:p14="http://schemas.microsoft.com/office/powerpoint/2010/main" val="142523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62966AE8-A3B6-4514-BB6C-AB7FD2BD71B4}"/>
              </a:ext>
            </a:extLst>
          </p:cNvPr>
          <p:cNvPicPr>
            <a:picLocks noChangeAspect="1"/>
          </p:cNvPicPr>
          <p:nvPr/>
        </p:nvPicPr>
        <p:blipFill>
          <a:blip r:embed="rId3"/>
          <a:stretch>
            <a:fillRect/>
          </a:stretch>
        </p:blipFill>
        <p:spPr>
          <a:xfrm>
            <a:off x="3214834" y="952573"/>
            <a:ext cx="5762332" cy="5222831"/>
          </a:xfrm>
          <a:prstGeom prst="rect">
            <a:avLst/>
          </a:prstGeom>
        </p:spPr>
      </p:pic>
    </p:spTree>
    <p:extLst>
      <p:ext uri="{BB962C8B-B14F-4D97-AF65-F5344CB8AC3E}">
        <p14:creationId xmlns:p14="http://schemas.microsoft.com/office/powerpoint/2010/main" val="302410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CD8355D6-DA30-49A2-BEA3-D1701AC14DA4}"/>
              </a:ext>
            </a:extLst>
          </p:cNvPr>
          <p:cNvPicPr>
            <a:picLocks noChangeAspect="1"/>
          </p:cNvPicPr>
          <p:nvPr/>
        </p:nvPicPr>
        <p:blipFill>
          <a:blip r:embed="rId3"/>
          <a:stretch>
            <a:fillRect/>
          </a:stretch>
        </p:blipFill>
        <p:spPr>
          <a:xfrm>
            <a:off x="2743200" y="798991"/>
            <a:ext cx="6707539" cy="5672147"/>
          </a:xfrm>
          <a:prstGeom prst="rect">
            <a:avLst/>
          </a:prstGeom>
        </p:spPr>
      </p:pic>
    </p:spTree>
    <p:extLst>
      <p:ext uri="{BB962C8B-B14F-4D97-AF65-F5344CB8AC3E}">
        <p14:creationId xmlns:p14="http://schemas.microsoft.com/office/powerpoint/2010/main" val="64299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3ACE9B1C-BBD1-41B7-8074-5D60305D93C2}"/>
              </a:ext>
            </a:extLst>
          </p:cNvPr>
          <p:cNvPicPr>
            <a:picLocks noChangeAspect="1"/>
          </p:cNvPicPr>
          <p:nvPr/>
        </p:nvPicPr>
        <p:blipFill>
          <a:blip r:embed="rId3"/>
          <a:stretch>
            <a:fillRect/>
          </a:stretch>
        </p:blipFill>
        <p:spPr>
          <a:xfrm>
            <a:off x="3179298" y="891906"/>
            <a:ext cx="6284634" cy="5466691"/>
          </a:xfrm>
          <a:prstGeom prst="rect">
            <a:avLst/>
          </a:prstGeom>
        </p:spPr>
      </p:pic>
    </p:spTree>
    <p:extLst>
      <p:ext uri="{BB962C8B-B14F-4D97-AF65-F5344CB8AC3E}">
        <p14:creationId xmlns:p14="http://schemas.microsoft.com/office/powerpoint/2010/main" val="344403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8" name="Picture 7">
            <a:extLst>
              <a:ext uri="{FF2B5EF4-FFF2-40B4-BE49-F238E27FC236}">
                <a16:creationId xmlns:a16="http://schemas.microsoft.com/office/drawing/2014/main" id="{7236D173-2829-4038-9900-257210CC410E}"/>
              </a:ext>
            </a:extLst>
          </p:cNvPr>
          <p:cNvPicPr>
            <a:picLocks noChangeAspect="1"/>
          </p:cNvPicPr>
          <p:nvPr/>
        </p:nvPicPr>
        <p:blipFill>
          <a:blip r:embed="rId3"/>
          <a:stretch>
            <a:fillRect/>
          </a:stretch>
        </p:blipFill>
        <p:spPr>
          <a:xfrm>
            <a:off x="6089162" y="1543049"/>
            <a:ext cx="5689571" cy="3207296"/>
          </a:xfrm>
          <a:prstGeom prst="rect">
            <a:avLst/>
          </a:prstGeom>
        </p:spPr>
      </p:pic>
      <p:pic>
        <p:nvPicPr>
          <p:cNvPr id="9" name="Picture 8">
            <a:extLst>
              <a:ext uri="{FF2B5EF4-FFF2-40B4-BE49-F238E27FC236}">
                <a16:creationId xmlns:a16="http://schemas.microsoft.com/office/drawing/2014/main" id="{3E0B02F2-D4D6-4DE2-9E5A-7DACA2776D3A}"/>
              </a:ext>
            </a:extLst>
          </p:cNvPr>
          <p:cNvPicPr>
            <a:picLocks noChangeAspect="1"/>
          </p:cNvPicPr>
          <p:nvPr/>
        </p:nvPicPr>
        <p:blipFill>
          <a:blip r:embed="rId4"/>
          <a:stretch>
            <a:fillRect/>
          </a:stretch>
        </p:blipFill>
        <p:spPr>
          <a:xfrm>
            <a:off x="112542" y="1543049"/>
            <a:ext cx="5849769" cy="3207296"/>
          </a:xfrm>
          <a:prstGeom prst="rect">
            <a:avLst/>
          </a:prstGeom>
        </p:spPr>
      </p:pic>
    </p:spTree>
    <p:extLst>
      <p:ext uri="{BB962C8B-B14F-4D97-AF65-F5344CB8AC3E}">
        <p14:creationId xmlns:p14="http://schemas.microsoft.com/office/powerpoint/2010/main" val="429383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9" name="Picture 8">
            <a:extLst>
              <a:ext uri="{FF2B5EF4-FFF2-40B4-BE49-F238E27FC236}">
                <a16:creationId xmlns:a16="http://schemas.microsoft.com/office/drawing/2014/main" id="{D76CC441-030A-4FAA-9CF8-12723AD3099C}"/>
              </a:ext>
            </a:extLst>
          </p:cNvPr>
          <p:cNvPicPr>
            <a:picLocks noChangeAspect="1"/>
          </p:cNvPicPr>
          <p:nvPr/>
        </p:nvPicPr>
        <p:blipFill>
          <a:blip r:embed="rId3"/>
          <a:stretch>
            <a:fillRect/>
          </a:stretch>
        </p:blipFill>
        <p:spPr>
          <a:xfrm>
            <a:off x="331510" y="1866259"/>
            <a:ext cx="5491613" cy="2987039"/>
          </a:xfrm>
          <a:prstGeom prst="rect">
            <a:avLst/>
          </a:prstGeom>
        </p:spPr>
      </p:pic>
      <p:pic>
        <p:nvPicPr>
          <p:cNvPr id="10" name="Picture 9">
            <a:extLst>
              <a:ext uri="{FF2B5EF4-FFF2-40B4-BE49-F238E27FC236}">
                <a16:creationId xmlns:a16="http://schemas.microsoft.com/office/drawing/2014/main" id="{4244CA9D-B23D-4D7A-8372-BD096D7A04D2}"/>
              </a:ext>
            </a:extLst>
          </p:cNvPr>
          <p:cNvPicPr>
            <a:picLocks noChangeAspect="1"/>
          </p:cNvPicPr>
          <p:nvPr/>
        </p:nvPicPr>
        <p:blipFill>
          <a:blip r:embed="rId4"/>
          <a:stretch>
            <a:fillRect/>
          </a:stretch>
        </p:blipFill>
        <p:spPr>
          <a:xfrm>
            <a:off x="6129434" y="1711570"/>
            <a:ext cx="5416924" cy="3173434"/>
          </a:xfrm>
          <a:prstGeom prst="rect">
            <a:avLst/>
          </a:prstGeom>
        </p:spPr>
      </p:pic>
    </p:spTree>
    <p:extLst>
      <p:ext uri="{BB962C8B-B14F-4D97-AF65-F5344CB8AC3E}">
        <p14:creationId xmlns:p14="http://schemas.microsoft.com/office/powerpoint/2010/main" val="400947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10" name="Picture 9">
            <a:extLst>
              <a:ext uri="{FF2B5EF4-FFF2-40B4-BE49-F238E27FC236}">
                <a16:creationId xmlns:a16="http://schemas.microsoft.com/office/drawing/2014/main" id="{CC03EDEF-A61F-4B38-AC03-A843ED03AC7D}"/>
              </a:ext>
            </a:extLst>
          </p:cNvPr>
          <p:cNvPicPr>
            <a:picLocks noChangeAspect="1"/>
          </p:cNvPicPr>
          <p:nvPr/>
        </p:nvPicPr>
        <p:blipFill>
          <a:blip r:embed="rId3"/>
          <a:stretch>
            <a:fillRect/>
          </a:stretch>
        </p:blipFill>
        <p:spPr>
          <a:xfrm>
            <a:off x="2774814" y="1206912"/>
            <a:ext cx="6642369" cy="4444175"/>
          </a:xfrm>
          <a:prstGeom prst="rect">
            <a:avLst/>
          </a:prstGeom>
        </p:spPr>
      </p:pic>
    </p:spTree>
    <p:extLst>
      <p:ext uri="{BB962C8B-B14F-4D97-AF65-F5344CB8AC3E}">
        <p14:creationId xmlns:p14="http://schemas.microsoft.com/office/powerpoint/2010/main" val="2123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633D684-7B1B-47B0-ABC6-C217B0CB7A35}"/>
              </a:ext>
            </a:extLst>
          </p:cNvPr>
          <p:cNvSpPr txBox="1"/>
          <p:nvPr/>
        </p:nvSpPr>
        <p:spPr>
          <a:xfrm>
            <a:off x="1146628" y="417582"/>
            <a:ext cx="3220753" cy="707886"/>
          </a:xfrm>
          <a:prstGeom prst="rect">
            <a:avLst/>
          </a:prstGeom>
          <a:noFill/>
        </p:spPr>
        <p:txBody>
          <a:bodyPr wrap="none" rtlCol="0">
            <a:spAutoFit/>
          </a:bodyPr>
          <a:lstStyle/>
          <a:p>
            <a:r>
              <a:rPr lang="en-IN" sz="4000" b="1" dirty="0">
                <a:latin typeface="Agency FB" panose="020B0503020202020204" pitchFamily="34" charset="0"/>
              </a:rPr>
              <a:t>Cleaning the Data</a:t>
            </a:r>
          </a:p>
        </p:txBody>
      </p:sp>
      <p:sp>
        <p:nvSpPr>
          <p:cNvPr id="3" name="TextBox 2">
            <a:extLst>
              <a:ext uri="{FF2B5EF4-FFF2-40B4-BE49-F238E27FC236}">
                <a16:creationId xmlns:a16="http://schemas.microsoft.com/office/drawing/2014/main" id="{68C9027C-AB66-44CC-8D2F-E0EA47549224}"/>
              </a:ext>
            </a:extLst>
          </p:cNvPr>
          <p:cNvSpPr txBox="1"/>
          <p:nvPr/>
        </p:nvSpPr>
        <p:spPr>
          <a:xfrm>
            <a:off x="1161142" y="1682368"/>
            <a:ext cx="10450286" cy="954107"/>
          </a:xfrm>
          <a:prstGeom prst="rect">
            <a:avLst/>
          </a:prstGeom>
          <a:noFill/>
        </p:spPr>
        <p:txBody>
          <a:bodyPr wrap="square" rtlCol="0">
            <a:spAutoFit/>
          </a:bodyPr>
          <a:lstStyle/>
          <a:p>
            <a:r>
              <a:rPr lang="en-IN" sz="2800" dirty="0">
                <a:latin typeface="Agency FB" panose="020B0503020202020204" pitchFamily="34" charset="0"/>
              </a:rPr>
              <a:t>Cleaning data is one of the most important procedure in data analysis i.e. detecting and modifying or removing the inaccurate data from the dataset so as improve data quality</a:t>
            </a:r>
          </a:p>
        </p:txBody>
      </p:sp>
      <p:sp>
        <p:nvSpPr>
          <p:cNvPr id="5" name="TextBox 4">
            <a:extLst>
              <a:ext uri="{FF2B5EF4-FFF2-40B4-BE49-F238E27FC236}">
                <a16:creationId xmlns:a16="http://schemas.microsoft.com/office/drawing/2014/main" id="{34BA1F2C-70CD-4398-923B-5FCF0601D328}"/>
              </a:ext>
            </a:extLst>
          </p:cNvPr>
          <p:cNvSpPr txBox="1"/>
          <p:nvPr/>
        </p:nvSpPr>
        <p:spPr>
          <a:xfrm>
            <a:off x="1167741" y="2899349"/>
            <a:ext cx="3592650" cy="4247317"/>
          </a:xfrm>
          <a:prstGeom prst="rect">
            <a:avLst/>
          </a:prstGeom>
          <a:noFill/>
        </p:spPr>
        <p:txBody>
          <a:bodyPr wrap="none" rtlCol="0">
            <a:spAutoFit/>
          </a:bodyPr>
          <a:lstStyle/>
          <a:p>
            <a:r>
              <a:rPr lang="en-IN" sz="2800" b="1" dirty="0">
                <a:latin typeface="Agency FB" panose="020B0503020202020204" pitchFamily="34" charset="0"/>
              </a:rPr>
              <a:t>Tasks in data cleaning:</a:t>
            </a:r>
          </a:p>
          <a:p>
            <a:endParaRPr lang="en-IN" sz="2800" b="1"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Handling null values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Arresting outliers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Removing Skewness if required</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Feature Selection</a:t>
            </a:r>
          </a:p>
          <a:p>
            <a:endParaRPr lang="en-IN" sz="2800" b="1" dirty="0">
              <a:latin typeface="Agency FB" panose="020B0503020202020204" pitchFamily="34" charset="0"/>
            </a:endParaRPr>
          </a:p>
          <a:p>
            <a:endParaRPr lang="en-IN" dirty="0"/>
          </a:p>
        </p:txBody>
      </p:sp>
    </p:spTree>
    <p:extLst>
      <p:ext uri="{BB962C8B-B14F-4D97-AF65-F5344CB8AC3E}">
        <p14:creationId xmlns:p14="http://schemas.microsoft.com/office/powerpoint/2010/main" val="293397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DDAB4F-FBDE-4DF7-8CB1-3F1F31DA51A2}"/>
              </a:ext>
            </a:extLst>
          </p:cNvPr>
          <p:cNvSpPr txBox="1"/>
          <p:nvPr/>
        </p:nvSpPr>
        <p:spPr>
          <a:xfrm>
            <a:off x="1835321" y="4195734"/>
            <a:ext cx="4674678" cy="523220"/>
          </a:xfrm>
          <a:prstGeom prst="rect">
            <a:avLst/>
          </a:prstGeom>
          <a:noFill/>
        </p:spPr>
        <p:txBody>
          <a:bodyPr wrap="none" rtlCol="0">
            <a:spAutoFit/>
          </a:bodyPr>
          <a:lstStyle/>
          <a:p>
            <a:r>
              <a:rPr lang="en-IN" sz="2800" b="1" dirty="0">
                <a:latin typeface="Agency FB" panose="020B0503020202020204" pitchFamily="34" charset="0"/>
              </a:rPr>
              <a:t>Feature Selection and Normalization:</a:t>
            </a:r>
          </a:p>
        </p:txBody>
      </p:sp>
      <p:sp>
        <p:nvSpPr>
          <p:cNvPr id="5" name="TextBox 4">
            <a:extLst>
              <a:ext uri="{FF2B5EF4-FFF2-40B4-BE49-F238E27FC236}">
                <a16:creationId xmlns:a16="http://schemas.microsoft.com/office/drawing/2014/main" id="{3DDE318B-2CE8-48B6-BA46-771BF2FC4D56}"/>
              </a:ext>
            </a:extLst>
          </p:cNvPr>
          <p:cNvSpPr txBox="1"/>
          <p:nvPr/>
        </p:nvSpPr>
        <p:spPr>
          <a:xfrm>
            <a:off x="1835321" y="4832481"/>
            <a:ext cx="9488714" cy="1200329"/>
          </a:xfrm>
          <a:prstGeom prst="rect">
            <a:avLst/>
          </a:prstGeom>
          <a:noFill/>
        </p:spPr>
        <p:txBody>
          <a:bodyPr wrap="square" rtlCol="0">
            <a:spAutoFit/>
          </a:bodyPr>
          <a:lstStyle/>
          <a:p>
            <a:r>
              <a:rPr lang="en-IN" sz="2400" dirty="0">
                <a:latin typeface="Agency FB" panose="020B0503020202020204" pitchFamily="34" charset="0"/>
              </a:rPr>
              <a:t>Feature selection is done on the basis of corelation (also to remove multi-collinearity) with the target variable and to improve model training. Normalization to remove bias from the data while feeding it to ML.</a:t>
            </a:r>
          </a:p>
        </p:txBody>
      </p:sp>
      <p:sp>
        <p:nvSpPr>
          <p:cNvPr id="7" name="TextBox 6">
            <a:extLst>
              <a:ext uri="{FF2B5EF4-FFF2-40B4-BE49-F238E27FC236}">
                <a16:creationId xmlns:a16="http://schemas.microsoft.com/office/drawing/2014/main" id="{AD767DE0-E10F-4A64-98D8-D072AF8E95D6}"/>
              </a:ext>
            </a:extLst>
          </p:cNvPr>
          <p:cNvSpPr txBox="1"/>
          <p:nvPr/>
        </p:nvSpPr>
        <p:spPr>
          <a:xfrm>
            <a:off x="1835321" y="248305"/>
            <a:ext cx="5546711" cy="523220"/>
          </a:xfrm>
          <a:prstGeom prst="rect">
            <a:avLst/>
          </a:prstGeom>
          <a:noFill/>
        </p:spPr>
        <p:txBody>
          <a:bodyPr wrap="none" rtlCol="0">
            <a:spAutoFit/>
          </a:bodyPr>
          <a:lstStyle/>
          <a:p>
            <a:r>
              <a:rPr lang="en-IN" sz="2800" b="1" dirty="0">
                <a:latin typeface="Agency FB" panose="020B0503020202020204" pitchFamily="34" charset="0"/>
              </a:rPr>
              <a:t>Arresting outliers observed in visualization:</a:t>
            </a:r>
          </a:p>
        </p:txBody>
      </p:sp>
      <p:sp>
        <p:nvSpPr>
          <p:cNvPr id="8" name="TextBox 7">
            <a:extLst>
              <a:ext uri="{FF2B5EF4-FFF2-40B4-BE49-F238E27FC236}">
                <a16:creationId xmlns:a16="http://schemas.microsoft.com/office/drawing/2014/main" id="{B11E52FB-3E72-4161-A0EA-AB3F7A780C09}"/>
              </a:ext>
            </a:extLst>
          </p:cNvPr>
          <p:cNvSpPr txBox="1"/>
          <p:nvPr/>
        </p:nvSpPr>
        <p:spPr>
          <a:xfrm>
            <a:off x="1765642" y="771525"/>
            <a:ext cx="9488714" cy="830997"/>
          </a:xfrm>
          <a:prstGeom prst="rect">
            <a:avLst/>
          </a:prstGeom>
          <a:noFill/>
        </p:spPr>
        <p:txBody>
          <a:bodyPr wrap="square" rtlCol="0">
            <a:spAutoFit/>
          </a:bodyPr>
          <a:lstStyle/>
          <a:p>
            <a:r>
              <a:rPr lang="en-IN" sz="2400" dirty="0">
                <a:latin typeface="Agency FB" panose="020B0503020202020204" pitchFamily="34" charset="0"/>
              </a:rPr>
              <a:t>Some of the columns have outliers or unique data which are overlapping with other element when looked bi- variate analysis, such are clubbed in one type. Example is shown below.</a:t>
            </a:r>
          </a:p>
        </p:txBody>
      </p:sp>
      <p:pic>
        <p:nvPicPr>
          <p:cNvPr id="10" name="Picture 9">
            <a:extLst>
              <a:ext uri="{FF2B5EF4-FFF2-40B4-BE49-F238E27FC236}">
                <a16:creationId xmlns:a16="http://schemas.microsoft.com/office/drawing/2014/main" id="{5294B3E1-1EF8-4CF5-8F3D-7147AFA56DED}"/>
              </a:ext>
            </a:extLst>
          </p:cNvPr>
          <p:cNvPicPr>
            <a:picLocks noChangeAspect="1"/>
          </p:cNvPicPr>
          <p:nvPr/>
        </p:nvPicPr>
        <p:blipFill>
          <a:blip r:embed="rId3"/>
          <a:stretch>
            <a:fillRect/>
          </a:stretch>
        </p:blipFill>
        <p:spPr>
          <a:xfrm>
            <a:off x="3876675" y="1652371"/>
            <a:ext cx="4438650" cy="2600325"/>
          </a:xfrm>
          <a:prstGeom prst="rect">
            <a:avLst/>
          </a:prstGeom>
        </p:spPr>
      </p:pic>
    </p:spTree>
    <p:extLst>
      <p:ext uri="{BB962C8B-B14F-4D97-AF65-F5344CB8AC3E}">
        <p14:creationId xmlns:p14="http://schemas.microsoft.com/office/powerpoint/2010/main" val="344315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FB47077C-510B-41B5-AB8E-925026B1BAE3}"/>
              </a:ext>
            </a:extLst>
          </p:cNvPr>
          <p:cNvSpPr txBox="1"/>
          <p:nvPr/>
        </p:nvSpPr>
        <p:spPr>
          <a:xfrm>
            <a:off x="1524000" y="479137"/>
            <a:ext cx="3716082" cy="584775"/>
          </a:xfrm>
          <a:prstGeom prst="rect">
            <a:avLst/>
          </a:prstGeom>
          <a:noFill/>
        </p:spPr>
        <p:txBody>
          <a:bodyPr wrap="none" rtlCol="0">
            <a:spAutoFit/>
          </a:bodyPr>
          <a:lstStyle/>
          <a:p>
            <a:r>
              <a:rPr lang="en-IN" sz="3200" b="1" dirty="0">
                <a:latin typeface="Agency FB" panose="020B0503020202020204" pitchFamily="34" charset="0"/>
              </a:rPr>
              <a:t>Variance Inflation Factor:</a:t>
            </a:r>
          </a:p>
        </p:txBody>
      </p:sp>
      <p:sp>
        <p:nvSpPr>
          <p:cNvPr id="3" name="TextBox 2">
            <a:extLst>
              <a:ext uri="{FF2B5EF4-FFF2-40B4-BE49-F238E27FC236}">
                <a16:creationId xmlns:a16="http://schemas.microsoft.com/office/drawing/2014/main" id="{D54F304D-5E59-4777-866C-842585A72E1B}"/>
              </a:ext>
            </a:extLst>
          </p:cNvPr>
          <p:cNvSpPr txBox="1"/>
          <p:nvPr/>
        </p:nvSpPr>
        <p:spPr>
          <a:xfrm>
            <a:off x="1524000" y="1191890"/>
            <a:ext cx="9506857" cy="954107"/>
          </a:xfrm>
          <a:prstGeom prst="rect">
            <a:avLst/>
          </a:prstGeom>
          <a:noFill/>
        </p:spPr>
        <p:txBody>
          <a:bodyPr wrap="square" rtlCol="0">
            <a:spAutoFit/>
          </a:bodyPr>
          <a:lstStyle/>
          <a:p>
            <a:r>
              <a:rPr lang="en-IN" sz="2800" dirty="0">
                <a:latin typeface="Agency FB" panose="020B0503020202020204" pitchFamily="34" charset="0"/>
              </a:rPr>
              <a:t>After Normalizing the data and feature selection VIF is used to cross check if there is any existence of multi-collinearity between the independent variable</a:t>
            </a:r>
          </a:p>
        </p:txBody>
      </p:sp>
      <p:sp>
        <p:nvSpPr>
          <p:cNvPr id="5" name="TextBox 4">
            <a:extLst>
              <a:ext uri="{FF2B5EF4-FFF2-40B4-BE49-F238E27FC236}">
                <a16:creationId xmlns:a16="http://schemas.microsoft.com/office/drawing/2014/main" id="{1E4297AD-4ECC-4619-BB44-DEEB27212756}"/>
              </a:ext>
            </a:extLst>
          </p:cNvPr>
          <p:cNvSpPr txBox="1"/>
          <p:nvPr/>
        </p:nvSpPr>
        <p:spPr>
          <a:xfrm>
            <a:off x="5809957" y="2497156"/>
            <a:ext cx="5220900" cy="1815882"/>
          </a:xfrm>
          <a:prstGeom prst="rect">
            <a:avLst/>
          </a:prstGeom>
          <a:noFill/>
        </p:spPr>
        <p:txBody>
          <a:bodyPr wrap="square" rtlCol="0">
            <a:spAutoFit/>
          </a:bodyPr>
          <a:lstStyle/>
          <a:p>
            <a:r>
              <a:rPr lang="en-IN" sz="2800" b="1" dirty="0">
                <a:latin typeface="Agency FB" panose="020B0503020202020204" pitchFamily="34" charset="0"/>
              </a:rPr>
              <a:t>Note :</a:t>
            </a:r>
          </a:p>
          <a:p>
            <a:r>
              <a:rPr lang="en-IN" sz="2800" dirty="0">
                <a:latin typeface="Agency FB" panose="020B0503020202020204" pitchFamily="34" charset="0"/>
              </a:rPr>
              <a:t>VIF and Normalization should done only on independent variables i.e. after splitting the target data column.</a:t>
            </a:r>
          </a:p>
        </p:txBody>
      </p:sp>
      <p:pic>
        <p:nvPicPr>
          <p:cNvPr id="7" name="Picture 6">
            <a:extLst>
              <a:ext uri="{FF2B5EF4-FFF2-40B4-BE49-F238E27FC236}">
                <a16:creationId xmlns:a16="http://schemas.microsoft.com/office/drawing/2014/main" id="{6B27F136-08AA-431B-AE0B-442FDC0540E0}"/>
              </a:ext>
            </a:extLst>
          </p:cNvPr>
          <p:cNvPicPr>
            <a:picLocks noChangeAspect="1"/>
          </p:cNvPicPr>
          <p:nvPr/>
        </p:nvPicPr>
        <p:blipFill>
          <a:blip r:embed="rId3"/>
          <a:stretch>
            <a:fillRect/>
          </a:stretch>
        </p:blipFill>
        <p:spPr>
          <a:xfrm>
            <a:off x="1524000" y="2150753"/>
            <a:ext cx="2672251" cy="4463539"/>
          </a:xfrm>
          <a:prstGeom prst="rect">
            <a:avLst/>
          </a:prstGeom>
        </p:spPr>
      </p:pic>
    </p:spTree>
    <p:extLst>
      <p:ext uri="{BB962C8B-B14F-4D97-AF65-F5344CB8AC3E}">
        <p14:creationId xmlns:p14="http://schemas.microsoft.com/office/powerpoint/2010/main" val="223726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3000" b="-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8D0F24-96EB-4363-95A0-5D6859B9FA63}"/>
              </a:ext>
            </a:extLst>
          </p:cNvPr>
          <p:cNvSpPr txBox="1"/>
          <p:nvPr/>
        </p:nvSpPr>
        <p:spPr>
          <a:xfrm>
            <a:off x="3129263" y="181957"/>
            <a:ext cx="7027611" cy="6494085"/>
          </a:xfrm>
          <a:prstGeom prst="rect">
            <a:avLst/>
          </a:prstGeom>
          <a:noFill/>
        </p:spPr>
        <p:txBody>
          <a:bodyPr wrap="square" rtlCol="0">
            <a:spAutoFit/>
          </a:bodyPr>
          <a:lstStyle/>
          <a:p>
            <a:r>
              <a:rPr lang="en-IN" sz="3200" b="1" dirty="0">
                <a:latin typeface="Britannic Bold" panose="020B0903060703020204" pitchFamily="34" charset="0"/>
              </a:rPr>
              <a:t>Abstract</a:t>
            </a:r>
          </a:p>
          <a:p>
            <a:endParaRPr lang="en-IN" sz="3200" b="1" dirty="0">
              <a:latin typeface="Britannic Bold" panose="020B0903060703020204" pitchFamily="34" charset="0"/>
            </a:endParaRPr>
          </a:p>
          <a:p>
            <a:r>
              <a:rPr lang="en-IN" sz="3200" b="1" dirty="0">
                <a:latin typeface="Britannic Bold" panose="020B0903060703020204" pitchFamily="34" charset="0"/>
              </a:rPr>
              <a:t>Introduction</a:t>
            </a:r>
          </a:p>
          <a:p>
            <a:endParaRPr lang="en-IN" sz="3200" b="1" dirty="0">
              <a:latin typeface="Britannic Bold" panose="020B0903060703020204" pitchFamily="34" charset="0"/>
            </a:endParaRPr>
          </a:p>
          <a:p>
            <a:r>
              <a:rPr lang="en-IN" sz="3200" b="1" dirty="0">
                <a:latin typeface="Britannic Bold" panose="020B0903060703020204" pitchFamily="34" charset="0"/>
              </a:rPr>
              <a:t>Descriptive Analysis</a:t>
            </a:r>
          </a:p>
          <a:p>
            <a:endParaRPr lang="en-IN" sz="3200" b="1" dirty="0">
              <a:latin typeface="Britannic Bold" panose="020B0903060703020204" pitchFamily="34" charset="0"/>
            </a:endParaRPr>
          </a:p>
          <a:p>
            <a:r>
              <a:rPr lang="en-IN" sz="3200" b="1" dirty="0">
                <a:latin typeface="Britannic Bold" panose="020B0903060703020204" pitchFamily="34" charset="0"/>
              </a:rPr>
              <a:t>Data Visualization</a:t>
            </a:r>
          </a:p>
          <a:p>
            <a:endParaRPr lang="en-IN" sz="3200" b="1" dirty="0">
              <a:latin typeface="Britannic Bold" panose="020B0903060703020204" pitchFamily="34" charset="0"/>
            </a:endParaRPr>
          </a:p>
          <a:p>
            <a:r>
              <a:rPr lang="en-IN" sz="3200" b="1" dirty="0">
                <a:latin typeface="Britannic Bold" panose="020B0903060703020204" pitchFamily="34" charset="0"/>
              </a:rPr>
              <a:t>Data cleaning and modifying</a:t>
            </a:r>
          </a:p>
          <a:p>
            <a:endParaRPr lang="en-IN" sz="3200" b="1" dirty="0">
              <a:latin typeface="Britannic Bold" panose="020B0903060703020204" pitchFamily="34" charset="0"/>
            </a:endParaRPr>
          </a:p>
          <a:p>
            <a:r>
              <a:rPr lang="en-IN" sz="3200" b="1" dirty="0">
                <a:latin typeface="Britannic Bold" panose="020B0903060703020204" pitchFamily="34" charset="0"/>
              </a:rPr>
              <a:t>Feature Selection and Model Training</a:t>
            </a:r>
          </a:p>
          <a:p>
            <a:endParaRPr lang="en-IN" sz="3200" b="1" dirty="0">
              <a:latin typeface="Britannic Bold" panose="020B0903060703020204" pitchFamily="34" charset="0"/>
            </a:endParaRPr>
          </a:p>
          <a:p>
            <a:r>
              <a:rPr lang="en-IN" sz="3200" b="1" dirty="0">
                <a:latin typeface="Britannic Bold" panose="020B0903060703020204" pitchFamily="34" charset="0"/>
              </a:rPr>
              <a:t>Conclusion</a:t>
            </a:r>
          </a:p>
        </p:txBody>
      </p:sp>
    </p:spTree>
    <p:extLst>
      <p:ext uri="{BB962C8B-B14F-4D97-AF65-F5344CB8AC3E}">
        <p14:creationId xmlns:p14="http://schemas.microsoft.com/office/powerpoint/2010/main" val="1552070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143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172" name="Picture 4" descr="Conclusion Icon - Download in Colored Outline Style">
            <a:extLst>
              <a:ext uri="{FF2B5EF4-FFF2-40B4-BE49-F238E27FC236}">
                <a16:creationId xmlns:a16="http://schemas.microsoft.com/office/drawing/2014/main" id="{4EC13D9A-75F6-42D7-8DC0-8A0E75F5E4B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9506858" y="192314"/>
            <a:ext cx="2481943"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54DBF136-46CB-47A2-AC9D-32FAA075D5C4}"/>
              </a:ext>
            </a:extLst>
          </p:cNvPr>
          <p:cNvSpPr>
            <a:spLocks noChangeArrowheads="1"/>
          </p:cNvSpPr>
          <p:nvPr/>
        </p:nvSpPr>
        <p:spPr bwMode="auto">
          <a:xfrm>
            <a:off x="571500" y="1130303"/>
            <a:ext cx="9506858" cy="3000821"/>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Below the keys point in Summarizing the data analysis of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Car Price Prediction</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Size of the Dataset is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9871 rows and 52 columns</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No missing values in the dataset.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Converted categorical data into numerical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outliers have been dealt with.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Feature selection of independent data is done via heatmap and VIF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Separate features and prediction variables into two separate list.</a:t>
            </a:r>
          </a:p>
        </p:txBody>
      </p:sp>
    </p:spTree>
    <p:extLst>
      <p:ext uri="{BB962C8B-B14F-4D97-AF65-F5344CB8AC3E}">
        <p14:creationId xmlns:p14="http://schemas.microsoft.com/office/powerpoint/2010/main" val="1327156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B75037D-061D-4C7E-AA22-60CB3DAEB9B1}"/>
              </a:ext>
            </a:extLst>
          </p:cNvPr>
          <p:cNvSpPr>
            <a:spLocks noChangeArrowheads="1"/>
          </p:cNvSpPr>
          <p:nvPr/>
        </p:nvSpPr>
        <p:spPr bwMode="auto">
          <a:xfrm>
            <a:off x="600529" y="1833462"/>
            <a:ext cx="9506858" cy="2262158"/>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Splitting the Data into Train and Test sets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Using hyperparameter tuning to get the best estimator for the model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Training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Cross Validation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Testing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Saving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4FD65E-360E-42B4-A1BD-97F43F700FB7}"/>
              </a:ext>
            </a:extLst>
          </p:cNvPr>
          <p:cNvSpPr txBox="1"/>
          <p:nvPr/>
        </p:nvSpPr>
        <p:spPr>
          <a:xfrm>
            <a:off x="1175657" y="1103251"/>
            <a:ext cx="3900427" cy="584775"/>
          </a:xfrm>
          <a:prstGeom prst="rect">
            <a:avLst/>
          </a:prstGeom>
          <a:noFill/>
        </p:spPr>
        <p:txBody>
          <a:bodyPr wrap="none" rtlCol="0">
            <a:spAutoFit/>
          </a:bodyPr>
          <a:lstStyle/>
          <a:p>
            <a:r>
              <a:rPr lang="en-IN" sz="3200" b="1" dirty="0">
                <a:latin typeface="Agency FB" panose="020B0503020202020204" pitchFamily="34" charset="0"/>
              </a:rPr>
              <a:t>Model Training and Testing</a:t>
            </a:r>
          </a:p>
        </p:txBody>
      </p:sp>
    </p:spTree>
    <p:extLst>
      <p:ext uri="{BB962C8B-B14F-4D97-AF65-F5344CB8AC3E}">
        <p14:creationId xmlns:p14="http://schemas.microsoft.com/office/powerpoint/2010/main" val="166072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790715-EC9B-4299-BA63-0B0B41BC231F}"/>
              </a:ext>
            </a:extLst>
          </p:cNvPr>
          <p:cNvPicPr>
            <a:picLocks noChangeAspect="1"/>
          </p:cNvPicPr>
          <p:nvPr/>
        </p:nvPicPr>
        <p:blipFill>
          <a:blip r:embed="rId3"/>
          <a:stretch>
            <a:fillRect/>
          </a:stretch>
        </p:blipFill>
        <p:spPr>
          <a:xfrm>
            <a:off x="1064256" y="2011681"/>
            <a:ext cx="9748680" cy="2501874"/>
          </a:xfrm>
          <a:prstGeom prst="rect">
            <a:avLst/>
          </a:prstGeom>
        </p:spPr>
      </p:pic>
    </p:spTree>
    <p:extLst>
      <p:ext uri="{BB962C8B-B14F-4D97-AF65-F5344CB8AC3E}">
        <p14:creationId xmlns:p14="http://schemas.microsoft.com/office/powerpoint/2010/main" val="2815001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C0A3A6-C230-483F-8D7C-A450C4137A03}"/>
              </a:ext>
            </a:extLst>
          </p:cNvPr>
          <p:cNvPicPr>
            <a:picLocks noChangeAspect="1"/>
          </p:cNvPicPr>
          <p:nvPr/>
        </p:nvPicPr>
        <p:blipFill>
          <a:blip r:embed="rId3"/>
          <a:stretch>
            <a:fillRect/>
          </a:stretch>
        </p:blipFill>
        <p:spPr>
          <a:xfrm>
            <a:off x="2270979" y="1173183"/>
            <a:ext cx="7303290" cy="4511633"/>
          </a:xfrm>
          <a:prstGeom prst="rect">
            <a:avLst/>
          </a:prstGeom>
        </p:spPr>
      </p:pic>
    </p:spTree>
    <p:extLst>
      <p:ext uri="{BB962C8B-B14F-4D97-AF65-F5344CB8AC3E}">
        <p14:creationId xmlns:p14="http://schemas.microsoft.com/office/powerpoint/2010/main" val="240041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E93B4-FAA0-4601-B0B7-ADA8581EC19A}"/>
              </a:ext>
            </a:extLst>
          </p:cNvPr>
          <p:cNvSpPr txBox="1"/>
          <p:nvPr/>
        </p:nvSpPr>
        <p:spPr>
          <a:xfrm>
            <a:off x="377371" y="4136572"/>
            <a:ext cx="11437258" cy="1852367"/>
          </a:xfrm>
          <a:prstGeom prst="rect">
            <a:avLst/>
          </a:prstGeom>
          <a:noFill/>
        </p:spPr>
        <p:txBody>
          <a:bodyPr wrap="square" rtlCol="0">
            <a:spAutoFit/>
          </a:bodyPr>
          <a:lstStyle/>
          <a:p>
            <a:pPr algn="just">
              <a:lnSpc>
                <a:spcPct val="107000"/>
              </a:lnSpc>
              <a:spcAft>
                <a:spcPts val="800"/>
              </a:spcAft>
            </a:pPr>
            <a:r>
              <a:rPr lang="en-IN" sz="2400" b="1" dirty="0">
                <a:effectLst/>
                <a:latin typeface="Agency FB" panose="020B0503020202020204" pitchFamily="34" charset="0"/>
                <a:ea typeface="Calibri" panose="020F0502020204030204" pitchFamily="34" charset="0"/>
                <a:cs typeface="Calibri" panose="020F0502020204030204" pitchFamily="34" charset="0"/>
              </a:rPr>
              <a:t>Conclusion: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In the whole dataset Gear type </a:t>
            </a:r>
            <a:r>
              <a:rPr lang="en-IN" sz="2400" dirty="0">
                <a:latin typeface="Agency FB" panose="020B0503020202020204" pitchFamily="34" charset="0"/>
                <a:ea typeface="Calibri" panose="020F0502020204030204" pitchFamily="34" charset="0"/>
                <a:cs typeface="Calibri" panose="020F0502020204030204" pitchFamily="34" charset="0"/>
              </a:rPr>
              <a:t>column</a:t>
            </a:r>
            <a:r>
              <a:rPr lang="en-IN" sz="2400" dirty="0">
                <a:effectLst/>
                <a:latin typeface="Agency FB" panose="020B0503020202020204" pitchFamily="34" charset="0"/>
                <a:ea typeface="Calibri" panose="020F0502020204030204" pitchFamily="34" charset="0"/>
                <a:cs typeface="Calibri" panose="020F0502020204030204" pitchFamily="34" charset="0"/>
              </a:rPr>
              <a:t> has the most influence on the price of the automobile. Car companies, km driven and model of the car are the other factors which have good influence on the price prediction.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400" dirty="0">
              <a:latin typeface="Agency FB" panose="020B0503020202020204" pitchFamily="34" charset="0"/>
            </a:endParaRPr>
          </a:p>
        </p:txBody>
      </p:sp>
      <p:sp>
        <p:nvSpPr>
          <p:cNvPr id="3" name="TextBox 2">
            <a:extLst>
              <a:ext uri="{FF2B5EF4-FFF2-40B4-BE49-F238E27FC236}">
                <a16:creationId xmlns:a16="http://schemas.microsoft.com/office/drawing/2014/main" id="{CAED8A3D-31B2-4EEB-83AF-12A8F9E9459A}"/>
              </a:ext>
            </a:extLst>
          </p:cNvPr>
          <p:cNvSpPr txBox="1"/>
          <p:nvPr/>
        </p:nvSpPr>
        <p:spPr>
          <a:xfrm>
            <a:off x="377372" y="551543"/>
            <a:ext cx="11437258" cy="3433056"/>
          </a:xfrm>
          <a:prstGeom prst="rect">
            <a:avLst/>
          </a:prstGeom>
          <a:noFill/>
        </p:spPr>
        <p:txBody>
          <a:bodyPr wrap="square" rtlCol="0">
            <a:spAutoFit/>
          </a:bodyPr>
          <a:lstStyle/>
          <a:p>
            <a:pPr>
              <a:lnSpc>
                <a:spcPct val="107000"/>
              </a:lnSpc>
              <a:spcAft>
                <a:spcPts val="800"/>
              </a:spcAft>
            </a:pPr>
            <a:r>
              <a:rPr lang="en-IN" sz="2400" b="1" dirty="0">
                <a:effectLst/>
                <a:latin typeface="Agency FB" panose="020B0503020202020204" pitchFamily="34" charset="0"/>
                <a:ea typeface="Calibri" panose="020F0502020204030204" pitchFamily="34" charset="0"/>
                <a:cs typeface="Times New Roman" panose="02020603050405020304" pitchFamily="18" charset="0"/>
              </a:rPr>
              <a:t>Limitations of this work and Scope for Future Work:</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gency FB" panose="020B0503020202020204" pitchFamily="34" charset="0"/>
                <a:ea typeface="Calibri" panose="020F0502020204030204" pitchFamily="34" charset="0"/>
                <a:cs typeface="Times New Roman" panose="02020603050405020304" pitchFamily="18" charset="0"/>
              </a:rPr>
              <a:t>The type price predicted are only limited to particular city and the given models. When we try to predict price of different city and models the machine learning model will fail. Also, for used car most often the data for variety models is limited, as most of the data available are data of the best-selling cars therefore prediction of unique model is always constrained. To improve the model efficiency, we can introduce various other automobile factors such as engine power, mileage, interior quality, battery warranty, tyre quality and insurance of the vehicle etc., inclusion of these can improve the model quality.</a:t>
            </a:r>
          </a:p>
          <a:p>
            <a:endParaRPr lang="en-IN" sz="2400" dirty="0">
              <a:latin typeface="Agency FB" panose="020B0503020202020204" pitchFamily="34" charset="0"/>
            </a:endParaRPr>
          </a:p>
        </p:txBody>
      </p:sp>
    </p:spTree>
    <p:extLst>
      <p:ext uri="{BB962C8B-B14F-4D97-AF65-F5344CB8AC3E}">
        <p14:creationId xmlns:p14="http://schemas.microsoft.com/office/powerpoint/2010/main" val="405164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4CE34C-818F-4C0B-A3DF-76F2CD337B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t="5984" b="5984"/>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CDF13-276A-49BF-AC2C-FC22E83DEF90}"/>
              </a:ext>
            </a:extLst>
          </p:cNvPr>
          <p:cNvSpPr txBox="1"/>
          <p:nvPr/>
        </p:nvSpPr>
        <p:spPr>
          <a:xfrm>
            <a:off x="415558" y="1447800"/>
            <a:ext cx="10652492" cy="2369880"/>
          </a:xfrm>
          <a:prstGeom prst="rect">
            <a:avLst/>
          </a:prstGeom>
          <a:noFill/>
        </p:spPr>
        <p:txBody>
          <a:bodyPr wrap="square" rtlCol="0">
            <a:spAutoFit/>
          </a:bodyPr>
          <a:lstStyle/>
          <a:p>
            <a:pPr algn="ctr"/>
            <a:r>
              <a:rPr lang="en-IN" sz="40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Abstract</a:t>
            </a:r>
          </a:p>
          <a:p>
            <a:pPr algn="ctr"/>
            <a:endPar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ata analysis and model building on collected data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from </a:t>
            </a:r>
            <a:r>
              <a:rPr lang="en-IN" sz="3600" dirty="0" err="1">
                <a:solidFill>
                  <a:srgbClr val="000000"/>
                </a:solidFill>
                <a:latin typeface="Agency FB" panose="020B0503020202020204" pitchFamily="34" charset="0"/>
                <a:ea typeface="Calibri" panose="020F0502020204030204" pitchFamily="34" charset="0"/>
                <a:cs typeface="Times New Roman" panose="02020603050405020304" pitchFamily="18" charset="0"/>
              </a:rPr>
              <a:t>Cardekho</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 website to predict the sale price of the used cars from various city.</a:t>
            </a:r>
            <a:endParaRPr lang="en-IN" sz="3600" dirty="0">
              <a:latin typeface="Agency FB" panose="020B0503020202020204" pitchFamily="34" charset="0"/>
            </a:endParaRPr>
          </a:p>
        </p:txBody>
      </p:sp>
    </p:spTree>
    <p:extLst>
      <p:ext uri="{BB962C8B-B14F-4D97-AF65-F5344CB8AC3E}">
        <p14:creationId xmlns:p14="http://schemas.microsoft.com/office/powerpoint/2010/main" val="38533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ps on how to write a powerful introduction - Emareye">
            <a:extLst>
              <a:ext uri="{FF2B5EF4-FFF2-40B4-BE49-F238E27FC236}">
                <a16:creationId xmlns:a16="http://schemas.microsoft.com/office/drawing/2014/main" id="{8610497D-8D6C-4B28-B489-BACD2E2E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2" y="0"/>
            <a:ext cx="41052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963FA-5176-49FF-A58A-FA53C9662D3A}"/>
              </a:ext>
            </a:extLst>
          </p:cNvPr>
          <p:cNvSpPr txBox="1"/>
          <p:nvPr/>
        </p:nvSpPr>
        <p:spPr>
          <a:xfrm>
            <a:off x="345830" y="2085309"/>
            <a:ext cx="11500339" cy="4775025"/>
          </a:xfrm>
          <a:prstGeom prst="rect">
            <a:avLst/>
          </a:prstGeom>
          <a:noFill/>
        </p:spPr>
        <p:txBody>
          <a:bodyPr wrap="square" rtlCol="0">
            <a:spAutoFit/>
          </a:bodyPr>
          <a:lstStyle/>
          <a:p>
            <a:pPr algn="just">
              <a:lnSpc>
                <a:spcPct val="107000"/>
              </a:lnSpc>
              <a:spcAft>
                <a:spcPts val="800"/>
              </a:spcAft>
            </a:pPr>
            <a:r>
              <a:rPr lang="en-IN" sz="2800" dirty="0">
                <a:effectLst/>
                <a:latin typeface="Agency FB" panose="020B0503020202020204" pitchFamily="34" charset="0"/>
                <a:ea typeface="Calibri" panose="020F0502020204030204" pitchFamily="34" charset="0"/>
                <a:cs typeface="Calibri" panose="020F0502020204030204" pitchFamily="34" charset="0"/>
              </a:rPr>
              <a:t>In this presentation I will be discussing about car price prediction using few of the machine learning models via python and its libraries. Transportation is one greatest invention of man-kind which truly helped connecting the world resources around the world. The invention of a true four-wheel automobile was done by Carl Benz on January 29</a:t>
            </a:r>
            <a:r>
              <a:rPr lang="en-IN" sz="2800" baseline="30000" dirty="0">
                <a:effectLst/>
                <a:latin typeface="Agency FB" panose="020B0503020202020204" pitchFamily="34" charset="0"/>
                <a:ea typeface="Calibri" panose="020F0502020204030204" pitchFamily="34" charset="0"/>
                <a:cs typeface="Calibri" panose="020F0502020204030204" pitchFamily="34" charset="0"/>
              </a:rPr>
              <a:t>th</a:t>
            </a:r>
            <a:r>
              <a:rPr lang="en-IN" sz="2800" dirty="0">
                <a:effectLst/>
                <a:latin typeface="Agency FB" panose="020B0503020202020204" pitchFamily="34" charset="0"/>
                <a:ea typeface="Calibri" panose="020F0502020204030204" pitchFamily="34" charset="0"/>
                <a:cs typeface="Calibri" panose="020F0502020204030204" pitchFamily="34" charset="0"/>
              </a:rPr>
              <a:t> 1886. Over the period of 125 year many modifications and improvement have been made to an automobile so that any common person could use an automobile. Automobiles come under the category of perishable goods i.e., the goods that depreciate as they age and automobiles have a high depreciation rate of all the perishable goods due to which a newly purchased automobile for few people becomes a liability. To counter-act the liability issues most people prefer used car.</a:t>
            </a:r>
            <a:endParaRPr lang="en-IN" sz="28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800" dirty="0">
              <a:latin typeface="Agency FB" panose="020B0503020202020204" pitchFamily="34" charset="0"/>
            </a:endParaRPr>
          </a:p>
        </p:txBody>
      </p:sp>
    </p:spTree>
    <p:extLst>
      <p:ext uri="{BB962C8B-B14F-4D97-AF65-F5344CB8AC3E}">
        <p14:creationId xmlns:p14="http://schemas.microsoft.com/office/powerpoint/2010/main" val="5634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46046-D128-4E89-A2AF-857089030288}"/>
              </a:ext>
            </a:extLst>
          </p:cNvPr>
          <p:cNvSpPr txBox="1"/>
          <p:nvPr/>
        </p:nvSpPr>
        <p:spPr>
          <a:xfrm>
            <a:off x="596847" y="1126986"/>
            <a:ext cx="10699804" cy="2370777"/>
          </a:xfrm>
          <a:prstGeom prst="rect">
            <a:avLst/>
          </a:prstGeom>
          <a:noFill/>
        </p:spPr>
        <p:txBody>
          <a:bodyPr wrap="square" rtlCol="0">
            <a:spAutoFit/>
          </a:bodyPr>
          <a:lstStyle/>
          <a:p>
            <a:pPr algn="just">
              <a:lnSpc>
                <a:spcPct val="107000"/>
              </a:lnSpc>
              <a:spcAft>
                <a:spcPts val="800"/>
              </a:spcAft>
            </a:pPr>
            <a:r>
              <a:rPr lang="en-IN" sz="3200" b="1" u="sng" dirty="0">
                <a:effectLst/>
                <a:latin typeface="Agency FB" panose="020B0503020202020204" pitchFamily="34" charset="0"/>
                <a:ea typeface="Calibri" panose="020F0502020204030204" pitchFamily="34" charset="0"/>
                <a:cs typeface="Times New Roman" panose="02020603050405020304" pitchFamily="18" charset="0"/>
              </a:rPr>
              <a:t>Objective:</a:t>
            </a:r>
            <a:endParaRPr lang="en-IN" sz="32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Agency FB" panose="020B0503020202020204" pitchFamily="34" charset="0"/>
                <a:ea typeface="Calibri" panose="020F0502020204030204" pitchFamily="34" charset="0"/>
                <a:cs typeface="Times New Roman" panose="02020603050405020304" pitchFamily="18" charset="0"/>
              </a:rPr>
              <a:t>Analysis of the data set and summarizing the factor that effect the </a:t>
            </a:r>
            <a:r>
              <a:rPr lang="en-IN" sz="3200" dirty="0">
                <a:latin typeface="Agency FB" panose="020B0503020202020204" pitchFamily="34" charset="0"/>
                <a:ea typeface="Calibri" panose="020F0502020204030204" pitchFamily="34" charset="0"/>
                <a:cs typeface="Times New Roman" panose="02020603050405020304" pitchFamily="18" charset="0"/>
              </a:rPr>
              <a:t>sale price of the used cars</a:t>
            </a:r>
            <a:r>
              <a:rPr lang="en-IN" sz="3200" dirty="0">
                <a:effectLst/>
                <a:latin typeface="Agency FB" panose="020B0503020202020204" pitchFamily="34" charset="0"/>
                <a:ea typeface="Calibri" panose="020F0502020204030204" pitchFamily="34" charset="0"/>
                <a:cs typeface="Times New Roman" panose="02020603050405020304" pitchFamily="18" charset="0"/>
              </a:rPr>
              <a:t>.</a:t>
            </a:r>
          </a:p>
          <a:p>
            <a:endParaRPr lang="en-IN" sz="3200" dirty="0">
              <a:latin typeface="Agency FB" panose="020B0503020202020204" pitchFamily="34" charset="0"/>
            </a:endParaRPr>
          </a:p>
        </p:txBody>
      </p:sp>
      <p:sp>
        <p:nvSpPr>
          <p:cNvPr id="3" name="TextBox 2">
            <a:extLst>
              <a:ext uri="{FF2B5EF4-FFF2-40B4-BE49-F238E27FC236}">
                <a16:creationId xmlns:a16="http://schemas.microsoft.com/office/drawing/2014/main" id="{1DF2750F-297D-4A1F-BD91-22955CCC9F0A}"/>
              </a:ext>
            </a:extLst>
          </p:cNvPr>
          <p:cNvSpPr txBox="1"/>
          <p:nvPr/>
        </p:nvSpPr>
        <p:spPr>
          <a:xfrm>
            <a:off x="3946357" y="209550"/>
            <a:ext cx="4684296" cy="707886"/>
          </a:xfrm>
          <a:prstGeom prst="rect">
            <a:avLst/>
          </a:prstGeom>
          <a:noFill/>
        </p:spPr>
        <p:txBody>
          <a:bodyPr wrap="none" rtlCol="0">
            <a:spAutoFit/>
          </a:bodyPr>
          <a:lstStyle/>
          <a:p>
            <a:r>
              <a:rPr lang="en-IN" sz="4000" b="1" dirty="0">
                <a:latin typeface="Agency FB" panose="020B0503020202020204" pitchFamily="34" charset="0"/>
              </a:rPr>
              <a:t>Exploratory Data Analysis</a:t>
            </a:r>
          </a:p>
        </p:txBody>
      </p:sp>
      <p:sp>
        <p:nvSpPr>
          <p:cNvPr id="4" name="TextBox 3">
            <a:extLst>
              <a:ext uri="{FF2B5EF4-FFF2-40B4-BE49-F238E27FC236}">
                <a16:creationId xmlns:a16="http://schemas.microsoft.com/office/drawing/2014/main" id="{4442EB65-3F9B-4C3A-AFB9-8A61E5AFCCD8}"/>
              </a:ext>
            </a:extLst>
          </p:cNvPr>
          <p:cNvSpPr txBox="1"/>
          <p:nvPr/>
        </p:nvSpPr>
        <p:spPr>
          <a:xfrm>
            <a:off x="596847" y="3167390"/>
            <a:ext cx="6043642" cy="523220"/>
          </a:xfrm>
          <a:prstGeom prst="rect">
            <a:avLst/>
          </a:prstGeom>
          <a:noFill/>
        </p:spPr>
        <p:txBody>
          <a:bodyPr wrap="none" rtlCol="0">
            <a:spAutoFit/>
          </a:bodyPr>
          <a:lstStyle/>
          <a:p>
            <a:r>
              <a:rPr lang="en-IN" sz="2800" b="1" dirty="0">
                <a:latin typeface="Agency FB" panose="020B0503020202020204" pitchFamily="34" charset="0"/>
              </a:rPr>
              <a:t>Understanding the Data Via Descriptive analysis</a:t>
            </a:r>
          </a:p>
        </p:txBody>
      </p:sp>
      <p:sp>
        <p:nvSpPr>
          <p:cNvPr id="5" name="TextBox 4">
            <a:extLst>
              <a:ext uri="{FF2B5EF4-FFF2-40B4-BE49-F238E27FC236}">
                <a16:creationId xmlns:a16="http://schemas.microsoft.com/office/drawing/2014/main" id="{B44D6447-DBB8-4EF8-9DA4-5AE74F3915F4}"/>
              </a:ext>
            </a:extLst>
          </p:cNvPr>
          <p:cNvSpPr txBox="1"/>
          <p:nvPr/>
        </p:nvSpPr>
        <p:spPr>
          <a:xfrm>
            <a:off x="893005" y="4401681"/>
            <a:ext cx="10096500" cy="1815882"/>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Size of the data is small contains only 10047 and 10 rows in train and test respectively</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Price is the target column</a:t>
            </a:r>
          </a:p>
        </p:txBody>
      </p:sp>
    </p:spTree>
    <p:extLst>
      <p:ext uri="{BB962C8B-B14F-4D97-AF65-F5344CB8AC3E}">
        <p14:creationId xmlns:p14="http://schemas.microsoft.com/office/powerpoint/2010/main" val="213750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C9C5-E384-4687-9629-487AE3D7904B}"/>
              </a:ext>
            </a:extLst>
          </p:cNvPr>
          <p:cNvSpPr txBox="1"/>
          <p:nvPr/>
        </p:nvSpPr>
        <p:spPr>
          <a:xfrm>
            <a:off x="933450" y="457200"/>
            <a:ext cx="1032510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Data contains Null Values in gear type column</a:t>
            </a:r>
          </a:p>
          <a:p>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Data contains both numerical and categorical data</a:t>
            </a:r>
          </a:p>
        </p:txBody>
      </p:sp>
      <p:sp>
        <p:nvSpPr>
          <p:cNvPr id="3" name="TextBox 2">
            <a:extLst>
              <a:ext uri="{FF2B5EF4-FFF2-40B4-BE49-F238E27FC236}">
                <a16:creationId xmlns:a16="http://schemas.microsoft.com/office/drawing/2014/main" id="{49594405-0A2D-46B8-A9CC-79F2175DC0FA}"/>
              </a:ext>
            </a:extLst>
          </p:cNvPr>
          <p:cNvSpPr txBox="1"/>
          <p:nvPr/>
        </p:nvSpPr>
        <p:spPr>
          <a:xfrm>
            <a:off x="492068" y="3733801"/>
            <a:ext cx="11477822" cy="1384995"/>
          </a:xfrm>
          <a:prstGeom prst="rect">
            <a:avLst/>
          </a:prstGeom>
          <a:noFill/>
        </p:spPr>
        <p:txBody>
          <a:bodyPr wrap="none" rtlCol="0">
            <a:spAutoFit/>
          </a:bodyPr>
          <a:lstStyle/>
          <a:p>
            <a:r>
              <a:rPr lang="en-IN" sz="2800" dirty="0">
                <a:latin typeface="Agency FB" panose="020B0503020202020204" pitchFamily="34" charset="0"/>
              </a:rPr>
              <a:t>Descriptive analysis is used as it gives the basic value Insite of the data in our dataset.</a:t>
            </a:r>
          </a:p>
          <a:p>
            <a:r>
              <a:rPr lang="en-IN" sz="2800" dirty="0">
                <a:latin typeface="Agency FB" panose="020B0503020202020204" pitchFamily="34" charset="0"/>
              </a:rPr>
              <a:t>It helps in organize the data and summarize the data while describing the characteristic of data. </a:t>
            </a:r>
          </a:p>
          <a:p>
            <a:endParaRPr lang="en-IN" sz="2800" dirty="0">
              <a:latin typeface="Agency FB" panose="020B0503020202020204" pitchFamily="34" charset="0"/>
            </a:endParaRPr>
          </a:p>
        </p:txBody>
      </p:sp>
    </p:spTree>
    <p:extLst>
      <p:ext uri="{BB962C8B-B14F-4D97-AF65-F5344CB8AC3E}">
        <p14:creationId xmlns:p14="http://schemas.microsoft.com/office/powerpoint/2010/main" val="4272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E16F3-4AC4-4AC9-8149-67F8D1424AB3}"/>
              </a:ext>
            </a:extLst>
          </p:cNvPr>
          <p:cNvSpPr txBox="1"/>
          <p:nvPr/>
        </p:nvSpPr>
        <p:spPr>
          <a:xfrm>
            <a:off x="4411083" y="514350"/>
            <a:ext cx="3369833" cy="707886"/>
          </a:xfrm>
          <a:prstGeom prst="rect">
            <a:avLst/>
          </a:prstGeom>
          <a:noFill/>
        </p:spPr>
        <p:txBody>
          <a:bodyPr wrap="none" rtlCol="0">
            <a:spAutoFit/>
          </a:bodyPr>
          <a:lstStyle/>
          <a:p>
            <a:r>
              <a:rPr lang="en-IN" sz="4000" b="1" dirty="0">
                <a:latin typeface="Agency FB" panose="020B0503020202020204" pitchFamily="34" charset="0"/>
              </a:rPr>
              <a:t>Data Visualization </a:t>
            </a:r>
          </a:p>
        </p:txBody>
      </p:sp>
      <p:sp>
        <p:nvSpPr>
          <p:cNvPr id="3" name="TextBox 2">
            <a:extLst>
              <a:ext uri="{FF2B5EF4-FFF2-40B4-BE49-F238E27FC236}">
                <a16:creationId xmlns:a16="http://schemas.microsoft.com/office/drawing/2014/main" id="{82760851-3E6D-465D-8894-F03A7279B7CF}"/>
              </a:ext>
            </a:extLst>
          </p:cNvPr>
          <p:cNvSpPr txBox="1"/>
          <p:nvPr/>
        </p:nvSpPr>
        <p:spPr>
          <a:xfrm>
            <a:off x="1219200" y="1409701"/>
            <a:ext cx="9906000" cy="2677656"/>
          </a:xfrm>
          <a:prstGeom prst="rect">
            <a:avLst/>
          </a:prstGeom>
          <a:noFill/>
        </p:spPr>
        <p:txBody>
          <a:bodyPr wrap="square" rtlCol="0">
            <a:spAutoFit/>
          </a:bodyPr>
          <a:lstStyle/>
          <a:p>
            <a:r>
              <a:rPr lang="en-IN" sz="2800" dirty="0">
                <a:latin typeface="Agency FB" panose="020B0503020202020204" pitchFamily="34" charset="0"/>
              </a:rPr>
              <a:t>Data visualization is one simplest way to get a proper idea about the characteristics of the data just from vision. In much simpler words , we Visualize the descriptive stats of the data in pictorial format. Also the data characteristic are represented in eye soothing way</a:t>
            </a:r>
          </a:p>
          <a:p>
            <a:endParaRPr lang="en-IN" sz="2800" dirty="0">
              <a:latin typeface="Agency FB" panose="020B0503020202020204" pitchFamily="34" charset="0"/>
            </a:endParaRPr>
          </a:p>
          <a:p>
            <a:r>
              <a:rPr lang="en-IN" sz="2800" dirty="0">
                <a:latin typeface="Agency FB" panose="020B0503020202020204" pitchFamily="34" charset="0"/>
              </a:rPr>
              <a:t>Identifying pattern, understanding is the data is more easier through visuals.</a:t>
            </a:r>
          </a:p>
        </p:txBody>
      </p:sp>
    </p:spTree>
    <p:extLst>
      <p:ext uri="{BB962C8B-B14F-4D97-AF65-F5344CB8AC3E}">
        <p14:creationId xmlns:p14="http://schemas.microsoft.com/office/powerpoint/2010/main" val="4598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4969DAF2-8223-4235-BE82-81EDA8813B16}"/>
              </a:ext>
            </a:extLst>
          </p:cNvPr>
          <p:cNvPicPr>
            <a:picLocks noChangeAspect="1"/>
          </p:cNvPicPr>
          <p:nvPr/>
        </p:nvPicPr>
        <p:blipFill>
          <a:blip r:embed="rId3"/>
          <a:stretch>
            <a:fillRect/>
          </a:stretch>
        </p:blipFill>
        <p:spPr>
          <a:xfrm>
            <a:off x="3289715" y="1085312"/>
            <a:ext cx="5905638" cy="5315487"/>
          </a:xfrm>
          <a:prstGeom prst="rect">
            <a:avLst/>
          </a:prstGeom>
        </p:spPr>
      </p:pic>
    </p:spTree>
    <p:extLst>
      <p:ext uri="{BB962C8B-B14F-4D97-AF65-F5344CB8AC3E}">
        <p14:creationId xmlns:p14="http://schemas.microsoft.com/office/powerpoint/2010/main" val="13303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C6880014-53F0-41E0-BD94-C0C5199F53FD}"/>
              </a:ext>
            </a:extLst>
          </p:cNvPr>
          <p:cNvPicPr>
            <a:picLocks noChangeAspect="1"/>
          </p:cNvPicPr>
          <p:nvPr/>
        </p:nvPicPr>
        <p:blipFill>
          <a:blip r:embed="rId3"/>
          <a:stretch>
            <a:fillRect/>
          </a:stretch>
        </p:blipFill>
        <p:spPr>
          <a:xfrm>
            <a:off x="3219157" y="1064556"/>
            <a:ext cx="5753686" cy="5160428"/>
          </a:xfrm>
          <a:prstGeom prst="rect">
            <a:avLst/>
          </a:prstGeom>
        </p:spPr>
      </p:pic>
    </p:spTree>
    <p:extLst>
      <p:ext uri="{BB962C8B-B14F-4D97-AF65-F5344CB8AC3E}">
        <p14:creationId xmlns:p14="http://schemas.microsoft.com/office/powerpoint/2010/main" val="25545529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84</TotalTime>
  <Words>859</Words>
  <Application>Microsoft Office PowerPoint</Application>
  <PresentationFormat>Widescreen</PresentationFormat>
  <Paragraphs>83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Arial</vt:lpstr>
      <vt:lpstr>Britannic Bold</vt:lpstr>
      <vt:lpstr>Broadway</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WALKER</dc:creator>
  <cp:lastModifiedBy>LONE WALKER</cp:lastModifiedBy>
  <cp:revision>15</cp:revision>
  <dcterms:created xsi:type="dcterms:W3CDTF">2022-03-17T17:25:50Z</dcterms:created>
  <dcterms:modified xsi:type="dcterms:W3CDTF">2022-04-03T14:43:13Z</dcterms:modified>
</cp:coreProperties>
</file>