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530" r:id="rId5"/>
    <p:sldId id="531" r:id="rId6"/>
    <p:sldId id="532" r:id="rId7"/>
    <p:sldId id="533" r:id="rId8"/>
    <p:sldId id="536" r:id="rId9"/>
    <p:sldId id="537" r:id="rId10"/>
    <p:sldId id="534" r:id="rId11"/>
    <p:sldId id="53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Mohit\Coursera\Business%20&amp;%20Financial%20Modeling\Capstone\VBTLX-and-VFIAX-Monthly-Retur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Mohit\Coursera\Business%20&amp;%20Financial%20Modeling\Capstone\VBTLX-and-VFIAX-Monthly-Retur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Mohit\Coursera\Business%20&amp;%20Financial%20Modeling\Capstone\VBTLX-and-VFIAX-Monthly-Return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tx>
            <c:v>Optimal Portfolio Weight</c:v>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01-5D85-4008-8133-4842F428C85A}"/>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3-5D85-4008-8133-4842F428C85A}"/>
              </c:ext>
            </c:extLst>
          </c:dPt>
          <c:dLbls>
            <c:dLbl>
              <c:idx val="0"/>
              <c:layout>
                <c:manualLayout>
                  <c:x val="7.515450589104801E-2"/>
                  <c:y val="7.3500967117988258E-2"/>
                </c:manualLayout>
              </c:layout>
              <c:tx>
                <c:rich>
                  <a:bodyPr/>
                  <a:lstStyle/>
                  <a:p>
                    <a:fld id="{26404224-C55A-4BE0-A7B7-16D3465D9653}" type="CATEGORYNAME">
                      <a:rPr lang="en-US"/>
                      <a:pPr/>
                      <a:t>[CATEGORY NAME]</a:t>
                    </a:fld>
                    <a:r>
                      <a:rPr lang="en-US" baseline="0"/>
                      <a:t>
</a:t>
                    </a:r>
                    <a:fld id="{167FEF20-9B38-4A59-9A76-78DE867D9FA6}" type="VALUE">
                      <a:rPr lang="en-US" baseline="0"/>
                      <a:pPr/>
                      <a:t>[VALUE]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D85-4008-8133-4842F428C85A}"/>
                </c:ext>
              </c:extLst>
            </c:dLbl>
            <c:dLbl>
              <c:idx val="1"/>
              <c:layout>
                <c:manualLayout>
                  <c:x val="-7.5154505891048079E-2"/>
                  <c:y val="-6.9632495164410058E-2"/>
                </c:manualLayout>
              </c:layout>
              <c:tx>
                <c:rich>
                  <a:bodyPr/>
                  <a:lstStyle/>
                  <a:p>
                    <a:fld id="{962D535D-3422-4C27-9869-CE2191B0C5CA}" type="CATEGORYNAME">
                      <a:rPr lang="en-US"/>
                      <a:pPr/>
                      <a:t>[CATEGORY NAME]</a:t>
                    </a:fld>
                    <a:r>
                      <a:rPr lang="en-US" baseline="0"/>
                      <a:t>
</a:t>
                    </a:r>
                    <a:fld id="{FFDF3C54-C8DE-487A-84C6-E02B4FD13004}" type="VALUE">
                      <a:rPr lang="en-US" baseline="0"/>
                      <a:pPr/>
                      <a:t>[VALUE]</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D85-4008-8133-4842F428C85A}"/>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'return (2)'!$N$2:$O$2</c:f>
              <c:strCache>
                <c:ptCount val="2"/>
                <c:pt idx="0">
                  <c:v>VBTLX</c:v>
                </c:pt>
                <c:pt idx="1">
                  <c:v>VFIAX</c:v>
                </c:pt>
              </c:strCache>
            </c:strRef>
          </c:cat>
          <c:val>
            <c:numRef>
              <c:f>'return (2)'!$N$26:$O$26</c:f>
              <c:numCache>
                <c:formatCode>0.00%</c:formatCode>
                <c:ptCount val="2"/>
                <c:pt idx="0">
                  <c:v>0.67845909743817601</c:v>
                </c:pt>
                <c:pt idx="1">
                  <c:v>0.32154090947743003</c:v>
                </c:pt>
              </c:numCache>
            </c:numRef>
          </c:val>
          <c:extLst>
            <c:ext xmlns:c16="http://schemas.microsoft.com/office/drawing/2014/chart" uri="{C3380CC4-5D6E-409C-BE32-E72D297353CC}">
              <c16:uniqueId val="{00000004-5D85-4008-8133-4842F428C85A}"/>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AAPL</a:t>
            </a:r>
            <a:r>
              <a:rPr lang="en-IN" baseline="0"/>
              <a:t> Investment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spPr>
            <a:ln w="22225" cap="rnd">
              <a:solidFill>
                <a:schemeClr val="accent6"/>
              </a:solidFill>
            </a:ln>
            <a:effectLst>
              <a:glow rad="139700">
                <a:schemeClr val="accent6">
                  <a:satMod val="175000"/>
                  <a:alpha val="14000"/>
                </a:schemeClr>
              </a:glow>
            </a:effectLst>
          </c:spPr>
          <c:marker>
            <c:symbol val="circle"/>
            <c:size val="3"/>
            <c:spPr>
              <a:solidFill>
                <a:schemeClr val="accent6">
                  <a:lumMod val="60000"/>
                  <a:lumOff val="40000"/>
                </a:schemeClr>
              </a:solidFill>
              <a:ln>
                <a:noFill/>
              </a:ln>
              <a:effectLst>
                <a:glow rad="63500">
                  <a:schemeClr val="accent6">
                    <a:satMod val="175000"/>
                    <a:alpha val="25000"/>
                  </a:schemeClr>
                </a:glow>
              </a:effectLst>
            </c:spPr>
          </c:marker>
          <c:xVal>
            <c:numRef>
              <c:f>Sheet1!$A$2:$A$9</c:f>
              <c:numCache>
                <c:formatCode>[$-409]mmm/yy;@</c:formatCode>
                <c:ptCount val="8"/>
                <c:pt idx="0" formatCode="mmm\-yy">
                  <c:v>42339</c:v>
                </c:pt>
                <c:pt idx="1">
                  <c:v>42373</c:v>
                </c:pt>
                <c:pt idx="2">
                  <c:v>42401</c:v>
                </c:pt>
                <c:pt idx="3">
                  <c:v>42430</c:v>
                </c:pt>
                <c:pt idx="4">
                  <c:v>42461</c:v>
                </c:pt>
                <c:pt idx="5">
                  <c:v>42492</c:v>
                </c:pt>
                <c:pt idx="6">
                  <c:v>42522</c:v>
                </c:pt>
                <c:pt idx="7">
                  <c:v>42552</c:v>
                </c:pt>
              </c:numCache>
            </c:numRef>
          </c:xVal>
          <c:yVal>
            <c:numRef>
              <c:f>Sheet1!$D$2:$D$9</c:f>
              <c:numCache>
                <c:formatCode>[$$-409]#,##0.00</c:formatCode>
                <c:ptCount val="8"/>
                <c:pt idx="0">
                  <c:v>5</c:v>
                </c:pt>
                <c:pt idx="1">
                  <c:v>4.6237885344441079</c:v>
                </c:pt>
                <c:pt idx="2">
                  <c:v>4.617835096678677</c:v>
                </c:pt>
                <c:pt idx="3">
                  <c:v>5.2052728773895316</c:v>
                </c:pt>
                <c:pt idx="4">
                  <c:v>4.4769453181394887</c:v>
                </c:pt>
                <c:pt idx="5">
                  <c:v>4.7982687888667099</c:v>
                </c:pt>
                <c:pt idx="6">
                  <c:v>4.593575826412418</c:v>
                </c:pt>
                <c:pt idx="7">
                  <c:v>5.007286007232576</c:v>
                </c:pt>
              </c:numCache>
            </c:numRef>
          </c:yVal>
          <c:smooth val="1"/>
          <c:extLst>
            <c:ext xmlns:c16="http://schemas.microsoft.com/office/drawing/2014/chart" uri="{C3380CC4-5D6E-409C-BE32-E72D297353CC}">
              <c16:uniqueId val="{00000000-7AA5-401E-91BD-1D710B916BCE}"/>
            </c:ext>
          </c:extLst>
        </c:ser>
        <c:dLbls>
          <c:showLegendKey val="0"/>
          <c:showVal val="0"/>
          <c:showCatName val="0"/>
          <c:showSerName val="0"/>
          <c:showPercent val="0"/>
          <c:showBubbleSize val="0"/>
        </c:dLbls>
        <c:axId val="833449247"/>
        <c:axId val="1054215279"/>
      </c:scatterChart>
      <c:valAx>
        <c:axId val="833449247"/>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54215279"/>
        <c:crosses val="autoZero"/>
        <c:crossBetween val="midCat"/>
      </c:valAx>
      <c:valAx>
        <c:axId val="1054215279"/>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Investment</a:t>
                </a:r>
                <a:r>
                  <a:rPr lang="en-IN" baseline="0"/>
                  <a:t> Value (in $millions)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33449247"/>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v>VBTLX And VFIAX Investment</c:v>
          </c:tx>
          <c:spPr>
            <a:ln w="22225" cap="rnd">
              <a:solidFill>
                <a:schemeClr val="accent5"/>
              </a:solidFill>
            </a:ln>
            <a:effectLst>
              <a:glow rad="139700">
                <a:schemeClr val="accent5">
                  <a:satMod val="175000"/>
                  <a:alpha val="14000"/>
                </a:schemeClr>
              </a:glow>
            </a:effectLst>
          </c:spPr>
          <c:marker>
            <c:symbol val="circle"/>
            <c:size val="3"/>
            <c:spPr>
              <a:solidFill>
                <a:schemeClr val="accent5">
                  <a:lumMod val="60000"/>
                  <a:lumOff val="40000"/>
                </a:schemeClr>
              </a:solidFill>
              <a:ln>
                <a:noFill/>
              </a:ln>
              <a:effectLst>
                <a:glow rad="63500">
                  <a:schemeClr val="accent5">
                    <a:satMod val="175000"/>
                    <a:alpha val="25000"/>
                  </a:schemeClr>
                </a:glow>
              </a:effectLst>
            </c:spPr>
          </c:marker>
          <c:xVal>
            <c:numRef>
              <c:f>Sheet1!$A$20:$A$27</c:f>
              <c:numCache>
                <c:formatCode>[$-409]mmm/yy;@</c:formatCode>
                <c:ptCount val="8"/>
                <c:pt idx="0" formatCode="mmm\-yy">
                  <c:v>42339</c:v>
                </c:pt>
                <c:pt idx="1">
                  <c:v>42373</c:v>
                </c:pt>
                <c:pt idx="2">
                  <c:v>42401</c:v>
                </c:pt>
                <c:pt idx="3">
                  <c:v>42430</c:v>
                </c:pt>
                <c:pt idx="4">
                  <c:v>42461</c:v>
                </c:pt>
                <c:pt idx="5">
                  <c:v>42492</c:v>
                </c:pt>
                <c:pt idx="6">
                  <c:v>42522</c:v>
                </c:pt>
                <c:pt idx="7">
                  <c:v>42552</c:v>
                </c:pt>
              </c:numCache>
            </c:numRef>
          </c:xVal>
          <c:yVal>
            <c:numRef>
              <c:f>Sheet1!$D$20:$D$27</c:f>
              <c:numCache>
                <c:formatCode>[$$-409]#,##0.00</c:formatCode>
                <c:ptCount val="8"/>
                <c:pt idx="0">
                  <c:v>5</c:v>
                </c:pt>
                <c:pt idx="1">
                  <c:v>4.9689461390104075</c:v>
                </c:pt>
                <c:pt idx="2">
                  <c:v>4.9892965507404892</c:v>
                </c:pt>
                <c:pt idx="3">
                  <c:v>5.130223398318992</c:v>
                </c:pt>
                <c:pt idx="4">
                  <c:v>5.1502312697108028</c:v>
                </c:pt>
                <c:pt idx="5">
                  <c:v>5.1805726937945984</c:v>
                </c:pt>
                <c:pt idx="6">
                  <c:v>5.2530909350155657</c:v>
                </c:pt>
                <c:pt idx="7">
                  <c:v>5.3384152605247213</c:v>
                </c:pt>
              </c:numCache>
            </c:numRef>
          </c:yVal>
          <c:smooth val="1"/>
          <c:extLst>
            <c:ext xmlns:c16="http://schemas.microsoft.com/office/drawing/2014/chart" uri="{C3380CC4-5D6E-409C-BE32-E72D297353CC}">
              <c16:uniqueId val="{00000000-3BE1-457A-A47F-2B85444C331B}"/>
            </c:ext>
          </c:extLst>
        </c:ser>
        <c:dLbls>
          <c:showLegendKey val="0"/>
          <c:showVal val="0"/>
          <c:showCatName val="0"/>
          <c:showSerName val="0"/>
          <c:showPercent val="0"/>
          <c:showBubbleSize val="0"/>
        </c:dLbls>
        <c:axId val="1186249919"/>
        <c:axId val="1186252799"/>
      </c:scatterChart>
      <c:valAx>
        <c:axId val="1186249919"/>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86252799"/>
        <c:crosses val="autoZero"/>
        <c:crossBetween val="midCat"/>
      </c:valAx>
      <c:valAx>
        <c:axId val="1186252799"/>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Investment</a:t>
                </a:r>
                <a:r>
                  <a:rPr lang="en-IN" baseline="0"/>
                  <a:t> Value (in $millions)</a:t>
                </a:r>
                <a:endParaRPr lang="en-I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862499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Return Of Investment Through Jan 2016 - Jul 2016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v>AAPL</c:v>
          </c:tx>
          <c:spPr>
            <a:ln w="22225" cap="rnd">
              <a:solidFill>
                <a:schemeClr val="accent6"/>
              </a:solidFill>
            </a:ln>
            <a:effectLst>
              <a:glow rad="139700">
                <a:schemeClr val="accent6">
                  <a:satMod val="175000"/>
                  <a:alpha val="14000"/>
                </a:schemeClr>
              </a:glow>
            </a:effectLst>
          </c:spPr>
          <c:marker>
            <c:symbol val="circle"/>
            <c:size val="3"/>
            <c:spPr>
              <a:solidFill>
                <a:schemeClr val="accent6">
                  <a:lumMod val="60000"/>
                  <a:lumOff val="40000"/>
                </a:schemeClr>
              </a:solidFill>
              <a:ln>
                <a:noFill/>
              </a:ln>
              <a:effectLst>
                <a:glow rad="63500">
                  <a:schemeClr val="accent6">
                    <a:satMod val="175000"/>
                    <a:alpha val="25000"/>
                  </a:schemeClr>
                </a:glow>
              </a:effectLst>
            </c:spPr>
          </c:marker>
          <c:dLbls>
            <c:dLbl>
              <c:idx val="7"/>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313-4D62-B947-35C86EB467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Sheet1!$A$2:$A$9</c:f>
              <c:numCache>
                <c:formatCode>[$-409]mmm/yy;@</c:formatCode>
                <c:ptCount val="8"/>
                <c:pt idx="0" formatCode="mmm\-yy">
                  <c:v>42339</c:v>
                </c:pt>
                <c:pt idx="1">
                  <c:v>42373</c:v>
                </c:pt>
                <c:pt idx="2">
                  <c:v>42401</c:v>
                </c:pt>
                <c:pt idx="3">
                  <c:v>42430</c:v>
                </c:pt>
                <c:pt idx="4">
                  <c:v>42461</c:v>
                </c:pt>
                <c:pt idx="5">
                  <c:v>42492</c:v>
                </c:pt>
                <c:pt idx="6">
                  <c:v>42522</c:v>
                </c:pt>
                <c:pt idx="7">
                  <c:v>42552</c:v>
                </c:pt>
              </c:numCache>
            </c:numRef>
          </c:xVal>
          <c:yVal>
            <c:numRef>
              <c:f>Sheet1!$D$2:$D$9</c:f>
              <c:numCache>
                <c:formatCode>[$$-409]#,##0.00</c:formatCode>
                <c:ptCount val="8"/>
                <c:pt idx="0">
                  <c:v>5</c:v>
                </c:pt>
                <c:pt idx="1">
                  <c:v>4.6237885344441079</c:v>
                </c:pt>
                <c:pt idx="2">
                  <c:v>4.617835096678677</c:v>
                </c:pt>
                <c:pt idx="3">
                  <c:v>5.2052728773895316</c:v>
                </c:pt>
                <c:pt idx="4">
                  <c:v>4.4769453181394887</c:v>
                </c:pt>
                <c:pt idx="5">
                  <c:v>4.7982687888667099</c:v>
                </c:pt>
                <c:pt idx="6">
                  <c:v>4.593575826412418</c:v>
                </c:pt>
                <c:pt idx="7">
                  <c:v>5.007286007232576</c:v>
                </c:pt>
              </c:numCache>
            </c:numRef>
          </c:yVal>
          <c:smooth val="1"/>
          <c:extLst>
            <c:ext xmlns:c16="http://schemas.microsoft.com/office/drawing/2014/chart" uri="{C3380CC4-5D6E-409C-BE32-E72D297353CC}">
              <c16:uniqueId val="{00000001-8313-4D62-B947-35C86EB467C8}"/>
            </c:ext>
          </c:extLst>
        </c:ser>
        <c:ser>
          <c:idx val="1"/>
          <c:order val="1"/>
          <c:tx>
            <c:v>VBTLX And VFIAX</c:v>
          </c:tx>
          <c:spPr>
            <a:ln w="22225" cap="rnd">
              <a:solidFill>
                <a:schemeClr val="accent5"/>
              </a:solidFill>
            </a:ln>
            <a:effectLst>
              <a:glow rad="139700">
                <a:schemeClr val="accent5">
                  <a:satMod val="175000"/>
                  <a:alpha val="14000"/>
                </a:schemeClr>
              </a:glow>
            </a:effectLst>
          </c:spPr>
          <c:marker>
            <c:symbol val="circle"/>
            <c:size val="3"/>
            <c:spPr>
              <a:solidFill>
                <a:schemeClr val="accent5">
                  <a:lumMod val="60000"/>
                  <a:lumOff val="40000"/>
                </a:schemeClr>
              </a:solidFill>
              <a:ln>
                <a:noFill/>
              </a:ln>
              <a:effectLst>
                <a:glow rad="63500">
                  <a:schemeClr val="accent5">
                    <a:satMod val="175000"/>
                    <a:alpha val="25000"/>
                  </a:schemeClr>
                </a:glow>
              </a:effectLst>
            </c:spPr>
          </c:marker>
          <c:dLbls>
            <c:dLbl>
              <c:idx val="7"/>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313-4D62-B947-35C86EB467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Sheet1!$A$20:$A$27</c:f>
              <c:numCache>
                <c:formatCode>[$-409]mmm/yy;@</c:formatCode>
                <c:ptCount val="8"/>
                <c:pt idx="0" formatCode="mmm\-yy">
                  <c:v>42339</c:v>
                </c:pt>
                <c:pt idx="1">
                  <c:v>42373</c:v>
                </c:pt>
                <c:pt idx="2">
                  <c:v>42401</c:v>
                </c:pt>
                <c:pt idx="3">
                  <c:v>42430</c:v>
                </c:pt>
                <c:pt idx="4">
                  <c:v>42461</c:v>
                </c:pt>
                <c:pt idx="5">
                  <c:v>42492</c:v>
                </c:pt>
                <c:pt idx="6">
                  <c:v>42522</c:v>
                </c:pt>
                <c:pt idx="7">
                  <c:v>42552</c:v>
                </c:pt>
              </c:numCache>
            </c:numRef>
          </c:xVal>
          <c:yVal>
            <c:numRef>
              <c:f>Sheet1!$D$20:$D$27</c:f>
              <c:numCache>
                <c:formatCode>[$$-409]#,##0.00</c:formatCode>
                <c:ptCount val="8"/>
                <c:pt idx="0">
                  <c:v>5</c:v>
                </c:pt>
                <c:pt idx="1">
                  <c:v>4.9689461390104075</c:v>
                </c:pt>
                <c:pt idx="2">
                  <c:v>4.9892965507404892</c:v>
                </c:pt>
                <c:pt idx="3">
                  <c:v>5.130223398318992</c:v>
                </c:pt>
                <c:pt idx="4">
                  <c:v>5.1502312697108028</c:v>
                </c:pt>
                <c:pt idx="5">
                  <c:v>5.1805726937945984</c:v>
                </c:pt>
                <c:pt idx="6">
                  <c:v>5.2530909350155657</c:v>
                </c:pt>
                <c:pt idx="7">
                  <c:v>5.3384152605247213</c:v>
                </c:pt>
              </c:numCache>
            </c:numRef>
          </c:yVal>
          <c:smooth val="1"/>
          <c:extLst>
            <c:ext xmlns:c16="http://schemas.microsoft.com/office/drawing/2014/chart" uri="{C3380CC4-5D6E-409C-BE32-E72D297353CC}">
              <c16:uniqueId val="{00000003-8313-4D62-B947-35C86EB467C8}"/>
            </c:ext>
          </c:extLst>
        </c:ser>
        <c:dLbls>
          <c:showLegendKey val="0"/>
          <c:showVal val="0"/>
          <c:showCatName val="0"/>
          <c:showSerName val="0"/>
          <c:showPercent val="0"/>
          <c:showBubbleSize val="0"/>
        </c:dLbls>
        <c:axId val="1390369503"/>
        <c:axId val="1390363743"/>
      </c:scatterChart>
      <c:valAx>
        <c:axId val="1390369503"/>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0363743"/>
        <c:crosses val="autoZero"/>
        <c:crossBetween val="midCat"/>
      </c:valAx>
      <c:valAx>
        <c:axId val="1390363743"/>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Investment</a:t>
                </a:r>
                <a:r>
                  <a:rPr lang="en-IN" baseline="0"/>
                  <a:t> Value (in $millions)</a:t>
                </a:r>
                <a:endParaRPr lang="en-I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0369503"/>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it-IT" dirty="0"/>
              <a:t>Portfolio Diversification: A Comparative Analysis</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Mohit Kumar</a:t>
            </a:r>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1FB82B-88E8-1246-3DEC-5442FAF954A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4" name="Title 3">
            <a:extLst>
              <a:ext uri="{FF2B5EF4-FFF2-40B4-BE49-F238E27FC236}">
                <a16:creationId xmlns:a16="http://schemas.microsoft.com/office/drawing/2014/main" id="{B5DDA732-7EE5-422C-5006-896F6E3EE228}"/>
              </a:ext>
            </a:extLst>
          </p:cNvPr>
          <p:cNvSpPr>
            <a:spLocks noGrp="1"/>
          </p:cNvSpPr>
          <p:nvPr>
            <p:ph type="title"/>
          </p:nvPr>
        </p:nvSpPr>
        <p:spPr/>
        <p:txBody>
          <a:bodyPr/>
          <a:lstStyle/>
          <a:p>
            <a:r>
              <a:rPr lang="en-IN" dirty="0"/>
              <a:t>objectives:</a:t>
            </a:r>
          </a:p>
        </p:txBody>
      </p:sp>
      <p:sp>
        <p:nvSpPr>
          <p:cNvPr id="5" name="Content Placeholder 4">
            <a:extLst>
              <a:ext uri="{FF2B5EF4-FFF2-40B4-BE49-F238E27FC236}">
                <a16:creationId xmlns:a16="http://schemas.microsoft.com/office/drawing/2014/main" id="{7A6E43FC-57FC-1D01-9511-45F8D4DA63A0}"/>
              </a:ext>
            </a:extLst>
          </p:cNvPr>
          <p:cNvSpPr>
            <a:spLocks noGrp="1"/>
          </p:cNvSpPr>
          <p:nvPr>
            <p:ph idx="1"/>
          </p:nvPr>
        </p:nvSpPr>
        <p:spPr>
          <a:xfrm>
            <a:off x="1536192" y="2212848"/>
            <a:ext cx="6766560" cy="3950208"/>
          </a:xfrm>
        </p:spPr>
        <p:txBody>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To showcase the advantages of portfolio diversification.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To compare the performance of a diversified portfolio (VBTLX and VFIAX) to a single security (AAPL).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To emphasize the significance of asset allocation in achieving investment goals.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To provide valuable insights into the potential benefits and drawbacks of various investment strategies. </a:t>
            </a:r>
          </a:p>
          <a:p>
            <a:endParaRPr lang="en-IN" dirty="0"/>
          </a:p>
        </p:txBody>
      </p:sp>
    </p:spTree>
    <p:extLst>
      <p:ext uri="{BB962C8B-B14F-4D97-AF65-F5344CB8AC3E}">
        <p14:creationId xmlns:p14="http://schemas.microsoft.com/office/powerpoint/2010/main" val="227731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EF6011-2A85-0A70-0C19-D4C9F89AFBEA}"/>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4" name="Title 3">
            <a:extLst>
              <a:ext uri="{FF2B5EF4-FFF2-40B4-BE49-F238E27FC236}">
                <a16:creationId xmlns:a16="http://schemas.microsoft.com/office/drawing/2014/main" id="{FD9D097C-BFFF-60C8-46C0-CAC1602D150D}"/>
              </a:ext>
            </a:extLst>
          </p:cNvPr>
          <p:cNvSpPr>
            <a:spLocks noGrp="1"/>
          </p:cNvSpPr>
          <p:nvPr>
            <p:ph type="title"/>
          </p:nvPr>
        </p:nvSpPr>
        <p:spPr/>
        <p:txBody>
          <a:bodyPr/>
          <a:lstStyle/>
          <a:p>
            <a:r>
              <a:rPr lang="en-IN" dirty="0"/>
              <a:t>The Power of Diversification</a:t>
            </a:r>
          </a:p>
        </p:txBody>
      </p:sp>
      <p:sp>
        <p:nvSpPr>
          <p:cNvPr id="5" name="Content Placeholder 4">
            <a:extLst>
              <a:ext uri="{FF2B5EF4-FFF2-40B4-BE49-F238E27FC236}">
                <a16:creationId xmlns:a16="http://schemas.microsoft.com/office/drawing/2014/main" id="{FBBF1281-1408-00B9-18AC-6EDBAA102624}"/>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Investing in a variety of assets to reduce risk and potentially increase returns.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Reduces concentration risk and smooths out returns.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Captures different market opportunities and enhances long-term returns.</a:t>
            </a:r>
          </a:p>
          <a:p>
            <a:endParaRPr lang="en-IN" dirty="0"/>
          </a:p>
        </p:txBody>
      </p:sp>
    </p:spTree>
    <p:extLst>
      <p:ext uri="{BB962C8B-B14F-4D97-AF65-F5344CB8AC3E}">
        <p14:creationId xmlns:p14="http://schemas.microsoft.com/office/powerpoint/2010/main" val="179076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BF55B-7FAA-BB42-5E2B-F64F6DF3DC7D}"/>
              </a:ext>
            </a:extLst>
          </p:cNvPr>
          <p:cNvSpPr>
            <a:spLocks noGrp="1"/>
          </p:cNvSpPr>
          <p:nvPr>
            <p:ph type="title"/>
          </p:nvPr>
        </p:nvSpPr>
        <p:spPr/>
        <p:txBody>
          <a:bodyPr/>
          <a:lstStyle/>
          <a:p>
            <a:r>
              <a:rPr lang="en-IN" dirty="0"/>
              <a:t>Designing an Optimal Portfolio</a:t>
            </a:r>
          </a:p>
        </p:txBody>
      </p:sp>
      <p:graphicFrame>
        <p:nvGraphicFramePr>
          <p:cNvPr id="11" name="Content Placeholder 10">
            <a:extLst>
              <a:ext uri="{FF2B5EF4-FFF2-40B4-BE49-F238E27FC236}">
                <a16:creationId xmlns:a16="http://schemas.microsoft.com/office/drawing/2014/main" id="{A063073C-5F2E-45E5-A081-246FAE2DBD2C}"/>
              </a:ext>
            </a:extLst>
          </p:cNvPr>
          <p:cNvGraphicFramePr>
            <a:graphicFrameLocks noGrp="1"/>
          </p:cNvGraphicFramePr>
          <p:nvPr>
            <p:ph idx="1"/>
            <p:extLst>
              <p:ext uri="{D42A27DB-BD31-4B8C-83A1-F6EECF244321}">
                <p14:modId xmlns:p14="http://schemas.microsoft.com/office/powerpoint/2010/main" val="2931813704"/>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 Placeholder 13">
            <a:extLst>
              <a:ext uri="{FF2B5EF4-FFF2-40B4-BE49-F238E27FC236}">
                <a16:creationId xmlns:a16="http://schemas.microsoft.com/office/drawing/2014/main" id="{4B83134E-4DD2-41FC-4A91-CCF3A9A56EFD}"/>
              </a:ext>
            </a:extLst>
          </p:cNvPr>
          <p:cNvSpPr>
            <a:spLocks noGrp="1"/>
          </p:cNvSpPr>
          <p:nvPr>
            <p:ph type="body" sz="half" idx="2"/>
          </p:nvPr>
        </p:nvSpPr>
        <p:spPr/>
        <p:txBody>
          <a:bodyPr/>
          <a:lstStyle/>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VBTLX, as a bond fund, offers lower risk and potentially lower returns compared to VFIAX, a stock fund.</a:t>
            </a:r>
          </a:p>
          <a:p>
            <a:pPr marL="285750" indent="-285750">
              <a:buFont typeface="Courier New" panose="02070309020205020404" pitchFamily="49" charset="0"/>
              <a:buChar char="o"/>
            </a:pPr>
            <a:r>
              <a:rPr lang="en-US" dirty="0"/>
              <a:t>Allocating a larger portion to VBTLX helps balance the risk associated with VFIAX.</a:t>
            </a:r>
          </a:p>
          <a:p>
            <a:pPr marL="285750" indent="-285750">
              <a:buFont typeface="Courier New" panose="02070309020205020404" pitchFamily="49" charset="0"/>
              <a:buChar char="o"/>
            </a:pPr>
            <a:r>
              <a:rPr lang="en-US" dirty="0"/>
              <a:t>The chosen weights may reflect your specific risk tolerance and desired return profile.</a:t>
            </a:r>
          </a:p>
          <a:p>
            <a:r>
              <a:rPr lang="en-US" dirty="0"/>
              <a:t>In essence, the allocation reflects a desire to balance risk and return, while also diversifying the portfolio to mitigate potential losses.</a:t>
            </a:r>
            <a:endParaRPr lang="en-IN" dirty="0"/>
          </a:p>
        </p:txBody>
      </p:sp>
      <p:sp>
        <p:nvSpPr>
          <p:cNvPr id="2" name="Slide Number Placeholder 1">
            <a:extLst>
              <a:ext uri="{FF2B5EF4-FFF2-40B4-BE49-F238E27FC236}">
                <a16:creationId xmlns:a16="http://schemas.microsoft.com/office/drawing/2014/main" id="{5DE3D832-7CA5-E011-A0E2-0C1DBA0696CC}"/>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90146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C0D1-CC18-F2F0-E71C-18DDE643D1E2}"/>
              </a:ext>
            </a:extLst>
          </p:cNvPr>
          <p:cNvSpPr>
            <a:spLocks noGrp="1"/>
          </p:cNvSpPr>
          <p:nvPr>
            <p:ph type="title"/>
          </p:nvPr>
        </p:nvSpPr>
        <p:spPr/>
        <p:txBody>
          <a:bodyPr/>
          <a:lstStyle/>
          <a:p>
            <a:r>
              <a:rPr lang="en-US" dirty="0"/>
              <a:t>Monthly Performance of AAPL Investment</a:t>
            </a:r>
            <a:endParaRPr lang="en-IN" dirty="0"/>
          </a:p>
        </p:txBody>
      </p:sp>
      <p:sp>
        <p:nvSpPr>
          <p:cNvPr id="4" name="Text Placeholder 3">
            <a:extLst>
              <a:ext uri="{FF2B5EF4-FFF2-40B4-BE49-F238E27FC236}">
                <a16:creationId xmlns:a16="http://schemas.microsoft.com/office/drawing/2014/main" id="{A2613DE3-A3DC-6F6E-B0B2-F72557F6CFFE}"/>
              </a:ext>
            </a:extLst>
          </p:cNvPr>
          <p:cNvSpPr>
            <a:spLocks noGrp="1"/>
          </p:cNvSpPr>
          <p:nvPr>
            <p:ph type="body" sz="half" idx="2"/>
          </p:nvPr>
        </p:nvSpPr>
        <p:spPr/>
        <p:txBody>
          <a:bodyPr/>
          <a:lstStyle/>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AAPL experienced significant price fluctuations during the period, with both large gains and losses.</a:t>
            </a:r>
          </a:p>
          <a:p>
            <a:pPr marL="285750" indent="-285750">
              <a:buFont typeface="Courier New" panose="02070309020205020404" pitchFamily="49" charset="0"/>
              <a:buChar char="o"/>
            </a:pPr>
            <a:r>
              <a:rPr lang="en-US" dirty="0"/>
              <a:t>The stock saw substantial gains in January 2016 and March 2016.</a:t>
            </a:r>
          </a:p>
          <a:p>
            <a:pPr marL="285750" indent="-285750">
              <a:buFont typeface="Courier New" panose="02070309020205020404" pitchFamily="49" charset="0"/>
              <a:buChar char="o"/>
            </a:pPr>
            <a:r>
              <a:rPr lang="en-US" dirty="0"/>
              <a:t>There were significant declines in December 2015 and April 2016.</a:t>
            </a:r>
          </a:p>
          <a:p>
            <a:pPr marL="285750" indent="-285750">
              <a:buFont typeface="Courier New" panose="02070309020205020404" pitchFamily="49" charset="0"/>
              <a:buChar char="o"/>
            </a:pPr>
            <a:r>
              <a:rPr lang="en-US" dirty="0"/>
              <a:t>Despite the volatility, AAPL exhibited an overall upward trend from October 2015 to August 2016.</a:t>
            </a:r>
            <a:endParaRPr lang="en-IN" dirty="0"/>
          </a:p>
        </p:txBody>
      </p:sp>
      <p:sp>
        <p:nvSpPr>
          <p:cNvPr id="6" name="Slide Number Placeholder 5">
            <a:extLst>
              <a:ext uri="{FF2B5EF4-FFF2-40B4-BE49-F238E27FC236}">
                <a16:creationId xmlns:a16="http://schemas.microsoft.com/office/drawing/2014/main" id="{9F04A2E8-6FDD-AB62-9D24-93B6AE3B60C1}"/>
              </a:ext>
            </a:extLst>
          </p:cNvPr>
          <p:cNvSpPr>
            <a:spLocks noGrp="1"/>
          </p:cNvSpPr>
          <p:nvPr>
            <p:ph type="sldNum" sz="quarter" idx="12"/>
          </p:nvPr>
        </p:nvSpPr>
        <p:spPr/>
        <p:txBody>
          <a:bodyPr/>
          <a:lstStyle/>
          <a:p>
            <a:fld id="{294A09A9-5501-47C1-A89A-A340965A2BE2}" type="slidenum">
              <a:rPr lang="en-US" smtClean="0"/>
              <a:t>5</a:t>
            </a:fld>
            <a:endParaRPr lang="en-US" dirty="0"/>
          </a:p>
        </p:txBody>
      </p:sp>
      <p:graphicFrame>
        <p:nvGraphicFramePr>
          <p:cNvPr id="11" name="Content Placeholder 10">
            <a:extLst>
              <a:ext uri="{FF2B5EF4-FFF2-40B4-BE49-F238E27FC236}">
                <a16:creationId xmlns:a16="http://schemas.microsoft.com/office/drawing/2014/main" id="{8D314FB8-0806-D268-A42D-7FBA005697C6}"/>
              </a:ext>
            </a:extLst>
          </p:cNvPr>
          <p:cNvGraphicFramePr>
            <a:graphicFrameLocks noGrp="1"/>
          </p:cNvGraphicFramePr>
          <p:nvPr>
            <p:ph idx="1"/>
            <p:extLst>
              <p:ext uri="{D42A27DB-BD31-4B8C-83A1-F6EECF244321}">
                <p14:modId xmlns:p14="http://schemas.microsoft.com/office/powerpoint/2010/main" val="2526221273"/>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81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9D20-12FB-B98D-A7B9-B601AEDCA033}"/>
              </a:ext>
            </a:extLst>
          </p:cNvPr>
          <p:cNvSpPr>
            <a:spLocks noGrp="1"/>
          </p:cNvSpPr>
          <p:nvPr>
            <p:ph type="title"/>
          </p:nvPr>
        </p:nvSpPr>
        <p:spPr>
          <a:xfrm>
            <a:off x="836612" y="935800"/>
            <a:ext cx="3932237" cy="1600200"/>
          </a:xfrm>
        </p:spPr>
        <p:txBody>
          <a:bodyPr/>
          <a:lstStyle/>
          <a:p>
            <a:r>
              <a:rPr lang="en-US" dirty="0"/>
              <a:t>Monthly Performance of VFIAX </a:t>
            </a:r>
            <a:r>
              <a:rPr lang="en-US" b="0" dirty="0"/>
              <a:t>&amp;</a:t>
            </a:r>
            <a:r>
              <a:rPr lang="en-US" dirty="0"/>
              <a:t> VBTLX Investment</a:t>
            </a:r>
            <a:endParaRPr lang="en-IN" dirty="0"/>
          </a:p>
        </p:txBody>
      </p:sp>
      <p:sp>
        <p:nvSpPr>
          <p:cNvPr id="4" name="Text Placeholder 3">
            <a:extLst>
              <a:ext uri="{FF2B5EF4-FFF2-40B4-BE49-F238E27FC236}">
                <a16:creationId xmlns:a16="http://schemas.microsoft.com/office/drawing/2014/main" id="{B69FDE62-576A-071D-9E06-C7AB1086023C}"/>
              </a:ext>
            </a:extLst>
          </p:cNvPr>
          <p:cNvSpPr>
            <a:spLocks noGrp="1"/>
          </p:cNvSpPr>
          <p:nvPr>
            <p:ph type="body" sz="half" idx="2"/>
          </p:nvPr>
        </p:nvSpPr>
        <p:spPr>
          <a:xfrm>
            <a:off x="831945" y="2514600"/>
            <a:ext cx="3932237" cy="3811588"/>
          </a:xfrm>
        </p:spPr>
        <p:txBody>
          <a:bodyPr/>
          <a:lstStyle/>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 combined investment in VBTLX and VFIAX exhibited an overall upward trend from October 2015 to August 2016.</a:t>
            </a:r>
          </a:p>
          <a:p>
            <a:pPr marL="285750" indent="-285750">
              <a:buFont typeface="Courier New" panose="02070309020205020404" pitchFamily="49" charset="0"/>
              <a:buChar char="o"/>
            </a:pPr>
            <a:r>
              <a:rPr lang="en-US" dirty="0"/>
              <a:t>While there were some fluctuations, the overall volatility was lower compared to the single-security AAPL investment.</a:t>
            </a:r>
          </a:p>
          <a:p>
            <a:pPr marL="285750" indent="-285750">
              <a:buFont typeface="Courier New" panose="02070309020205020404" pitchFamily="49" charset="0"/>
              <a:buChar char="o"/>
            </a:pPr>
            <a:r>
              <a:rPr lang="en-US" dirty="0"/>
              <a:t>The investment grew from approximately $4.95 million in October 2015 to $5.35 million in August 2016.</a:t>
            </a:r>
            <a:endParaRPr lang="en-IN" dirty="0"/>
          </a:p>
        </p:txBody>
      </p:sp>
      <p:sp>
        <p:nvSpPr>
          <p:cNvPr id="6" name="Slide Number Placeholder 5">
            <a:extLst>
              <a:ext uri="{FF2B5EF4-FFF2-40B4-BE49-F238E27FC236}">
                <a16:creationId xmlns:a16="http://schemas.microsoft.com/office/drawing/2014/main" id="{61C6C343-C58C-0D73-7947-F298F5BAC060}"/>
              </a:ext>
            </a:extLst>
          </p:cNvPr>
          <p:cNvSpPr>
            <a:spLocks noGrp="1"/>
          </p:cNvSpPr>
          <p:nvPr>
            <p:ph type="sldNum" sz="quarter" idx="12"/>
          </p:nvPr>
        </p:nvSpPr>
        <p:spPr/>
        <p:txBody>
          <a:bodyPr/>
          <a:lstStyle/>
          <a:p>
            <a:fld id="{294A09A9-5501-47C1-A89A-A340965A2BE2}" type="slidenum">
              <a:rPr lang="en-US" smtClean="0"/>
              <a:t>6</a:t>
            </a:fld>
            <a:endParaRPr lang="en-US" dirty="0"/>
          </a:p>
        </p:txBody>
      </p:sp>
      <p:graphicFrame>
        <p:nvGraphicFramePr>
          <p:cNvPr id="9" name="Content Placeholder 8">
            <a:extLst>
              <a:ext uri="{FF2B5EF4-FFF2-40B4-BE49-F238E27FC236}">
                <a16:creationId xmlns:a16="http://schemas.microsoft.com/office/drawing/2014/main" id="{7385D6F0-5831-1EB0-08F0-4CDA35CF6E7D}"/>
              </a:ext>
            </a:extLst>
          </p:cNvPr>
          <p:cNvGraphicFramePr>
            <a:graphicFrameLocks noGrp="1"/>
          </p:cNvGraphicFramePr>
          <p:nvPr>
            <p:ph idx="1"/>
            <p:extLst>
              <p:ext uri="{D42A27DB-BD31-4B8C-83A1-F6EECF244321}">
                <p14:modId xmlns:p14="http://schemas.microsoft.com/office/powerpoint/2010/main" val="2698619341"/>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536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AE7-1C6A-C745-494D-75163FE18ED0}"/>
              </a:ext>
            </a:extLst>
          </p:cNvPr>
          <p:cNvSpPr>
            <a:spLocks noGrp="1"/>
          </p:cNvSpPr>
          <p:nvPr>
            <p:ph type="title"/>
          </p:nvPr>
        </p:nvSpPr>
        <p:spPr/>
        <p:txBody>
          <a:bodyPr/>
          <a:lstStyle/>
          <a:p>
            <a:r>
              <a:rPr lang="en-US" dirty="0"/>
              <a:t>Comparing VFIAX </a:t>
            </a:r>
            <a:r>
              <a:rPr lang="en-US" b="0" dirty="0"/>
              <a:t>&amp;</a:t>
            </a:r>
            <a:r>
              <a:rPr lang="en-US" dirty="0"/>
              <a:t> VBTLX to AAPL</a:t>
            </a:r>
            <a:endParaRPr lang="en-IN" dirty="0"/>
          </a:p>
        </p:txBody>
      </p:sp>
      <p:sp>
        <p:nvSpPr>
          <p:cNvPr id="4" name="Text Placeholder 3">
            <a:extLst>
              <a:ext uri="{FF2B5EF4-FFF2-40B4-BE49-F238E27FC236}">
                <a16:creationId xmlns:a16="http://schemas.microsoft.com/office/drawing/2014/main" id="{9272758C-6D59-A23C-51EA-713EC4FE545C}"/>
              </a:ext>
            </a:extLst>
          </p:cNvPr>
          <p:cNvSpPr>
            <a:spLocks noGrp="1"/>
          </p:cNvSpPr>
          <p:nvPr>
            <p:ph type="body" sz="half" idx="2"/>
          </p:nvPr>
        </p:nvSpPr>
        <p:spPr>
          <a:xfrm>
            <a:off x="839789" y="2057400"/>
            <a:ext cx="3805364" cy="3575304"/>
          </a:xfrm>
        </p:spPr>
        <p:txBody>
          <a:bodyPr/>
          <a:lstStyle/>
          <a:p>
            <a:pPr marR="0" lvl="0" algn="l" defTabSz="914400" rtl="0" eaLnBrk="0" fontAlgn="base" latinLnBrk="0" hangingPunct="0">
              <a:lnSpc>
                <a:spcPct val="100000"/>
              </a:lnSpc>
              <a:spcBef>
                <a:spcPct val="0"/>
              </a:spcBef>
              <a:spcAft>
                <a:spcPct val="0"/>
              </a:spcAft>
              <a:buClrTx/>
              <a:buSzTx/>
              <a:tabLst/>
            </a:pPr>
            <a:endParaRPr lang="en-IN" b="1" dirty="0">
              <a:latin typeface="Segoe UI Light (Body)"/>
            </a:endParaRPr>
          </a:p>
          <a:p>
            <a:pPr marR="0" lvl="0" algn="l" defTabSz="914400" rtl="0" eaLnBrk="0" fontAlgn="base" latinLnBrk="0" hangingPunct="0">
              <a:lnSpc>
                <a:spcPct val="100000"/>
              </a:lnSpc>
              <a:spcBef>
                <a:spcPct val="0"/>
              </a:spcBef>
              <a:spcAft>
                <a:spcPct val="0"/>
              </a:spcAft>
              <a:buClrTx/>
              <a:buSzTx/>
              <a:tabLst/>
            </a:pPr>
            <a:r>
              <a:rPr lang="en-IN" b="1" dirty="0">
                <a:latin typeface="Segoe UI Light (Body)"/>
              </a:rPr>
              <a:t>Key Observations:</a:t>
            </a:r>
            <a:endParaRPr kumimoji="0" lang="en-US" altLang="en-US" sz="1600" b="1" i="0" u="none" strike="noStrike" cap="none" normalizeH="0" baseline="0" dirty="0">
              <a:ln>
                <a:noFill/>
              </a:ln>
              <a:effectLst/>
              <a:latin typeface="Segoe UI Light (Body)"/>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US" altLang="en-US" dirty="0">
              <a:latin typeface="Segoe UI Light (Body)"/>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effectLst/>
                <a:latin typeface="Segoe UI Light (Body)"/>
              </a:rPr>
              <a:t>AAPL exhibits higher volatility than the diversified portfolio. </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effectLst/>
                <a:latin typeface="Segoe UI Light (Body)"/>
              </a:rPr>
              <a:t>The two lines show moderate positive correlation. </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effectLst/>
                <a:latin typeface="Segoe UI Light (Body)"/>
              </a:rPr>
              <a:t>Diversification has reduced volatility and provided smoother returns.</a:t>
            </a:r>
          </a:p>
          <a:p>
            <a:pPr marR="0" lvl="0" algn="l" defTabSz="914400" rtl="0" eaLnBrk="0" fontAlgn="base" latinLnBrk="0" hangingPunct="0">
              <a:lnSpc>
                <a:spcPct val="100000"/>
              </a:lnSpc>
              <a:spcBef>
                <a:spcPct val="0"/>
              </a:spcBef>
              <a:spcAft>
                <a:spcPct val="0"/>
              </a:spcAft>
              <a:buClrTx/>
              <a:buSzTx/>
              <a:tabLst/>
            </a:pPr>
            <a:endParaRPr lang="en-US" altLang="en-US" dirty="0">
              <a:latin typeface="Segoe UI Light (Body)"/>
            </a:endParaRPr>
          </a:p>
          <a:p>
            <a:pPr marR="0" lvl="0" algn="l" defTabSz="914400" rtl="0" eaLnBrk="0" fontAlgn="base" latinLnBrk="0" hangingPunct="0">
              <a:lnSpc>
                <a:spcPct val="100000"/>
              </a:lnSpc>
              <a:spcBef>
                <a:spcPct val="0"/>
              </a:spcBef>
              <a:spcAft>
                <a:spcPct val="0"/>
              </a:spcAft>
              <a:buClrTx/>
              <a:buSzTx/>
              <a:tabLst/>
            </a:pPr>
            <a:r>
              <a:rPr lang="en-IN" dirty="0"/>
              <a:t>Impact of Diversification:</a:t>
            </a:r>
          </a:p>
          <a:p>
            <a:pPr marR="0" lvl="0" algn="l" defTabSz="914400" rtl="0" eaLnBrk="0" fontAlgn="base" latinLnBrk="0" hangingPunct="0">
              <a:lnSpc>
                <a:spcPct val="100000"/>
              </a:lnSpc>
              <a:spcBef>
                <a:spcPct val="0"/>
              </a:spcBef>
              <a:spcAft>
                <a:spcPct val="0"/>
              </a:spcAft>
              <a:buClrTx/>
              <a:buSzTx/>
              <a:tabLst/>
            </a:pPr>
            <a:endParaRPr lang="en-US" dirty="0">
              <a:latin typeface="Segoe UI Light (Body)"/>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dirty="0"/>
              <a:t>Reduced risk and smoother returns.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IN" dirty="0"/>
              <a:t>Improved risk-adjusted performance.</a:t>
            </a:r>
            <a:endParaRPr kumimoji="0" lang="en-US" altLang="en-US" sz="1600" b="0" i="0" u="none" strike="noStrike" cap="none" normalizeH="0" baseline="0" dirty="0">
              <a:ln>
                <a:noFill/>
              </a:ln>
              <a:effectLst/>
              <a:latin typeface="Segoe UI Light (Body)"/>
            </a:endParaRPr>
          </a:p>
          <a:p>
            <a:pPr marL="285750" indent="-285750">
              <a:buFont typeface="Courier New" panose="02070309020205020404" pitchFamily="49" charset="0"/>
              <a:buChar char="o"/>
            </a:pPr>
            <a:endParaRPr lang="en-IN" dirty="0"/>
          </a:p>
        </p:txBody>
      </p:sp>
      <p:sp>
        <p:nvSpPr>
          <p:cNvPr id="6" name="Slide Number Placeholder 5">
            <a:extLst>
              <a:ext uri="{FF2B5EF4-FFF2-40B4-BE49-F238E27FC236}">
                <a16:creationId xmlns:a16="http://schemas.microsoft.com/office/drawing/2014/main" id="{2031FB21-16AB-710F-BCF9-470CCF5E11BB}"/>
              </a:ext>
            </a:extLst>
          </p:cNvPr>
          <p:cNvSpPr>
            <a:spLocks noGrp="1"/>
          </p:cNvSpPr>
          <p:nvPr>
            <p:ph type="sldNum" sz="quarter" idx="12"/>
          </p:nvPr>
        </p:nvSpPr>
        <p:spPr/>
        <p:txBody>
          <a:bodyPr/>
          <a:lstStyle/>
          <a:p>
            <a:fld id="{294A09A9-5501-47C1-A89A-A340965A2BE2}" type="slidenum">
              <a:rPr lang="en-US" smtClean="0"/>
              <a:t>7</a:t>
            </a:fld>
            <a:endParaRPr lang="en-US" dirty="0"/>
          </a:p>
        </p:txBody>
      </p:sp>
      <p:graphicFrame>
        <p:nvGraphicFramePr>
          <p:cNvPr id="13" name="Content Placeholder 12">
            <a:extLst>
              <a:ext uri="{FF2B5EF4-FFF2-40B4-BE49-F238E27FC236}">
                <a16:creationId xmlns:a16="http://schemas.microsoft.com/office/drawing/2014/main" id="{1A4BE9A4-E6DA-3A07-31F0-57404203E97D}"/>
              </a:ext>
            </a:extLst>
          </p:cNvPr>
          <p:cNvGraphicFramePr>
            <a:graphicFrameLocks noGrp="1"/>
          </p:cNvGraphicFramePr>
          <p:nvPr>
            <p:ph idx="1"/>
            <p:extLst>
              <p:ext uri="{D42A27DB-BD31-4B8C-83A1-F6EECF244321}">
                <p14:modId xmlns:p14="http://schemas.microsoft.com/office/powerpoint/2010/main" val="2613757755"/>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605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388C-E99A-6978-FDA3-1B93B74ECB44}"/>
              </a:ext>
            </a:extLst>
          </p:cNvPr>
          <p:cNvSpPr>
            <a:spLocks noGrp="1"/>
          </p:cNvSpPr>
          <p:nvPr>
            <p:ph type="ctrTitle"/>
          </p:nvPr>
        </p:nvSpPr>
        <p:spPr/>
        <p:txBody>
          <a:bodyPr/>
          <a:lstStyle/>
          <a:p>
            <a:r>
              <a:rPr lang="en-IN" dirty="0"/>
              <a:t>Conclusion</a:t>
            </a:r>
          </a:p>
        </p:txBody>
      </p:sp>
      <p:sp>
        <p:nvSpPr>
          <p:cNvPr id="3" name="Subtitle 2">
            <a:extLst>
              <a:ext uri="{FF2B5EF4-FFF2-40B4-BE49-F238E27FC236}">
                <a16:creationId xmlns:a16="http://schemas.microsoft.com/office/drawing/2014/main" id="{F47E10CC-9EEF-04CC-823B-21EC9DB715FD}"/>
              </a:ext>
            </a:extLst>
          </p:cNvPr>
          <p:cNvSpPr>
            <a:spLocks noGrp="1"/>
          </p:cNvSpPr>
          <p:nvPr>
            <p:ph type="subTitle" idx="1"/>
          </p:nvPr>
        </p:nvSpPr>
        <p:spPr/>
        <p:txBody>
          <a:bodyPr/>
          <a:lstStyle/>
          <a:p>
            <a:r>
              <a:rPr lang="en-US" dirty="0"/>
              <a:t>In conclusion, our analysis demonstrates the significant benefits of portfolio diversification. By investing in a combination of VBTLX and VFIAX, we were able to achieve a more stable and consistent return compared to the volatile performance of AAPL. Diversification can help mitigate the impact of market fluctuations and reduce overall risk. We encourage you to consider diversification as a key component of your investment strategy.</a:t>
            </a:r>
            <a:endParaRPr lang="en-IN" dirty="0"/>
          </a:p>
        </p:txBody>
      </p:sp>
    </p:spTree>
    <p:extLst>
      <p:ext uri="{BB962C8B-B14F-4D97-AF65-F5344CB8AC3E}">
        <p14:creationId xmlns:p14="http://schemas.microsoft.com/office/powerpoint/2010/main" val="324802969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103</TotalTime>
  <Words>483</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Segoe UI Light</vt:lpstr>
      <vt:lpstr>Segoe UI Light (Body)</vt:lpstr>
      <vt:lpstr>Tw Cen MT</vt:lpstr>
      <vt:lpstr>Office Theme</vt:lpstr>
      <vt:lpstr>Portfolio Diversification: A Comparative Analysis</vt:lpstr>
      <vt:lpstr>objectives:</vt:lpstr>
      <vt:lpstr>The Power of Diversification</vt:lpstr>
      <vt:lpstr>Designing an Optimal Portfolio</vt:lpstr>
      <vt:lpstr>Monthly Performance of AAPL Investment</vt:lpstr>
      <vt:lpstr>Monthly Performance of VFIAX &amp; VBTLX Investment</vt:lpstr>
      <vt:lpstr>Comparing VFIAX &amp; VBTLX to AAPL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JIN</dc:creator>
  <cp:lastModifiedBy>Vivek JIN</cp:lastModifiedBy>
  <cp:revision>2</cp:revision>
  <dcterms:created xsi:type="dcterms:W3CDTF">2024-10-09T21:46:23Z</dcterms:created>
  <dcterms:modified xsi:type="dcterms:W3CDTF">2024-10-10T07:40:37Z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