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C96BE68-A1BE-6D8F-D18F-EBF3A71D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CB2CD-C1F1-8E60-3A75-710B59B1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pPr algn="ctr"/>
            <a:r>
              <a:rPr lang="en-GB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 5: Sales and Support Analysis using SQL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EE26D-A186-A283-1983-E86F6F0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3249" y="5728996"/>
            <a:ext cx="2529168" cy="416982"/>
          </a:xfrm>
        </p:spPr>
        <p:txBody>
          <a:bodyPr>
            <a:normAutofit fontScale="40000" lnSpcReduction="20000"/>
          </a:bodyPr>
          <a:lstStyle/>
          <a:p>
            <a:r>
              <a:rPr lang="en-US" sz="2000" dirty="0"/>
              <a:t>By : </a:t>
            </a:r>
            <a:r>
              <a:rPr lang="en-US" sz="2000" dirty="0" err="1"/>
              <a:t>moHIT</a:t>
            </a:r>
            <a:r>
              <a:rPr lang="en-US" sz="2000" dirty="0"/>
              <a:t> Kumar</a:t>
            </a:r>
          </a:p>
          <a:p>
            <a:r>
              <a:rPr lang="en-US" sz="2000" dirty="0"/>
              <a:t>Mentor: </a:t>
            </a:r>
            <a:r>
              <a:rPr lang="en-US" sz="2000" dirty="0" err="1"/>
              <a:t>Avighan</a:t>
            </a:r>
            <a:r>
              <a:rPr lang="en-US" sz="2000" dirty="0"/>
              <a:t> </a:t>
            </a:r>
            <a:r>
              <a:rPr lang="en-US" sz="2000" dirty="0" err="1"/>
              <a:t>majumder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007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E4C31-458A-3433-1A14-AF6B09FF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Objective &amp; Background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1FFE-39C9-A763-E127-830E185B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Fliipazon Retail is a multinational company that operates a chain of retail stores across different regions. They sell a wide range of products and want to analyse their sales data to gain insights into their business performance and make informed decisions. They have a relational database that stores the data: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objective of this project is to analyse this data using SQL queries and generate meaningful reports to support decision-making processes. The reports should provide insights into sales trends, customer behaviour and support agent performance.</a:t>
            </a:r>
            <a:endParaRPr lang="en-IN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400"/>
          </a:p>
        </p:txBody>
      </p:sp>
      <p:pic>
        <p:nvPicPr>
          <p:cNvPr id="10" name="image1.png" descr="A screenshot of a computer&#10;&#10;Description automatically generated">
            <a:extLst>
              <a:ext uri="{FF2B5EF4-FFF2-40B4-BE49-F238E27FC236}">
                <a16:creationId xmlns:a16="http://schemas.microsoft.com/office/drawing/2014/main" id="{A5E7D7A8-EA6B-3F3B-BABA-78D913F55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8825" y="809624"/>
            <a:ext cx="6086745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2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BDBA208C-B4CE-4D89-A09B-55B6D3D1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C0342DB-4E68-4518-8C8B-51943E8D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5612409 w 12192000"/>
              <a:gd name="connsiteY37" fmla="*/ 829759 h 6858000"/>
              <a:gd name="connsiteX38" fmla="*/ 5391285 w 12192000"/>
              <a:gd name="connsiteY38" fmla="*/ 833793 h 6858000"/>
              <a:gd name="connsiteX39" fmla="*/ 6620687 w 12192000"/>
              <a:gd name="connsiteY39" fmla="*/ 1222947 h 6858000"/>
              <a:gd name="connsiteX40" fmla="*/ 6557895 w 12192000"/>
              <a:gd name="connsiteY40" fmla="*/ 1308577 h 6858000"/>
              <a:gd name="connsiteX41" fmla="*/ 6815348 w 12192000"/>
              <a:gd name="connsiteY41" fmla="*/ 1401831 h 6858000"/>
              <a:gd name="connsiteX42" fmla="*/ 6878591 w 12192000"/>
              <a:gd name="connsiteY42" fmla="*/ 1494187 h 6858000"/>
              <a:gd name="connsiteX43" fmla="*/ 6799202 w 12192000"/>
              <a:gd name="connsiteY43" fmla="*/ 1486118 h 6858000"/>
              <a:gd name="connsiteX44" fmla="*/ 6731027 w 12192000"/>
              <a:gd name="connsiteY44" fmla="*/ 1503602 h 6858000"/>
              <a:gd name="connsiteX45" fmla="*/ 6759282 w 12192000"/>
              <a:gd name="connsiteY45" fmla="*/ 1621067 h 6858000"/>
              <a:gd name="connsiteX46" fmla="*/ 7123035 w 12192000"/>
              <a:gd name="connsiteY46" fmla="*/ 1772603 h 6858000"/>
              <a:gd name="connsiteX47" fmla="*/ 7155777 w 12192000"/>
              <a:gd name="connsiteY47" fmla="*/ 1821919 h 6858000"/>
              <a:gd name="connsiteX48" fmla="*/ 7112270 w 12192000"/>
              <a:gd name="connsiteY48" fmla="*/ 1856890 h 6858000"/>
              <a:gd name="connsiteX49" fmla="*/ 6994755 w 12192000"/>
              <a:gd name="connsiteY49" fmla="*/ 1874821 h 6858000"/>
              <a:gd name="connsiteX50" fmla="*/ 7159364 w 12192000"/>
              <a:gd name="connsiteY50" fmla="*/ 2042948 h 6858000"/>
              <a:gd name="connsiteX51" fmla="*/ 7219467 w 12192000"/>
              <a:gd name="connsiteY51" fmla="*/ 2089573 h 6858000"/>
              <a:gd name="connsiteX52" fmla="*/ 7322179 w 12192000"/>
              <a:gd name="connsiteY52" fmla="*/ 2161756 h 6858000"/>
              <a:gd name="connsiteX53" fmla="*/ 7323974 w 12192000"/>
              <a:gd name="connsiteY53" fmla="*/ 2183724 h 6858000"/>
              <a:gd name="connsiteX54" fmla="*/ 7184034 w 12192000"/>
              <a:gd name="connsiteY54" fmla="*/ 2261285 h 6858000"/>
              <a:gd name="connsiteX55" fmla="*/ 6931516 w 12192000"/>
              <a:gd name="connsiteY55" fmla="*/ 2240212 h 6858000"/>
              <a:gd name="connsiteX56" fmla="*/ 7304686 w 12192000"/>
              <a:gd name="connsiteY56" fmla="*/ 2355883 h 6858000"/>
              <a:gd name="connsiteX57" fmla="*/ 6096813 w 12192000"/>
              <a:gd name="connsiteY57" fmla="*/ 2080160 h 6858000"/>
              <a:gd name="connsiteX58" fmla="*/ 6173959 w 12192000"/>
              <a:gd name="connsiteY58" fmla="*/ 2152340 h 6858000"/>
              <a:gd name="connsiteX59" fmla="*/ 6596469 w 12192000"/>
              <a:gd name="connsiteY59" fmla="*/ 2342432 h 6858000"/>
              <a:gd name="connsiteX60" fmla="*/ 6716224 w 12192000"/>
              <a:gd name="connsiteY60" fmla="*/ 2461690 h 6858000"/>
              <a:gd name="connsiteX61" fmla="*/ 6841810 w 12192000"/>
              <a:gd name="connsiteY61" fmla="*/ 2527594 h 6858000"/>
              <a:gd name="connsiteX62" fmla="*/ 7018080 w 12192000"/>
              <a:gd name="connsiteY62" fmla="*/ 2526249 h 6858000"/>
              <a:gd name="connsiteX63" fmla="*/ 7143217 w 12192000"/>
              <a:gd name="connsiteY63" fmla="*/ 2627573 h 6858000"/>
              <a:gd name="connsiteX64" fmla="*/ 7012697 w 12192000"/>
              <a:gd name="connsiteY64" fmla="*/ 2649094 h 6858000"/>
              <a:gd name="connsiteX65" fmla="*/ 6859752 w 12192000"/>
              <a:gd name="connsiteY65" fmla="*/ 2632505 h 6858000"/>
              <a:gd name="connsiteX66" fmla="*/ 6529636 w 12192000"/>
              <a:gd name="connsiteY66" fmla="*/ 2637883 h 6858000"/>
              <a:gd name="connsiteX67" fmla="*/ 6340360 w 12192000"/>
              <a:gd name="connsiteY67" fmla="*/ 2657610 h 6858000"/>
              <a:gd name="connsiteX68" fmla="*/ 5905294 w 12192000"/>
              <a:gd name="connsiteY68" fmla="*/ 2623984 h 6858000"/>
              <a:gd name="connsiteX69" fmla="*/ 5930860 w 12192000"/>
              <a:gd name="connsiteY69" fmla="*/ 2710066 h 6858000"/>
              <a:gd name="connsiteX70" fmla="*/ 5914710 w 12192000"/>
              <a:gd name="connsiteY70" fmla="*/ 2784935 h 6858000"/>
              <a:gd name="connsiteX71" fmla="*/ 5908433 w 12192000"/>
              <a:gd name="connsiteY71" fmla="*/ 2947683 h 6858000"/>
              <a:gd name="connsiteX72" fmla="*/ 5912470 w 12192000"/>
              <a:gd name="connsiteY72" fmla="*/ 2974134 h 6858000"/>
              <a:gd name="connsiteX73" fmla="*/ 5815141 w 12192000"/>
              <a:gd name="connsiteY73" fmla="*/ 2991171 h 6858000"/>
              <a:gd name="connsiteX74" fmla="*/ 6395082 w 12192000"/>
              <a:gd name="connsiteY74" fmla="*/ 3329661 h 6858000"/>
              <a:gd name="connsiteX75" fmla="*/ 6007557 w 12192000"/>
              <a:gd name="connsiteY75" fmla="*/ 3243581 h 6858000"/>
              <a:gd name="connsiteX76" fmla="*/ 5955079 w 12192000"/>
              <a:gd name="connsiteY76" fmla="*/ 3385704 h 6858000"/>
              <a:gd name="connsiteX77" fmla="*/ 6137180 w 12192000"/>
              <a:gd name="connsiteY77" fmla="*/ 3512133 h 6858000"/>
              <a:gd name="connsiteX78" fmla="*/ 6204457 w 12192000"/>
              <a:gd name="connsiteY78" fmla="*/ 3762302 h 6858000"/>
              <a:gd name="connsiteX79" fmla="*/ 6171716 w 12192000"/>
              <a:gd name="connsiteY79" fmla="*/ 3990952 h 6858000"/>
              <a:gd name="connsiteX80" fmla="*/ 6093674 w 12192000"/>
              <a:gd name="connsiteY80" fmla="*/ 4063580 h 6858000"/>
              <a:gd name="connsiteX81" fmla="*/ 5980645 w 12192000"/>
              <a:gd name="connsiteY81" fmla="*/ 4194045 h 6858000"/>
              <a:gd name="connsiteX82" fmla="*/ 5910676 w 12192000"/>
              <a:gd name="connsiteY82" fmla="*/ 4274743 h 6858000"/>
              <a:gd name="connsiteX83" fmla="*/ 5667577 w 12192000"/>
              <a:gd name="connsiteY83" fmla="*/ 4243362 h 6858000"/>
              <a:gd name="connsiteX84" fmla="*/ 5991859 w 12192000"/>
              <a:gd name="connsiteY84" fmla="*/ 4448252 h 6858000"/>
              <a:gd name="connsiteX85" fmla="*/ 5729024 w 12192000"/>
              <a:gd name="connsiteY85" fmla="*/ 4422695 h 6858000"/>
              <a:gd name="connsiteX86" fmla="*/ 5643357 w 12192000"/>
              <a:gd name="connsiteY86" fmla="*/ 4437041 h 6858000"/>
              <a:gd name="connsiteX87" fmla="*/ 5692243 w 12192000"/>
              <a:gd name="connsiteY87" fmla="*/ 4503395 h 6858000"/>
              <a:gd name="connsiteX88" fmla="*/ 5885111 w 12192000"/>
              <a:gd name="connsiteY88" fmla="*/ 4615926 h 6858000"/>
              <a:gd name="connsiteX89" fmla="*/ 6282503 w 12192000"/>
              <a:gd name="connsiteY89" fmla="*/ 4920793 h 6858000"/>
              <a:gd name="connsiteX90" fmla="*/ 5897668 w 12192000"/>
              <a:gd name="connsiteY90" fmla="*/ 4780915 h 6858000"/>
              <a:gd name="connsiteX91" fmla="*/ 6303132 w 12192000"/>
              <a:gd name="connsiteY91" fmla="*/ 5094297 h 6858000"/>
              <a:gd name="connsiteX92" fmla="*/ 6393287 w 12192000"/>
              <a:gd name="connsiteY92" fmla="*/ 5198310 h 6858000"/>
              <a:gd name="connsiteX93" fmla="*/ 6575386 w 12192000"/>
              <a:gd name="connsiteY93" fmla="*/ 5456548 h 6858000"/>
              <a:gd name="connsiteX94" fmla="*/ 6566415 w 12192000"/>
              <a:gd name="connsiteY94" fmla="*/ 5485690 h 6858000"/>
              <a:gd name="connsiteX95" fmla="*/ 6356059 w 12192000"/>
              <a:gd name="connsiteY95" fmla="*/ 5443995 h 6858000"/>
              <a:gd name="connsiteX96" fmla="*/ 6628762 w 12192000"/>
              <a:gd name="connsiteY96" fmla="*/ 5660990 h 6858000"/>
              <a:gd name="connsiteX97" fmla="*/ 6910436 w 12192000"/>
              <a:gd name="connsiteY97" fmla="*/ 5827767 h 6858000"/>
              <a:gd name="connsiteX98" fmla="*/ 6710393 w 12192000"/>
              <a:gd name="connsiteY98" fmla="*/ 5802214 h 6858000"/>
              <a:gd name="connsiteX99" fmla="*/ 6435448 w 12192000"/>
              <a:gd name="connsiteY99" fmla="*/ 5706719 h 6858000"/>
              <a:gd name="connsiteX100" fmla="*/ 6339913 w 12192000"/>
              <a:gd name="connsiteY100" fmla="*/ 5742586 h 6858000"/>
              <a:gd name="connsiteX101" fmla="*/ 6600503 w 12192000"/>
              <a:gd name="connsiteY101" fmla="*/ 5900398 h 6858000"/>
              <a:gd name="connsiteX102" fmla="*/ 6749863 w 12192000"/>
              <a:gd name="connsiteY102" fmla="*/ 5973478 h 6858000"/>
              <a:gd name="connsiteX103" fmla="*/ 6809515 w 12192000"/>
              <a:gd name="connsiteY103" fmla="*/ 6029519 h 6858000"/>
              <a:gd name="connsiteX104" fmla="*/ 6979954 w 12192000"/>
              <a:gd name="connsiteY104" fmla="*/ 6229474 h 6858000"/>
              <a:gd name="connsiteX105" fmla="*/ 7480509 w 12192000"/>
              <a:gd name="connsiteY105" fmla="*/ 6447812 h 6858000"/>
              <a:gd name="connsiteX106" fmla="*/ 7948764 w 12192000"/>
              <a:gd name="connsiteY106" fmla="*/ 6719056 h 6858000"/>
              <a:gd name="connsiteX107" fmla="*/ 8221244 w 12192000"/>
              <a:gd name="connsiteY107" fmla="*/ 6848868 h 6858000"/>
              <a:gd name="connsiteX108" fmla="*/ 8242921 w 12192000"/>
              <a:gd name="connsiteY108" fmla="*/ 6858000 h 6858000"/>
              <a:gd name="connsiteX109" fmla="*/ 0 w 12192000"/>
              <a:gd name="connsiteY10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cubicBezTo>
                  <a:pt x="5921890" y="871005"/>
                  <a:pt x="5768044" y="843207"/>
                  <a:pt x="5612409" y="829759"/>
                </a:cubicBezTo>
                <a:cubicBezTo>
                  <a:pt x="5550064" y="824379"/>
                  <a:pt x="5482785" y="798825"/>
                  <a:pt x="5391285" y="833793"/>
                </a:cubicBezTo>
                <a:cubicBezTo>
                  <a:pt x="5805722" y="1012679"/>
                  <a:pt x="6250656" y="1001472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AE139-8F40-4A06-CF3C-29357918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en-US"/>
              <a:t>SCHEMA INFORMATION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296F-1EDC-701C-F585-ECBCBB15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>
            <a:normAutofit/>
          </a:bodyPr>
          <a:lstStyle/>
          <a:p>
            <a:r>
              <a:rPr lang="en-US" sz="2000"/>
              <a:t> Tables: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AGENTS : Contains information of Agents working in organization.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CUSTOMER : Contains information of Customer[ Also Agents with whom customer placed order].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ORDERS: Contains information of Orders placed by Customers.</a:t>
            </a:r>
            <a:endParaRPr lang="en-IN" sz="200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6A7D747-B05D-4EC5-1374-917854D3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84" y="1114041"/>
            <a:ext cx="2482122" cy="21945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F1073B-4E48-6FD0-6888-F097E649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7" y="3666229"/>
            <a:ext cx="2393457" cy="223104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367098C-FDCD-923A-83F8-9CBBF0E2B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487" y="3904988"/>
            <a:ext cx="2104297" cy="20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1B69-5D77-8CA2-1784-87C9B13C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Highlights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0231-1794-D047-A8D1-14D3ED30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Table creation query was modified for marking appropriate column as Primary Key.</a:t>
            </a:r>
          </a:p>
          <a:p>
            <a:r>
              <a:rPr lang="en-US" dirty="0"/>
              <a:t>Original Table creation queries was modified for marking appropriate column as Foreign Key for replicating Schema relations.</a:t>
            </a:r>
          </a:p>
          <a:p>
            <a:r>
              <a:rPr lang="en-US" dirty="0"/>
              <a:t>No Null value Found in Data.</a:t>
            </a:r>
          </a:p>
          <a:p>
            <a:r>
              <a:rPr lang="en-US" dirty="0"/>
              <a:t>Analysis shows, in Customer Table, Phone number column contains incorrect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DCB-1A85-7B48-5C3A-F81E87C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1: Database - Tables, Columns, Relationships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5B15-17E8-2566-4040-A87D790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the tables in the database and their respective columns.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Determine the number of records in each table within the schema.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and handle any missing or inconsistent values in the dataset.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Analyse the data types of the columns in each table to ensure they are appropriate for the stored data.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any duplicate records within the tables and develop a strategy for handling them.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6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D39E-1C74-7888-7D36-0D41964D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2: Basic Sales Analysis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30DF-A7A9-A53E-7A44-89D7D6C3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SQL queries to retrieve the total number of orders, total revenue, and average order value.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operations team needs to track the agent who has handled the maximum number of high-grade customers. Write a SQL query to find the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agent_name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who has the highest count of customers with a grade of 5. Display the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agent_name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the count of high-grade customers.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company wants to identify the most active customer cities in terms of the total order amount. Write a SQL query to find the top 3 customer cities with the highest total order amount. Include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cust_city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total_order_amount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the output.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4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6E37-929C-CE80-274B-132545E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3: Customer Analysis: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C01A-4AD7-7346-748D-83E50629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Calculate the total number of customers.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Identify the top-spending customers based on their total order value.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Analyse customer retention by calculating the percentage of repeat customers.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Find the name of the customer who has the maximum outstanding amount from every country. 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Write a SQL query to calculate the percentage of customers in each grade category (1 to 5). </a:t>
            </a:r>
            <a:endParaRPr lang="en-IN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41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2BBD-F96F-E9A8-A645-6D9F5C49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4: Agent Performance Analysis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421C-5D1A-CCF4-0A3B-532B533F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Company wants to provide a performance bonus to their best agents based on the maximum order amount. Find the top 5 agents eligible for it. 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The company wants to analyse the performance of agents based on the number of orders they have handled. Write a SQL query to rank agents based on the total number of orders they have processed. Display </a:t>
            </a:r>
            <a:r>
              <a:rPr lang="en-GB" sz="1800" dirty="0" err="1">
                <a:latin typeface="Arial" panose="020B0604020202020204" pitchFamily="34" charset="0"/>
              </a:rPr>
              <a:t>agent_name</a:t>
            </a:r>
            <a:r>
              <a:rPr lang="en-GB" sz="1800" dirty="0">
                <a:latin typeface="Arial" panose="020B0604020202020204" pitchFamily="34" charset="0"/>
              </a:rPr>
              <a:t>, </a:t>
            </a:r>
            <a:r>
              <a:rPr lang="en-GB" sz="1800" dirty="0" err="1">
                <a:latin typeface="Arial" panose="020B0604020202020204" pitchFamily="34" charset="0"/>
              </a:rPr>
              <a:t>total_orders</a:t>
            </a:r>
            <a:r>
              <a:rPr lang="en-GB" sz="1800" dirty="0">
                <a:latin typeface="Arial" panose="020B0604020202020204" pitchFamily="34" charset="0"/>
              </a:rPr>
              <a:t>, and their respective ranking.</a:t>
            </a:r>
            <a:endParaRPr lang="en-IN" sz="18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dirty="0">
                <a:latin typeface="Arial" panose="020B0604020202020204" pitchFamily="34" charset="0"/>
              </a:rPr>
              <a:t>Company wants to change the commission for the agents, basis advance payment they collected. Write a </a:t>
            </a:r>
            <a:r>
              <a:rPr lang="en-GB" sz="1800" dirty="0" err="1">
                <a:latin typeface="Arial" panose="020B0604020202020204" pitchFamily="34" charset="0"/>
              </a:rPr>
              <a:t>sql</a:t>
            </a:r>
            <a:r>
              <a:rPr lang="en-GB" sz="1800" dirty="0">
                <a:latin typeface="Arial" panose="020B0604020202020204" pitchFamily="34" charset="0"/>
              </a:rPr>
              <a:t> query which creates a new column </a:t>
            </a:r>
            <a:r>
              <a:rPr lang="en-GB" sz="1800" dirty="0" err="1">
                <a:latin typeface="Arial" panose="020B0604020202020204" pitchFamily="34" charset="0"/>
              </a:rPr>
              <a:t>updated_commision</a:t>
            </a:r>
            <a:r>
              <a:rPr lang="en-GB" sz="1800" dirty="0">
                <a:latin typeface="Arial" panose="020B0604020202020204" pitchFamily="34" charset="0"/>
              </a:rPr>
              <a:t> on the basis below rules.</a:t>
            </a:r>
            <a:endParaRPr lang="en-IN" sz="18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800" dirty="0">
                <a:latin typeface="Arial" panose="020B0604020202020204" pitchFamily="34" charset="0"/>
              </a:rPr>
              <a:t>If the average advance amount collected is less than 750, there is no change in commission.</a:t>
            </a:r>
            <a:endParaRPr lang="en-IN" sz="18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800" dirty="0">
                <a:latin typeface="Arial" panose="020B0604020202020204" pitchFamily="34" charset="0"/>
              </a:rPr>
              <a:t>If the average advance amount collected is between 750 and 1000 (inclusive), the new commission will be 1.5 times the old commission.</a:t>
            </a:r>
            <a:endParaRPr lang="en-IN" sz="18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800" dirty="0">
                <a:latin typeface="Arial" panose="020B0604020202020204" pitchFamily="34" charset="0"/>
              </a:rPr>
              <a:t>If the average advance amount collected is more than 1000, the new commission will be 2 times the old commission.</a:t>
            </a:r>
            <a:endParaRPr lang="en-IN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5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5-D219-AD3F-A31D-BCA1C35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 5: SQL Tasks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61C7-FFB4-C9CF-9EC5-B30BF884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 a new column named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avg_rcv_amt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the table customers which contains the average receive amount for every country. Display all columns from the customer table along with the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avg_rcv_amt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column in the last.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a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sql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query to create and call a UDF named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avg_amt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return the average outstanding amount of the customers which are managed by a given agent. Also, call the UDF with the agent name ‘Mukesh’.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a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sql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query to create and call a subroutine called </a:t>
            </a:r>
            <a:r>
              <a:rPr lang="en-GB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cust_detail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return all the details of the customer which are having the given grade. Also, call the subroutine with grade 2.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a stored procedure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sp_name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which will return the concatenated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ord_num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(comma separated) of the customer with input customer code using cursor. Also, write the procedure call query with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cust_code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‘C00015’.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06937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846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Symbol</vt:lpstr>
      <vt:lpstr>Wingdings</vt:lpstr>
      <vt:lpstr>BrushVTI</vt:lpstr>
      <vt:lpstr>Project 5: Sales and Support Analysis using SQL </vt:lpstr>
      <vt:lpstr>Objective &amp; Background</vt:lpstr>
      <vt:lpstr>SCHEMA INFORMATION </vt:lpstr>
      <vt:lpstr>Key Highlights </vt:lpstr>
      <vt:lpstr>Segment 1: Database - Tables, Columns, Relationships </vt:lpstr>
      <vt:lpstr>Segment 2: Basic Sales Analysis </vt:lpstr>
      <vt:lpstr>Segment 3: Customer Analysis: </vt:lpstr>
      <vt:lpstr>Segment 4: Agent Performance Analysis </vt:lpstr>
      <vt:lpstr>Segment 5: SQL Tasks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5: Sales and Support Analysis using SQL </dc:title>
  <dc:creator>Mohit Kumar</dc:creator>
  <cp:lastModifiedBy>Mohit Kumar</cp:lastModifiedBy>
  <cp:revision>1</cp:revision>
  <dcterms:created xsi:type="dcterms:W3CDTF">2023-07-15T12:54:57Z</dcterms:created>
  <dcterms:modified xsi:type="dcterms:W3CDTF">2023-07-15T15:08:28Z</dcterms:modified>
</cp:coreProperties>
</file>