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38"/>
  </p:notesMasterIdLst>
  <p:sldIdLst>
    <p:sldId id="256" r:id="rId2"/>
    <p:sldId id="257" r:id="rId3"/>
    <p:sldId id="258" r:id="rId4"/>
    <p:sldId id="272" r:id="rId5"/>
    <p:sldId id="259" r:id="rId6"/>
    <p:sldId id="260" r:id="rId7"/>
    <p:sldId id="273" r:id="rId8"/>
    <p:sldId id="261" r:id="rId9"/>
    <p:sldId id="262" r:id="rId10"/>
    <p:sldId id="274" r:id="rId11"/>
    <p:sldId id="263" r:id="rId12"/>
    <p:sldId id="264" r:id="rId13"/>
    <p:sldId id="275" r:id="rId14"/>
    <p:sldId id="265" r:id="rId15"/>
    <p:sldId id="266" r:id="rId16"/>
    <p:sldId id="276" r:id="rId17"/>
    <p:sldId id="267" r:id="rId18"/>
    <p:sldId id="268" r:id="rId19"/>
    <p:sldId id="277" r:id="rId20"/>
    <p:sldId id="270" r:id="rId21"/>
    <p:sldId id="271" r:id="rId22"/>
    <p:sldId id="289" r:id="rId23"/>
    <p:sldId id="288" r:id="rId24"/>
    <p:sldId id="290" r:id="rId25"/>
    <p:sldId id="269" r:id="rId26"/>
    <p:sldId id="278" r:id="rId27"/>
    <p:sldId id="279" r:id="rId28"/>
    <p:sldId id="280" r:id="rId29"/>
    <p:sldId id="281" r:id="rId30"/>
    <p:sldId id="282" r:id="rId31"/>
    <p:sldId id="283" r:id="rId32"/>
    <p:sldId id="284" r:id="rId33"/>
    <p:sldId id="285" r:id="rId34"/>
    <p:sldId id="286" r:id="rId35"/>
    <p:sldId id="287"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A6581-D52E-4EE1-8D7C-3B75F7560724}"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2D8AE-E819-434D-B527-4FAFA9B73D8E}" type="slidenum">
              <a:rPr lang="en-IN" smtClean="0"/>
              <a:t>‹#›</a:t>
            </a:fld>
            <a:endParaRPr lang="en-IN"/>
          </a:p>
        </p:txBody>
      </p:sp>
    </p:spTree>
    <p:extLst>
      <p:ext uri="{BB962C8B-B14F-4D97-AF65-F5344CB8AC3E}">
        <p14:creationId xmlns:p14="http://schemas.microsoft.com/office/powerpoint/2010/main" val="864825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A2D8AE-E819-434D-B527-4FAFA9B73D8E}" type="slidenum">
              <a:rPr lang="en-IN" smtClean="0"/>
              <a:t>8</a:t>
            </a:fld>
            <a:endParaRPr lang="en-IN"/>
          </a:p>
        </p:txBody>
      </p:sp>
    </p:spTree>
    <p:extLst>
      <p:ext uri="{BB962C8B-B14F-4D97-AF65-F5344CB8AC3E}">
        <p14:creationId xmlns:p14="http://schemas.microsoft.com/office/powerpoint/2010/main" val="77042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A2D8AE-E819-434D-B527-4FAFA9B73D8E}" type="slidenum">
              <a:rPr lang="en-IN" smtClean="0"/>
              <a:t>14</a:t>
            </a:fld>
            <a:endParaRPr lang="en-IN"/>
          </a:p>
        </p:txBody>
      </p:sp>
    </p:spTree>
    <p:extLst>
      <p:ext uri="{BB962C8B-B14F-4D97-AF65-F5344CB8AC3E}">
        <p14:creationId xmlns:p14="http://schemas.microsoft.com/office/powerpoint/2010/main" val="315565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A2D8AE-E819-434D-B527-4FAFA9B73D8E}" type="slidenum">
              <a:rPr lang="en-IN" smtClean="0"/>
              <a:t>23</a:t>
            </a:fld>
            <a:endParaRPr lang="en-IN"/>
          </a:p>
        </p:txBody>
      </p:sp>
    </p:spTree>
    <p:extLst>
      <p:ext uri="{BB962C8B-B14F-4D97-AF65-F5344CB8AC3E}">
        <p14:creationId xmlns:p14="http://schemas.microsoft.com/office/powerpoint/2010/main" val="189930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53ECC3-DC4D-4439-BBE1-CD6EA72C7BCC}"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234548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53ECC3-DC4D-4439-BBE1-CD6EA72C7BCC}"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74655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53ECC3-DC4D-4439-BBE1-CD6EA72C7BCC}"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87D2D-474E-4763-9892-EDB0E8A2F53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2489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853ECC3-DC4D-4439-BBE1-CD6EA72C7BCC}"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2793117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853ECC3-DC4D-4439-BBE1-CD6EA72C7BCC}"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87D2D-474E-4763-9892-EDB0E8A2F53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9787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853ECC3-DC4D-4439-BBE1-CD6EA72C7BCC}"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3724042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3ECC3-DC4D-4439-BBE1-CD6EA72C7BCC}"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265661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3ECC3-DC4D-4439-BBE1-CD6EA72C7BCC}"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124703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3ECC3-DC4D-4439-BBE1-CD6EA72C7BCC}"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303867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53ECC3-DC4D-4439-BBE1-CD6EA72C7BCC}"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16111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53ECC3-DC4D-4439-BBE1-CD6EA72C7BCC}"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253304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53ECC3-DC4D-4439-BBE1-CD6EA72C7BCC}"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118080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53ECC3-DC4D-4439-BBE1-CD6EA72C7BCC}"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91010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3ECC3-DC4D-4439-BBE1-CD6EA72C7BCC}"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265891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53ECC3-DC4D-4439-BBE1-CD6EA72C7BCC}"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19847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53ECC3-DC4D-4439-BBE1-CD6EA72C7BCC}"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87D2D-474E-4763-9892-EDB0E8A2F536}" type="slidenum">
              <a:rPr lang="en-IN" smtClean="0"/>
              <a:t>‹#›</a:t>
            </a:fld>
            <a:endParaRPr lang="en-IN"/>
          </a:p>
        </p:txBody>
      </p:sp>
    </p:spTree>
    <p:extLst>
      <p:ext uri="{BB962C8B-B14F-4D97-AF65-F5344CB8AC3E}">
        <p14:creationId xmlns:p14="http://schemas.microsoft.com/office/powerpoint/2010/main" val="262028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853ECC3-DC4D-4439-BBE1-CD6EA72C7BCC}" type="datetimeFigureOut">
              <a:rPr lang="en-IN" smtClean="0"/>
              <a:t>06-08-2024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F87D2D-474E-4763-9892-EDB0E8A2F536}" type="slidenum">
              <a:rPr lang="en-IN" smtClean="0"/>
              <a:t>‹#›</a:t>
            </a:fld>
            <a:endParaRPr lang="en-IN"/>
          </a:p>
        </p:txBody>
      </p:sp>
    </p:spTree>
    <p:extLst>
      <p:ext uri="{BB962C8B-B14F-4D97-AF65-F5344CB8AC3E}">
        <p14:creationId xmlns:p14="http://schemas.microsoft.com/office/powerpoint/2010/main" val="607760459"/>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13.png"/><Relationship Id="rId12"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7.png"/><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CC3C-84C3-AF24-A523-8BEF98B38A55}"/>
              </a:ext>
            </a:extLst>
          </p:cNvPr>
          <p:cNvSpPr>
            <a:spLocks noGrp="1"/>
          </p:cNvSpPr>
          <p:nvPr>
            <p:ph type="ctrTitle"/>
          </p:nvPr>
        </p:nvSpPr>
        <p:spPr>
          <a:xfrm>
            <a:off x="2667000" y="620486"/>
            <a:ext cx="8837612" cy="4156895"/>
          </a:xfrm>
        </p:spPr>
        <p:txBody>
          <a:bodyPr>
            <a:noAutofit/>
          </a:bodyPr>
          <a:lstStyle/>
          <a:p>
            <a:r>
              <a:rPr lang="en-IN" sz="7000" b="1" dirty="0">
                <a:ln w="0"/>
                <a:solidFill>
                  <a:schemeClr val="accent1"/>
                </a:solidFill>
                <a:effectLst>
                  <a:outerShdw blurRad="38100" dist="25400" dir="5400000" algn="ctr" rotWithShape="0">
                    <a:srgbClr val="6E747A">
                      <a:alpha val="43000"/>
                    </a:srgbClr>
                  </a:outerShdw>
                </a:effectLst>
              </a:rPr>
              <a:t>PRESENTATION</a:t>
            </a:r>
            <a:br>
              <a:rPr lang="en-IN" sz="7000" b="1" dirty="0">
                <a:ln w="0"/>
                <a:solidFill>
                  <a:schemeClr val="accent1"/>
                </a:solidFill>
                <a:effectLst>
                  <a:outerShdw blurRad="38100" dist="25400" dir="5400000" algn="ctr" rotWithShape="0">
                    <a:srgbClr val="6E747A">
                      <a:alpha val="43000"/>
                    </a:srgbClr>
                  </a:outerShdw>
                </a:effectLst>
              </a:rPr>
            </a:br>
            <a:r>
              <a:rPr lang="en-IN" sz="7000" b="1" dirty="0">
                <a:ln w="0"/>
                <a:solidFill>
                  <a:schemeClr val="accent1"/>
                </a:solidFill>
                <a:effectLst>
                  <a:outerShdw blurRad="38100" dist="25400" dir="5400000" algn="ctr" rotWithShape="0">
                    <a:srgbClr val="6E747A">
                      <a:alpha val="43000"/>
                    </a:srgbClr>
                  </a:outerShdw>
                </a:effectLst>
              </a:rPr>
              <a:t>ON</a:t>
            </a:r>
            <a:br>
              <a:rPr lang="en-IN" sz="7000" b="1" dirty="0">
                <a:ln w="0"/>
                <a:solidFill>
                  <a:schemeClr val="accent1"/>
                </a:solidFill>
                <a:effectLst>
                  <a:outerShdw blurRad="38100" dist="25400" dir="5400000" algn="ctr" rotWithShape="0">
                    <a:srgbClr val="6E747A">
                      <a:alpha val="43000"/>
                    </a:srgbClr>
                  </a:outerShdw>
                </a:effectLst>
              </a:rPr>
            </a:br>
            <a:r>
              <a:rPr lang="en-IN" sz="7000" b="1" dirty="0">
                <a:ln w="0"/>
                <a:solidFill>
                  <a:schemeClr val="accent1"/>
                </a:solidFill>
                <a:effectLst>
                  <a:outerShdw blurRad="38100" dist="25400" dir="5400000" algn="ctr" rotWithShape="0">
                    <a:srgbClr val="6E747A">
                      <a:alpha val="43000"/>
                    </a:srgbClr>
                  </a:outerShdw>
                </a:effectLst>
              </a:rPr>
              <a:t>IPL AUCTION STRATEGY</a:t>
            </a:r>
          </a:p>
        </p:txBody>
      </p:sp>
      <p:sp>
        <p:nvSpPr>
          <p:cNvPr id="3" name="Subtitle 2">
            <a:extLst>
              <a:ext uri="{FF2B5EF4-FFF2-40B4-BE49-F238E27FC236}">
                <a16:creationId xmlns:a16="http://schemas.microsoft.com/office/drawing/2014/main" id="{0A83B995-1B33-CC77-5BE3-C59472F1E868}"/>
              </a:ext>
            </a:extLst>
          </p:cNvPr>
          <p:cNvSpPr>
            <a:spLocks noGrp="1"/>
          </p:cNvSpPr>
          <p:nvPr>
            <p:ph type="subTitle" idx="1"/>
          </p:nvPr>
        </p:nvSpPr>
        <p:spPr>
          <a:xfrm>
            <a:off x="2589213" y="4985657"/>
            <a:ext cx="8915399" cy="1175657"/>
          </a:xfrm>
        </p:spPr>
        <p:txBody>
          <a:bodyPr>
            <a:normAutofit/>
          </a:bodyPr>
          <a:lstStyle/>
          <a:p>
            <a:r>
              <a:rPr lang="en-IN" b="1" dirty="0">
                <a:ln w="0"/>
                <a:effectLst>
                  <a:outerShdw blurRad="38100" dist="19050" dir="2700000" algn="tl" rotWithShape="0">
                    <a:schemeClr val="dk1">
                      <a:alpha val="40000"/>
                    </a:schemeClr>
                  </a:outerShdw>
                </a:effectLst>
                <a:highlight>
                  <a:srgbClr val="FFFF00"/>
                </a:highlight>
              </a:rPr>
              <a:t>NAME-MOHIT KUMAR</a:t>
            </a:r>
          </a:p>
          <a:p>
            <a:r>
              <a:rPr lang="en-IN" b="1" dirty="0">
                <a:ln w="0"/>
                <a:effectLst>
                  <a:outerShdw blurRad="38100" dist="19050" dir="2700000" algn="tl" rotWithShape="0">
                    <a:schemeClr val="dk1">
                      <a:alpha val="40000"/>
                    </a:schemeClr>
                  </a:outerShdw>
                </a:effectLst>
                <a:highlight>
                  <a:srgbClr val="FFFF00"/>
                </a:highlight>
              </a:rPr>
              <a:t>COURSE-DATA SCIENCE</a:t>
            </a:r>
          </a:p>
          <a:p>
            <a:r>
              <a:rPr lang="en-IN" b="1" dirty="0">
                <a:ln w="0"/>
                <a:effectLst>
                  <a:outerShdw blurRad="38100" dist="19050" dir="2700000" algn="tl" rotWithShape="0">
                    <a:schemeClr val="dk1">
                      <a:alpha val="40000"/>
                    </a:schemeClr>
                  </a:outerShdw>
                </a:effectLst>
                <a:highlight>
                  <a:srgbClr val="FFFF00"/>
                </a:highlight>
              </a:rPr>
              <a:t>INTERNSHALA TRAININGS</a:t>
            </a:r>
          </a:p>
        </p:txBody>
      </p:sp>
    </p:spTree>
    <p:extLst>
      <p:ext uri="{BB962C8B-B14F-4D97-AF65-F5344CB8AC3E}">
        <p14:creationId xmlns:p14="http://schemas.microsoft.com/office/powerpoint/2010/main" val="377693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848A-D9E0-4E1F-E094-23C1D454BC8D}"/>
              </a:ext>
            </a:extLst>
          </p:cNvPr>
          <p:cNvSpPr>
            <a:spLocks noGrp="1"/>
          </p:cNvSpPr>
          <p:nvPr>
            <p:ph type="title"/>
          </p:nvPr>
        </p:nvSpPr>
        <p:spPr>
          <a:xfrm>
            <a:off x="1251857" y="293914"/>
            <a:ext cx="10252755" cy="1611086"/>
          </a:xfrm>
        </p:spPr>
        <p:txBody>
          <a:bodyPr>
            <a:normAutofit/>
          </a:bodyPr>
          <a:lstStyle/>
          <a:p>
            <a:pPr algn="ctr"/>
            <a:r>
              <a:rPr lang="en-IN" sz="6000" b="1" dirty="0">
                <a:highlight>
                  <a:srgbClr val="FF00FF"/>
                </a:highlight>
              </a:rPr>
              <a:t>TASK - 3</a:t>
            </a:r>
            <a:endParaRPr lang="en-IN" sz="6000" dirty="0"/>
          </a:p>
        </p:txBody>
      </p:sp>
      <p:sp>
        <p:nvSpPr>
          <p:cNvPr id="3" name="Content Placeholder 2">
            <a:extLst>
              <a:ext uri="{FF2B5EF4-FFF2-40B4-BE49-F238E27FC236}">
                <a16:creationId xmlns:a16="http://schemas.microsoft.com/office/drawing/2014/main" id="{14CE84A5-9114-9A91-6B66-1C58A3127752}"/>
              </a:ext>
            </a:extLst>
          </p:cNvPr>
          <p:cNvSpPr>
            <a:spLocks noGrp="1"/>
          </p:cNvSpPr>
          <p:nvPr>
            <p:ph idx="1"/>
          </p:nvPr>
        </p:nvSpPr>
        <p:spPr>
          <a:xfrm>
            <a:off x="903515" y="1393371"/>
            <a:ext cx="11288486" cy="5170715"/>
          </a:xfrm>
        </p:spPr>
        <p:txBody>
          <a:bodyPr>
            <a:noAutofit/>
          </a:bodyPr>
          <a:lstStyle/>
          <a:p>
            <a:pPr marL="0" indent="0">
              <a:buNone/>
            </a:pPr>
            <a:r>
              <a:rPr lang="en-US" sz="4000" b="1" dirty="0">
                <a:highlight>
                  <a:srgbClr val="008080"/>
                </a:highlight>
              </a:rPr>
              <a:t>Now you need to get 2-3 Hard-hitting players who have scored most runs in boundaries and have played more the 2 </a:t>
            </a:r>
            <a:r>
              <a:rPr lang="en-US" sz="4000" b="1" dirty="0" err="1">
                <a:highlight>
                  <a:srgbClr val="008080"/>
                </a:highlight>
              </a:rPr>
              <a:t>ipl</a:t>
            </a:r>
            <a:r>
              <a:rPr lang="en-US" sz="4000" b="1" dirty="0">
                <a:highlight>
                  <a:srgbClr val="008080"/>
                </a:highlight>
              </a:rPr>
              <a:t> season. To do that you have to make a list of 10 players you want to bid in the auction so that when you try to grab them in auction you should not pay the amount greater than you have in the purse for a particular player.</a:t>
            </a:r>
            <a:endParaRPr lang="en-IN" sz="4000" b="1" dirty="0">
              <a:highlight>
                <a:srgbClr val="008080"/>
              </a:highlight>
            </a:endParaRPr>
          </a:p>
        </p:txBody>
      </p:sp>
    </p:spTree>
    <p:extLst>
      <p:ext uri="{BB962C8B-B14F-4D97-AF65-F5344CB8AC3E}">
        <p14:creationId xmlns:p14="http://schemas.microsoft.com/office/powerpoint/2010/main" val="355820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6D5E-0C80-D822-81E0-3D9AD17A5B64}"/>
              </a:ext>
            </a:extLst>
          </p:cNvPr>
          <p:cNvSpPr>
            <a:spLocks noGrp="1"/>
          </p:cNvSpPr>
          <p:nvPr>
            <p:ph type="title"/>
          </p:nvPr>
        </p:nvSpPr>
        <p:spPr>
          <a:xfrm>
            <a:off x="2592924" y="315686"/>
            <a:ext cx="5146819" cy="1045030"/>
          </a:xfrm>
        </p:spPr>
        <p:txBody>
          <a:bodyPr>
            <a:normAutofit/>
          </a:bodyPr>
          <a:lstStyle/>
          <a:p>
            <a:r>
              <a:rPr lang="en-IN" sz="6000" b="1" dirty="0">
                <a:highlight>
                  <a:srgbClr val="00FF00"/>
                </a:highlight>
              </a:rPr>
              <a:t>HARD HITTERS</a:t>
            </a:r>
          </a:p>
        </p:txBody>
      </p:sp>
      <p:sp>
        <p:nvSpPr>
          <p:cNvPr id="3" name="Content Placeholder 2">
            <a:extLst>
              <a:ext uri="{FF2B5EF4-FFF2-40B4-BE49-F238E27FC236}">
                <a16:creationId xmlns:a16="http://schemas.microsoft.com/office/drawing/2014/main" id="{0FA4E6B5-9168-9147-C38E-AADFFA9BC81B}"/>
              </a:ext>
            </a:extLst>
          </p:cNvPr>
          <p:cNvSpPr>
            <a:spLocks noGrp="1"/>
          </p:cNvSpPr>
          <p:nvPr>
            <p:ph sz="half" idx="1"/>
          </p:nvPr>
        </p:nvSpPr>
        <p:spPr>
          <a:xfrm>
            <a:off x="2589212" y="1360715"/>
            <a:ext cx="4313864" cy="4713514"/>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IN" sz="1600" b="1" dirty="0"/>
              <a:t>select </a:t>
            </a:r>
            <a:r>
              <a:rPr lang="en-IN" sz="1600" b="1" dirty="0" err="1"/>
              <a:t>player,total_runs</a:t>
            </a:r>
            <a:r>
              <a:rPr lang="en-IN" sz="1600" b="1" dirty="0"/>
              <a:t>, </a:t>
            </a:r>
            <a:r>
              <a:rPr lang="en-IN" sz="1600" b="1" dirty="0" err="1"/>
              <a:t>boundary_runs,round</a:t>
            </a:r>
            <a:r>
              <a:rPr lang="en-IN" sz="1600" b="1" dirty="0"/>
              <a:t>(cast(</a:t>
            </a:r>
            <a:r>
              <a:rPr lang="en-IN" sz="1600" b="1" dirty="0" err="1"/>
              <a:t>boundary_percentage</a:t>
            </a:r>
            <a:r>
              <a:rPr lang="en-IN" sz="1600" b="1" dirty="0"/>
              <a:t> as numeric), 2) as </a:t>
            </a:r>
            <a:r>
              <a:rPr lang="en-IN" sz="1600" b="1" dirty="0" err="1"/>
              <a:t>rouned_boundary_percentage</a:t>
            </a:r>
            <a:r>
              <a:rPr lang="en-IN" sz="1600" b="1" dirty="0"/>
              <a:t> from (select batsman as </a:t>
            </a:r>
            <a:r>
              <a:rPr lang="en-IN" sz="1600" b="1" dirty="0" err="1"/>
              <a:t>player,sum</a:t>
            </a:r>
            <a:r>
              <a:rPr lang="en-IN" sz="1600" b="1" dirty="0"/>
              <a:t>(</a:t>
            </a:r>
            <a:r>
              <a:rPr lang="en-IN" sz="1600" b="1" dirty="0" err="1"/>
              <a:t>batsman_runs</a:t>
            </a:r>
            <a:r>
              <a:rPr lang="en-IN" sz="1600" b="1" dirty="0"/>
              <a:t>) as </a:t>
            </a:r>
            <a:r>
              <a:rPr lang="en-IN" sz="1600" b="1" dirty="0" err="1"/>
              <a:t>total_runs,count</a:t>
            </a:r>
            <a:r>
              <a:rPr lang="en-IN" sz="1600" b="1" dirty="0"/>
              <a:t>(distinct id) as </a:t>
            </a:r>
            <a:r>
              <a:rPr lang="en-IN" sz="1600" b="1" dirty="0" err="1"/>
              <a:t>total_matches,sum</a:t>
            </a:r>
            <a:r>
              <a:rPr lang="en-IN" sz="1600" b="1" dirty="0"/>
              <a:t>(case when </a:t>
            </a:r>
            <a:r>
              <a:rPr lang="en-IN" sz="1600" b="1" dirty="0" err="1"/>
              <a:t>batsman_runs</a:t>
            </a:r>
            <a:r>
              <a:rPr lang="en-IN" sz="1600" b="1" dirty="0"/>
              <a:t> = 4 or </a:t>
            </a:r>
            <a:r>
              <a:rPr lang="en-IN" sz="1600" b="1" dirty="0" err="1"/>
              <a:t>batsman_runs</a:t>
            </a:r>
            <a:r>
              <a:rPr lang="en-IN" sz="1600" b="1" dirty="0"/>
              <a:t> = 6 then </a:t>
            </a:r>
            <a:r>
              <a:rPr lang="en-IN" sz="1600" b="1" dirty="0" err="1"/>
              <a:t>batsman_runs</a:t>
            </a:r>
            <a:r>
              <a:rPr lang="en-IN" sz="1600" b="1" dirty="0"/>
              <a:t> else 0 end) as </a:t>
            </a:r>
            <a:r>
              <a:rPr lang="en-IN" sz="1600" b="1" dirty="0" err="1"/>
              <a:t>boundary_runs,cast</a:t>
            </a:r>
            <a:r>
              <a:rPr lang="en-IN" sz="1600" b="1" dirty="0"/>
              <a:t>(sum(case when </a:t>
            </a:r>
            <a:r>
              <a:rPr lang="en-IN" sz="1600" b="1" dirty="0" err="1"/>
              <a:t>batsman_runs</a:t>
            </a:r>
            <a:r>
              <a:rPr lang="en-IN" sz="1600" b="1" dirty="0"/>
              <a:t> = 4 or </a:t>
            </a:r>
            <a:r>
              <a:rPr lang="en-IN" sz="1600" b="1" dirty="0" err="1"/>
              <a:t>batsman_runs</a:t>
            </a:r>
            <a:r>
              <a:rPr lang="en-IN" sz="1600" b="1" dirty="0"/>
              <a:t> = 6 then </a:t>
            </a:r>
            <a:r>
              <a:rPr lang="en-IN" sz="1600" b="1" dirty="0" err="1"/>
              <a:t>batsman_runs</a:t>
            </a:r>
            <a:r>
              <a:rPr lang="en-IN" sz="1600" b="1" dirty="0"/>
              <a:t> else 0 end) as float) / </a:t>
            </a:r>
            <a:r>
              <a:rPr lang="en-IN" sz="1600" b="1" dirty="0" err="1"/>
              <a:t>nullif</a:t>
            </a:r>
            <a:r>
              <a:rPr lang="en-IN" sz="1600" b="1" dirty="0"/>
              <a:t>(sum(</a:t>
            </a:r>
            <a:r>
              <a:rPr lang="en-IN" sz="1600" b="1" dirty="0" err="1"/>
              <a:t>batsman_runs</a:t>
            </a:r>
            <a:r>
              <a:rPr lang="en-IN" sz="1600" b="1" dirty="0"/>
              <a:t>),0)*100 as </a:t>
            </a:r>
            <a:r>
              <a:rPr lang="en-IN" sz="1600" b="1" dirty="0" err="1"/>
              <a:t>boundary_percentage</a:t>
            </a:r>
            <a:r>
              <a:rPr lang="en-IN" sz="1600" b="1" dirty="0"/>
              <a:t> from deliveries group by batsman having count(distinct id)&gt;28) as </a:t>
            </a:r>
            <a:r>
              <a:rPr lang="en-IN" sz="1600" b="1" dirty="0" err="1"/>
              <a:t>player_stats</a:t>
            </a:r>
            <a:r>
              <a:rPr lang="en-IN" sz="1600" b="1" dirty="0"/>
              <a:t> where </a:t>
            </a:r>
            <a:r>
              <a:rPr lang="en-IN" sz="1600" b="1" dirty="0" err="1"/>
              <a:t>boundary_percentage</a:t>
            </a:r>
            <a:r>
              <a:rPr lang="en-IN" sz="1600" b="1" dirty="0"/>
              <a:t>&gt;0order by </a:t>
            </a:r>
            <a:r>
              <a:rPr lang="en-IN" sz="1600" b="1" dirty="0" err="1"/>
              <a:t>boundary_percentage</a:t>
            </a:r>
            <a:r>
              <a:rPr lang="en-IN" sz="1600" b="1" dirty="0"/>
              <a:t> </a:t>
            </a:r>
            <a:r>
              <a:rPr lang="en-IN" sz="1600" b="1" dirty="0" err="1"/>
              <a:t>desc</a:t>
            </a:r>
            <a:r>
              <a:rPr lang="en-IN" sz="1600" b="1" dirty="0"/>
              <a:t> limit 10;</a:t>
            </a:r>
          </a:p>
        </p:txBody>
      </p:sp>
      <p:pic>
        <p:nvPicPr>
          <p:cNvPr id="6" name="Content Placeholder 5">
            <a:extLst>
              <a:ext uri="{FF2B5EF4-FFF2-40B4-BE49-F238E27FC236}">
                <a16:creationId xmlns:a16="http://schemas.microsoft.com/office/drawing/2014/main" id="{F6A4F0BA-B170-244A-E8CB-C1F2FAD25A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3076" y="1360715"/>
            <a:ext cx="5005895" cy="4713514"/>
          </a:xfrm>
          <a:ln>
            <a:solidFill>
              <a:schemeClr val="tx1"/>
            </a:solidFill>
          </a:ln>
        </p:spPr>
      </p:pic>
    </p:spTree>
    <p:extLst>
      <p:ext uri="{BB962C8B-B14F-4D97-AF65-F5344CB8AC3E}">
        <p14:creationId xmlns:p14="http://schemas.microsoft.com/office/powerpoint/2010/main" val="370625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8BBC-7950-F245-0294-C440A3C742A9}"/>
              </a:ext>
            </a:extLst>
          </p:cNvPr>
          <p:cNvSpPr>
            <a:spLocks noGrp="1"/>
          </p:cNvSpPr>
          <p:nvPr>
            <p:ph type="title"/>
          </p:nvPr>
        </p:nvSpPr>
        <p:spPr/>
        <p:txBody>
          <a:bodyPr>
            <a:normAutofit/>
          </a:bodyPr>
          <a:lstStyle/>
          <a:p>
            <a:r>
              <a:rPr lang="en-IN" sz="3500" b="1" dirty="0">
                <a:highlight>
                  <a:srgbClr val="00FF00"/>
                </a:highlight>
              </a:rPr>
              <a:t>BAR CHART OF BOUNDARY PERCENTAGE</a:t>
            </a:r>
          </a:p>
        </p:txBody>
      </p:sp>
      <p:pic>
        <p:nvPicPr>
          <p:cNvPr id="5" name="Content Placeholder 4">
            <a:extLst>
              <a:ext uri="{FF2B5EF4-FFF2-40B4-BE49-F238E27FC236}">
                <a16:creationId xmlns:a16="http://schemas.microsoft.com/office/drawing/2014/main" id="{8DC088EB-4FED-3D42-44C5-E6DA36EA53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404257"/>
            <a:ext cx="9503229" cy="5127171"/>
          </a:xfrm>
        </p:spPr>
      </p:pic>
    </p:spTree>
    <p:extLst>
      <p:ext uri="{BB962C8B-B14F-4D97-AF65-F5344CB8AC3E}">
        <p14:creationId xmlns:p14="http://schemas.microsoft.com/office/powerpoint/2010/main" val="164787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B722-43B6-F473-95DF-C14D3BE1D14F}"/>
              </a:ext>
            </a:extLst>
          </p:cNvPr>
          <p:cNvSpPr>
            <a:spLocks noGrp="1"/>
          </p:cNvSpPr>
          <p:nvPr>
            <p:ph type="title"/>
          </p:nvPr>
        </p:nvSpPr>
        <p:spPr>
          <a:xfrm>
            <a:off x="1480457" y="326571"/>
            <a:ext cx="10024155" cy="1578429"/>
          </a:xfrm>
        </p:spPr>
        <p:txBody>
          <a:bodyPr>
            <a:normAutofit/>
          </a:bodyPr>
          <a:lstStyle/>
          <a:p>
            <a:pPr algn="ctr"/>
            <a:r>
              <a:rPr lang="en-IN" sz="6000" b="1" dirty="0">
                <a:highlight>
                  <a:srgbClr val="FF00FF"/>
                </a:highlight>
              </a:rPr>
              <a:t>TASK - 4</a:t>
            </a:r>
            <a:endParaRPr lang="en-IN" sz="6000" dirty="0"/>
          </a:p>
        </p:txBody>
      </p:sp>
      <p:sp>
        <p:nvSpPr>
          <p:cNvPr id="3" name="Content Placeholder 2">
            <a:extLst>
              <a:ext uri="{FF2B5EF4-FFF2-40B4-BE49-F238E27FC236}">
                <a16:creationId xmlns:a16="http://schemas.microsoft.com/office/drawing/2014/main" id="{68D73F3D-D80A-F4E7-75F0-00D5FC96A58B}"/>
              </a:ext>
            </a:extLst>
          </p:cNvPr>
          <p:cNvSpPr>
            <a:spLocks noGrp="1"/>
          </p:cNvSpPr>
          <p:nvPr>
            <p:ph idx="1"/>
          </p:nvPr>
        </p:nvSpPr>
        <p:spPr>
          <a:xfrm>
            <a:off x="1349829" y="1469571"/>
            <a:ext cx="10700657" cy="4441651"/>
          </a:xfrm>
        </p:spPr>
        <p:txBody>
          <a:bodyPr>
            <a:noAutofit/>
          </a:bodyPr>
          <a:lstStyle/>
          <a:p>
            <a:pPr marL="0" indent="0">
              <a:buNone/>
            </a:pPr>
            <a:r>
              <a:rPr lang="en-US" sz="4000" b="1" dirty="0">
                <a:highlight>
                  <a:srgbClr val="008080"/>
                </a:highlight>
              </a:rPr>
              <a:t>Your first priority is to get 2-3 bowlers with good economy who have bowled at least 500 balls in IPL so </a:t>
            </a:r>
            <a:r>
              <a:rPr lang="en-US" sz="4000" b="1" dirty="0" err="1">
                <a:highlight>
                  <a:srgbClr val="008080"/>
                </a:highlight>
              </a:rPr>
              <a:t>far.To</a:t>
            </a:r>
            <a:r>
              <a:rPr lang="en-US" sz="4000" b="1" dirty="0">
                <a:highlight>
                  <a:srgbClr val="008080"/>
                </a:highlight>
              </a:rPr>
              <a:t> do that you have to make a list of 10 players you want to bid in the auction so that when you try to grab them in auction you should not pay the amount greater than you have in the purse for a particular player.</a:t>
            </a:r>
            <a:endParaRPr lang="en-IN" sz="4000" b="1" dirty="0">
              <a:highlight>
                <a:srgbClr val="008080"/>
              </a:highlight>
            </a:endParaRPr>
          </a:p>
        </p:txBody>
      </p:sp>
    </p:spTree>
    <p:extLst>
      <p:ext uri="{BB962C8B-B14F-4D97-AF65-F5344CB8AC3E}">
        <p14:creationId xmlns:p14="http://schemas.microsoft.com/office/powerpoint/2010/main" val="321785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D51C-1C59-90EB-96C4-2053B4F887A5}"/>
              </a:ext>
            </a:extLst>
          </p:cNvPr>
          <p:cNvSpPr>
            <a:spLocks noGrp="1"/>
          </p:cNvSpPr>
          <p:nvPr>
            <p:ph type="title"/>
          </p:nvPr>
        </p:nvSpPr>
        <p:spPr/>
        <p:txBody>
          <a:bodyPr>
            <a:normAutofit/>
          </a:bodyPr>
          <a:lstStyle/>
          <a:p>
            <a:r>
              <a:rPr lang="en-IN" sz="5400" b="1" dirty="0">
                <a:highlight>
                  <a:srgbClr val="00FF00"/>
                </a:highlight>
              </a:rPr>
              <a:t>ECONOMICAL BOWLERS</a:t>
            </a:r>
          </a:p>
        </p:txBody>
      </p:sp>
      <p:sp>
        <p:nvSpPr>
          <p:cNvPr id="3" name="Content Placeholder 2">
            <a:extLst>
              <a:ext uri="{FF2B5EF4-FFF2-40B4-BE49-F238E27FC236}">
                <a16:creationId xmlns:a16="http://schemas.microsoft.com/office/drawing/2014/main" id="{CF583337-B2F1-88F1-BFE0-192A7D2C0E95}"/>
              </a:ext>
            </a:extLst>
          </p:cNvPr>
          <p:cNvSpPr>
            <a:spLocks noGrp="1"/>
          </p:cNvSpPr>
          <p:nvPr>
            <p:ph sz="half" idx="1"/>
          </p:nvPr>
        </p:nvSpPr>
        <p:spPr>
          <a:xfrm>
            <a:off x="2589212" y="1665513"/>
            <a:ext cx="4313864" cy="4568375"/>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b="1" dirty="0"/>
              <a:t>select </a:t>
            </a:r>
            <a:r>
              <a:rPr lang="en-US" b="1" dirty="0" err="1"/>
              <a:t>bowler,sum</a:t>
            </a:r>
            <a:r>
              <a:rPr lang="en-US" b="1" dirty="0"/>
              <a:t>(</a:t>
            </a:r>
            <a:r>
              <a:rPr lang="en-US" b="1" dirty="0" err="1"/>
              <a:t>total_runs</a:t>
            </a:r>
            <a:r>
              <a:rPr lang="en-US" b="1" dirty="0"/>
              <a:t>) as </a:t>
            </a:r>
            <a:r>
              <a:rPr lang="en-US" b="1" dirty="0" err="1"/>
              <a:t>total_runs_conceded,sum</a:t>
            </a:r>
            <a:r>
              <a:rPr lang="en-US" b="1" dirty="0"/>
              <a:t>(case when </a:t>
            </a:r>
            <a:r>
              <a:rPr lang="en-US" b="1" dirty="0" err="1"/>
              <a:t>extras_type</a:t>
            </a:r>
            <a:r>
              <a:rPr lang="en-US" b="1" dirty="0"/>
              <a:t> != '</a:t>
            </a:r>
            <a:r>
              <a:rPr lang="en-US" b="1" dirty="0" err="1"/>
              <a:t>wides</a:t>
            </a:r>
            <a:r>
              <a:rPr lang="en-US" b="1" dirty="0"/>
              <a:t>' and </a:t>
            </a:r>
            <a:r>
              <a:rPr lang="en-US" b="1" dirty="0" err="1"/>
              <a:t>extras_type</a:t>
            </a:r>
            <a:r>
              <a:rPr lang="en-US" b="1" dirty="0"/>
              <a:t> != '</a:t>
            </a:r>
            <a:r>
              <a:rPr lang="en-US" b="1" dirty="0" err="1"/>
              <a:t>noballs</a:t>
            </a:r>
            <a:r>
              <a:rPr lang="en-US" b="1" dirty="0"/>
              <a:t>' then 1 else 0 end) as </a:t>
            </a:r>
            <a:r>
              <a:rPr lang="en-US" b="1" dirty="0" err="1"/>
              <a:t>balls_bowled,round</a:t>
            </a:r>
            <a:r>
              <a:rPr lang="en-US" b="1" dirty="0"/>
              <a:t>(cast(cast(sum(</a:t>
            </a:r>
            <a:r>
              <a:rPr lang="en-US" b="1" dirty="0" err="1"/>
              <a:t>total_runs</a:t>
            </a:r>
            <a:r>
              <a:rPr lang="en-US" b="1" dirty="0"/>
              <a:t>) as float) / (sum(case when </a:t>
            </a:r>
            <a:r>
              <a:rPr lang="en-US" b="1" dirty="0" err="1"/>
              <a:t>extras_type</a:t>
            </a:r>
            <a:r>
              <a:rPr lang="en-US" b="1" dirty="0"/>
              <a:t> != '</a:t>
            </a:r>
            <a:r>
              <a:rPr lang="en-US" b="1" dirty="0" err="1"/>
              <a:t>wides</a:t>
            </a:r>
            <a:r>
              <a:rPr lang="en-US" b="1" dirty="0"/>
              <a:t>' and </a:t>
            </a:r>
            <a:r>
              <a:rPr lang="en-US" b="1" dirty="0" err="1"/>
              <a:t>extras_type</a:t>
            </a:r>
            <a:r>
              <a:rPr lang="en-US" b="1" dirty="0"/>
              <a:t> != '</a:t>
            </a:r>
            <a:r>
              <a:rPr lang="en-US" b="1" dirty="0" err="1"/>
              <a:t>noballs</a:t>
            </a:r>
            <a:r>
              <a:rPr lang="en-US" b="1" dirty="0"/>
              <a:t>' then 1 else 0 end)/6) as numeric),3) as economy from deliveries group by bowler having sum(case when </a:t>
            </a:r>
            <a:r>
              <a:rPr lang="en-US" b="1" dirty="0" err="1"/>
              <a:t>extras_type</a:t>
            </a:r>
            <a:r>
              <a:rPr lang="en-US" b="1" dirty="0"/>
              <a:t> != '</a:t>
            </a:r>
            <a:r>
              <a:rPr lang="en-US" b="1" dirty="0" err="1"/>
              <a:t>wides</a:t>
            </a:r>
            <a:r>
              <a:rPr lang="en-US" b="1" dirty="0"/>
              <a:t>' and </a:t>
            </a:r>
            <a:r>
              <a:rPr lang="en-US" b="1" dirty="0" err="1"/>
              <a:t>extras_type</a:t>
            </a:r>
            <a:r>
              <a:rPr lang="en-US" b="1" dirty="0"/>
              <a:t> != '</a:t>
            </a:r>
            <a:r>
              <a:rPr lang="en-US" b="1" dirty="0" err="1"/>
              <a:t>noballs</a:t>
            </a:r>
            <a:r>
              <a:rPr lang="en-US" b="1" dirty="0"/>
              <a:t>' then 1 else 0 end) &gt;= 500 order by economy </a:t>
            </a:r>
            <a:r>
              <a:rPr lang="en-US" b="1" dirty="0" err="1"/>
              <a:t>asc</a:t>
            </a:r>
            <a:r>
              <a:rPr lang="en-US" b="1" dirty="0"/>
              <a:t> limit 10;</a:t>
            </a:r>
            <a:endParaRPr lang="en-IN" b="1" dirty="0"/>
          </a:p>
        </p:txBody>
      </p:sp>
      <p:pic>
        <p:nvPicPr>
          <p:cNvPr id="6" name="Content Placeholder 5">
            <a:extLst>
              <a:ext uri="{FF2B5EF4-FFF2-40B4-BE49-F238E27FC236}">
                <a16:creationId xmlns:a16="http://schemas.microsoft.com/office/drawing/2014/main" id="{EFE90BDA-4D2D-1F72-24E9-1C798192510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03076" y="1665514"/>
            <a:ext cx="5027667" cy="4568376"/>
          </a:xfrm>
          <a:ln>
            <a:solidFill>
              <a:schemeClr val="tx1"/>
            </a:solidFill>
          </a:ln>
        </p:spPr>
      </p:pic>
    </p:spTree>
    <p:extLst>
      <p:ext uri="{BB962C8B-B14F-4D97-AF65-F5344CB8AC3E}">
        <p14:creationId xmlns:p14="http://schemas.microsoft.com/office/powerpoint/2010/main" val="253850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9E5B-F293-EC84-59D3-FE7EB45A9716}"/>
              </a:ext>
            </a:extLst>
          </p:cNvPr>
          <p:cNvSpPr>
            <a:spLocks noGrp="1"/>
          </p:cNvSpPr>
          <p:nvPr>
            <p:ph type="title"/>
          </p:nvPr>
        </p:nvSpPr>
        <p:spPr/>
        <p:txBody>
          <a:bodyPr/>
          <a:lstStyle/>
          <a:p>
            <a:r>
              <a:rPr lang="en-IN" b="1" dirty="0">
                <a:highlight>
                  <a:srgbClr val="00FF00"/>
                </a:highlight>
              </a:rPr>
              <a:t>BAR CHART OF ECONOMY OF BOWLERS</a:t>
            </a:r>
          </a:p>
        </p:txBody>
      </p:sp>
      <p:pic>
        <p:nvPicPr>
          <p:cNvPr id="5" name="Content Placeholder 4">
            <a:extLst>
              <a:ext uri="{FF2B5EF4-FFF2-40B4-BE49-F238E27FC236}">
                <a16:creationId xmlns:a16="http://schemas.microsoft.com/office/drawing/2014/main" id="{ACA9ED7E-F50B-65D9-A6AC-E2D320DFF2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1" y="1338942"/>
            <a:ext cx="9699170" cy="5225143"/>
          </a:xfrm>
          <a:ln>
            <a:solidFill>
              <a:schemeClr val="tx1"/>
            </a:solidFill>
          </a:ln>
        </p:spPr>
      </p:pic>
    </p:spTree>
    <p:extLst>
      <p:ext uri="{BB962C8B-B14F-4D97-AF65-F5344CB8AC3E}">
        <p14:creationId xmlns:p14="http://schemas.microsoft.com/office/powerpoint/2010/main" val="75970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528C-1633-0229-8C68-BC10C8595A01}"/>
              </a:ext>
            </a:extLst>
          </p:cNvPr>
          <p:cNvSpPr>
            <a:spLocks noGrp="1"/>
          </p:cNvSpPr>
          <p:nvPr>
            <p:ph type="title"/>
          </p:nvPr>
        </p:nvSpPr>
        <p:spPr>
          <a:xfrm>
            <a:off x="1621971" y="239486"/>
            <a:ext cx="9882641" cy="1665514"/>
          </a:xfrm>
        </p:spPr>
        <p:txBody>
          <a:bodyPr>
            <a:normAutofit/>
          </a:bodyPr>
          <a:lstStyle/>
          <a:p>
            <a:pPr algn="ctr"/>
            <a:r>
              <a:rPr lang="en-IN" sz="6000" b="1" dirty="0">
                <a:highlight>
                  <a:srgbClr val="FF00FF"/>
                </a:highlight>
              </a:rPr>
              <a:t>TASK - 5</a:t>
            </a:r>
            <a:endParaRPr lang="en-IN" sz="6000" dirty="0"/>
          </a:p>
        </p:txBody>
      </p:sp>
      <p:sp>
        <p:nvSpPr>
          <p:cNvPr id="3" name="Content Placeholder 2">
            <a:extLst>
              <a:ext uri="{FF2B5EF4-FFF2-40B4-BE49-F238E27FC236}">
                <a16:creationId xmlns:a16="http://schemas.microsoft.com/office/drawing/2014/main" id="{8D9DBBD0-4175-7F92-4833-294BC31E2AF4}"/>
              </a:ext>
            </a:extLst>
          </p:cNvPr>
          <p:cNvSpPr>
            <a:spLocks noGrp="1"/>
          </p:cNvSpPr>
          <p:nvPr>
            <p:ph idx="1"/>
          </p:nvPr>
        </p:nvSpPr>
        <p:spPr>
          <a:xfrm>
            <a:off x="1502229" y="1306286"/>
            <a:ext cx="10776857" cy="4604936"/>
          </a:xfrm>
        </p:spPr>
        <p:txBody>
          <a:bodyPr>
            <a:noAutofit/>
          </a:bodyPr>
          <a:lstStyle/>
          <a:p>
            <a:pPr marL="0" indent="0">
              <a:buNone/>
            </a:pPr>
            <a:r>
              <a:rPr lang="en-US" sz="4000" b="1" dirty="0">
                <a:highlight>
                  <a:srgbClr val="008080"/>
                </a:highlight>
              </a:rPr>
              <a:t>Now you need to get 2-3 bowlers with the best strike rate and who have bowled at least 500 balls in IPL so </a:t>
            </a:r>
            <a:r>
              <a:rPr lang="en-US" sz="4000" b="1" dirty="0" err="1">
                <a:highlight>
                  <a:srgbClr val="008080"/>
                </a:highlight>
              </a:rPr>
              <a:t>far.To</a:t>
            </a:r>
            <a:r>
              <a:rPr lang="en-US" sz="4000" b="1" dirty="0">
                <a:highlight>
                  <a:srgbClr val="008080"/>
                </a:highlight>
              </a:rPr>
              <a:t> do that you have to make a list of 10 players you want to bid in the auction so that when you try to grab them in auction you should not pay the amount greater than you have in the purse for a particular player.</a:t>
            </a:r>
            <a:endParaRPr lang="en-IN" sz="4000" b="1" dirty="0">
              <a:highlight>
                <a:srgbClr val="008080"/>
              </a:highlight>
            </a:endParaRPr>
          </a:p>
        </p:txBody>
      </p:sp>
    </p:spTree>
    <p:extLst>
      <p:ext uri="{BB962C8B-B14F-4D97-AF65-F5344CB8AC3E}">
        <p14:creationId xmlns:p14="http://schemas.microsoft.com/office/powerpoint/2010/main" val="1505777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C881-56DD-7616-5F33-B23B9AF8A55E}"/>
              </a:ext>
            </a:extLst>
          </p:cNvPr>
          <p:cNvSpPr>
            <a:spLocks noGrp="1"/>
          </p:cNvSpPr>
          <p:nvPr>
            <p:ph type="title"/>
          </p:nvPr>
        </p:nvSpPr>
        <p:spPr>
          <a:xfrm>
            <a:off x="2592924" y="424543"/>
            <a:ext cx="8911687" cy="1480457"/>
          </a:xfrm>
        </p:spPr>
        <p:txBody>
          <a:bodyPr>
            <a:normAutofit/>
          </a:bodyPr>
          <a:lstStyle/>
          <a:p>
            <a:r>
              <a:rPr lang="en-IN" sz="5400" b="1" dirty="0">
                <a:highlight>
                  <a:srgbClr val="00FF00"/>
                </a:highlight>
              </a:rPr>
              <a:t>WICKET-TAKING BOWLERS</a:t>
            </a:r>
          </a:p>
        </p:txBody>
      </p:sp>
      <p:sp>
        <p:nvSpPr>
          <p:cNvPr id="3" name="Content Placeholder 2">
            <a:extLst>
              <a:ext uri="{FF2B5EF4-FFF2-40B4-BE49-F238E27FC236}">
                <a16:creationId xmlns:a16="http://schemas.microsoft.com/office/drawing/2014/main" id="{30853EE5-8094-052D-CBA8-6EB08153EFA9}"/>
              </a:ext>
            </a:extLst>
          </p:cNvPr>
          <p:cNvSpPr>
            <a:spLocks noGrp="1"/>
          </p:cNvSpPr>
          <p:nvPr>
            <p:ph sz="half" idx="1"/>
          </p:nvPr>
        </p:nvSpPr>
        <p:spPr>
          <a:xfrm>
            <a:off x="2589212" y="1502229"/>
            <a:ext cx="4313864" cy="493122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900" b="1" dirty="0"/>
              <a:t>with </a:t>
            </a:r>
            <a:r>
              <a:rPr lang="en-US" sz="1900" b="1" dirty="0" err="1"/>
              <a:t>bowlerstats</a:t>
            </a:r>
            <a:r>
              <a:rPr lang="en-US" sz="1900" b="1" dirty="0"/>
              <a:t> as (select </a:t>
            </a:r>
            <a:r>
              <a:rPr lang="en-US" sz="1900" b="1" dirty="0" err="1"/>
              <a:t>bowler,sum</a:t>
            </a:r>
            <a:r>
              <a:rPr lang="en-US" sz="1900" b="1" dirty="0"/>
              <a:t>(case when </a:t>
            </a:r>
            <a:r>
              <a:rPr lang="en-US" sz="1900" b="1" dirty="0" err="1"/>
              <a:t>is_wicket</a:t>
            </a:r>
            <a:r>
              <a:rPr lang="en-US" sz="1900" b="1" dirty="0"/>
              <a:t> = 1 then 1 else 0 end) as </a:t>
            </a:r>
            <a:r>
              <a:rPr lang="en-US" sz="1900" b="1" dirty="0" err="1"/>
              <a:t>wickets,sum</a:t>
            </a:r>
            <a:r>
              <a:rPr lang="en-US" sz="1900" b="1" dirty="0"/>
              <a:t>(case when </a:t>
            </a:r>
            <a:r>
              <a:rPr lang="en-US" sz="1900" b="1" dirty="0" err="1"/>
              <a:t>extras_type</a:t>
            </a:r>
            <a:r>
              <a:rPr lang="en-US" sz="1900" b="1" dirty="0"/>
              <a:t> != '</a:t>
            </a:r>
            <a:r>
              <a:rPr lang="en-US" sz="1900" b="1" dirty="0" err="1"/>
              <a:t>wides</a:t>
            </a:r>
            <a:r>
              <a:rPr lang="en-US" sz="1900" b="1" dirty="0"/>
              <a:t>' and </a:t>
            </a:r>
            <a:r>
              <a:rPr lang="en-US" sz="1900" b="1" dirty="0" err="1"/>
              <a:t>extras_type</a:t>
            </a:r>
            <a:r>
              <a:rPr lang="en-US" sz="1900" b="1" dirty="0"/>
              <a:t> != '</a:t>
            </a:r>
            <a:r>
              <a:rPr lang="en-US" sz="1900" b="1" dirty="0" err="1"/>
              <a:t>noballs</a:t>
            </a:r>
            <a:r>
              <a:rPr lang="en-US" sz="1900" b="1" dirty="0"/>
              <a:t>' then ball else 0 end) as </a:t>
            </a:r>
            <a:r>
              <a:rPr lang="en-US" sz="1900" b="1" dirty="0" err="1"/>
              <a:t>valid_balls</a:t>
            </a:r>
            <a:r>
              <a:rPr lang="en-US" sz="1900" b="1" dirty="0"/>
              <a:t> from deliveries group by bowler having sum(case when </a:t>
            </a:r>
            <a:r>
              <a:rPr lang="en-US" sz="1900" b="1" dirty="0" err="1"/>
              <a:t>extras_type</a:t>
            </a:r>
            <a:r>
              <a:rPr lang="en-US" sz="1900" b="1" dirty="0"/>
              <a:t> != '</a:t>
            </a:r>
            <a:r>
              <a:rPr lang="en-US" sz="1900" b="1" dirty="0" err="1"/>
              <a:t>wides</a:t>
            </a:r>
            <a:r>
              <a:rPr lang="en-US" sz="1900" b="1" dirty="0"/>
              <a:t>' and </a:t>
            </a:r>
            <a:r>
              <a:rPr lang="en-US" sz="1900" b="1" dirty="0" err="1"/>
              <a:t>extras_type</a:t>
            </a:r>
            <a:r>
              <a:rPr lang="en-US" sz="1900" b="1" dirty="0"/>
              <a:t> != '</a:t>
            </a:r>
            <a:r>
              <a:rPr lang="en-US" sz="1900" b="1" dirty="0" err="1"/>
              <a:t>noballs</a:t>
            </a:r>
            <a:r>
              <a:rPr lang="en-US" sz="1900" b="1" dirty="0"/>
              <a:t>' then ball else 0 end) &gt;= 500)select </a:t>
            </a:r>
            <a:r>
              <a:rPr lang="en-US" sz="1900" b="1" dirty="0" err="1"/>
              <a:t>bowler,valid_balls,wickets,round</a:t>
            </a:r>
            <a:r>
              <a:rPr lang="en-US" sz="1900" b="1" dirty="0"/>
              <a:t>(cast((cast(</a:t>
            </a:r>
            <a:r>
              <a:rPr lang="en-US" sz="1900" b="1" dirty="0" err="1"/>
              <a:t>valid_balls</a:t>
            </a:r>
            <a:r>
              <a:rPr lang="en-US" sz="1900" b="1" dirty="0"/>
              <a:t> as float) / wickets) as numeric),3) as </a:t>
            </a:r>
            <a:r>
              <a:rPr lang="en-US" sz="1900" b="1" dirty="0" err="1"/>
              <a:t>strike_rate</a:t>
            </a:r>
            <a:r>
              <a:rPr lang="en-US" sz="1900" b="1" dirty="0"/>
              <a:t> from </a:t>
            </a:r>
            <a:r>
              <a:rPr lang="en-US" sz="1900" b="1" dirty="0" err="1"/>
              <a:t>bowlerstats</a:t>
            </a:r>
            <a:r>
              <a:rPr lang="en-US" sz="1900" b="1" dirty="0"/>
              <a:t> where wickets &gt; 0 order by </a:t>
            </a:r>
            <a:r>
              <a:rPr lang="en-US" sz="1900" b="1" dirty="0" err="1"/>
              <a:t>strike_rate</a:t>
            </a:r>
            <a:r>
              <a:rPr lang="en-US" sz="1900" b="1" dirty="0"/>
              <a:t> </a:t>
            </a:r>
            <a:r>
              <a:rPr lang="en-US" sz="1900" b="1" dirty="0" err="1"/>
              <a:t>asc</a:t>
            </a:r>
            <a:r>
              <a:rPr lang="en-US" sz="1900" b="1" dirty="0"/>
              <a:t> limit 10;</a:t>
            </a:r>
            <a:endParaRPr lang="en-IN" sz="1900" b="1" dirty="0"/>
          </a:p>
        </p:txBody>
      </p:sp>
      <p:pic>
        <p:nvPicPr>
          <p:cNvPr id="6" name="Content Placeholder 5">
            <a:extLst>
              <a:ext uri="{FF2B5EF4-FFF2-40B4-BE49-F238E27FC236}">
                <a16:creationId xmlns:a16="http://schemas.microsoft.com/office/drawing/2014/main" id="{28F705FF-940A-B8DC-1589-05E67C5B877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3076" y="1502230"/>
            <a:ext cx="4962353" cy="4931228"/>
          </a:xfrm>
          <a:ln>
            <a:solidFill>
              <a:schemeClr val="tx1"/>
            </a:solidFill>
          </a:ln>
        </p:spPr>
      </p:pic>
    </p:spTree>
    <p:extLst>
      <p:ext uri="{BB962C8B-B14F-4D97-AF65-F5344CB8AC3E}">
        <p14:creationId xmlns:p14="http://schemas.microsoft.com/office/powerpoint/2010/main" val="4215777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4ECD-A4B8-79A8-FE61-7F490C373EAE}"/>
              </a:ext>
            </a:extLst>
          </p:cNvPr>
          <p:cNvSpPr>
            <a:spLocks noGrp="1"/>
          </p:cNvSpPr>
          <p:nvPr>
            <p:ph type="title"/>
          </p:nvPr>
        </p:nvSpPr>
        <p:spPr/>
        <p:txBody>
          <a:bodyPr/>
          <a:lstStyle/>
          <a:p>
            <a:r>
              <a:rPr lang="en-IN" b="1" dirty="0">
                <a:highlight>
                  <a:srgbClr val="00FF00"/>
                </a:highlight>
              </a:rPr>
              <a:t>BAR CHART OF STRIKE RATE OF BOWLERS</a:t>
            </a:r>
          </a:p>
        </p:txBody>
      </p:sp>
      <p:pic>
        <p:nvPicPr>
          <p:cNvPr id="5" name="Content Placeholder 4">
            <a:extLst>
              <a:ext uri="{FF2B5EF4-FFF2-40B4-BE49-F238E27FC236}">
                <a16:creationId xmlns:a16="http://schemas.microsoft.com/office/drawing/2014/main" id="{C19C26F9-2828-3199-9BD9-7F5B251C37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382486"/>
            <a:ext cx="8911686" cy="5257800"/>
          </a:xfrm>
          <a:ln>
            <a:solidFill>
              <a:schemeClr val="tx1"/>
            </a:solidFill>
          </a:ln>
        </p:spPr>
      </p:pic>
    </p:spTree>
    <p:extLst>
      <p:ext uri="{BB962C8B-B14F-4D97-AF65-F5344CB8AC3E}">
        <p14:creationId xmlns:p14="http://schemas.microsoft.com/office/powerpoint/2010/main" val="212220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8821-5233-29A2-ECD0-6C120E91E83B}"/>
              </a:ext>
            </a:extLst>
          </p:cNvPr>
          <p:cNvSpPr>
            <a:spLocks noGrp="1"/>
          </p:cNvSpPr>
          <p:nvPr>
            <p:ph type="title"/>
          </p:nvPr>
        </p:nvSpPr>
        <p:spPr>
          <a:xfrm>
            <a:off x="1393371" y="348343"/>
            <a:ext cx="10111241" cy="1556657"/>
          </a:xfrm>
        </p:spPr>
        <p:txBody>
          <a:bodyPr>
            <a:normAutofit/>
          </a:bodyPr>
          <a:lstStyle/>
          <a:p>
            <a:pPr algn="ctr"/>
            <a:r>
              <a:rPr lang="en-IN" sz="6000" b="1" dirty="0">
                <a:highlight>
                  <a:srgbClr val="FF00FF"/>
                </a:highlight>
              </a:rPr>
              <a:t>TASK - 6</a:t>
            </a:r>
            <a:endParaRPr lang="en-IN" sz="6000" dirty="0"/>
          </a:p>
        </p:txBody>
      </p:sp>
      <p:sp>
        <p:nvSpPr>
          <p:cNvPr id="3" name="Content Placeholder 2">
            <a:extLst>
              <a:ext uri="{FF2B5EF4-FFF2-40B4-BE49-F238E27FC236}">
                <a16:creationId xmlns:a16="http://schemas.microsoft.com/office/drawing/2014/main" id="{7720A6DB-0A24-0098-FB7F-E1C4946F3944}"/>
              </a:ext>
            </a:extLst>
          </p:cNvPr>
          <p:cNvSpPr>
            <a:spLocks noGrp="1"/>
          </p:cNvSpPr>
          <p:nvPr>
            <p:ph idx="1"/>
          </p:nvPr>
        </p:nvSpPr>
        <p:spPr>
          <a:xfrm>
            <a:off x="1077686" y="1534887"/>
            <a:ext cx="10940143" cy="4376336"/>
          </a:xfrm>
        </p:spPr>
        <p:txBody>
          <a:bodyPr>
            <a:noAutofit/>
          </a:bodyPr>
          <a:lstStyle/>
          <a:p>
            <a:pPr marL="0" indent="0">
              <a:buNone/>
            </a:pPr>
            <a:r>
              <a:rPr lang="en-US" sz="3800" b="1" dirty="0">
                <a:highlight>
                  <a:srgbClr val="008080"/>
                </a:highlight>
              </a:rPr>
              <a:t>Now you need to get 2-3 </a:t>
            </a:r>
            <a:r>
              <a:rPr lang="en-US" sz="3800" b="1" dirty="0" err="1">
                <a:highlight>
                  <a:srgbClr val="008080"/>
                </a:highlight>
              </a:rPr>
              <a:t>All_rounders</a:t>
            </a:r>
            <a:r>
              <a:rPr lang="en-US" sz="3800" b="1" dirty="0">
                <a:highlight>
                  <a:srgbClr val="008080"/>
                </a:highlight>
              </a:rPr>
              <a:t> with the best batting as well as bowling strike rate and who have faced at least 500 balls in IPL so far and have bowled minimum 300 </a:t>
            </a:r>
            <a:r>
              <a:rPr lang="en-US" sz="3800" b="1" dirty="0" err="1">
                <a:highlight>
                  <a:srgbClr val="008080"/>
                </a:highlight>
              </a:rPr>
              <a:t>balls.To</a:t>
            </a:r>
            <a:r>
              <a:rPr lang="en-US" sz="3800" b="1" dirty="0">
                <a:highlight>
                  <a:srgbClr val="008080"/>
                </a:highlight>
              </a:rPr>
              <a:t> do that you have to make a list of 10 players you want to bid in the auction so that when you try to grab them in auction you should not pay the amount greater than you have in the purse for a particular player</a:t>
            </a:r>
            <a:r>
              <a:rPr lang="en-US" sz="3600" b="1" dirty="0">
                <a:highlight>
                  <a:srgbClr val="008080"/>
                </a:highlight>
              </a:rPr>
              <a:t>.</a:t>
            </a:r>
            <a:endParaRPr lang="en-IN" sz="3600" b="1" dirty="0">
              <a:highlight>
                <a:srgbClr val="008080"/>
              </a:highlight>
            </a:endParaRPr>
          </a:p>
        </p:txBody>
      </p:sp>
    </p:spTree>
    <p:extLst>
      <p:ext uri="{BB962C8B-B14F-4D97-AF65-F5344CB8AC3E}">
        <p14:creationId xmlns:p14="http://schemas.microsoft.com/office/powerpoint/2010/main" val="76313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9AA-C893-EFB9-EE7F-C8734E03B1B8}"/>
              </a:ext>
            </a:extLst>
          </p:cNvPr>
          <p:cNvSpPr>
            <a:spLocks noGrp="1"/>
          </p:cNvSpPr>
          <p:nvPr>
            <p:ph type="title"/>
          </p:nvPr>
        </p:nvSpPr>
        <p:spPr>
          <a:xfrm>
            <a:off x="1730830" y="141514"/>
            <a:ext cx="3635828" cy="794657"/>
          </a:xfrm>
        </p:spPr>
        <p:txBody>
          <a:bodyPr>
            <a:normAutofit/>
          </a:bodyPr>
          <a:lstStyle/>
          <a:p>
            <a:r>
              <a:rPr lang="en-IN" sz="4000" b="1" dirty="0">
                <a:highlight>
                  <a:srgbClr val="00FF00"/>
                </a:highlight>
              </a:rPr>
              <a:t>Create Table</a:t>
            </a:r>
          </a:p>
        </p:txBody>
      </p:sp>
      <p:sp>
        <p:nvSpPr>
          <p:cNvPr id="3" name="Content Placeholder 2">
            <a:extLst>
              <a:ext uri="{FF2B5EF4-FFF2-40B4-BE49-F238E27FC236}">
                <a16:creationId xmlns:a16="http://schemas.microsoft.com/office/drawing/2014/main" id="{7E2D98FA-E01D-4FD8-A8AC-D81AC187BBA0}"/>
              </a:ext>
            </a:extLst>
          </p:cNvPr>
          <p:cNvSpPr>
            <a:spLocks noGrp="1"/>
          </p:cNvSpPr>
          <p:nvPr>
            <p:ph sz="half" idx="1"/>
          </p:nvPr>
        </p:nvSpPr>
        <p:spPr>
          <a:xfrm>
            <a:off x="1915885" y="1045030"/>
            <a:ext cx="4180115" cy="5812969"/>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nSpc>
                <a:spcPct val="70000"/>
              </a:lnSpc>
              <a:buNone/>
            </a:pPr>
            <a:r>
              <a:rPr lang="en-IN" b="1" dirty="0"/>
              <a:t>   create table matches (</a:t>
            </a:r>
          </a:p>
          <a:p>
            <a:pPr marL="0" indent="0">
              <a:lnSpc>
                <a:spcPct val="70000"/>
              </a:lnSpc>
              <a:buNone/>
            </a:pPr>
            <a:r>
              <a:rPr lang="en-IN" b="1" dirty="0"/>
              <a:t>	id int,</a:t>
            </a:r>
          </a:p>
          <a:p>
            <a:pPr marL="0" indent="0">
              <a:lnSpc>
                <a:spcPct val="70000"/>
              </a:lnSpc>
              <a:buNone/>
            </a:pPr>
            <a:r>
              <a:rPr lang="en-IN" b="1" dirty="0"/>
              <a:t>	city varchar(255),</a:t>
            </a:r>
          </a:p>
          <a:p>
            <a:pPr marL="0" indent="0">
              <a:lnSpc>
                <a:spcPct val="70000"/>
              </a:lnSpc>
              <a:buNone/>
            </a:pPr>
            <a:r>
              <a:rPr lang="en-IN" b="1" dirty="0"/>
              <a:t>	date </a:t>
            </a:r>
            <a:r>
              <a:rPr lang="en-IN" b="1" dirty="0" err="1"/>
              <a:t>date</a:t>
            </a:r>
            <a:r>
              <a:rPr lang="en-IN" b="1" dirty="0"/>
              <a:t>,</a:t>
            </a:r>
          </a:p>
          <a:p>
            <a:pPr marL="0" indent="0">
              <a:lnSpc>
                <a:spcPct val="70000"/>
              </a:lnSpc>
              <a:buNone/>
            </a:pPr>
            <a:r>
              <a:rPr lang="en-IN" b="1" dirty="0"/>
              <a:t>	</a:t>
            </a:r>
            <a:r>
              <a:rPr lang="en-IN" b="1" dirty="0" err="1"/>
              <a:t>player_of_match</a:t>
            </a:r>
            <a:r>
              <a:rPr lang="en-IN" b="1" dirty="0"/>
              <a:t> varchar(255),</a:t>
            </a:r>
          </a:p>
          <a:p>
            <a:pPr marL="0" indent="0">
              <a:lnSpc>
                <a:spcPct val="70000"/>
              </a:lnSpc>
              <a:buNone/>
            </a:pPr>
            <a:r>
              <a:rPr lang="en-IN" b="1" dirty="0"/>
              <a:t>	venue varchar(255),</a:t>
            </a:r>
          </a:p>
          <a:p>
            <a:pPr marL="0" indent="0">
              <a:lnSpc>
                <a:spcPct val="70000"/>
              </a:lnSpc>
              <a:buNone/>
            </a:pPr>
            <a:r>
              <a:rPr lang="en-IN" b="1" dirty="0"/>
              <a:t>	</a:t>
            </a:r>
            <a:r>
              <a:rPr lang="en-IN" b="1" dirty="0" err="1"/>
              <a:t>neutral_venue</a:t>
            </a:r>
            <a:r>
              <a:rPr lang="en-IN" b="1" dirty="0"/>
              <a:t> int,</a:t>
            </a:r>
          </a:p>
          <a:p>
            <a:pPr marL="0" indent="0">
              <a:lnSpc>
                <a:spcPct val="70000"/>
              </a:lnSpc>
              <a:buNone/>
            </a:pPr>
            <a:r>
              <a:rPr lang="en-IN" b="1" dirty="0"/>
              <a:t>	team1 varchar(255),</a:t>
            </a:r>
          </a:p>
          <a:p>
            <a:pPr marL="0" indent="0">
              <a:lnSpc>
                <a:spcPct val="70000"/>
              </a:lnSpc>
              <a:buNone/>
            </a:pPr>
            <a:r>
              <a:rPr lang="en-IN" b="1" dirty="0"/>
              <a:t>	team2 varchar(255),</a:t>
            </a:r>
          </a:p>
          <a:p>
            <a:pPr marL="0" indent="0">
              <a:lnSpc>
                <a:spcPct val="70000"/>
              </a:lnSpc>
              <a:buNone/>
            </a:pPr>
            <a:r>
              <a:rPr lang="en-IN" b="1" dirty="0"/>
              <a:t>	</a:t>
            </a:r>
            <a:r>
              <a:rPr lang="en-IN" b="1" dirty="0" err="1"/>
              <a:t>toss_winner</a:t>
            </a:r>
            <a:r>
              <a:rPr lang="en-IN" b="1" dirty="0"/>
              <a:t> varchar(255),</a:t>
            </a:r>
          </a:p>
          <a:p>
            <a:pPr marL="0" indent="0">
              <a:lnSpc>
                <a:spcPct val="70000"/>
              </a:lnSpc>
              <a:buNone/>
            </a:pPr>
            <a:r>
              <a:rPr lang="en-IN" b="1" dirty="0"/>
              <a:t>	</a:t>
            </a:r>
            <a:r>
              <a:rPr lang="en-IN" b="1" dirty="0" err="1"/>
              <a:t>toss_decision</a:t>
            </a:r>
            <a:r>
              <a:rPr lang="en-IN" b="1" dirty="0"/>
              <a:t> varchar(255),</a:t>
            </a:r>
          </a:p>
          <a:p>
            <a:pPr marL="0" indent="0">
              <a:lnSpc>
                <a:spcPct val="70000"/>
              </a:lnSpc>
              <a:buNone/>
            </a:pPr>
            <a:r>
              <a:rPr lang="en-IN" b="1" dirty="0"/>
              <a:t>	winner varchar(255),</a:t>
            </a:r>
          </a:p>
          <a:p>
            <a:pPr marL="0" indent="0">
              <a:lnSpc>
                <a:spcPct val="70000"/>
              </a:lnSpc>
              <a:buNone/>
            </a:pPr>
            <a:r>
              <a:rPr lang="en-IN" b="1" dirty="0"/>
              <a:t>	result varchar(255),	</a:t>
            </a:r>
          </a:p>
          <a:p>
            <a:pPr marL="0" indent="0">
              <a:lnSpc>
                <a:spcPct val="70000"/>
              </a:lnSpc>
              <a:buNone/>
            </a:pPr>
            <a:r>
              <a:rPr lang="en-IN" b="1" dirty="0"/>
              <a:t>       </a:t>
            </a:r>
            <a:r>
              <a:rPr lang="en-IN" b="1" dirty="0" err="1"/>
              <a:t>result_margin</a:t>
            </a:r>
            <a:r>
              <a:rPr lang="en-IN" b="1" dirty="0"/>
              <a:t> int,</a:t>
            </a:r>
          </a:p>
          <a:p>
            <a:pPr marL="0" indent="0">
              <a:lnSpc>
                <a:spcPct val="70000"/>
              </a:lnSpc>
              <a:buNone/>
            </a:pPr>
            <a:r>
              <a:rPr lang="en-IN" b="1" dirty="0"/>
              <a:t>	eliminator varchar(255),</a:t>
            </a:r>
          </a:p>
          <a:p>
            <a:pPr marL="0" indent="0">
              <a:lnSpc>
                <a:spcPct val="70000"/>
              </a:lnSpc>
              <a:buNone/>
            </a:pPr>
            <a:r>
              <a:rPr lang="en-IN" b="1" dirty="0"/>
              <a:t>	method varchar(255),</a:t>
            </a:r>
          </a:p>
          <a:p>
            <a:pPr marL="0" indent="0">
              <a:lnSpc>
                <a:spcPct val="70000"/>
              </a:lnSpc>
              <a:buNone/>
            </a:pPr>
            <a:r>
              <a:rPr lang="en-IN" b="1" dirty="0"/>
              <a:t>	umpire1 varchar(255),	</a:t>
            </a:r>
          </a:p>
          <a:p>
            <a:pPr marL="0" indent="0">
              <a:lnSpc>
                <a:spcPct val="70000"/>
              </a:lnSpc>
              <a:buNone/>
            </a:pPr>
            <a:r>
              <a:rPr lang="en-IN" b="1" dirty="0"/>
              <a:t>       umpire2 varchar(255));</a:t>
            </a:r>
          </a:p>
        </p:txBody>
      </p:sp>
      <p:sp>
        <p:nvSpPr>
          <p:cNvPr id="4" name="Content Placeholder 3">
            <a:extLst>
              <a:ext uri="{FF2B5EF4-FFF2-40B4-BE49-F238E27FC236}">
                <a16:creationId xmlns:a16="http://schemas.microsoft.com/office/drawing/2014/main" id="{B2D77A2E-613A-1744-B955-56F91C1449EB}"/>
              </a:ext>
            </a:extLst>
          </p:cNvPr>
          <p:cNvSpPr>
            <a:spLocks noGrp="1"/>
          </p:cNvSpPr>
          <p:nvPr>
            <p:ph sz="half" idx="2"/>
          </p:nvPr>
        </p:nvSpPr>
        <p:spPr>
          <a:xfrm>
            <a:off x="6096000" y="1045029"/>
            <a:ext cx="5408611" cy="5812970"/>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nSpc>
                <a:spcPct val="80000"/>
              </a:lnSpc>
              <a:buNone/>
            </a:pPr>
            <a:r>
              <a:rPr lang="en-IN" b="1" dirty="0"/>
              <a:t>create table deliveries ( </a:t>
            </a:r>
          </a:p>
          <a:p>
            <a:pPr marL="0" indent="0">
              <a:lnSpc>
                <a:spcPct val="80000"/>
              </a:lnSpc>
              <a:buNone/>
            </a:pPr>
            <a:r>
              <a:rPr lang="en-IN" b="1" dirty="0"/>
              <a:t>        id int,</a:t>
            </a:r>
          </a:p>
          <a:p>
            <a:pPr marL="0" indent="0">
              <a:lnSpc>
                <a:spcPct val="80000"/>
              </a:lnSpc>
              <a:buNone/>
            </a:pPr>
            <a:r>
              <a:rPr lang="en-IN" b="1" dirty="0"/>
              <a:t>	inning varchar(255),</a:t>
            </a:r>
          </a:p>
          <a:p>
            <a:pPr marL="0" indent="0">
              <a:lnSpc>
                <a:spcPct val="80000"/>
              </a:lnSpc>
              <a:buNone/>
            </a:pPr>
            <a:r>
              <a:rPr lang="en-IN" b="1" dirty="0"/>
              <a:t>	over int,</a:t>
            </a:r>
          </a:p>
          <a:p>
            <a:pPr marL="0" indent="0">
              <a:lnSpc>
                <a:spcPct val="80000"/>
              </a:lnSpc>
              <a:buNone/>
            </a:pPr>
            <a:r>
              <a:rPr lang="en-IN" b="1" dirty="0"/>
              <a:t>	ball int,</a:t>
            </a:r>
          </a:p>
          <a:p>
            <a:pPr marL="0" indent="0">
              <a:lnSpc>
                <a:spcPct val="80000"/>
              </a:lnSpc>
              <a:buNone/>
            </a:pPr>
            <a:r>
              <a:rPr lang="en-IN" b="1" dirty="0"/>
              <a:t>	batsman varchar(255),</a:t>
            </a:r>
          </a:p>
          <a:p>
            <a:pPr marL="0" indent="0">
              <a:lnSpc>
                <a:spcPct val="80000"/>
              </a:lnSpc>
              <a:buNone/>
            </a:pPr>
            <a:r>
              <a:rPr lang="en-IN" b="1" dirty="0"/>
              <a:t>	</a:t>
            </a:r>
            <a:r>
              <a:rPr lang="en-IN" b="1" dirty="0" err="1"/>
              <a:t>non_striker</a:t>
            </a:r>
            <a:r>
              <a:rPr lang="en-IN" b="1" dirty="0"/>
              <a:t> varchar(255),</a:t>
            </a:r>
          </a:p>
          <a:p>
            <a:pPr marL="0" indent="0">
              <a:lnSpc>
                <a:spcPct val="80000"/>
              </a:lnSpc>
              <a:buNone/>
            </a:pPr>
            <a:r>
              <a:rPr lang="en-IN" b="1" dirty="0"/>
              <a:t>	bowler varchar(255),</a:t>
            </a:r>
          </a:p>
          <a:p>
            <a:pPr marL="0" indent="0">
              <a:lnSpc>
                <a:spcPct val="80000"/>
              </a:lnSpc>
              <a:buNone/>
            </a:pPr>
            <a:r>
              <a:rPr lang="en-IN" b="1" dirty="0"/>
              <a:t>	</a:t>
            </a:r>
            <a:r>
              <a:rPr lang="en-IN" b="1" dirty="0" err="1"/>
              <a:t>batsman_runs</a:t>
            </a:r>
            <a:r>
              <a:rPr lang="en-IN" b="1" dirty="0"/>
              <a:t> int,</a:t>
            </a:r>
          </a:p>
          <a:p>
            <a:pPr marL="0" indent="0">
              <a:lnSpc>
                <a:spcPct val="80000"/>
              </a:lnSpc>
              <a:buNone/>
            </a:pPr>
            <a:r>
              <a:rPr lang="en-IN" b="1" dirty="0"/>
              <a:t>	</a:t>
            </a:r>
            <a:r>
              <a:rPr lang="en-IN" b="1" dirty="0" err="1"/>
              <a:t>extra_runs</a:t>
            </a:r>
            <a:r>
              <a:rPr lang="en-IN" b="1" dirty="0"/>
              <a:t> int,</a:t>
            </a:r>
          </a:p>
          <a:p>
            <a:pPr marL="0" indent="0">
              <a:lnSpc>
                <a:spcPct val="80000"/>
              </a:lnSpc>
              <a:buNone/>
            </a:pPr>
            <a:r>
              <a:rPr lang="en-IN" b="1" dirty="0"/>
              <a:t>	</a:t>
            </a:r>
            <a:r>
              <a:rPr lang="en-IN" b="1" dirty="0" err="1"/>
              <a:t>total_runs</a:t>
            </a:r>
            <a:r>
              <a:rPr lang="en-IN" b="1" dirty="0"/>
              <a:t> int,</a:t>
            </a:r>
          </a:p>
          <a:p>
            <a:pPr marL="0" indent="0">
              <a:lnSpc>
                <a:spcPct val="80000"/>
              </a:lnSpc>
              <a:buNone/>
            </a:pPr>
            <a:r>
              <a:rPr lang="en-IN" b="1" dirty="0"/>
              <a:t>	</a:t>
            </a:r>
            <a:r>
              <a:rPr lang="en-IN" b="1" dirty="0" err="1"/>
              <a:t>is_wicket</a:t>
            </a:r>
            <a:r>
              <a:rPr lang="en-IN" b="1" dirty="0"/>
              <a:t> int,	</a:t>
            </a:r>
          </a:p>
          <a:p>
            <a:pPr marL="0" indent="0">
              <a:lnSpc>
                <a:spcPct val="80000"/>
              </a:lnSpc>
              <a:buNone/>
            </a:pPr>
            <a:r>
              <a:rPr lang="en-IN" b="1" dirty="0"/>
              <a:t>       </a:t>
            </a:r>
            <a:r>
              <a:rPr lang="en-IN" b="1" dirty="0" err="1"/>
              <a:t>dismissal_kind</a:t>
            </a:r>
            <a:r>
              <a:rPr lang="en-IN" b="1" dirty="0"/>
              <a:t> varchar(255),</a:t>
            </a:r>
          </a:p>
          <a:p>
            <a:pPr marL="0" indent="0">
              <a:lnSpc>
                <a:spcPct val="80000"/>
              </a:lnSpc>
              <a:buNone/>
            </a:pPr>
            <a:r>
              <a:rPr lang="en-IN" b="1" dirty="0"/>
              <a:t>	</a:t>
            </a:r>
            <a:r>
              <a:rPr lang="en-IN" b="1" dirty="0" err="1"/>
              <a:t>player_dismissed</a:t>
            </a:r>
            <a:r>
              <a:rPr lang="en-IN" b="1" dirty="0"/>
              <a:t> varchar(255),</a:t>
            </a:r>
          </a:p>
          <a:p>
            <a:pPr marL="0" indent="0">
              <a:lnSpc>
                <a:spcPct val="80000"/>
              </a:lnSpc>
              <a:buNone/>
            </a:pPr>
            <a:r>
              <a:rPr lang="en-IN" b="1" dirty="0"/>
              <a:t>	fielder varchar(255),</a:t>
            </a:r>
          </a:p>
          <a:p>
            <a:pPr marL="0" indent="0">
              <a:lnSpc>
                <a:spcPct val="80000"/>
              </a:lnSpc>
              <a:buNone/>
            </a:pPr>
            <a:r>
              <a:rPr lang="en-IN" b="1" dirty="0"/>
              <a:t>	</a:t>
            </a:r>
            <a:r>
              <a:rPr lang="en-IN" b="1" dirty="0" err="1"/>
              <a:t>extras_type</a:t>
            </a:r>
            <a:r>
              <a:rPr lang="en-IN" b="1" dirty="0"/>
              <a:t> varchar(255),</a:t>
            </a:r>
          </a:p>
          <a:p>
            <a:pPr marL="0" indent="0">
              <a:lnSpc>
                <a:spcPct val="80000"/>
              </a:lnSpc>
              <a:buNone/>
            </a:pPr>
            <a:r>
              <a:rPr lang="en-IN" b="1" dirty="0"/>
              <a:t>	</a:t>
            </a:r>
            <a:r>
              <a:rPr lang="en-IN" b="1" dirty="0" err="1"/>
              <a:t>batting_team</a:t>
            </a:r>
            <a:r>
              <a:rPr lang="en-IN" b="1" dirty="0"/>
              <a:t> varchar(255),</a:t>
            </a:r>
          </a:p>
          <a:p>
            <a:pPr marL="0" indent="0">
              <a:lnSpc>
                <a:spcPct val="80000"/>
              </a:lnSpc>
              <a:buNone/>
            </a:pPr>
            <a:r>
              <a:rPr lang="en-IN" b="1" dirty="0"/>
              <a:t>	</a:t>
            </a:r>
            <a:r>
              <a:rPr lang="en-IN" b="1" dirty="0" err="1"/>
              <a:t>bowling_team</a:t>
            </a:r>
            <a:r>
              <a:rPr lang="en-IN" b="1" dirty="0"/>
              <a:t> varchar(255));</a:t>
            </a:r>
          </a:p>
        </p:txBody>
      </p:sp>
    </p:spTree>
    <p:extLst>
      <p:ext uri="{BB962C8B-B14F-4D97-AF65-F5344CB8AC3E}">
        <p14:creationId xmlns:p14="http://schemas.microsoft.com/office/powerpoint/2010/main" val="2319961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BC09-D39D-DFF0-2AD6-B11A61DDED73}"/>
              </a:ext>
            </a:extLst>
          </p:cNvPr>
          <p:cNvSpPr>
            <a:spLocks noGrp="1"/>
          </p:cNvSpPr>
          <p:nvPr>
            <p:ph type="title"/>
          </p:nvPr>
        </p:nvSpPr>
        <p:spPr>
          <a:xfrm>
            <a:off x="2592924" y="391886"/>
            <a:ext cx="8911687" cy="1513114"/>
          </a:xfrm>
        </p:spPr>
        <p:txBody>
          <a:bodyPr>
            <a:normAutofit/>
          </a:bodyPr>
          <a:lstStyle/>
          <a:p>
            <a:r>
              <a:rPr lang="en-IN" sz="6000" b="1" dirty="0">
                <a:highlight>
                  <a:srgbClr val="00FF00"/>
                </a:highlight>
              </a:rPr>
              <a:t>ALL-ROUNDERS </a:t>
            </a:r>
          </a:p>
        </p:txBody>
      </p:sp>
      <p:sp>
        <p:nvSpPr>
          <p:cNvPr id="3" name="Content Placeholder 2">
            <a:extLst>
              <a:ext uri="{FF2B5EF4-FFF2-40B4-BE49-F238E27FC236}">
                <a16:creationId xmlns:a16="http://schemas.microsoft.com/office/drawing/2014/main" id="{3D3FD316-BF29-4276-5B75-39B36D2EC0AE}"/>
              </a:ext>
            </a:extLst>
          </p:cNvPr>
          <p:cNvSpPr>
            <a:spLocks noGrp="1"/>
          </p:cNvSpPr>
          <p:nvPr>
            <p:ph sz="half" idx="1"/>
          </p:nvPr>
        </p:nvSpPr>
        <p:spPr>
          <a:xfrm>
            <a:off x="2589212" y="1643743"/>
            <a:ext cx="4313864" cy="4822371"/>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IN" sz="1700" b="1" dirty="0"/>
              <a:t>select batsman as </a:t>
            </a:r>
            <a:r>
              <a:rPr lang="en-IN" sz="1700" b="1" dirty="0" err="1"/>
              <a:t>all_rounders,round</a:t>
            </a:r>
            <a:r>
              <a:rPr lang="en-IN" sz="1700" b="1" dirty="0"/>
              <a:t>((sum (</a:t>
            </a:r>
            <a:r>
              <a:rPr lang="en-IN" sz="1700" b="1" dirty="0" err="1"/>
              <a:t>batsman_runs</a:t>
            </a:r>
            <a:r>
              <a:rPr lang="en-IN" sz="1700" b="1" dirty="0"/>
              <a:t>)*1.0/ count (ball)*100), 2) as </a:t>
            </a:r>
            <a:r>
              <a:rPr lang="en-IN" sz="1700" b="1" dirty="0" err="1"/>
              <a:t>bats_strike_rate</a:t>
            </a:r>
            <a:r>
              <a:rPr lang="en-IN" sz="1700" b="1" dirty="0"/>
              <a:t>, </a:t>
            </a:r>
            <a:r>
              <a:rPr lang="en-IN" sz="1700" b="1" dirty="0" err="1"/>
              <a:t>bowl_strike_rate</a:t>
            </a:r>
            <a:r>
              <a:rPr lang="en-IN" sz="1700" b="1" dirty="0"/>
              <a:t> from deliveries as d inner join(select bowler, count (bowler) as </a:t>
            </a:r>
            <a:r>
              <a:rPr lang="en-IN" sz="1700" b="1" dirty="0" err="1"/>
              <a:t>balls,sum</a:t>
            </a:r>
            <a:r>
              <a:rPr lang="en-IN" sz="1700" b="1" dirty="0"/>
              <a:t> (</a:t>
            </a:r>
            <a:r>
              <a:rPr lang="en-IN" sz="1700" b="1" dirty="0" err="1"/>
              <a:t>is_wicket</a:t>
            </a:r>
            <a:r>
              <a:rPr lang="en-IN" sz="1700" b="1" dirty="0"/>
              <a:t>) as </a:t>
            </a:r>
            <a:r>
              <a:rPr lang="en-IN" sz="1700" b="1" dirty="0" err="1"/>
              <a:t>total_wicket,round</a:t>
            </a:r>
            <a:r>
              <a:rPr lang="en-IN" sz="1700" b="1" dirty="0"/>
              <a:t>(((count (bowler)*1.0/ sum (</a:t>
            </a:r>
            <a:r>
              <a:rPr lang="en-IN" sz="1700" b="1" dirty="0" err="1"/>
              <a:t>is_wicket</a:t>
            </a:r>
            <a:r>
              <a:rPr lang="en-IN" sz="1700" b="1" dirty="0"/>
              <a:t>))), 2) as </a:t>
            </a:r>
            <a:r>
              <a:rPr lang="en-IN" sz="1700" b="1" dirty="0" err="1"/>
              <a:t>bowl_strike_rate</a:t>
            </a:r>
            <a:r>
              <a:rPr lang="en-IN" sz="1700" b="1" dirty="0"/>
              <a:t> from deliveries group by bowler having count (bowler)&gt;300 order by </a:t>
            </a:r>
            <a:r>
              <a:rPr lang="en-IN" sz="1700" b="1" dirty="0" err="1"/>
              <a:t>bowl_strike_rate</a:t>
            </a:r>
            <a:r>
              <a:rPr lang="en-IN" sz="1700" b="1" dirty="0"/>
              <a:t> </a:t>
            </a:r>
            <a:r>
              <a:rPr lang="en-IN" sz="1700" b="1" dirty="0" err="1"/>
              <a:t>asc</a:t>
            </a:r>
            <a:r>
              <a:rPr lang="en-IN" sz="1700" b="1" dirty="0"/>
              <a:t>) as b on </a:t>
            </a:r>
            <a:r>
              <a:rPr lang="en-IN" sz="1700" b="1" dirty="0" err="1"/>
              <a:t>d.batsman</a:t>
            </a:r>
            <a:r>
              <a:rPr lang="en-IN" sz="1700" b="1" dirty="0"/>
              <a:t> = </a:t>
            </a:r>
            <a:r>
              <a:rPr lang="en-IN" sz="1700" b="1" dirty="0" err="1"/>
              <a:t>b.bowler</a:t>
            </a:r>
            <a:r>
              <a:rPr lang="en-IN" sz="1700" b="1" dirty="0"/>
              <a:t> where not </a:t>
            </a:r>
            <a:r>
              <a:rPr lang="en-IN" sz="1700" b="1" dirty="0" err="1"/>
              <a:t>extras_type</a:t>
            </a:r>
            <a:r>
              <a:rPr lang="en-IN" sz="1700" b="1" dirty="0"/>
              <a:t>= 'wides' group by batsman, </a:t>
            </a:r>
            <a:r>
              <a:rPr lang="en-IN" sz="1700" b="1" dirty="0" err="1"/>
              <a:t>bowl_strike_rate</a:t>
            </a:r>
            <a:r>
              <a:rPr lang="en-IN" sz="1700" b="1" dirty="0"/>
              <a:t> having count (ball)&gt;=500 order by </a:t>
            </a:r>
            <a:r>
              <a:rPr lang="en-IN" sz="1700" b="1" dirty="0" err="1"/>
              <a:t>bats_strike_rate</a:t>
            </a:r>
            <a:r>
              <a:rPr lang="en-IN" sz="1700" b="1" dirty="0"/>
              <a:t> </a:t>
            </a:r>
            <a:r>
              <a:rPr lang="en-IN" sz="1700" b="1" dirty="0" err="1"/>
              <a:t>desc</a:t>
            </a:r>
            <a:r>
              <a:rPr lang="en-IN" sz="1700" b="1" dirty="0"/>
              <a:t>, </a:t>
            </a:r>
            <a:r>
              <a:rPr lang="en-IN" sz="1700" b="1" dirty="0" err="1"/>
              <a:t>bowl_strike_rate</a:t>
            </a:r>
            <a:r>
              <a:rPr lang="en-IN" sz="1700" b="1" dirty="0"/>
              <a:t> </a:t>
            </a:r>
            <a:r>
              <a:rPr lang="en-IN" sz="1700" b="1" dirty="0" err="1"/>
              <a:t>desc</a:t>
            </a:r>
            <a:r>
              <a:rPr lang="en-IN" sz="1700" b="1" dirty="0"/>
              <a:t> limit 10;</a:t>
            </a:r>
          </a:p>
        </p:txBody>
      </p:sp>
      <p:pic>
        <p:nvPicPr>
          <p:cNvPr id="6" name="Content Placeholder 5">
            <a:extLst>
              <a:ext uri="{FF2B5EF4-FFF2-40B4-BE49-F238E27FC236}">
                <a16:creationId xmlns:a16="http://schemas.microsoft.com/office/drawing/2014/main" id="{9F110150-1FC6-4F93-C07D-638569E0D6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3076" y="1643743"/>
            <a:ext cx="4891768" cy="4822371"/>
          </a:xfrm>
          <a:ln>
            <a:solidFill>
              <a:schemeClr val="tx1"/>
            </a:solidFill>
          </a:ln>
        </p:spPr>
      </p:pic>
    </p:spTree>
    <p:extLst>
      <p:ext uri="{BB962C8B-B14F-4D97-AF65-F5344CB8AC3E}">
        <p14:creationId xmlns:p14="http://schemas.microsoft.com/office/powerpoint/2010/main" val="333002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DD97-98EA-666C-3182-56002A5B4D4D}"/>
              </a:ext>
            </a:extLst>
          </p:cNvPr>
          <p:cNvSpPr>
            <a:spLocks noGrp="1"/>
          </p:cNvSpPr>
          <p:nvPr>
            <p:ph type="title"/>
          </p:nvPr>
        </p:nvSpPr>
        <p:spPr/>
        <p:txBody>
          <a:bodyPr>
            <a:normAutofit/>
          </a:bodyPr>
          <a:lstStyle/>
          <a:p>
            <a:r>
              <a:rPr lang="en-IN" b="1" dirty="0">
                <a:highlight>
                  <a:srgbClr val="00FF00"/>
                </a:highlight>
              </a:rPr>
              <a:t>BAR CHART OF ALL-ROUNDER PLAYERS</a:t>
            </a:r>
          </a:p>
        </p:txBody>
      </p:sp>
      <p:pic>
        <p:nvPicPr>
          <p:cNvPr id="7" name="Content Placeholder 6">
            <a:extLst>
              <a:ext uri="{FF2B5EF4-FFF2-40B4-BE49-F238E27FC236}">
                <a16:creationId xmlns:a16="http://schemas.microsoft.com/office/drawing/2014/main" id="{C89DBA78-8CCE-CE47-584C-B1B89D2D6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143" y="1447800"/>
            <a:ext cx="9514114" cy="5072743"/>
          </a:xfrm>
          <a:ln>
            <a:solidFill>
              <a:schemeClr val="tx1"/>
            </a:solidFill>
          </a:ln>
        </p:spPr>
      </p:pic>
    </p:spTree>
    <p:extLst>
      <p:ext uri="{BB962C8B-B14F-4D97-AF65-F5344CB8AC3E}">
        <p14:creationId xmlns:p14="http://schemas.microsoft.com/office/powerpoint/2010/main" val="3403234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EDA1-93F9-C80A-F3AB-916DDF646591}"/>
              </a:ext>
            </a:extLst>
          </p:cNvPr>
          <p:cNvSpPr>
            <a:spLocks noGrp="1"/>
          </p:cNvSpPr>
          <p:nvPr>
            <p:ph type="title"/>
          </p:nvPr>
        </p:nvSpPr>
        <p:spPr>
          <a:xfrm>
            <a:off x="1905000" y="653143"/>
            <a:ext cx="4288972" cy="664028"/>
          </a:xfrm>
        </p:spPr>
        <p:txBody>
          <a:bodyPr/>
          <a:lstStyle/>
          <a:p>
            <a:r>
              <a:rPr lang="en-IN" dirty="0">
                <a:highlight>
                  <a:srgbClr val="808080"/>
                </a:highlight>
              </a:rPr>
              <a:t>WICKETKEEPER</a:t>
            </a:r>
            <a:r>
              <a:rPr lang="en-IN" dirty="0">
                <a:highlight>
                  <a:srgbClr val="00FF00"/>
                </a:highlight>
              </a:rPr>
              <a:t> </a:t>
            </a:r>
          </a:p>
        </p:txBody>
      </p:sp>
      <p:sp>
        <p:nvSpPr>
          <p:cNvPr id="3" name="Content Placeholder 2">
            <a:extLst>
              <a:ext uri="{FF2B5EF4-FFF2-40B4-BE49-F238E27FC236}">
                <a16:creationId xmlns:a16="http://schemas.microsoft.com/office/drawing/2014/main" id="{297A3384-4216-EC6F-BFBA-0179F262CC0E}"/>
              </a:ext>
            </a:extLst>
          </p:cNvPr>
          <p:cNvSpPr>
            <a:spLocks noGrp="1"/>
          </p:cNvSpPr>
          <p:nvPr>
            <p:ph idx="1"/>
          </p:nvPr>
        </p:nvSpPr>
        <p:spPr>
          <a:xfrm>
            <a:off x="1981199" y="1513114"/>
            <a:ext cx="9775371" cy="5181600"/>
          </a:xfrm>
        </p:spPr>
        <p:txBody>
          <a:bodyPr>
            <a:noAutofit/>
          </a:bodyPr>
          <a:lstStyle/>
          <a:p>
            <a:pPr marL="0" indent="0">
              <a:buNone/>
            </a:pPr>
            <a:r>
              <a:rPr lang="en-US" sz="2000" b="1" dirty="0">
                <a:highlight>
                  <a:srgbClr val="00FF00"/>
                </a:highlight>
              </a:rPr>
              <a:t>﻿1.Wicketkeeping Skills: </a:t>
            </a:r>
            <a:r>
              <a:rPr lang="en-US" b="1" dirty="0"/>
              <a:t>The primary criterion is the wicketkeeper's ability toper form well behind the stumps. This includes excellent catching, stumping, and general wicket keeping techniques. A wicket keeper who can take sharp catches and effect quick stumpings can create crucial break throughs for the team.</a:t>
            </a:r>
          </a:p>
          <a:p>
            <a:pPr marL="0" indent="0">
              <a:buNone/>
            </a:pPr>
            <a:r>
              <a:rPr lang="en-US" sz="2000" b="1" dirty="0">
                <a:highlight>
                  <a:srgbClr val="00FF00"/>
                </a:highlight>
              </a:rPr>
              <a:t>2.Batting Ability: </a:t>
            </a:r>
            <a:r>
              <a:rPr lang="en-US" b="1" dirty="0"/>
              <a:t>In T20 cricket, every player's contribution with the bat is essential. A wicket keeper who can also contribute significantly with the bat adds depth to the team's batting lineup. Look for wicket keepers with a good strike rate, ability to score quick runs, and adaptability to different match situations.</a:t>
            </a:r>
          </a:p>
          <a:p>
            <a:pPr marL="0" indent="0">
              <a:buNone/>
            </a:pPr>
            <a:r>
              <a:rPr lang="en-US" sz="2000" b="1" dirty="0">
                <a:highlight>
                  <a:srgbClr val="00FF00"/>
                </a:highlight>
              </a:rPr>
              <a:t>3.Bowling Ability: </a:t>
            </a:r>
            <a:r>
              <a:rPr lang="en-US" b="1" dirty="0"/>
              <a:t>T20 wicketkeeper should have a reliable bowling arm, offering varied deliveries, good economy, and wicket-taking ability. Their experience, adaptability, and fielding skills are crucial, along with maintaining fitness for a dual role efficiently.</a:t>
            </a:r>
          </a:p>
          <a:p>
            <a:pPr marL="0" indent="0">
              <a:buNone/>
            </a:pPr>
            <a:r>
              <a:rPr lang="en-US" sz="2000" b="1" dirty="0">
                <a:highlight>
                  <a:srgbClr val="00FF00"/>
                </a:highlight>
              </a:rPr>
              <a:t>4.Decision-Making Expertise: </a:t>
            </a:r>
            <a:r>
              <a:rPr lang="en-US" b="1" dirty="0"/>
              <a:t>A wicket keeper in cricket is expected to have the ability to make decisions on LBW (Leg Before Wicket), </a:t>
            </a:r>
            <a:r>
              <a:rPr lang="en-US" b="1" dirty="0" err="1"/>
              <a:t>wides</a:t>
            </a:r>
            <a:r>
              <a:rPr lang="en-US" b="1" dirty="0"/>
              <a:t>, and reviews behind the stumps These decisions are crucial in the field and contribute significantly to the matches.</a:t>
            </a:r>
            <a:endParaRPr lang="en-IN" b="1" dirty="0"/>
          </a:p>
        </p:txBody>
      </p:sp>
    </p:spTree>
    <p:extLst>
      <p:ext uri="{BB962C8B-B14F-4D97-AF65-F5344CB8AC3E}">
        <p14:creationId xmlns:p14="http://schemas.microsoft.com/office/powerpoint/2010/main" val="2503959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8036-07CD-A589-3545-774A845C68A6}"/>
              </a:ext>
            </a:extLst>
          </p:cNvPr>
          <p:cNvSpPr>
            <a:spLocks noGrp="1"/>
          </p:cNvSpPr>
          <p:nvPr>
            <p:ph type="title"/>
          </p:nvPr>
        </p:nvSpPr>
        <p:spPr>
          <a:xfrm>
            <a:off x="1752600" y="674795"/>
            <a:ext cx="9198429" cy="629054"/>
          </a:xfrm>
        </p:spPr>
        <p:txBody>
          <a:bodyPr>
            <a:noAutofit/>
          </a:bodyPr>
          <a:lstStyle/>
          <a:p>
            <a:r>
              <a:rPr lang="en-IN" sz="3000" b="1" dirty="0">
                <a:highlight>
                  <a:srgbClr val="C0C0C0"/>
                </a:highlight>
              </a:rPr>
              <a:t>VISUAL REPRESENTATION IN THE FORM OF CHARTS </a:t>
            </a:r>
          </a:p>
        </p:txBody>
      </p:sp>
      <p:pic>
        <p:nvPicPr>
          <p:cNvPr id="5" name="Content Placeholder 4" descr="aaa">
            <a:extLst>
              <a:ext uri="{FF2B5EF4-FFF2-40B4-BE49-F238E27FC236}">
                <a16:creationId xmlns:a16="http://schemas.microsoft.com/office/drawing/2014/main" id="{2C5CCEB8-33D3-8970-B817-11F342ED01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056" y="1491341"/>
            <a:ext cx="3227561" cy="2472553"/>
          </a:xfrm>
          <a:ln>
            <a:solidFill>
              <a:schemeClr val="tx1"/>
            </a:solidFill>
          </a:ln>
        </p:spPr>
      </p:pic>
      <p:pic>
        <p:nvPicPr>
          <p:cNvPr id="7" name="Picture 6">
            <a:extLst>
              <a:ext uri="{FF2B5EF4-FFF2-40B4-BE49-F238E27FC236}">
                <a16:creationId xmlns:a16="http://schemas.microsoft.com/office/drawing/2014/main" id="{69614E45-94D7-4276-83FA-572FC57376CE}"/>
              </a:ext>
            </a:extLst>
          </p:cNvPr>
          <p:cNvPicPr>
            <a:picLocks noChangeAspect="1"/>
          </p:cNvPicPr>
          <p:nvPr/>
        </p:nvPicPr>
        <p:blipFill>
          <a:blip r:embed="rId4"/>
          <a:stretch>
            <a:fillRect/>
          </a:stretch>
        </p:blipFill>
        <p:spPr>
          <a:xfrm>
            <a:off x="179558" y="1500059"/>
            <a:ext cx="1115841" cy="258561"/>
          </a:xfrm>
          <a:prstGeom prst="rect">
            <a:avLst/>
          </a:prstGeom>
        </p:spPr>
      </p:pic>
      <p:pic>
        <p:nvPicPr>
          <p:cNvPr id="8" name="Content Placeholder 6">
            <a:extLst>
              <a:ext uri="{FF2B5EF4-FFF2-40B4-BE49-F238E27FC236}">
                <a16:creationId xmlns:a16="http://schemas.microsoft.com/office/drawing/2014/main" id="{EAEED5DD-03E5-8B18-5B7A-2FCA17BC488E}"/>
              </a:ext>
            </a:extLst>
          </p:cNvPr>
          <p:cNvPicPr>
            <a:picLocks noChangeAspect="1"/>
          </p:cNvPicPr>
          <p:nvPr/>
        </p:nvPicPr>
        <p:blipFill>
          <a:blip r:embed="rId5"/>
          <a:stretch>
            <a:fillRect/>
          </a:stretch>
        </p:blipFill>
        <p:spPr>
          <a:xfrm>
            <a:off x="3412616" y="1491342"/>
            <a:ext cx="4165947" cy="2472552"/>
          </a:xfrm>
          <a:prstGeom prst="rect">
            <a:avLst/>
          </a:prstGeom>
          <a:ln>
            <a:solidFill>
              <a:schemeClr val="tx1"/>
            </a:solidFill>
          </a:ln>
        </p:spPr>
      </p:pic>
      <p:pic>
        <p:nvPicPr>
          <p:cNvPr id="10" name="Picture 9">
            <a:extLst>
              <a:ext uri="{FF2B5EF4-FFF2-40B4-BE49-F238E27FC236}">
                <a16:creationId xmlns:a16="http://schemas.microsoft.com/office/drawing/2014/main" id="{FB344A73-ECFC-13DD-3452-9F55E16E30A0}"/>
              </a:ext>
            </a:extLst>
          </p:cNvPr>
          <p:cNvPicPr>
            <a:picLocks noChangeAspect="1"/>
          </p:cNvPicPr>
          <p:nvPr/>
        </p:nvPicPr>
        <p:blipFill>
          <a:blip r:embed="rId6"/>
          <a:stretch>
            <a:fillRect/>
          </a:stretch>
        </p:blipFill>
        <p:spPr>
          <a:xfrm>
            <a:off x="3450665" y="1500060"/>
            <a:ext cx="1230192" cy="287979"/>
          </a:xfrm>
          <a:prstGeom prst="rect">
            <a:avLst/>
          </a:prstGeom>
        </p:spPr>
      </p:pic>
      <p:pic>
        <p:nvPicPr>
          <p:cNvPr id="11" name="Content Placeholder 4">
            <a:extLst>
              <a:ext uri="{FF2B5EF4-FFF2-40B4-BE49-F238E27FC236}">
                <a16:creationId xmlns:a16="http://schemas.microsoft.com/office/drawing/2014/main" id="{5239AB98-B6DE-5C0C-6C79-CCBC0336D0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4059" y="1491343"/>
            <a:ext cx="4582885" cy="2472553"/>
          </a:xfrm>
          <a:prstGeom prst="rect">
            <a:avLst/>
          </a:prstGeom>
          <a:ln>
            <a:solidFill>
              <a:schemeClr val="tx1"/>
            </a:solidFill>
          </a:ln>
        </p:spPr>
      </p:pic>
      <p:pic>
        <p:nvPicPr>
          <p:cNvPr id="14" name="Picture 13">
            <a:extLst>
              <a:ext uri="{FF2B5EF4-FFF2-40B4-BE49-F238E27FC236}">
                <a16:creationId xmlns:a16="http://schemas.microsoft.com/office/drawing/2014/main" id="{CF4BA22F-6FAB-A465-631C-A484596F78F0}"/>
              </a:ext>
            </a:extLst>
          </p:cNvPr>
          <p:cNvPicPr>
            <a:picLocks noChangeAspect="1"/>
          </p:cNvPicPr>
          <p:nvPr/>
        </p:nvPicPr>
        <p:blipFill>
          <a:blip r:embed="rId8"/>
          <a:stretch>
            <a:fillRect/>
          </a:stretch>
        </p:blipFill>
        <p:spPr>
          <a:xfrm>
            <a:off x="7622107" y="1507144"/>
            <a:ext cx="1053808" cy="198172"/>
          </a:xfrm>
          <a:prstGeom prst="rect">
            <a:avLst/>
          </a:prstGeom>
        </p:spPr>
      </p:pic>
      <p:pic>
        <p:nvPicPr>
          <p:cNvPr id="15" name="Content Placeholder 4">
            <a:extLst>
              <a:ext uri="{FF2B5EF4-FFF2-40B4-BE49-F238E27FC236}">
                <a16:creationId xmlns:a16="http://schemas.microsoft.com/office/drawing/2014/main" id="{4EE97386-9ADA-E183-661A-909A082660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057" y="3963894"/>
            <a:ext cx="3227560" cy="2894106"/>
          </a:xfrm>
          <a:prstGeom prst="rect">
            <a:avLst/>
          </a:prstGeom>
          <a:ln>
            <a:solidFill>
              <a:schemeClr val="tx1"/>
            </a:solidFill>
          </a:ln>
        </p:spPr>
      </p:pic>
      <p:pic>
        <p:nvPicPr>
          <p:cNvPr id="17" name="Picture 16">
            <a:extLst>
              <a:ext uri="{FF2B5EF4-FFF2-40B4-BE49-F238E27FC236}">
                <a16:creationId xmlns:a16="http://schemas.microsoft.com/office/drawing/2014/main" id="{8E88C1BF-6764-6D44-E931-BD62D3853FD3}"/>
              </a:ext>
            </a:extLst>
          </p:cNvPr>
          <p:cNvPicPr>
            <a:picLocks noChangeAspect="1"/>
          </p:cNvPicPr>
          <p:nvPr/>
        </p:nvPicPr>
        <p:blipFill>
          <a:blip r:embed="rId10"/>
          <a:stretch>
            <a:fillRect/>
          </a:stretch>
        </p:blipFill>
        <p:spPr>
          <a:xfrm>
            <a:off x="179559" y="3963894"/>
            <a:ext cx="1680746" cy="173392"/>
          </a:xfrm>
          <a:prstGeom prst="rect">
            <a:avLst/>
          </a:prstGeom>
        </p:spPr>
      </p:pic>
      <p:pic>
        <p:nvPicPr>
          <p:cNvPr id="18" name="Content Placeholder 4">
            <a:extLst>
              <a:ext uri="{FF2B5EF4-FFF2-40B4-BE49-F238E27FC236}">
                <a16:creationId xmlns:a16="http://schemas.microsoft.com/office/drawing/2014/main" id="{3B79432C-527A-7CC2-16D0-76B1353DAF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2617" y="3964608"/>
            <a:ext cx="4160449" cy="2893391"/>
          </a:xfrm>
          <a:prstGeom prst="rect">
            <a:avLst/>
          </a:prstGeom>
          <a:ln>
            <a:solidFill>
              <a:schemeClr val="tx1"/>
            </a:solidFill>
          </a:ln>
        </p:spPr>
      </p:pic>
      <p:pic>
        <p:nvPicPr>
          <p:cNvPr id="20" name="Picture 19">
            <a:extLst>
              <a:ext uri="{FF2B5EF4-FFF2-40B4-BE49-F238E27FC236}">
                <a16:creationId xmlns:a16="http://schemas.microsoft.com/office/drawing/2014/main" id="{A28167B0-7F28-7995-02C3-9703C287B22B}"/>
              </a:ext>
            </a:extLst>
          </p:cNvPr>
          <p:cNvPicPr>
            <a:picLocks noChangeAspect="1"/>
          </p:cNvPicPr>
          <p:nvPr/>
        </p:nvPicPr>
        <p:blipFill>
          <a:blip r:embed="rId12"/>
          <a:stretch>
            <a:fillRect/>
          </a:stretch>
        </p:blipFill>
        <p:spPr>
          <a:xfrm>
            <a:off x="3423610" y="3963894"/>
            <a:ext cx="1878302" cy="196060"/>
          </a:xfrm>
          <a:prstGeom prst="rect">
            <a:avLst/>
          </a:prstGeom>
        </p:spPr>
      </p:pic>
      <p:pic>
        <p:nvPicPr>
          <p:cNvPr id="21" name="Content Placeholder 6">
            <a:extLst>
              <a:ext uri="{FF2B5EF4-FFF2-40B4-BE49-F238E27FC236}">
                <a16:creationId xmlns:a16="http://schemas.microsoft.com/office/drawing/2014/main" id="{C642147A-4F9C-D0A9-1F42-3377BF93D1D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73067" y="3963894"/>
            <a:ext cx="4618934" cy="2894105"/>
          </a:xfrm>
          <a:prstGeom prst="rect">
            <a:avLst/>
          </a:prstGeom>
          <a:ln>
            <a:solidFill>
              <a:schemeClr val="tx1"/>
            </a:solidFill>
          </a:ln>
        </p:spPr>
      </p:pic>
      <p:pic>
        <p:nvPicPr>
          <p:cNvPr id="23" name="Picture 22">
            <a:extLst>
              <a:ext uri="{FF2B5EF4-FFF2-40B4-BE49-F238E27FC236}">
                <a16:creationId xmlns:a16="http://schemas.microsoft.com/office/drawing/2014/main" id="{70CC101A-F8BB-3B96-B02F-45050A3EF28E}"/>
              </a:ext>
            </a:extLst>
          </p:cNvPr>
          <p:cNvPicPr>
            <a:picLocks noChangeAspect="1"/>
          </p:cNvPicPr>
          <p:nvPr/>
        </p:nvPicPr>
        <p:blipFill>
          <a:blip r:embed="rId14"/>
          <a:stretch>
            <a:fillRect/>
          </a:stretch>
        </p:blipFill>
        <p:spPr>
          <a:xfrm>
            <a:off x="7573067" y="3984397"/>
            <a:ext cx="1102848" cy="193054"/>
          </a:xfrm>
          <a:prstGeom prst="rect">
            <a:avLst/>
          </a:prstGeom>
        </p:spPr>
      </p:pic>
    </p:spTree>
    <p:extLst>
      <p:ext uri="{BB962C8B-B14F-4D97-AF65-F5344CB8AC3E}">
        <p14:creationId xmlns:p14="http://schemas.microsoft.com/office/powerpoint/2010/main" val="138919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CB0F-E1D1-B00C-5D2A-B69CFDBD4F29}"/>
              </a:ext>
            </a:extLst>
          </p:cNvPr>
          <p:cNvSpPr>
            <a:spLocks noGrp="1"/>
          </p:cNvSpPr>
          <p:nvPr>
            <p:ph type="title"/>
          </p:nvPr>
        </p:nvSpPr>
        <p:spPr>
          <a:xfrm>
            <a:off x="1774371" y="609600"/>
            <a:ext cx="9546771" cy="696686"/>
          </a:xfrm>
        </p:spPr>
        <p:txBody>
          <a:bodyPr>
            <a:noAutofit/>
          </a:bodyPr>
          <a:lstStyle/>
          <a:p>
            <a:r>
              <a:rPr lang="en-IN" sz="3200" b="1" dirty="0">
                <a:highlight>
                  <a:srgbClr val="C0C0C0"/>
                </a:highlight>
              </a:rPr>
              <a:t>VISUAL REPRESENTATION IN THE FORM OF TABLES</a:t>
            </a:r>
          </a:p>
        </p:txBody>
      </p:sp>
      <p:pic>
        <p:nvPicPr>
          <p:cNvPr id="4" name="Content Placeholder 38">
            <a:extLst>
              <a:ext uri="{FF2B5EF4-FFF2-40B4-BE49-F238E27FC236}">
                <a16:creationId xmlns:a16="http://schemas.microsoft.com/office/drawing/2014/main" id="{72AF1C65-85DC-4564-279A-2A8DD60D0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45" y="1306286"/>
            <a:ext cx="3748269" cy="2394857"/>
          </a:xfrm>
          <a:ln>
            <a:solidFill>
              <a:schemeClr val="tx1"/>
            </a:solidFill>
          </a:ln>
        </p:spPr>
      </p:pic>
      <p:pic>
        <p:nvPicPr>
          <p:cNvPr id="5" name="Content Placeholder 5">
            <a:extLst>
              <a:ext uri="{FF2B5EF4-FFF2-40B4-BE49-F238E27FC236}">
                <a16:creationId xmlns:a16="http://schemas.microsoft.com/office/drawing/2014/main" id="{9D456FFC-10AE-24CC-7778-8BB374843CA8}"/>
              </a:ext>
            </a:extLst>
          </p:cNvPr>
          <p:cNvPicPr>
            <a:picLocks noChangeAspect="1"/>
          </p:cNvPicPr>
          <p:nvPr/>
        </p:nvPicPr>
        <p:blipFill>
          <a:blip r:embed="rId3"/>
          <a:stretch>
            <a:fillRect/>
          </a:stretch>
        </p:blipFill>
        <p:spPr>
          <a:xfrm>
            <a:off x="3951515" y="1306286"/>
            <a:ext cx="3929742" cy="2394857"/>
          </a:xfrm>
          <a:prstGeom prst="rect">
            <a:avLst/>
          </a:prstGeom>
          <a:ln>
            <a:solidFill>
              <a:schemeClr val="tx1"/>
            </a:solidFill>
          </a:ln>
        </p:spPr>
      </p:pic>
      <p:pic>
        <p:nvPicPr>
          <p:cNvPr id="6" name="Content Placeholder 5">
            <a:extLst>
              <a:ext uri="{FF2B5EF4-FFF2-40B4-BE49-F238E27FC236}">
                <a16:creationId xmlns:a16="http://schemas.microsoft.com/office/drawing/2014/main" id="{A1BB6887-A413-055D-556B-BC4E9845A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256" y="1306286"/>
            <a:ext cx="4310743" cy="2394858"/>
          </a:xfrm>
          <a:prstGeom prst="rect">
            <a:avLst/>
          </a:prstGeom>
          <a:ln>
            <a:solidFill>
              <a:schemeClr val="tx1"/>
            </a:solidFill>
          </a:ln>
        </p:spPr>
      </p:pic>
      <p:pic>
        <p:nvPicPr>
          <p:cNvPr id="7" name="Content Placeholder 5">
            <a:extLst>
              <a:ext uri="{FF2B5EF4-FFF2-40B4-BE49-F238E27FC236}">
                <a16:creationId xmlns:a16="http://schemas.microsoft.com/office/drawing/2014/main" id="{DBBB3832-2D53-1950-E54A-59D409F351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245" y="3701143"/>
            <a:ext cx="3748269" cy="3156857"/>
          </a:xfrm>
          <a:prstGeom prst="rect">
            <a:avLst/>
          </a:prstGeom>
          <a:ln>
            <a:solidFill>
              <a:schemeClr val="tx1"/>
            </a:solidFill>
          </a:ln>
        </p:spPr>
      </p:pic>
      <p:pic>
        <p:nvPicPr>
          <p:cNvPr id="8" name="Content Placeholder 5">
            <a:extLst>
              <a:ext uri="{FF2B5EF4-FFF2-40B4-BE49-F238E27FC236}">
                <a16:creationId xmlns:a16="http://schemas.microsoft.com/office/drawing/2014/main" id="{E0FBD35C-EA75-DEFA-475C-D1CA102CB3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1513" y="3701143"/>
            <a:ext cx="3929742" cy="3156857"/>
          </a:xfrm>
          <a:prstGeom prst="rect">
            <a:avLst/>
          </a:prstGeom>
          <a:ln>
            <a:solidFill>
              <a:schemeClr val="tx1"/>
            </a:solidFill>
          </a:ln>
        </p:spPr>
      </p:pic>
      <p:pic>
        <p:nvPicPr>
          <p:cNvPr id="9" name="Content Placeholder 5">
            <a:extLst>
              <a:ext uri="{FF2B5EF4-FFF2-40B4-BE49-F238E27FC236}">
                <a16:creationId xmlns:a16="http://schemas.microsoft.com/office/drawing/2014/main" id="{6E50AA7E-EE09-6B53-205C-5CE558C2ED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1254" y="3690254"/>
            <a:ext cx="4310743" cy="3167745"/>
          </a:xfrm>
          <a:prstGeom prst="rect">
            <a:avLst/>
          </a:prstGeom>
          <a:ln>
            <a:solidFill>
              <a:schemeClr val="tx1"/>
            </a:solidFill>
          </a:ln>
        </p:spPr>
      </p:pic>
      <p:pic>
        <p:nvPicPr>
          <p:cNvPr id="10" name="Picture 9">
            <a:extLst>
              <a:ext uri="{FF2B5EF4-FFF2-40B4-BE49-F238E27FC236}">
                <a16:creationId xmlns:a16="http://schemas.microsoft.com/office/drawing/2014/main" id="{92B556B3-91AC-977F-582F-8E3F1BD267D6}"/>
              </a:ext>
            </a:extLst>
          </p:cNvPr>
          <p:cNvPicPr>
            <a:picLocks noChangeAspect="1"/>
          </p:cNvPicPr>
          <p:nvPr/>
        </p:nvPicPr>
        <p:blipFill>
          <a:blip r:embed="rId8"/>
          <a:stretch>
            <a:fillRect/>
          </a:stretch>
        </p:blipFill>
        <p:spPr>
          <a:xfrm>
            <a:off x="511630" y="1494126"/>
            <a:ext cx="783771" cy="180743"/>
          </a:xfrm>
          <a:prstGeom prst="rect">
            <a:avLst/>
          </a:prstGeom>
        </p:spPr>
      </p:pic>
      <p:pic>
        <p:nvPicPr>
          <p:cNvPr id="11" name="Picture 10">
            <a:extLst>
              <a:ext uri="{FF2B5EF4-FFF2-40B4-BE49-F238E27FC236}">
                <a16:creationId xmlns:a16="http://schemas.microsoft.com/office/drawing/2014/main" id="{E9AC882E-E74D-5340-6342-5DE48A6263AF}"/>
              </a:ext>
            </a:extLst>
          </p:cNvPr>
          <p:cNvPicPr>
            <a:picLocks noChangeAspect="1"/>
          </p:cNvPicPr>
          <p:nvPr/>
        </p:nvPicPr>
        <p:blipFill>
          <a:blip r:embed="rId9"/>
          <a:stretch>
            <a:fillRect/>
          </a:stretch>
        </p:blipFill>
        <p:spPr>
          <a:xfrm>
            <a:off x="3988335" y="1452730"/>
            <a:ext cx="1005751" cy="235439"/>
          </a:xfrm>
          <a:prstGeom prst="rect">
            <a:avLst/>
          </a:prstGeom>
        </p:spPr>
      </p:pic>
      <p:pic>
        <p:nvPicPr>
          <p:cNvPr id="12" name="Picture 11">
            <a:extLst>
              <a:ext uri="{FF2B5EF4-FFF2-40B4-BE49-F238E27FC236}">
                <a16:creationId xmlns:a16="http://schemas.microsoft.com/office/drawing/2014/main" id="{E524FA21-D1E0-E495-2C43-C62467120F19}"/>
              </a:ext>
            </a:extLst>
          </p:cNvPr>
          <p:cNvPicPr>
            <a:picLocks noChangeAspect="1"/>
          </p:cNvPicPr>
          <p:nvPr/>
        </p:nvPicPr>
        <p:blipFill>
          <a:blip r:embed="rId10"/>
          <a:stretch>
            <a:fillRect/>
          </a:stretch>
        </p:blipFill>
        <p:spPr>
          <a:xfrm>
            <a:off x="8251021" y="1464963"/>
            <a:ext cx="1053808" cy="198172"/>
          </a:xfrm>
          <a:prstGeom prst="rect">
            <a:avLst/>
          </a:prstGeom>
        </p:spPr>
      </p:pic>
      <p:pic>
        <p:nvPicPr>
          <p:cNvPr id="13" name="Picture 12">
            <a:extLst>
              <a:ext uri="{FF2B5EF4-FFF2-40B4-BE49-F238E27FC236}">
                <a16:creationId xmlns:a16="http://schemas.microsoft.com/office/drawing/2014/main" id="{AC9B4B41-5F44-4F54-2A6A-4C755B93C3EF}"/>
              </a:ext>
            </a:extLst>
          </p:cNvPr>
          <p:cNvPicPr>
            <a:picLocks noChangeAspect="1"/>
          </p:cNvPicPr>
          <p:nvPr/>
        </p:nvPicPr>
        <p:blipFill>
          <a:blip r:embed="rId11"/>
          <a:stretch>
            <a:fillRect/>
          </a:stretch>
        </p:blipFill>
        <p:spPr>
          <a:xfrm>
            <a:off x="305898" y="3955798"/>
            <a:ext cx="1680746" cy="228853"/>
          </a:xfrm>
          <a:prstGeom prst="rect">
            <a:avLst/>
          </a:prstGeom>
        </p:spPr>
      </p:pic>
      <p:pic>
        <p:nvPicPr>
          <p:cNvPr id="14" name="Picture 13">
            <a:extLst>
              <a:ext uri="{FF2B5EF4-FFF2-40B4-BE49-F238E27FC236}">
                <a16:creationId xmlns:a16="http://schemas.microsoft.com/office/drawing/2014/main" id="{261CD3DA-97D5-D9C2-10EA-0EAE56CC8E8C}"/>
              </a:ext>
            </a:extLst>
          </p:cNvPr>
          <p:cNvPicPr>
            <a:picLocks noChangeAspect="1"/>
          </p:cNvPicPr>
          <p:nvPr/>
        </p:nvPicPr>
        <p:blipFill>
          <a:blip r:embed="rId12"/>
          <a:stretch>
            <a:fillRect/>
          </a:stretch>
        </p:blipFill>
        <p:spPr>
          <a:xfrm>
            <a:off x="4054167" y="3949332"/>
            <a:ext cx="1878302" cy="196060"/>
          </a:xfrm>
          <a:prstGeom prst="rect">
            <a:avLst/>
          </a:prstGeom>
        </p:spPr>
      </p:pic>
      <p:pic>
        <p:nvPicPr>
          <p:cNvPr id="15" name="Picture 14">
            <a:extLst>
              <a:ext uri="{FF2B5EF4-FFF2-40B4-BE49-F238E27FC236}">
                <a16:creationId xmlns:a16="http://schemas.microsoft.com/office/drawing/2014/main" id="{709571CD-E382-D04C-691B-EE7C67A40CE4}"/>
              </a:ext>
            </a:extLst>
          </p:cNvPr>
          <p:cNvPicPr>
            <a:picLocks noChangeAspect="1"/>
          </p:cNvPicPr>
          <p:nvPr/>
        </p:nvPicPr>
        <p:blipFill>
          <a:blip r:embed="rId13"/>
          <a:stretch>
            <a:fillRect/>
          </a:stretch>
        </p:blipFill>
        <p:spPr>
          <a:xfrm>
            <a:off x="8071349" y="3920959"/>
            <a:ext cx="1102848" cy="219859"/>
          </a:xfrm>
          <a:prstGeom prst="rect">
            <a:avLst/>
          </a:prstGeom>
        </p:spPr>
      </p:pic>
    </p:spTree>
    <p:extLst>
      <p:ext uri="{BB962C8B-B14F-4D97-AF65-F5344CB8AC3E}">
        <p14:creationId xmlns:p14="http://schemas.microsoft.com/office/powerpoint/2010/main" val="337523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F8BB-10FC-0F5A-88DF-43466FECC314}"/>
              </a:ext>
            </a:extLst>
          </p:cNvPr>
          <p:cNvSpPr>
            <a:spLocks noGrp="1"/>
          </p:cNvSpPr>
          <p:nvPr>
            <p:ph type="title"/>
          </p:nvPr>
        </p:nvSpPr>
        <p:spPr/>
        <p:txBody>
          <a:bodyPr>
            <a:noAutofit/>
          </a:bodyPr>
          <a:lstStyle/>
          <a:p>
            <a:r>
              <a:rPr lang="en-IN" sz="8800" b="1" dirty="0">
                <a:highlight>
                  <a:srgbClr val="C0C0C0"/>
                </a:highlight>
              </a:rPr>
              <a:t>ADDITIONAL QUESTIONS FOR FINAL ASSESMENT</a:t>
            </a:r>
          </a:p>
        </p:txBody>
      </p:sp>
    </p:spTree>
    <p:extLst>
      <p:ext uri="{BB962C8B-B14F-4D97-AF65-F5344CB8AC3E}">
        <p14:creationId xmlns:p14="http://schemas.microsoft.com/office/powerpoint/2010/main" val="1335552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CF6E-F90F-F54B-D842-50FF8FC34ED2}"/>
              </a:ext>
            </a:extLst>
          </p:cNvPr>
          <p:cNvSpPr>
            <a:spLocks noGrp="1"/>
          </p:cNvSpPr>
          <p:nvPr>
            <p:ph type="title"/>
          </p:nvPr>
        </p:nvSpPr>
        <p:spPr/>
        <p:txBody>
          <a:bodyPr/>
          <a:lstStyle/>
          <a:p>
            <a:r>
              <a:rPr lang="en-US" b="1" dirty="0">
                <a:highlight>
                  <a:srgbClr val="00FF00"/>
                </a:highlight>
              </a:rPr>
              <a:t>1. Get the count of cities that have hosted an IPL match</a:t>
            </a:r>
            <a:endParaRPr lang="en-IN" b="1" dirty="0">
              <a:highlight>
                <a:srgbClr val="00FF00"/>
              </a:highlight>
            </a:endParaRPr>
          </a:p>
        </p:txBody>
      </p:sp>
      <p:sp>
        <p:nvSpPr>
          <p:cNvPr id="3" name="Content Placeholder 2">
            <a:extLst>
              <a:ext uri="{FF2B5EF4-FFF2-40B4-BE49-F238E27FC236}">
                <a16:creationId xmlns:a16="http://schemas.microsoft.com/office/drawing/2014/main" id="{44D5D3A3-505C-1F62-BDC2-512B6CB31552}"/>
              </a:ext>
            </a:extLst>
          </p:cNvPr>
          <p:cNvSpPr>
            <a:spLocks noGrp="1"/>
          </p:cNvSpPr>
          <p:nvPr>
            <p:ph idx="1"/>
          </p:nvPr>
        </p:nvSpPr>
        <p:spPr>
          <a:xfrm>
            <a:off x="2678433" y="1905000"/>
            <a:ext cx="5224596" cy="1045029"/>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b="1" dirty="0"/>
              <a:t>select count(distinct city) as </a:t>
            </a:r>
            <a:r>
              <a:rPr lang="en-US" sz="2000" b="1" dirty="0" err="1"/>
              <a:t>city_count</a:t>
            </a:r>
            <a:endParaRPr lang="en-US" sz="2000" b="1" dirty="0"/>
          </a:p>
          <a:p>
            <a:pPr marL="0" indent="0">
              <a:buNone/>
            </a:pPr>
            <a:r>
              <a:rPr lang="en-US" sz="2000" b="1" dirty="0"/>
              <a:t>from matches;</a:t>
            </a:r>
          </a:p>
          <a:p>
            <a:pPr marL="0" indent="0">
              <a:buNone/>
            </a:pPr>
            <a:endParaRPr lang="en-IN" sz="2000" b="1" dirty="0"/>
          </a:p>
        </p:txBody>
      </p:sp>
      <p:pic>
        <p:nvPicPr>
          <p:cNvPr id="5" name="Picture 4">
            <a:extLst>
              <a:ext uri="{FF2B5EF4-FFF2-40B4-BE49-F238E27FC236}">
                <a16:creationId xmlns:a16="http://schemas.microsoft.com/office/drawing/2014/main" id="{9D5CD99D-15BD-529C-460A-685321693FEA}"/>
              </a:ext>
            </a:extLst>
          </p:cNvPr>
          <p:cNvPicPr>
            <a:picLocks noChangeAspect="1"/>
          </p:cNvPicPr>
          <p:nvPr/>
        </p:nvPicPr>
        <p:blipFill>
          <a:blip r:embed="rId2"/>
          <a:stretch>
            <a:fillRect/>
          </a:stretch>
        </p:blipFill>
        <p:spPr>
          <a:xfrm>
            <a:off x="2678433" y="2950029"/>
            <a:ext cx="5224596" cy="2703729"/>
          </a:xfrm>
          <a:prstGeom prst="rect">
            <a:avLst/>
          </a:prstGeom>
          <a:ln>
            <a:solidFill>
              <a:schemeClr val="tx1"/>
            </a:solidFill>
          </a:ln>
        </p:spPr>
      </p:pic>
    </p:spTree>
    <p:extLst>
      <p:ext uri="{BB962C8B-B14F-4D97-AF65-F5344CB8AC3E}">
        <p14:creationId xmlns:p14="http://schemas.microsoft.com/office/powerpoint/2010/main" val="569198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C38F-FE49-58C9-94CD-6022BE00131D}"/>
              </a:ext>
            </a:extLst>
          </p:cNvPr>
          <p:cNvSpPr>
            <a:spLocks noGrp="1"/>
          </p:cNvSpPr>
          <p:nvPr>
            <p:ph type="title"/>
          </p:nvPr>
        </p:nvSpPr>
        <p:spPr>
          <a:xfrm>
            <a:off x="2013857" y="228600"/>
            <a:ext cx="9666514" cy="1665514"/>
          </a:xfrm>
        </p:spPr>
        <p:txBody>
          <a:bodyPr>
            <a:normAutofit/>
          </a:bodyPr>
          <a:lstStyle/>
          <a:p>
            <a:r>
              <a:rPr lang="en-US" sz="2400" b="1" dirty="0">
                <a:highlight>
                  <a:srgbClr val="00FF00"/>
                </a:highlight>
              </a:rPr>
              <a:t>2. Create table deliveries_v02 with all the columns of the table ‘deliveries’ and an additional column </a:t>
            </a:r>
            <a:r>
              <a:rPr lang="en-US" sz="2400" b="1" dirty="0" err="1">
                <a:highlight>
                  <a:srgbClr val="00FF00"/>
                </a:highlight>
              </a:rPr>
              <a:t>ball_result</a:t>
            </a:r>
            <a:r>
              <a:rPr lang="en-US" sz="2400" b="1" dirty="0">
                <a:highlight>
                  <a:srgbClr val="00FF00"/>
                </a:highlight>
              </a:rPr>
              <a:t> containing values boundary, dot or other depending on the </a:t>
            </a:r>
            <a:r>
              <a:rPr lang="en-US" sz="2400" b="1" dirty="0" err="1">
                <a:highlight>
                  <a:srgbClr val="00FF00"/>
                </a:highlight>
              </a:rPr>
              <a:t>total_run</a:t>
            </a:r>
            <a:r>
              <a:rPr lang="en-US" sz="2400" b="1" dirty="0">
                <a:highlight>
                  <a:srgbClr val="00FF00"/>
                </a:highlight>
              </a:rPr>
              <a:t> (boundary for &gt;= 4, dot for 0 and other for any other number)</a:t>
            </a:r>
            <a:endParaRPr lang="en-IN" sz="2400" b="1" dirty="0">
              <a:highlight>
                <a:srgbClr val="00FF00"/>
              </a:highlight>
            </a:endParaRPr>
          </a:p>
        </p:txBody>
      </p:sp>
      <p:sp>
        <p:nvSpPr>
          <p:cNvPr id="3" name="Content Placeholder 2">
            <a:extLst>
              <a:ext uri="{FF2B5EF4-FFF2-40B4-BE49-F238E27FC236}">
                <a16:creationId xmlns:a16="http://schemas.microsoft.com/office/drawing/2014/main" id="{01D898C7-C6DE-991C-03DE-E5C5E724AF9E}"/>
              </a:ext>
            </a:extLst>
          </p:cNvPr>
          <p:cNvSpPr>
            <a:spLocks noGrp="1"/>
          </p:cNvSpPr>
          <p:nvPr>
            <p:ph idx="1"/>
          </p:nvPr>
        </p:nvSpPr>
        <p:spPr>
          <a:xfrm>
            <a:off x="2090058" y="1785257"/>
            <a:ext cx="9361714" cy="973411"/>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US" sz="2000" b="1" dirty="0"/>
              <a:t>create table deliveries_v02 as select *,case when </a:t>
            </a:r>
            <a:r>
              <a:rPr lang="en-US" sz="2000" b="1" dirty="0" err="1"/>
              <a:t>total_runs</a:t>
            </a:r>
            <a:r>
              <a:rPr lang="en-US" sz="2000" b="1" dirty="0"/>
              <a:t> &gt;= 4 then 'boundary’ when </a:t>
            </a:r>
            <a:r>
              <a:rPr lang="en-US" sz="2000" b="1" dirty="0" err="1"/>
              <a:t>total_runs</a:t>
            </a:r>
            <a:r>
              <a:rPr lang="en-US" sz="2000" b="1" dirty="0"/>
              <a:t> = 0 then '</a:t>
            </a:r>
            <a:r>
              <a:rPr lang="en-US" sz="2000" b="1" dirty="0" err="1"/>
              <a:t>dot'else</a:t>
            </a:r>
            <a:r>
              <a:rPr lang="en-US" sz="2000" b="1" dirty="0"/>
              <a:t> '</a:t>
            </a:r>
            <a:r>
              <a:rPr lang="en-US" sz="2000" b="1" dirty="0" err="1"/>
              <a:t>other'end</a:t>
            </a:r>
            <a:r>
              <a:rPr lang="en-US" sz="2000" b="1" dirty="0"/>
              <a:t> as </a:t>
            </a:r>
            <a:r>
              <a:rPr lang="en-US" sz="2000" b="1" dirty="0" err="1"/>
              <a:t>ball_result</a:t>
            </a:r>
            <a:r>
              <a:rPr lang="en-US" sz="2000" b="1" dirty="0"/>
              <a:t> from Deliveries;</a:t>
            </a:r>
          </a:p>
          <a:p>
            <a:pPr marL="0" indent="0">
              <a:buNone/>
            </a:pPr>
            <a:endParaRPr lang="en-US" sz="2000" b="1" dirty="0"/>
          </a:p>
        </p:txBody>
      </p:sp>
      <p:pic>
        <p:nvPicPr>
          <p:cNvPr id="5" name="Picture 4">
            <a:extLst>
              <a:ext uri="{FF2B5EF4-FFF2-40B4-BE49-F238E27FC236}">
                <a16:creationId xmlns:a16="http://schemas.microsoft.com/office/drawing/2014/main" id="{1C1A0275-A6C2-5C3E-7CF1-8DFE2ED1572A}"/>
              </a:ext>
            </a:extLst>
          </p:cNvPr>
          <p:cNvPicPr>
            <a:picLocks noChangeAspect="1"/>
          </p:cNvPicPr>
          <p:nvPr/>
        </p:nvPicPr>
        <p:blipFill>
          <a:blip r:embed="rId2"/>
          <a:stretch>
            <a:fillRect/>
          </a:stretch>
        </p:blipFill>
        <p:spPr>
          <a:xfrm>
            <a:off x="2090058" y="2758668"/>
            <a:ext cx="5007427" cy="1229470"/>
          </a:xfrm>
          <a:prstGeom prst="rect">
            <a:avLst/>
          </a:prstGeom>
          <a:ln>
            <a:solidFill>
              <a:schemeClr val="tx1"/>
            </a:solidFill>
          </a:ln>
        </p:spPr>
      </p:pic>
      <p:pic>
        <p:nvPicPr>
          <p:cNvPr id="7" name="Picture 6">
            <a:extLst>
              <a:ext uri="{FF2B5EF4-FFF2-40B4-BE49-F238E27FC236}">
                <a16:creationId xmlns:a16="http://schemas.microsoft.com/office/drawing/2014/main" id="{2484EE72-9867-3533-3BD3-59E8E3B1EB01}"/>
              </a:ext>
            </a:extLst>
          </p:cNvPr>
          <p:cNvPicPr>
            <a:picLocks noChangeAspect="1"/>
          </p:cNvPicPr>
          <p:nvPr/>
        </p:nvPicPr>
        <p:blipFill>
          <a:blip r:embed="rId3"/>
          <a:stretch>
            <a:fillRect/>
          </a:stretch>
        </p:blipFill>
        <p:spPr>
          <a:xfrm>
            <a:off x="2090058" y="3988138"/>
            <a:ext cx="7367961" cy="2771891"/>
          </a:xfrm>
          <a:prstGeom prst="rect">
            <a:avLst/>
          </a:prstGeom>
          <a:ln>
            <a:solidFill>
              <a:schemeClr val="tx1"/>
            </a:solidFill>
          </a:ln>
        </p:spPr>
      </p:pic>
    </p:spTree>
    <p:extLst>
      <p:ext uri="{BB962C8B-B14F-4D97-AF65-F5344CB8AC3E}">
        <p14:creationId xmlns:p14="http://schemas.microsoft.com/office/powerpoint/2010/main" val="550564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5B85-7AB7-2862-6012-1F9103E19418}"/>
              </a:ext>
            </a:extLst>
          </p:cNvPr>
          <p:cNvSpPr>
            <a:spLocks noGrp="1"/>
          </p:cNvSpPr>
          <p:nvPr>
            <p:ph type="title"/>
          </p:nvPr>
        </p:nvSpPr>
        <p:spPr>
          <a:xfrm>
            <a:off x="2320782" y="406395"/>
            <a:ext cx="9653504" cy="1520376"/>
          </a:xfrm>
        </p:spPr>
        <p:txBody>
          <a:bodyPr>
            <a:noAutofit/>
          </a:bodyPr>
          <a:lstStyle/>
          <a:p>
            <a:r>
              <a:rPr lang="en-US" sz="3200" b="1" dirty="0">
                <a:highlight>
                  <a:srgbClr val="00FF00"/>
                </a:highlight>
              </a:rPr>
              <a:t>3. Write a query to fetch the total number of boundaries and dot balls from the deliveries_v02 table.</a:t>
            </a:r>
            <a:endParaRPr lang="en-IN" sz="3200" b="1" dirty="0">
              <a:highlight>
                <a:srgbClr val="00FF00"/>
              </a:highlight>
            </a:endParaRPr>
          </a:p>
        </p:txBody>
      </p:sp>
      <p:sp>
        <p:nvSpPr>
          <p:cNvPr id="3" name="Content Placeholder 2">
            <a:extLst>
              <a:ext uri="{FF2B5EF4-FFF2-40B4-BE49-F238E27FC236}">
                <a16:creationId xmlns:a16="http://schemas.microsoft.com/office/drawing/2014/main" id="{306DE281-813B-32C3-843C-487FAEF69F91}"/>
              </a:ext>
            </a:extLst>
          </p:cNvPr>
          <p:cNvSpPr>
            <a:spLocks noGrp="1"/>
          </p:cNvSpPr>
          <p:nvPr>
            <p:ph idx="1"/>
          </p:nvPr>
        </p:nvSpPr>
        <p:spPr>
          <a:xfrm>
            <a:off x="2589212" y="2133600"/>
            <a:ext cx="8829902" cy="1295399"/>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400" b="1" dirty="0"/>
              <a:t>select </a:t>
            </a:r>
            <a:r>
              <a:rPr lang="en-US" sz="2400" b="1" dirty="0" err="1"/>
              <a:t>ball_result</a:t>
            </a:r>
            <a:r>
              <a:rPr lang="en-US" sz="2400" b="1" dirty="0"/>
              <a:t>, count(*) as </a:t>
            </a:r>
            <a:r>
              <a:rPr lang="en-US" sz="2400" b="1" dirty="0" err="1"/>
              <a:t>total_count</a:t>
            </a:r>
            <a:r>
              <a:rPr lang="en-US" sz="2400" b="1" dirty="0"/>
              <a:t> from deliveries_v02 where </a:t>
            </a:r>
            <a:r>
              <a:rPr lang="en-US" sz="2400" b="1" dirty="0" err="1"/>
              <a:t>ball_result</a:t>
            </a:r>
            <a:r>
              <a:rPr lang="en-US" sz="2400" b="1" dirty="0"/>
              <a:t> in ('boundary', 'dot') group by </a:t>
            </a:r>
            <a:r>
              <a:rPr lang="en-US" sz="2400" b="1" dirty="0" err="1"/>
              <a:t>ball_result</a:t>
            </a:r>
            <a:r>
              <a:rPr lang="en-US" sz="2400" b="1" dirty="0"/>
              <a:t>;</a:t>
            </a:r>
          </a:p>
          <a:p>
            <a:pPr marL="0" indent="0">
              <a:buNone/>
            </a:pPr>
            <a:endParaRPr lang="en-IN" sz="2400" b="1" dirty="0"/>
          </a:p>
        </p:txBody>
      </p:sp>
      <p:pic>
        <p:nvPicPr>
          <p:cNvPr id="5" name="Picture 4">
            <a:extLst>
              <a:ext uri="{FF2B5EF4-FFF2-40B4-BE49-F238E27FC236}">
                <a16:creationId xmlns:a16="http://schemas.microsoft.com/office/drawing/2014/main" id="{81793B78-2018-2CD9-3ABD-6FAD758A01E5}"/>
              </a:ext>
            </a:extLst>
          </p:cNvPr>
          <p:cNvPicPr>
            <a:picLocks noChangeAspect="1"/>
          </p:cNvPicPr>
          <p:nvPr/>
        </p:nvPicPr>
        <p:blipFill>
          <a:blip r:embed="rId2"/>
          <a:stretch>
            <a:fillRect/>
          </a:stretch>
        </p:blipFill>
        <p:spPr>
          <a:xfrm>
            <a:off x="2589213" y="3428999"/>
            <a:ext cx="7079968" cy="2928537"/>
          </a:xfrm>
          <a:prstGeom prst="rect">
            <a:avLst/>
          </a:prstGeom>
          <a:ln>
            <a:solidFill>
              <a:schemeClr val="tx1"/>
            </a:solidFill>
          </a:ln>
        </p:spPr>
      </p:pic>
    </p:spTree>
    <p:extLst>
      <p:ext uri="{BB962C8B-B14F-4D97-AF65-F5344CB8AC3E}">
        <p14:creationId xmlns:p14="http://schemas.microsoft.com/office/powerpoint/2010/main" val="2790185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BBFB-AEBB-E658-A18A-FE6BF423BAAB}"/>
              </a:ext>
            </a:extLst>
          </p:cNvPr>
          <p:cNvSpPr>
            <a:spLocks noGrp="1"/>
          </p:cNvSpPr>
          <p:nvPr>
            <p:ph type="title"/>
          </p:nvPr>
        </p:nvSpPr>
        <p:spPr>
          <a:xfrm>
            <a:off x="1807029" y="217713"/>
            <a:ext cx="10036628" cy="1709057"/>
          </a:xfrm>
        </p:spPr>
        <p:txBody>
          <a:bodyPr>
            <a:noAutofit/>
          </a:bodyPr>
          <a:lstStyle/>
          <a:p>
            <a:r>
              <a:rPr lang="en-US" sz="2400" b="1" dirty="0">
                <a:highlight>
                  <a:srgbClr val="00FF00"/>
                </a:highlight>
              </a:rPr>
              <a:t>4. Write a query to fetch the total number of boundaries scored by each team from the deliveries_v02 table and order it in descending order of the number of boundaries scored.</a:t>
            </a:r>
            <a:endParaRPr lang="en-IN" sz="2400" b="1" dirty="0">
              <a:highlight>
                <a:srgbClr val="00FF00"/>
              </a:highlight>
            </a:endParaRPr>
          </a:p>
        </p:txBody>
      </p:sp>
      <p:sp>
        <p:nvSpPr>
          <p:cNvPr id="3" name="Content Placeholder 2">
            <a:extLst>
              <a:ext uri="{FF2B5EF4-FFF2-40B4-BE49-F238E27FC236}">
                <a16:creationId xmlns:a16="http://schemas.microsoft.com/office/drawing/2014/main" id="{CDC4AD83-4D74-BCFA-6326-BC8382AA7968}"/>
              </a:ext>
            </a:extLst>
          </p:cNvPr>
          <p:cNvSpPr>
            <a:spLocks noGrp="1"/>
          </p:cNvSpPr>
          <p:nvPr>
            <p:ph idx="1"/>
          </p:nvPr>
        </p:nvSpPr>
        <p:spPr>
          <a:xfrm>
            <a:off x="1807028" y="1415144"/>
            <a:ext cx="10125929" cy="674914"/>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US" sz="2000" b="1" dirty="0"/>
              <a:t>Select </a:t>
            </a:r>
            <a:r>
              <a:rPr lang="en-US" sz="2000" b="1" dirty="0" err="1"/>
              <a:t>batting_team,count</a:t>
            </a:r>
            <a:r>
              <a:rPr lang="en-US" sz="2000" b="1" dirty="0"/>
              <a:t>(*) as </a:t>
            </a:r>
            <a:r>
              <a:rPr lang="en-US" sz="2000" b="1" dirty="0" err="1"/>
              <a:t>total_boundaries</a:t>
            </a:r>
            <a:r>
              <a:rPr lang="en-US" sz="2000" b="1" dirty="0"/>
              <a:t> from deliveries_v02 where </a:t>
            </a:r>
            <a:r>
              <a:rPr lang="en-US" sz="2000" b="1" dirty="0" err="1"/>
              <a:t>ball_result</a:t>
            </a:r>
            <a:r>
              <a:rPr lang="en-US" sz="2000" b="1" dirty="0"/>
              <a:t> = 'boundary’ group by </a:t>
            </a:r>
            <a:r>
              <a:rPr lang="en-US" sz="2000" b="1" dirty="0" err="1"/>
              <a:t>batting_team</a:t>
            </a:r>
            <a:r>
              <a:rPr lang="en-US" sz="2000" b="1" dirty="0"/>
              <a:t> order by </a:t>
            </a:r>
            <a:r>
              <a:rPr lang="en-US" sz="2000" b="1" dirty="0" err="1"/>
              <a:t>total_boundaries</a:t>
            </a:r>
            <a:r>
              <a:rPr lang="en-US" sz="2000" b="1" dirty="0"/>
              <a:t> desc;</a:t>
            </a:r>
          </a:p>
          <a:p>
            <a:pPr marL="0" indent="0">
              <a:buNone/>
            </a:pPr>
            <a:endParaRPr lang="en-IN" sz="2000" b="1" dirty="0"/>
          </a:p>
        </p:txBody>
      </p:sp>
      <p:pic>
        <p:nvPicPr>
          <p:cNvPr id="5" name="Picture 4">
            <a:extLst>
              <a:ext uri="{FF2B5EF4-FFF2-40B4-BE49-F238E27FC236}">
                <a16:creationId xmlns:a16="http://schemas.microsoft.com/office/drawing/2014/main" id="{A529E89F-6E55-E3D1-0189-FE7A1E5A3922}"/>
              </a:ext>
            </a:extLst>
          </p:cNvPr>
          <p:cNvPicPr>
            <a:picLocks noChangeAspect="1"/>
          </p:cNvPicPr>
          <p:nvPr/>
        </p:nvPicPr>
        <p:blipFill>
          <a:blip r:embed="rId2"/>
          <a:stretch>
            <a:fillRect/>
          </a:stretch>
        </p:blipFill>
        <p:spPr>
          <a:xfrm>
            <a:off x="259043" y="2090058"/>
            <a:ext cx="5273116" cy="4190999"/>
          </a:xfrm>
          <a:prstGeom prst="rect">
            <a:avLst/>
          </a:prstGeom>
          <a:ln>
            <a:solidFill>
              <a:schemeClr val="tx1"/>
            </a:solidFill>
          </a:ln>
        </p:spPr>
      </p:pic>
      <p:pic>
        <p:nvPicPr>
          <p:cNvPr id="7" name="Picture 6">
            <a:extLst>
              <a:ext uri="{FF2B5EF4-FFF2-40B4-BE49-F238E27FC236}">
                <a16:creationId xmlns:a16="http://schemas.microsoft.com/office/drawing/2014/main" id="{B58D3ABB-18B5-E82D-B3F9-1E6E4AF96554}"/>
              </a:ext>
            </a:extLst>
          </p:cNvPr>
          <p:cNvPicPr>
            <a:picLocks noChangeAspect="1"/>
          </p:cNvPicPr>
          <p:nvPr/>
        </p:nvPicPr>
        <p:blipFill>
          <a:blip r:embed="rId3"/>
          <a:stretch>
            <a:fillRect/>
          </a:stretch>
        </p:blipFill>
        <p:spPr>
          <a:xfrm>
            <a:off x="5532158" y="2090058"/>
            <a:ext cx="6659842" cy="4190999"/>
          </a:xfrm>
          <a:prstGeom prst="rect">
            <a:avLst/>
          </a:prstGeom>
          <a:ln>
            <a:solidFill>
              <a:schemeClr val="tx1"/>
            </a:solidFill>
          </a:ln>
        </p:spPr>
      </p:pic>
    </p:spTree>
    <p:extLst>
      <p:ext uri="{BB962C8B-B14F-4D97-AF65-F5344CB8AC3E}">
        <p14:creationId xmlns:p14="http://schemas.microsoft.com/office/powerpoint/2010/main" val="252898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420C-4BF9-767E-1D31-7A14B9D3BA13}"/>
              </a:ext>
            </a:extLst>
          </p:cNvPr>
          <p:cNvSpPr>
            <a:spLocks noGrp="1"/>
          </p:cNvSpPr>
          <p:nvPr>
            <p:ph type="title"/>
          </p:nvPr>
        </p:nvSpPr>
        <p:spPr>
          <a:xfrm>
            <a:off x="1905000" y="624110"/>
            <a:ext cx="3581400" cy="682176"/>
          </a:xfrm>
        </p:spPr>
        <p:txBody>
          <a:bodyPr>
            <a:normAutofit fontScale="90000"/>
          </a:bodyPr>
          <a:lstStyle/>
          <a:p>
            <a:r>
              <a:rPr lang="en-IN" b="1" dirty="0">
                <a:highlight>
                  <a:srgbClr val="00FF00"/>
                </a:highlight>
              </a:rPr>
              <a:t>Copy &amp; Retrieve</a:t>
            </a:r>
          </a:p>
        </p:txBody>
      </p:sp>
      <p:sp>
        <p:nvSpPr>
          <p:cNvPr id="3" name="Content Placeholder 2">
            <a:extLst>
              <a:ext uri="{FF2B5EF4-FFF2-40B4-BE49-F238E27FC236}">
                <a16:creationId xmlns:a16="http://schemas.microsoft.com/office/drawing/2014/main" id="{3775EBA4-043E-481E-CB47-50C73BFE2560}"/>
              </a:ext>
            </a:extLst>
          </p:cNvPr>
          <p:cNvSpPr>
            <a:spLocks noGrp="1"/>
          </p:cNvSpPr>
          <p:nvPr>
            <p:ph sz="half" idx="1"/>
          </p:nvPr>
        </p:nvSpPr>
        <p:spPr>
          <a:xfrm>
            <a:off x="2589212" y="1436914"/>
            <a:ext cx="4601532" cy="1752599"/>
          </a:xfrm>
        </p:spPr>
        <p:style>
          <a:lnRef idx="2">
            <a:schemeClr val="dk1"/>
          </a:lnRef>
          <a:fillRef idx="1">
            <a:schemeClr val="lt1"/>
          </a:fillRef>
          <a:effectRef idx="0">
            <a:schemeClr val="dk1"/>
          </a:effectRef>
          <a:fontRef idx="minor">
            <a:schemeClr val="dk1"/>
          </a:fontRef>
        </p:style>
        <p:txBody>
          <a:bodyPr/>
          <a:lstStyle/>
          <a:p>
            <a:pPr marL="0" indent="0">
              <a:buNone/>
            </a:pPr>
            <a:r>
              <a:rPr lang="en-IN" b="1" dirty="0"/>
              <a:t>Copy matches </a:t>
            </a:r>
            <a:r>
              <a:rPr lang="en-IN" b="1" dirty="0" err="1"/>
              <a:t>from'c</a:t>
            </a:r>
            <a:r>
              <a:rPr lang="en-IN" b="1" dirty="0"/>
              <a:t>:\program files\</a:t>
            </a:r>
            <a:r>
              <a:rPr lang="en-IN" b="1" dirty="0" err="1"/>
              <a:t>postgresql</a:t>
            </a:r>
            <a:r>
              <a:rPr lang="en-IN" b="1" dirty="0"/>
              <a:t>\data\</a:t>
            </a:r>
            <a:r>
              <a:rPr lang="en-IN" b="1" dirty="0" err="1"/>
              <a:t>ipl_matches.Csv</a:t>
            </a:r>
            <a:r>
              <a:rPr lang="en-IN" b="1" dirty="0"/>
              <a:t>' delimiter ',' csv header;</a:t>
            </a:r>
          </a:p>
          <a:p>
            <a:pPr marL="0" indent="0">
              <a:buNone/>
            </a:pPr>
            <a:endParaRPr lang="en-IN" b="1" dirty="0"/>
          </a:p>
          <a:p>
            <a:pPr marL="0" indent="0">
              <a:buNone/>
            </a:pPr>
            <a:r>
              <a:rPr lang="en-IN" b="1" dirty="0"/>
              <a:t>select * from matches</a:t>
            </a:r>
          </a:p>
          <a:p>
            <a:pPr marL="0" indent="0">
              <a:buNone/>
            </a:pPr>
            <a:endParaRPr lang="en-IN" b="1" dirty="0"/>
          </a:p>
          <a:p>
            <a:pPr marL="0" indent="0">
              <a:buNone/>
            </a:pPr>
            <a:endParaRPr lang="en-IN" sz="6000" b="1" dirty="0"/>
          </a:p>
          <a:p>
            <a:pPr marL="0" indent="0">
              <a:buNone/>
            </a:pPr>
            <a:endParaRPr lang="en-IN" sz="6000" b="1" dirty="0"/>
          </a:p>
          <a:p>
            <a:pPr marL="0" indent="0">
              <a:buNone/>
            </a:pPr>
            <a:endParaRPr lang="en-IN" sz="6000" b="1" dirty="0"/>
          </a:p>
          <a:p>
            <a:pPr marL="0" indent="0">
              <a:buNone/>
            </a:pPr>
            <a:endParaRPr lang="en-IN" sz="6000" b="1" dirty="0"/>
          </a:p>
        </p:txBody>
      </p:sp>
      <p:sp>
        <p:nvSpPr>
          <p:cNvPr id="4" name="Content Placeholder 3">
            <a:extLst>
              <a:ext uri="{FF2B5EF4-FFF2-40B4-BE49-F238E27FC236}">
                <a16:creationId xmlns:a16="http://schemas.microsoft.com/office/drawing/2014/main" id="{442ECCFD-8F7B-E4C1-BCBB-A1285D563901}"/>
              </a:ext>
            </a:extLst>
          </p:cNvPr>
          <p:cNvSpPr>
            <a:spLocks noGrp="1"/>
          </p:cNvSpPr>
          <p:nvPr>
            <p:ph sz="half" idx="2"/>
          </p:nvPr>
        </p:nvSpPr>
        <p:spPr>
          <a:xfrm>
            <a:off x="7190746" y="1436914"/>
            <a:ext cx="4696453" cy="1752599"/>
          </a:xfrm>
        </p:spPr>
        <p:style>
          <a:lnRef idx="2">
            <a:schemeClr val="dk1"/>
          </a:lnRef>
          <a:fillRef idx="1">
            <a:schemeClr val="lt1"/>
          </a:fillRef>
          <a:effectRef idx="0">
            <a:schemeClr val="dk1"/>
          </a:effectRef>
          <a:fontRef idx="minor">
            <a:schemeClr val="dk1"/>
          </a:fontRef>
        </p:style>
        <p:txBody>
          <a:bodyPr/>
          <a:lstStyle/>
          <a:p>
            <a:pPr marL="0" indent="0">
              <a:buNone/>
            </a:pPr>
            <a:r>
              <a:rPr lang="en-IN" b="1" dirty="0"/>
              <a:t>Copy deliveries </a:t>
            </a:r>
            <a:r>
              <a:rPr lang="en-IN" b="1" dirty="0" err="1"/>
              <a:t>from'c</a:t>
            </a:r>
            <a:r>
              <a:rPr lang="en-IN" b="1" dirty="0"/>
              <a:t>:\program files\</a:t>
            </a:r>
            <a:r>
              <a:rPr lang="en-IN" b="1" dirty="0" err="1"/>
              <a:t>postgresql</a:t>
            </a:r>
            <a:r>
              <a:rPr lang="en-IN" b="1" dirty="0"/>
              <a:t>\data\</a:t>
            </a:r>
            <a:r>
              <a:rPr lang="en-IN" b="1" dirty="0" err="1"/>
              <a:t>ipl_ball.Csv</a:t>
            </a:r>
            <a:r>
              <a:rPr lang="en-IN" b="1" dirty="0"/>
              <a:t>' delimiter ',' csv header;</a:t>
            </a:r>
          </a:p>
          <a:p>
            <a:pPr marL="0" indent="0">
              <a:buNone/>
            </a:pPr>
            <a:endParaRPr lang="en-IN" b="1" dirty="0"/>
          </a:p>
          <a:p>
            <a:pPr marL="0" indent="0">
              <a:buNone/>
            </a:pPr>
            <a:r>
              <a:rPr lang="en-IN" b="1" dirty="0"/>
              <a:t>select * from deliveries</a:t>
            </a:r>
          </a:p>
        </p:txBody>
      </p:sp>
      <p:pic>
        <p:nvPicPr>
          <p:cNvPr id="6" name="Picture 5">
            <a:extLst>
              <a:ext uri="{FF2B5EF4-FFF2-40B4-BE49-F238E27FC236}">
                <a16:creationId xmlns:a16="http://schemas.microsoft.com/office/drawing/2014/main" id="{F1944158-C3A1-72C8-5E63-3FFC4EB39A8E}"/>
              </a:ext>
            </a:extLst>
          </p:cNvPr>
          <p:cNvPicPr>
            <a:picLocks noChangeAspect="1"/>
          </p:cNvPicPr>
          <p:nvPr/>
        </p:nvPicPr>
        <p:blipFill>
          <a:blip r:embed="rId2"/>
          <a:stretch>
            <a:fillRect/>
          </a:stretch>
        </p:blipFill>
        <p:spPr>
          <a:xfrm>
            <a:off x="2589210" y="3189513"/>
            <a:ext cx="4601533" cy="3494315"/>
          </a:xfrm>
          <a:prstGeom prst="rect">
            <a:avLst/>
          </a:prstGeom>
          <a:ln>
            <a:solidFill>
              <a:schemeClr val="tx1"/>
            </a:solidFill>
          </a:ln>
        </p:spPr>
      </p:pic>
      <p:pic>
        <p:nvPicPr>
          <p:cNvPr id="8" name="Picture 7">
            <a:extLst>
              <a:ext uri="{FF2B5EF4-FFF2-40B4-BE49-F238E27FC236}">
                <a16:creationId xmlns:a16="http://schemas.microsoft.com/office/drawing/2014/main" id="{78E390CB-E802-DBFB-D166-3404E5691771}"/>
              </a:ext>
            </a:extLst>
          </p:cNvPr>
          <p:cNvPicPr>
            <a:picLocks noChangeAspect="1"/>
          </p:cNvPicPr>
          <p:nvPr/>
        </p:nvPicPr>
        <p:blipFill>
          <a:blip r:embed="rId3"/>
          <a:stretch>
            <a:fillRect/>
          </a:stretch>
        </p:blipFill>
        <p:spPr>
          <a:xfrm>
            <a:off x="7190747" y="3189513"/>
            <a:ext cx="4696454" cy="3494314"/>
          </a:xfrm>
          <a:prstGeom prst="rect">
            <a:avLst/>
          </a:prstGeom>
          <a:ln>
            <a:solidFill>
              <a:schemeClr val="tx1"/>
            </a:solidFill>
          </a:ln>
        </p:spPr>
      </p:pic>
    </p:spTree>
    <p:extLst>
      <p:ext uri="{BB962C8B-B14F-4D97-AF65-F5344CB8AC3E}">
        <p14:creationId xmlns:p14="http://schemas.microsoft.com/office/powerpoint/2010/main" val="4142794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1A23-9A67-9E23-D93B-9D0F96D885AA}"/>
              </a:ext>
            </a:extLst>
          </p:cNvPr>
          <p:cNvSpPr>
            <a:spLocks noGrp="1"/>
          </p:cNvSpPr>
          <p:nvPr>
            <p:ph type="title"/>
          </p:nvPr>
        </p:nvSpPr>
        <p:spPr>
          <a:xfrm>
            <a:off x="1839687" y="326571"/>
            <a:ext cx="9664926" cy="1578429"/>
          </a:xfrm>
        </p:spPr>
        <p:txBody>
          <a:bodyPr>
            <a:normAutofit/>
          </a:bodyPr>
          <a:lstStyle/>
          <a:p>
            <a:r>
              <a:rPr lang="en-US" sz="2400" b="1" dirty="0">
                <a:highlight>
                  <a:srgbClr val="00FF00"/>
                </a:highlight>
              </a:rPr>
              <a:t>5. Write a query to fetch the total number of dot balls bowled by each team and order it in descending order of the total number of dot balls bowled.</a:t>
            </a:r>
            <a:endParaRPr lang="en-IN" sz="2400" b="1" dirty="0">
              <a:highlight>
                <a:srgbClr val="00FF00"/>
              </a:highlight>
            </a:endParaRPr>
          </a:p>
        </p:txBody>
      </p:sp>
      <p:sp>
        <p:nvSpPr>
          <p:cNvPr id="3" name="Content Placeholder 2">
            <a:extLst>
              <a:ext uri="{FF2B5EF4-FFF2-40B4-BE49-F238E27FC236}">
                <a16:creationId xmlns:a16="http://schemas.microsoft.com/office/drawing/2014/main" id="{3505BEDD-6358-72CE-C20D-48DA2F2BEF42}"/>
              </a:ext>
            </a:extLst>
          </p:cNvPr>
          <p:cNvSpPr>
            <a:spLocks noGrp="1"/>
          </p:cNvSpPr>
          <p:nvPr>
            <p:ph idx="1"/>
          </p:nvPr>
        </p:nvSpPr>
        <p:spPr>
          <a:xfrm>
            <a:off x="1839686" y="1556657"/>
            <a:ext cx="9818914" cy="762001"/>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IN" sz="2000" b="1" dirty="0"/>
              <a:t>Select </a:t>
            </a:r>
            <a:r>
              <a:rPr lang="en-IN" sz="2000" b="1" dirty="0" err="1"/>
              <a:t>bowling_team,count</a:t>
            </a:r>
            <a:r>
              <a:rPr lang="en-IN" sz="2000" b="1" dirty="0"/>
              <a:t>(*) as </a:t>
            </a:r>
            <a:r>
              <a:rPr lang="en-IN" sz="2000" b="1" dirty="0" err="1"/>
              <a:t>total_dot_balls</a:t>
            </a:r>
            <a:r>
              <a:rPr lang="en-IN" sz="2000" b="1" dirty="0"/>
              <a:t> from deliveries_v02 where </a:t>
            </a:r>
            <a:r>
              <a:rPr lang="en-IN" sz="2000" b="1" dirty="0" err="1"/>
              <a:t>ball_result</a:t>
            </a:r>
            <a:r>
              <a:rPr lang="en-IN" sz="2000" b="1" dirty="0"/>
              <a:t> = 'dot’ group by </a:t>
            </a:r>
            <a:r>
              <a:rPr lang="en-IN" sz="2000" b="1" dirty="0" err="1"/>
              <a:t>bowling_team</a:t>
            </a:r>
            <a:r>
              <a:rPr lang="en-IN" sz="2000" b="1" dirty="0"/>
              <a:t> order by </a:t>
            </a:r>
            <a:r>
              <a:rPr lang="en-IN" sz="2000" b="1" dirty="0" err="1"/>
              <a:t>total_dot_balls</a:t>
            </a:r>
            <a:r>
              <a:rPr lang="en-IN" sz="2000" b="1" dirty="0"/>
              <a:t> </a:t>
            </a:r>
            <a:r>
              <a:rPr lang="en-IN" sz="2000" b="1" dirty="0" err="1"/>
              <a:t>desc</a:t>
            </a:r>
            <a:r>
              <a:rPr lang="en-IN" sz="2000" b="1" dirty="0"/>
              <a:t>;</a:t>
            </a:r>
          </a:p>
        </p:txBody>
      </p:sp>
      <p:pic>
        <p:nvPicPr>
          <p:cNvPr id="5" name="Picture 4">
            <a:extLst>
              <a:ext uri="{FF2B5EF4-FFF2-40B4-BE49-F238E27FC236}">
                <a16:creationId xmlns:a16="http://schemas.microsoft.com/office/drawing/2014/main" id="{A3D1B0CA-76E3-F36C-7A03-2D67F923A76B}"/>
              </a:ext>
            </a:extLst>
          </p:cNvPr>
          <p:cNvPicPr>
            <a:picLocks noChangeAspect="1"/>
          </p:cNvPicPr>
          <p:nvPr/>
        </p:nvPicPr>
        <p:blipFill>
          <a:blip r:embed="rId2"/>
          <a:stretch>
            <a:fillRect/>
          </a:stretch>
        </p:blipFill>
        <p:spPr>
          <a:xfrm>
            <a:off x="1839686" y="2318658"/>
            <a:ext cx="3673200" cy="3879554"/>
          </a:xfrm>
          <a:prstGeom prst="rect">
            <a:avLst/>
          </a:prstGeom>
          <a:ln>
            <a:solidFill>
              <a:schemeClr val="tx1"/>
            </a:solidFill>
          </a:ln>
        </p:spPr>
      </p:pic>
      <p:pic>
        <p:nvPicPr>
          <p:cNvPr id="7" name="Picture 6">
            <a:extLst>
              <a:ext uri="{FF2B5EF4-FFF2-40B4-BE49-F238E27FC236}">
                <a16:creationId xmlns:a16="http://schemas.microsoft.com/office/drawing/2014/main" id="{8F2F5855-154D-1DE1-2E3B-0C20D8683C41}"/>
              </a:ext>
            </a:extLst>
          </p:cNvPr>
          <p:cNvPicPr>
            <a:picLocks noChangeAspect="1"/>
          </p:cNvPicPr>
          <p:nvPr/>
        </p:nvPicPr>
        <p:blipFill>
          <a:blip r:embed="rId3"/>
          <a:stretch>
            <a:fillRect/>
          </a:stretch>
        </p:blipFill>
        <p:spPr>
          <a:xfrm>
            <a:off x="5512885" y="2318658"/>
            <a:ext cx="6647739" cy="3879554"/>
          </a:xfrm>
          <a:prstGeom prst="rect">
            <a:avLst/>
          </a:prstGeom>
          <a:ln>
            <a:solidFill>
              <a:schemeClr val="tx1"/>
            </a:solidFill>
          </a:ln>
        </p:spPr>
      </p:pic>
    </p:spTree>
    <p:extLst>
      <p:ext uri="{BB962C8B-B14F-4D97-AF65-F5344CB8AC3E}">
        <p14:creationId xmlns:p14="http://schemas.microsoft.com/office/powerpoint/2010/main" val="3433015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DD65-6454-1DEF-6E0E-7BBE4F6C97A2}"/>
              </a:ext>
            </a:extLst>
          </p:cNvPr>
          <p:cNvSpPr>
            <a:spLocks noGrp="1"/>
          </p:cNvSpPr>
          <p:nvPr>
            <p:ph type="title"/>
          </p:nvPr>
        </p:nvSpPr>
        <p:spPr>
          <a:xfrm>
            <a:off x="1905001" y="261257"/>
            <a:ext cx="9599611" cy="1023257"/>
          </a:xfrm>
        </p:spPr>
        <p:txBody>
          <a:bodyPr>
            <a:normAutofit/>
          </a:bodyPr>
          <a:lstStyle/>
          <a:p>
            <a:r>
              <a:rPr lang="en-US" sz="2400" b="1" dirty="0">
                <a:highlight>
                  <a:srgbClr val="00FF00"/>
                </a:highlight>
              </a:rPr>
              <a:t>6. Write a query to fetch the total number of dismissals by dismissal kinds where dismissal kind is not NA</a:t>
            </a:r>
            <a:endParaRPr lang="en-IN" sz="2400" b="1" dirty="0">
              <a:highlight>
                <a:srgbClr val="00FF00"/>
              </a:highlight>
            </a:endParaRPr>
          </a:p>
        </p:txBody>
      </p:sp>
      <p:sp>
        <p:nvSpPr>
          <p:cNvPr id="3" name="Content Placeholder 2">
            <a:extLst>
              <a:ext uri="{FF2B5EF4-FFF2-40B4-BE49-F238E27FC236}">
                <a16:creationId xmlns:a16="http://schemas.microsoft.com/office/drawing/2014/main" id="{FA785712-9042-957B-C9C5-64DB5512EDC3}"/>
              </a:ext>
            </a:extLst>
          </p:cNvPr>
          <p:cNvSpPr>
            <a:spLocks noGrp="1"/>
          </p:cNvSpPr>
          <p:nvPr>
            <p:ph idx="1"/>
          </p:nvPr>
        </p:nvSpPr>
        <p:spPr>
          <a:xfrm>
            <a:off x="2013857" y="1088571"/>
            <a:ext cx="9122229" cy="740483"/>
          </a:xfrm>
        </p:spPr>
        <p:style>
          <a:lnRef idx="2">
            <a:schemeClr val="dk1"/>
          </a:lnRef>
          <a:fillRef idx="1">
            <a:schemeClr val="lt1"/>
          </a:fillRef>
          <a:effectRef idx="0">
            <a:schemeClr val="dk1"/>
          </a:effectRef>
          <a:fontRef idx="minor">
            <a:schemeClr val="dk1"/>
          </a:fontRef>
        </p:style>
        <p:txBody>
          <a:bodyPr/>
          <a:lstStyle/>
          <a:p>
            <a:pPr marL="0" indent="0">
              <a:buNone/>
            </a:pPr>
            <a:r>
              <a:rPr lang="en-US" b="1" dirty="0"/>
              <a:t>Select </a:t>
            </a:r>
            <a:r>
              <a:rPr lang="en-US" b="1" dirty="0" err="1"/>
              <a:t>dismissal_kind,count</a:t>
            </a:r>
            <a:r>
              <a:rPr lang="en-US" b="1" dirty="0"/>
              <a:t>(*) as </a:t>
            </a:r>
            <a:r>
              <a:rPr lang="en-US" b="1" dirty="0" err="1"/>
              <a:t>total_dismissals</a:t>
            </a:r>
            <a:r>
              <a:rPr lang="en-US" b="1" dirty="0"/>
              <a:t> from deliveries_v02 where </a:t>
            </a:r>
            <a:r>
              <a:rPr lang="en-US" b="1" dirty="0" err="1"/>
              <a:t>dismissal_kind</a:t>
            </a:r>
            <a:r>
              <a:rPr lang="en-US" b="1" dirty="0"/>
              <a:t> &lt;&gt; '</a:t>
            </a:r>
            <a:r>
              <a:rPr lang="en-US" b="1" dirty="0" err="1"/>
              <a:t>NA'group</a:t>
            </a:r>
            <a:r>
              <a:rPr lang="en-US" b="1" dirty="0"/>
              <a:t> by </a:t>
            </a:r>
            <a:r>
              <a:rPr lang="en-US" b="1" dirty="0" err="1"/>
              <a:t>dismissal_kind</a:t>
            </a:r>
            <a:r>
              <a:rPr lang="en-US" b="1" dirty="0"/>
              <a:t>;</a:t>
            </a:r>
            <a:endParaRPr lang="en-IN" b="1" dirty="0"/>
          </a:p>
        </p:txBody>
      </p:sp>
      <p:pic>
        <p:nvPicPr>
          <p:cNvPr id="5" name="Picture 4">
            <a:extLst>
              <a:ext uri="{FF2B5EF4-FFF2-40B4-BE49-F238E27FC236}">
                <a16:creationId xmlns:a16="http://schemas.microsoft.com/office/drawing/2014/main" id="{414D5442-6B57-50E1-0B7B-5016EAF08CA0}"/>
              </a:ext>
            </a:extLst>
          </p:cNvPr>
          <p:cNvPicPr>
            <a:picLocks noChangeAspect="1"/>
          </p:cNvPicPr>
          <p:nvPr/>
        </p:nvPicPr>
        <p:blipFill>
          <a:blip r:embed="rId2"/>
          <a:stretch>
            <a:fillRect/>
          </a:stretch>
        </p:blipFill>
        <p:spPr>
          <a:xfrm>
            <a:off x="283029" y="1829054"/>
            <a:ext cx="4522988" cy="3809744"/>
          </a:xfrm>
          <a:prstGeom prst="rect">
            <a:avLst/>
          </a:prstGeom>
          <a:ln>
            <a:solidFill>
              <a:schemeClr val="tx1"/>
            </a:solidFill>
          </a:ln>
        </p:spPr>
      </p:pic>
      <p:pic>
        <p:nvPicPr>
          <p:cNvPr id="7" name="Picture 6">
            <a:extLst>
              <a:ext uri="{FF2B5EF4-FFF2-40B4-BE49-F238E27FC236}">
                <a16:creationId xmlns:a16="http://schemas.microsoft.com/office/drawing/2014/main" id="{42D2DEAD-E88D-5E53-F12E-0267C7450EC7}"/>
              </a:ext>
            </a:extLst>
          </p:cNvPr>
          <p:cNvPicPr>
            <a:picLocks noChangeAspect="1"/>
          </p:cNvPicPr>
          <p:nvPr/>
        </p:nvPicPr>
        <p:blipFill>
          <a:blip r:embed="rId3"/>
          <a:stretch>
            <a:fillRect/>
          </a:stretch>
        </p:blipFill>
        <p:spPr>
          <a:xfrm>
            <a:off x="4806017" y="1829055"/>
            <a:ext cx="7385983" cy="3809745"/>
          </a:xfrm>
          <a:prstGeom prst="rect">
            <a:avLst/>
          </a:prstGeom>
          <a:ln>
            <a:solidFill>
              <a:schemeClr val="tx1"/>
            </a:solidFill>
          </a:ln>
        </p:spPr>
      </p:pic>
    </p:spTree>
    <p:extLst>
      <p:ext uri="{BB962C8B-B14F-4D97-AF65-F5344CB8AC3E}">
        <p14:creationId xmlns:p14="http://schemas.microsoft.com/office/powerpoint/2010/main" val="4163853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DB23-2DDF-30FD-B455-C8537083175A}"/>
              </a:ext>
            </a:extLst>
          </p:cNvPr>
          <p:cNvSpPr>
            <a:spLocks noGrp="1"/>
          </p:cNvSpPr>
          <p:nvPr>
            <p:ph type="title"/>
          </p:nvPr>
        </p:nvSpPr>
        <p:spPr>
          <a:xfrm>
            <a:off x="2024743" y="293914"/>
            <a:ext cx="9479869" cy="947057"/>
          </a:xfrm>
        </p:spPr>
        <p:txBody>
          <a:bodyPr>
            <a:normAutofit/>
          </a:bodyPr>
          <a:lstStyle/>
          <a:p>
            <a:r>
              <a:rPr lang="en-US" sz="2400" b="1" dirty="0">
                <a:highlight>
                  <a:srgbClr val="00FF00"/>
                </a:highlight>
              </a:rPr>
              <a:t>7. Write a query to get the top 5 bowlers who conceded maximum extra runs from the deliveries table</a:t>
            </a:r>
            <a:endParaRPr lang="en-IN" sz="2400" b="1" dirty="0">
              <a:highlight>
                <a:srgbClr val="00FF00"/>
              </a:highlight>
            </a:endParaRPr>
          </a:p>
        </p:txBody>
      </p:sp>
      <p:sp>
        <p:nvSpPr>
          <p:cNvPr id="3" name="Content Placeholder 2">
            <a:extLst>
              <a:ext uri="{FF2B5EF4-FFF2-40B4-BE49-F238E27FC236}">
                <a16:creationId xmlns:a16="http://schemas.microsoft.com/office/drawing/2014/main" id="{897AB6C9-2231-2AFB-9ADB-3B517F180757}"/>
              </a:ext>
            </a:extLst>
          </p:cNvPr>
          <p:cNvSpPr>
            <a:spLocks noGrp="1"/>
          </p:cNvSpPr>
          <p:nvPr>
            <p:ph idx="1"/>
          </p:nvPr>
        </p:nvSpPr>
        <p:spPr>
          <a:xfrm>
            <a:off x="2024743" y="1240972"/>
            <a:ext cx="9479869" cy="791684"/>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IN" sz="2000" b="1" dirty="0"/>
              <a:t>Select </a:t>
            </a:r>
            <a:r>
              <a:rPr lang="en-IN" sz="2000" b="1" dirty="0" err="1"/>
              <a:t>bowler,sum</a:t>
            </a:r>
            <a:r>
              <a:rPr lang="en-IN" sz="2000" b="1" dirty="0"/>
              <a:t>(</a:t>
            </a:r>
            <a:r>
              <a:rPr lang="en-IN" sz="2000" b="1" dirty="0" err="1"/>
              <a:t>extra_runs</a:t>
            </a:r>
            <a:r>
              <a:rPr lang="en-IN" sz="2000" b="1" dirty="0"/>
              <a:t>) as </a:t>
            </a:r>
            <a:r>
              <a:rPr lang="en-IN" sz="2000" b="1" dirty="0" err="1"/>
              <a:t>total_extra_runs</a:t>
            </a:r>
            <a:r>
              <a:rPr lang="en-IN" sz="2000" b="1" dirty="0"/>
              <a:t> from deliveries group by bowler order by </a:t>
            </a:r>
            <a:r>
              <a:rPr lang="en-IN" sz="2000" b="1" dirty="0" err="1"/>
              <a:t>total_extra_runs</a:t>
            </a:r>
            <a:r>
              <a:rPr lang="en-IN" sz="2000" b="1" dirty="0"/>
              <a:t> </a:t>
            </a:r>
            <a:r>
              <a:rPr lang="en-IN" sz="2000" b="1" dirty="0" err="1"/>
              <a:t>desc</a:t>
            </a:r>
            <a:r>
              <a:rPr lang="en-IN" sz="2000" b="1" dirty="0"/>
              <a:t> limit 5;</a:t>
            </a:r>
          </a:p>
        </p:txBody>
      </p:sp>
      <p:pic>
        <p:nvPicPr>
          <p:cNvPr id="5" name="Picture 4">
            <a:extLst>
              <a:ext uri="{FF2B5EF4-FFF2-40B4-BE49-F238E27FC236}">
                <a16:creationId xmlns:a16="http://schemas.microsoft.com/office/drawing/2014/main" id="{1F52771B-BB77-271B-05F6-97D9B301F5BE}"/>
              </a:ext>
            </a:extLst>
          </p:cNvPr>
          <p:cNvPicPr>
            <a:picLocks noChangeAspect="1"/>
          </p:cNvPicPr>
          <p:nvPr/>
        </p:nvPicPr>
        <p:blipFill>
          <a:blip r:embed="rId2"/>
          <a:stretch>
            <a:fillRect/>
          </a:stretch>
        </p:blipFill>
        <p:spPr>
          <a:xfrm>
            <a:off x="1748318" y="2032655"/>
            <a:ext cx="5016359" cy="4411687"/>
          </a:xfrm>
          <a:prstGeom prst="rect">
            <a:avLst/>
          </a:prstGeom>
          <a:ln>
            <a:solidFill>
              <a:schemeClr val="tx1"/>
            </a:solidFill>
          </a:ln>
        </p:spPr>
      </p:pic>
      <p:pic>
        <p:nvPicPr>
          <p:cNvPr id="7" name="Picture 6">
            <a:extLst>
              <a:ext uri="{FF2B5EF4-FFF2-40B4-BE49-F238E27FC236}">
                <a16:creationId xmlns:a16="http://schemas.microsoft.com/office/drawing/2014/main" id="{8153BC3B-D456-274A-DDDA-13D04EB63942}"/>
              </a:ext>
            </a:extLst>
          </p:cNvPr>
          <p:cNvPicPr>
            <a:picLocks noChangeAspect="1"/>
          </p:cNvPicPr>
          <p:nvPr/>
        </p:nvPicPr>
        <p:blipFill>
          <a:blip r:embed="rId3"/>
          <a:stretch>
            <a:fillRect/>
          </a:stretch>
        </p:blipFill>
        <p:spPr>
          <a:xfrm>
            <a:off x="6764678" y="2032656"/>
            <a:ext cx="5182648" cy="4411688"/>
          </a:xfrm>
          <a:prstGeom prst="rect">
            <a:avLst/>
          </a:prstGeom>
          <a:ln>
            <a:solidFill>
              <a:schemeClr val="tx1"/>
            </a:solidFill>
          </a:ln>
        </p:spPr>
      </p:pic>
    </p:spTree>
    <p:extLst>
      <p:ext uri="{BB962C8B-B14F-4D97-AF65-F5344CB8AC3E}">
        <p14:creationId xmlns:p14="http://schemas.microsoft.com/office/powerpoint/2010/main" val="1262995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56A4-9014-960B-788A-942D0119F0D7}"/>
              </a:ext>
            </a:extLst>
          </p:cNvPr>
          <p:cNvSpPr>
            <a:spLocks noGrp="1"/>
          </p:cNvSpPr>
          <p:nvPr>
            <p:ph type="title"/>
          </p:nvPr>
        </p:nvSpPr>
        <p:spPr>
          <a:xfrm>
            <a:off x="1872343" y="293914"/>
            <a:ext cx="9632269" cy="1611086"/>
          </a:xfrm>
        </p:spPr>
        <p:txBody>
          <a:bodyPr>
            <a:noAutofit/>
          </a:bodyPr>
          <a:lstStyle/>
          <a:p>
            <a:r>
              <a:rPr lang="en-US" sz="2400" b="1" dirty="0">
                <a:highlight>
                  <a:srgbClr val="00FF00"/>
                </a:highlight>
              </a:rPr>
              <a:t>8. Write a query to create a table named deliveries_v03 with all the columns of deliveries_v02 table and two additional column (named venue and </a:t>
            </a:r>
            <a:r>
              <a:rPr lang="en-US" sz="2400" b="1" dirty="0" err="1">
                <a:highlight>
                  <a:srgbClr val="00FF00"/>
                </a:highlight>
              </a:rPr>
              <a:t>match_date</a:t>
            </a:r>
            <a:r>
              <a:rPr lang="en-US" sz="2400" b="1" dirty="0">
                <a:highlight>
                  <a:srgbClr val="00FF00"/>
                </a:highlight>
              </a:rPr>
              <a:t>) of venue and date from table matches</a:t>
            </a:r>
            <a:endParaRPr lang="en-IN" sz="2400" b="1" dirty="0">
              <a:highlight>
                <a:srgbClr val="00FF00"/>
              </a:highlight>
            </a:endParaRPr>
          </a:p>
        </p:txBody>
      </p:sp>
      <p:sp>
        <p:nvSpPr>
          <p:cNvPr id="3" name="Content Placeholder 2">
            <a:extLst>
              <a:ext uri="{FF2B5EF4-FFF2-40B4-BE49-F238E27FC236}">
                <a16:creationId xmlns:a16="http://schemas.microsoft.com/office/drawing/2014/main" id="{0540257C-032D-0879-3BA8-EA0E561042A5}"/>
              </a:ext>
            </a:extLst>
          </p:cNvPr>
          <p:cNvSpPr>
            <a:spLocks noGrp="1"/>
          </p:cNvSpPr>
          <p:nvPr>
            <p:ph idx="1"/>
          </p:nvPr>
        </p:nvSpPr>
        <p:spPr>
          <a:xfrm>
            <a:off x="1959429" y="1905000"/>
            <a:ext cx="9632269" cy="746156"/>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b="1" dirty="0"/>
              <a:t>create table deliveries_v03 as select dv2.*,</a:t>
            </a:r>
            <a:r>
              <a:rPr lang="en-US" sz="2000" b="1" dirty="0" err="1"/>
              <a:t>m.venue,m.date</a:t>
            </a:r>
            <a:r>
              <a:rPr lang="en-US" sz="2000" b="1" dirty="0"/>
              <a:t> as </a:t>
            </a:r>
            <a:r>
              <a:rPr lang="en-US" sz="2000" b="1" dirty="0" err="1"/>
              <a:t>match_date</a:t>
            </a:r>
            <a:r>
              <a:rPr lang="en-US" sz="2000" b="1" dirty="0"/>
              <a:t> from deliveries_v02 dv2 join matches m on dv2.id = m.id;</a:t>
            </a:r>
            <a:endParaRPr lang="en-IN" sz="2000" b="1" dirty="0"/>
          </a:p>
        </p:txBody>
      </p:sp>
      <p:pic>
        <p:nvPicPr>
          <p:cNvPr id="7" name="Picture 6">
            <a:extLst>
              <a:ext uri="{FF2B5EF4-FFF2-40B4-BE49-F238E27FC236}">
                <a16:creationId xmlns:a16="http://schemas.microsoft.com/office/drawing/2014/main" id="{2E5D385C-0F52-354B-2676-57BF96CA0756}"/>
              </a:ext>
            </a:extLst>
          </p:cNvPr>
          <p:cNvPicPr>
            <a:picLocks noChangeAspect="1"/>
          </p:cNvPicPr>
          <p:nvPr/>
        </p:nvPicPr>
        <p:blipFill>
          <a:blip r:embed="rId2"/>
          <a:stretch>
            <a:fillRect/>
          </a:stretch>
        </p:blipFill>
        <p:spPr>
          <a:xfrm>
            <a:off x="1959427" y="2651156"/>
            <a:ext cx="5736771" cy="1388225"/>
          </a:xfrm>
          <a:prstGeom prst="rect">
            <a:avLst/>
          </a:prstGeom>
          <a:ln>
            <a:solidFill>
              <a:schemeClr val="tx1"/>
            </a:solidFill>
          </a:ln>
        </p:spPr>
      </p:pic>
      <p:pic>
        <p:nvPicPr>
          <p:cNvPr id="9" name="Picture 8">
            <a:extLst>
              <a:ext uri="{FF2B5EF4-FFF2-40B4-BE49-F238E27FC236}">
                <a16:creationId xmlns:a16="http://schemas.microsoft.com/office/drawing/2014/main" id="{C6BC35AB-4F05-F455-CC5E-68119905FB7E}"/>
              </a:ext>
            </a:extLst>
          </p:cNvPr>
          <p:cNvPicPr>
            <a:picLocks noChangeAspect="1"/>
          </p:cNvPicPr>
          <p:nvPr/>
        </p:nvPicPr>
        <p:blipFill>
          <a:blip r:embed="rId3"/>
          <a:stretch>
            <a:fillRect/>
          </a:stretch>
        </p:blipFill>
        <p:spPr>
          <a:xfrm>
            <a:off x="1959428" y="4039381"/>
            <a:ext cx="7254557" cy="2818619"/>
          </a:xfrm>
          <a:prstGeom prst="rect">
            <a:avLst/>
          </a:prstGeom>
          <a:ln>
            <a:solidFill>
              <a:schemeClr val="tx1"/>
            </a:solidFill>
          </a:ln>
        </p:spPr>
      </p:pic>
    </p:spTree>
    <p:extLst>
      <p:ext uri="{BB962C8B-B14F-4D97-AF65-F5344CB8AC3E}">
        <p14:creationId xmlns:p14="http://schemas.microsoft.com/office/powerpoint/2010/main" val="1167467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0DC0-BE60-69F2-86B1-65A4355915B1}"/>
              </a:ext>
            </a:extLst>
          </p:cNvPr>
          <p:cNvSpPr>
            <a:spLocks noGrp="1"/>
          </p:cNvSpPr>
          <p:nvPr>
            <p:ph type="title"/>
          </p:nvPr>
        </p:nvSpPr>
        <p:spPr>
          <a:xfrm>
            <a:off x="1774371" y="337457"/>
            <a:ext cx="9730241" cy="1567543"/>
          </a:xfrm>
        </p:spPr>
        <p:txBody>
          <a:bodyPr>
            <a:normAutofit/>
          </a:bodyPr>
          <a:lstStyle/>
          <a:p>
            <a:r>
              <a:rPr lang="en-US" sz="2400" b="1" dirty="0">
                <a:highlight>
                  <a:srgbClr val="00FF00"/>
                </a:highlight>
              </a:rPr>
              <a:t>9. Write a query to fetch the total runs scored for each venue and order it in the descending order of total runs scored.</a:t>
            </a:r>
            <a:endParaRPr lang="en-IN" sz="2400" b="1" dirty="0">
              <a:highlight>
                <a:srgbClr val="00FF00"/>
              </a:highlight>
            </a:endParaRPr>
          </a:p>
        </p:txBody>
      </p:sp>
      <p:sp>
        <p:nvSpPr>
          <p:cNvPr id="3" name="Content Placeholder 2">
            <a:extLst>
              <a:ext uri="{FF2B5EF4-FFF2-40B4-BE49-F238E27FC236}">
                <a16:creationId xmlns:a16="http://schemas.microsoft.com/office/drawing/2014/main" id="{55C5E4CA-B9D1-194C-C556-C91E966EE000}"/>
              </a:ext>
            </a:extLst>
          </p:cNvPr>
          <p:cNvSpPr>
            <a:spLocks noGrp="1"/>
          </p:cNvSpPr>
          <p:nvPr>
            <p:ph idx="1"/>
          </p:nvPr>
        </p:nvSpPr>
        <p:spPr>
          <a:xfrm>
            <a:off x="1861457" y="1262744"/>
            <a:ext cx="9730241" cy="83820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b="1" dirty="0"/>
              <a:t>Select </a:t>
            </a:r>
            <a:r>
              <a:rPr lang="en-US" sz="2000" b="1" dirty="0" err="1"/>
              <a:t>venue,sum</a:t>
            </a:r>
            <a:r>
              <a:rPr lang="en-US" sz="2000" b="1" dirty="0"/>
              <a:t>(</a:t>
            </a:r>
            <a:r>
              <a:rPr lang="en-US" sz="2000" b="1" dirty="0" err="1"/>
              <a:t>total_runs</a:t>
            </a:r>
            <a:r>
              <a:rPr lang="en-US" sz="2000" b="1" dirty="0"/>
              <a:t>) as </a:t>
            </a:r>
            <a:r>
              <a:rPr lang="en-US" sz="2000" b="1" dirty="0" err="1"/>
              <a:t>total_runs_scored</a:t>
            </a:r>
            <a:r>
              <a:rPr lang="en-US" sz="2000" b="1" dirty="0"/>
              <a:t> from deliveries_v03 group by venue order by </a:t>
            </a:r>
            <a:r>
              <a:rPr lang="en-US" sz="2000" b="1" dirty="0" err="1"/>
              <a:t>total_runs_scored</a:t>
            </a:r>
            <a:r>
              <a:rPr lang="en-US" sz="2000" b="1" dirty="0"/>
              <a:t> desc;</a:t>
            </a:r>
            <a:endParaRPr lang="en-IN" sz="2000" b="1" dirty="0"/>
          </a:p>
        </p:txBody>
      </p:sp>
      <p:pic>
        <p:nvPicPr>
          <p:cNvPr id="5" name="Picture 4">
            <a:extLst>
              <a:ext uri="{FF2B5EF4-FFF2-40B4-BE49-F238E27FC236}">
                <a16:creationId xmlns:a16="http://schemas.microsoft.com/office/drawing/2014/main" id="{E20FB03A-818B-BE25-5CB5-089F8A6F4BD0}"/>
              </a:ext>
            </a:extLst>
          </p:cNvPr>
          <p:cNvPicPr>
            <a:picLocks noChangeAspect="1"/>
          </p:cNvPicPr>
          <p:nvPr/>
        </p:nvPicPr>
        <p:blipFill>
          <a:blip r:embed="rId2"/>
          <a:stretch>
            <a:fillRect/>
          </a:stretch>
        </p:blipFill>
        <p:spPr>
          <a:xfrm>
            <a:off x="472734" y="2100944"/>
            <a:ext cx="11671979" cy="4027713"/>
          </a:xfrm>
          <a:prstGeom prst="rect">
            <a:avLst/>
          </a:prstGeom>
          <a:ln>
            <a:solidFill>
              <a:schemeClr val="tx1"/>
            </a:solidFill>
          </a:ln>
        </p:spPr>
      </p:pic>
    </p:spTree>
    <p:extLst>
      <p:ext uri="{BB962C8B-B14F-4D97-AF65-F5344CB8AC3E}">
        <p14:creationId xmlns:p14="http://schemas.microsoft.com/office/powerpoint/2010/main" val="2725135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9311-A688-1CB8-3D01-BD035A9D560C}"/>
              </a:ext>
            </a:extLst>
          </p:cNvPr>
          <p:cNvSpPr>
            <a:spLocks noGrp="1"/>
          </p:cNvSpPr>
          <p:nvPr>
            <p:ph type="title"/>
          </p:nvPr>
        </p:nvSpPr>
        <p:spPr>
          <a:xfrm>
            <a:off x="1752601" y="239486"/>
            <a:ext cx="9752012" cy="1665514"/>
          </a:xfrm>
        </p:spPr>
        <p:txBody>
          <a:bodyPr>
            <a:normAutofit/>
          </a:bodyPr>
          <a:lstStyle/>
          <a:p>
            <a:r>
              <a:rPr lang="en-US" sz="2400" b="1" dirty="0">
                <a:highlight>
                  <a:srgbClr val="00FF00"/>
                </a:highlight>
              </a:rPr>
              <a:t>10. Write a query to fetch the year-wise total runs scored at Eden Gardens and order it in the descending order of total runs scored.</a:t>
            </a:r>
            <a:endParaRPr lang="en-IN" sz="2400" b="1" dirty="0">
              <a:highlight>
                <a:srgbClr val="00FF00"/>
              </a:highlight>
            </a:endParaRPr>
          </a:p>
        </p:txBody>
      </p:sp>
      <p:sp>
        <p:nvSpPr>
          <p:cNvPr id="3" name="Content Placeholder 2">
            <a:extLst>
              <a:ext uri="{FF2B5EF4-FFF2-40B4-BE49-F238E27FC236}">
                <a16:creationId xmlns:a16="http://schemas.microsoft.com/office/drawing/2014/main" id="{DC1673E9-7FD0-A1B2-AE1D-454C03FAA14E}"/>
              </a:ext>
            </a:extLst>
          </p:cNvPr>
          <p:cNvSpPr>
            <a:spLocks noGrp="1"/>
          </p:cNvSpPr>
          <p:nvPr>
            <p:ph idx="1"/>
          </p:nvPr>
        </p:nvSpPr>
        <p:spPr>
          <a:xfrm>
            <a:off x="1850571" y="1502229"/>
            <a:ext cx="10014858" cy="1023257"/>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b="1" dirty="0"/>
              <a:t>Select extract(year from </a:t>
            </a:r>
            <a:r>
              <a:rPr lang="en-US" sz="2000" b="1" dirty="0" err="1"/>
              <a:t>match_date</a:t>
            </a:r>
            <a:r>
              <a:rPr lang="en-US" sz="2000" b="1" dirty="0"/>
              <a:t>) as </a:t>
            </a:r>
            <a:r>
              <a:rPr lang="en-US" sz="2000" b="1" dirty="0" err="1"/>
              <a:t>year,sum</a:t>
            </a:r>
            <a:r>
              <a:rPr lang="en-US" sz="2000" b="1" dirty="0"/>
              <a:t>(</a:t>
            </a:r>
            <a:r>
              <a:rPr lang="en-US" sz="2000" b="1" dirty="0" err="1"/>
              <a:t>total_runs</a:t>
            </a:r>
            <a:r>
              <a:rPr lang="en-US" sz="2000" b="1" dirty="0"/>
              <a:t>) as </a:t>
            </a:r>
            <a:r>
              <a:rPr lang="en-US" sz="2000" b="1" dirty="0" err="1"/>
              <a:t>total_runs_scored</a:t>
            </a:r>
            <a:r>
              <a:rPr lang="en-US" sz="2000" b="1" dirty="0"/>
              <a:t> from deliveries_v03 where venue = 'Eden Gardens’ group by year order by </a:t>
            </a:r>
            <a:r>
              <a:rPr lang="en-US" sz="2000" b="1" dirty="0" err="1"/>
              <a:t>total_runs_scored</a:t>
            </a:r>
            <a:r>
              <a:rPr lang="en-US" sz="2000" b="1" dirty="0"/>
              <a:t> desc;</a:t>
            </a:r>
            <a:endParaRPr lang="en-IN" sz="2000" b="1" dirty="0"/>
          </a:p>
        </p:txBody>
      </p:sp>
      <p:pic>
        <p:nvPicPr>
          <p:cNvPr id="5" name="Picture 4">
            <a:extLst>
              <a:ext uri="{FF2B5EF4-FFF2-40B4-BE49-F238E27FC236}">
                <a16:creationId xmlns:a16="http://schemas.microsoft.com/office/drawing/2014/main" id="{083BC220-2125-F0CA-35F3-C69BF98046F5}"/>
              </a:ext>
            </a:extLst>
          </p:cNvPr>
          <p:cNvPicPr>
            <a:picLocks noChangeAspect="1"/>
          </p:cNvPicPr>
          <p:nvPr/>
        </p:nvPicPr>
        <p:blipFill>
          <a:blip r:embed="rId2"/>
          <a:stretch>
            <a:fillRect/>
          </a:stretch>
        </p:blipFill>
        <p:spPr>
          <a:xfrm>
            <a:off x="1850571" y="2525486"/>
            <a:ext cx="3603173" cy="4254017"/>
          </a:xfrm>
          <a:prstGeom prst="rect">
            <a:avLst/>
          </a:prstGeom>
          <a:ln>
            <a:solidFill>
              <a:schemeClr val="tx1"/>
            </a:solidFill>
          </a:ln>
        </p:spPr>
      </p:pic>
      <p:pic>
        <p:nvPicPr>
          <p:cNvPr id="7" name="Picture 6">
            <a:extLst>
              <a:ext uri="{FF2B5EF4-FFF2-40B4-BE49-F238E27FC236}">
                <a16:creationId xmlns:a16="http://schemas.microsoft.com/office/drawing/2014/main" id="{BB8F6674-1741-AC80-C623-D7CEF36E7FFA}"/>
              </a:ext>
            </a:extLst>
          </p:cNvPr>
          <p:cNvPicPr>
            <a:picLocks noChangeAspect="1"/>
          </p:cNvPicPr>
          <p:nvPr/>
        </p:nvPicPr>
        <p:blipFill>
          <a:blip r:embed="rId3"/>
          <a:stretch>
            <a:fillRect/>
          </a:stretch>
        </p:blipFill>
        <p:spPr>
          <a:xfrm>
            <a:off x="5453744" y="2525486"/>
            <a:ext cx="6411685" cy="4254016"/>
          </a:xfrm>
          <a:prstGeom prst="rect">
            <a:avLst/>
          </a:prstGeom>
          <a:ln>
            <a:solidFill>
              <a:schemeClr val="tx1"/>
            </a:solidFill>
          </a:ln>
        </p:spPr>
      </p:pic>
    </p:spTree>
    <p:extLst>
      <p:ext uri="{BB962C8B-B14F-4D97-AF65-F5344CB8AC3E}">
        <p14:creationId xmlns:p14="http://schemas.microsoft.com/office/powerpoint/2010/main" val="3020344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7534-909E-189C-977A-465655375301}"/>
              </a:ext>
            </a:extLst>
          </p:cNvPr>
          <p:cNvSpPr>
            <a:spLocks noGrp="1"/>
          </p:cNvSpPr>
          <p:nvPr>
            <p:ph type="title"/>
          </p:nvPr>
        </p:nvSpPr>
        <p:spPr>
          <a:xfrm>
            <a:off x="3276600" y="2079171"/>
            <a:ext cx="4746171" cy="1436915"/>
          </a:xfrm>
        </p:spPr>
        <p:txBody>
          <a:bodyPr>
            <a:noAutofit/>
          </a:bodyPr>
          <a:lstStyle/>
          <a:p>
            <a:r>
              <a:rPr lang="en-IN" sz="8800" dirty="0">
                <a:highlight>
                  <a:srgbClr val="FF00FF"/>
                </a:highlight>
              </a:rPr>
              <a:t>THE END</a:t>
            </a:r>
          </a:p>
        </p:txBody>
      </p:sp>
    </p:spTree>
    <p:extLst>
      <p:ext uri="{BB962C8B-B14F-4D97-AF65-F5344CB8AC3E}">
        <p14:creationId xmlns:p14="http://schemas.microsoft.com/office/powerpoint/2010/main" val="417077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BEA8-7021-DE99-7E22-A53F48D830B8}"/>
              </a:ext>
            </a:extLst>
          </p:cNvPr>
          <p:cNvSpPr>
            <a:spLocks noGrp="1"/>
          </p:cNvSpPr>
          <p:nvPr>
            <p:ph type="title"/>
          </p:nvPr>
        </p:nvSpPr>
        <p:spPr>
          <a:xfrm>
            <a:off x="1370013" y="315686"/>
            <a:ext cx="10134599" cy="1589314"/>
          </a:xfrm>
        </p:spPr>
        <p:txBody>
          <a:bodyPr>
            <a:normAutofit/>
          </a:bodyPr>
          <a:lstStyle/>
          <a:p>
            <a:pPr algn="ctr"/>
            <a:r>
              <a:rPr lang="en-IN" sz="6000" b="1" dirty="0">
                <a:highlight>
                  <a:srgbClr val="FF00FF"/>
                </a:highlight>
              </a:rPr>
              <a:t>TASK - 1</a:t>
            </a:r>
          </a:p>
        </p:txBody>
      </p:sp>
      <p:sp>
        <p:nvSpPr>
          <p:cNvPr id="3" name="Content Placeholder 2">
            <a:extLst>
              <a:ext uri="{FF2B5EF4-FFF2-40B4-BE49-F238E27FC236}">
                <a16:creationId xmlns:a16="http://schemas.microsoft.com/office/drawing/2014/main" id="{DC5F61A2-67B7-E4AD-3047-7A0B1680B01B}"/>
              </a:ext>
            </a:extLst>
          </p:cNvPr>
          <p:cNvSpPr>
            <a:spLocks noGrp="1"/>
          </p:cNvSpPr>
          <p:nvPr>
            <p:ph idx="1"/>
          </p:nvPr>
        </p:nvSpPr>
        <p:spPr>
          <a:xfrm>
            <a:off x="1785257" y="1600200"/>
            <a:ext cx="10134600" cy="4311022"/>
          </a:xfrm>
        </p:spPr>
        <p:txBody>
          <a:bodyPr>
            <a:noAutofit/>
          </a:bodyPr>
          <a:lstStyle/>
          <a:p>
            <a:pPr marL="0" indent="0">
              <a:buNone/>
            </a:pPr>
            <a:r>
              <a:rPr lang="en-US" sz="4000" b="1">
                <a:highlight>
                  <a:srgbClr val="008080"/>
                </a:highlight>
              </a:rPr>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endParaRPr lang="en-IN" sz="4000" b="1" dirty="0">
              <a:highlight>
                <a:srgbClr val="008080"/>
              </a:highlight>
            </a:endParaRPr>
          </a:p>
        </p:txBody>
      </p:sp>
    </p:spTree>
    <p:extLst>
      <p:ext uri="{BB962C8B-B14F-4D97-AF65-F5344CB8AC3E}">
        <p14:creationId xmlns:p14="http://schemas.microsoft.com/office/powerpoint/2010/main" val="316962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D2E3-FBBC-F2C1-DDA2-2970E259A452}"/>
              </a:ext>
            </a:extLst>
          </p:cNvPr>
          <p:cNvSpPr>
            <a:spLocks noGrp="1"/>
          </p:cNvSpPr>
          <p:nvPr>
            <p:ph type="title"/>
          </p:nvPr>
        </p:nvSpPr>
        <p:spPr/>
        <p:txBody>
          <a:bodyPr>
            <a:noAutofit/>
          </a:bodyPr>
          <a:lstStyle/>
          <a:p>
            <a:r>
              <a:rPr lang="en-IN" sz="6000" b="1" dirty="0">
                <a:highlight>
                  <a:srgbClr val="00FF00"/>
                </a:highlight>
              </a:rPr>
              <a:t>AGGRESSIVE BASTMEN</a:t>
            </a:r>
            <a:br>
              <a:rPr lang="en-IN" sz="6000" b="1" dirty="0">
                <a:highlight>
                  <a:srgbClr val="00FF00"/>
                </a:highlight>
              </a:rPr>
            </a:br>
            <a:endParaRPr lang="en-IN" sz="6000" dirty="0">
              <a:highlight>
                <a:srgbClr val="00FF00"/>
              </a:highlight>
            </a:endParaRPr>
          </a:p>
        </p:txBody>
      </p:sp>
      <p:sp>
        <p:nvSpPr>
          <p:cNvPr id="3" name="Content Placeholder 2">
            <a:extLst>
              <a:ext uri="{FF2B5EF4-FFF2-40B4-BE49-F238E27FC236}">
                <a16:creationId xmlns:a16="http://schemas.microsoft.com/office/drawing/2014/main" id="{F880068C-4AA3-8DC9-7EEB-3A7334EC35BC}"/>
              </a:ext>
            </a:extLst>
          </p:cNvPr>
          <p:cNvSpPr>
            <a:spLocks noGrp="1"/>
          </p:cNvSpPr>
          <p:nvPr>
            <p:ph sz="half" idx="1"/>
          </p:nvPr>
        </p:nvSpPr>
        <p:spPr>
          <a:xfrm>
            <a:off x="2592924" y="2126221"/>
            <a:ext cx="4313864" cy="4107667"/>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b="1" dirty="0"/>
              <a:t>select player, </a:t>
            </a:r>
            <a:r>
              <a:rPr lang="en-US" b="1" dirty="0" err="1"/>
              <a:t>total_runs</a:t>
            </a:r>
            <a:r>
              <a:rPr lang="en-US" b="1" dirty="0"/>
              <a:t>, </a:t>
            </a:r>
            <a:r>
              <a:rPr lang="en-US" b="1" dirty="0" err="1"/>
              <a:t>balls_faced</a:t>
            </a:r>
            <a:r>
              <a:rPr lang="en-US" b="1" dirty="0"/>
              <a:t>, round(cast(</a:t>
            </a:r>
            <a:r>
              <a:rPr lang="en-US" b="1" dirty="0" err="1"/>
              <a:t>strike_rate</a:t>
            </a:r>
            <a:r>
              <a:rPr lang="en-US" b="1" dirty="0"/>
              <a:t> as numeric),3) as </a:t>
            </a:r>
            <a:r>
              <a:rPr lang="en-US" b="1" dirty="0" err="1"/>
              <a:t>rounded_strike_rate</a:t>
            </a:r>
            <a:r>
              <a:rPr lang="en-US" b="1" dirty="0"/>
              <a:t> from (select batsman as </a:t>
            </a:r>
            <a:r>
              <a:rPr lang="en-US" b="1" dirty="0" err="1"/>
              <a:t>player,sum</a:t>
            </a:r>
            <a:r>
              <a:rPr lang="en-US" b="1" dirty="0"/>
              <a:t>(</a:t>
            </a:r>
            <a:r>
              <a:rPr lang="en-US" b="1" dirty="0" err="1"/>
              <a:t>batsman_runs</a:t>
            </a:r>
            <a:r>
              <a:rPr lang="en-US" b="1" dirty="0"/>
              <a:t>) as </a:t>
            </a:r>
            <a:r>
              <a:rPr lang="en-US" b="1" dirty="0" err="1"/>
              <a:t>total_runs,count</a:t>
            </a:r>
            <a:r>
              <a:rPr lang="en-US" b="1" dirty="0"/>
              <a:t>(ball) as </a:t>
            </a:r>
            <a:r>
              <a:rPr lang="en-US" b="1" dirty="0" err="1"/>
              <a:t>balls_faced</a:t>
            </a:r>
            <a:r>
              <a:rPr lang="en-US" b="1" dirty="0"/>
              <a:t>,(cast(sum(</a:t>
            </a:r>
            <a:r>
              <a:rPr lang="en-US" b="1" dirty="0" err="1"/>
              <a:t>batsman_runs</a:t>
            </a:r>
            <a:r>
              <a:rPr lang="en-US" b="1" dirty="0"/>
              <a:t>) as float) / count(ball))*100 as </a:t>
            </a:r>
            <a:r>
              <a:rPr lang="en-US" b="1" dirty="0" err="1"/>
              <a:t>strike_rate</a:t>
            </a:r>
            <a:r>
              <a:rPr lang="en-US" b="1" dirty="0"/>
              <a:t> from deliveries where </a:t>
            </a:r>
            <a:r>
              <a:rPr lang="en-US" b="1" dirty="0" err="1"/>
              <a:t>extras_type</a:t>
            </a:r>
            <a:r>
              <a:rPr lang="en-US" b="1" dirty="0"/>
              <a:t> != '</a:t>
            </a:r>
            <a:r>
              <a:rPr lang="en-US" b="1" dirty="0" err="1"/>
              <a:t>wides'group</a:t>
            </a:r>
            <a:r>
              <a:rPr lang="en-US" b="1" dirty="0"/>
              <a:t> by batsman) as </a:t>
            </a:r>
            <a:r>
              <a:rPr lang="en-US" b="1" dirty="0" err="1"/>
              <a:t>player_stats</a:t>
            </a:r>
            <a:r>
              <a:rPr lang="en-US" b="1" dirty="0"/>
              <a:t> where </a:t>
            </a:r>
            <a:r>
              <a:rPr lang="en-US" b="1" dirty="0" err="1"/>
              <a:t>balls_faced</a:t>
            </a:r>
            <a:r>
              <a:rPr lang="en-US" b="1" dirty="0"/>
              <a:t> &gt;= 500 order by </a:t>
            </a:r>
            <a:r>
              <a:rPr lang="en-US" b="1" dirty="0" err="1"/>
              <a:t>strike_rate</a:t>
            </a:r>
            <a:r>
              <a:rPr lang="en-US" b="1" dirty="0"/>
              <a:t> desc limit 10;</a:t>
            </a:r>
            <a:endParaRPr lang="en-IN" b="1" dirty="0"/>
          </a:p>
        </p:txBody>
      </p:sp>
      <p:pic>
        <p:nvPicPr>
          <p:cNvPr id="39" name="Content Placeholder 38">
            <a:extLst>
              <a:ext uri="{FF2B5EF4-FFF2-40B4-BE49-F238E27FC236}">
                <a16:creationId xmlns:a16="http://schemas.microsoft.com/office/drawing/2014/main" id="{086B6580-B137-567B-BE78-8923F94156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6788" y="2126222"/>
            <a:ext cx="5023955" cy="4107668"/>
          </a:xfrm>
          <a:ln>
            <a:solidFill>
              <a:schemeClr val="tx1"/>
            </a:solidFill>
          </a:ln>
        </p:spPr>
      </p:pic>
    </p:spTree>
    <p:extLst>
      <p:ext uri="{BB962C8B-B14F-4D97-AF65-F5344CB8AC3E}">
        <p14:creationId xmlns:p14="http://schemas.microsoft.com/office/powerpoint/2010/main" val="165276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E74F-09A5-0AB9-E067-21DEE4524750}"/>
              </a:ext>
            </a:extLst>
          </p:cNvPr>
          <p:cNvSpPr>
            <a:spLocks noGrp="1"/>
          </p:cNvSpPr>
          <p:nvPr>
            <p:ph type="title"/>
          </p:nvPr>
        </p:nvSpPr>
        <p:spPr>
          <a:xfrm>
            <a:off x="1988629" y="624110"/>
            <a:ext cx="9515984" cy="1280890"/>
          </a:xfrm>
        </p:spPr>
        <p:txBody>
          <a:bodyPr/>
          <a:lstStyle/>
          <a:p>
            <a:r>
              <a:rPr lang="en-IN" b="1" dirty="0">
                <a:highlight>
                  <a:srgbClr val="00FF00"/>
                </a:highlight>
              </a:rPr>
              <a:t>BAR CHART OF STRIKE RATE OF PLAYERS</a:t>
            </a:r>
            <a:endParaRPr lang="en-IN" dirty="0">
              <a:highlight>
                <a:srgbClr val="00FF00"/>
              </a:highlight>
            </a:endParaRPr>
          </a:p>
        </p:txBody>
      </p:sp>
      <p:pic>
        <p:nvPicPr>
          <p:cNvPr id="9" name="Content Placeholder 8">
            <a:extLst>
              <a:ext uri="{FF2B5EF4-FFF2-40B4-BE49-F238E27FC236}">
                <a16:creationId xmlns:a16="http://schemas.microsoft.com/office/drawing/2014/main" id="{60A75E7E-0325-32C9-E792-ED279C73A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630" y="1306285"/>
            <a:ext cx="8984170" cy="5279571"/>
          </a:xfrm>
          <a:ln>
            <a:solidFill>
              <a:schemeClr val="tx1"/>
            </a:solidFill>
          </a:ln>
        </p:spPr>
      </p:pic>
    </p:spTree>
    <p:extLst>
      <p:ext uri="{BB962C8B-B14F-4D97-AF65-F5344CB8AC3E}">
        <p14:creationId xmlns:p14="http://schemas.microsoft.com/office/powerpoint/2010/main" val="5510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E7C0-3F99-E3C7-D46F-069E43459F96}"/>
              </a:ext>
            </a:extLst>
          </p:cNvPr>
          <p:cNvSpPr>
            <a:spLocks noGrp="1"/>
          </p:cNvSpPr>
          <p:nvPr>
            <p:ph type="title"/>
          </p:nvPr>
        </p:nvSpPr>
        <p:spPr>
          <a:xfrm>
            <a:off x="1502229" y="370114"/>
            <a:ext cx="10002384" cy="1534886"/>
          </a:xfrm>
        </p:spPr>
        <p:txBody>
          <a:bodyPr>
            <a:normAutofit/>
          </a:bodyPr>
          <a:lstStyle/>
          <a:p>
            <a:pPr algn="ctr"/>
            <a:r>
              <a:rPr lang="en-IN" sz="6000" b="1" dirty="0">
                <a:highlight>
                  <a:srgbClr val="FF00FF"/>
                </a:highlight>
              </a:rPr>
              <a:t>TASK - 2</a:t>
            </a:r>
            <a:endParaRPr lang="en-IN" sz="6000" dirty="0"/>
          </a:p>
        </p:txBody>
      </p:sp>
      <p:sp>
        <p:nvSpPr>
          <p:cNvPr id="3" name="Content Placeholder 2">
            <a:extLst>
              <a:ext uri="{FF2B5EF4-FFF2-40B4-BE49-F238E27FC236}">
                <a16:creationId xmlns:a16="http://schemas.microsoft.com/office/drawing/2014/main" id="{60BBFDED-A7C8-6867-6B7A-B5CCF13239A1}"/>
              </a:ext>
            </a:extLst>
          </p:cNvPr>
          <p:cNvSpPr>
            <a:spLocks noGrp="1"/>
          </p:cNvSpPr>
          <p:nvPr>
            <p:ph idx="1"/>
          </p:nvPr>
        </p:nvSpPr>
        <p:spPr>
          <a:xfrm>
            <a:off x="1502228" y="1415142"/>
            <a:ext cx="10689771" cy="4496079"/>
          </a:xfrm>
        </p:spPr>
        <p:txBody>
          <a:bodyPr>
            <a:noAutofit/>
          </a:bodyPr>
          <a:lstStyle/>
          <a:p>
            <a:pPr marL="0" indent="0">
              <a:buNone/>
            </a:pPr>
            <a:r>
              <a:rPr lang="en-US" sz="4000" b="1" dirty="0">
                <a:highlight>
                  <a:srgbClr val="008080"/>
                </a:highlight>
              </a:rPr>
              <a:t>Now you need to get 2-3 players with good Average who have played more than 2 </a:t>
            </a:r>
            <a:r>
              <a:rPr lang="en-US" sz="4000" b="1" dirty="0" err="1">
                <a:highlight>
                  <a:srgbClr val="008080"/>
                </a:highlight>
              </a:rPr>
              <a:t>ipl</a:t>
            </a:r>
            <a:r>
              <a:rPr lang="en-US" sz="4000" b="1" dirty="0">
                <a:highlight>
                  <a:srgbClr val="008080"/>
                </a:highlight>
              </a:rPr>
              <a:t> seasons. And to do that you have to make a list of 10 players you want to bid in the auction so that when you try to grab them in auction you should not pay the amount greater than you have in the purse for a particular player.</a:t>
            </a:r>
            <a:endParaRPr lang="en-IN" sz="4000" b="1" dirty="0">
              <a:highlight>
                <a:srgbClr val="008080"/>
              </a:highlight>
            </a:endParaRPr>
          </a:p>
        </p:txBody>
      </p:sp>
    </p:spTree>
    <p:extLst>
      <p:ext uri="{BB962C8B-B14F-4D97-AF65-F5344CB8AC3E}">
        <p14:creationId xmlns:p14="http://schemas.microsoft.com/office/powerpoint/2010/main" val="1313465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4603-86E9-8D4E-40BA-8DE5E83D2BEA}"/>
              </a:ext>
            </a:extLst>
          </p:cNvPr>
          <p:cNvSpPr>
            <a:spLocks noGrp="1"/>
          </p:cNvSpPr>
          <p:nvPr>
            <p:ph type="title"/>
          </p:nvPr>
        </p:nvSpPr>
        <p:spPr>
          <a:xfrm>
            <a:off x="2592924" y="634996"/>
            <a:ext cx="8911687" cy="1280890"/>
          </a:xfrm>
        </p:spPr>
        <p:txBody>
          <a:bodyPr>
            <a:normAutofit/>
          </a:bodyPr>
          <a:lstStyle/>
          <a:p>
            <a:r>
              <a:rPr lang="en-IN" sz="6000" b="1" dirty="0">
                <a:highlight>
                  <a:srgbClr val="00FF00"/>
                </a:highlight>
              </a:rPr>
              <a:t>ANCHOR BASTMEN</a:t>
            </a:r>
          </a:p>
        </p:txBody>
      </p:sp>
      <p:sp>
        <p:nvSpPr>
          <p:cNvPr id="3" name="Content Placeholder 2">
            <a:extLst>
              <a:ext uri="{FF2B5EF4-FFF2-40B4-BE49-F238E27FC236}">
                <a16:creationId xmlns:a16="http://schemas.microsoft.com/office/drawing/2014/main" id="{6E58153C-A8B6-01D2-5806-0022B891B6E8}"/>
              </a:ext>
            </a:extLst>
          </p:cNvPr>
          <p:cNvSpPr>
            <a:spLocks noGrp="1"/>
          </p:cNvSpPr>
          <p:nvPr>
            <p:ph sz="half" idx="1"/>
          </p:nvPr>
        </p:nvSpPr>
        <p:spPr>
          <a:xfrm>
            <a:off x="2589212" y="2133600"/>
            <a:ext cx="4410302" cy="3777622"/>
          </a:xfrm>
        </p:spPr>
        <p:style>
          <a:lnRef idx="2">
            <a:schemeClr val="dk1"/>
          </a:lnRef>
          <a:fillRef idx="1">
            <a:schemeClr val="lt1"/>
          </a:fillRef>
          <a:effectRef idx="0">
            <a:schemeClr val="dk1"/>
          </a:effectRef>
          <a:fontRef idx="minor">
            <a:schemeClr val="dk1"/>
          </a:fontRef>
        </p:style>
        <p:txBody>
          <a:bodyPr>
            <a:normAutofit fontScale="92500"/>
          </a:bodyPr>
          <a:lstStyle/>
          <a:p>
            <a:pPr marL="0" indent="0">
              <a:buNone/>
            </a:pPr>
            <a:r>
              <a:rPr lang="en-US" b="1" dirty="0"/>
              <a:t>with </a:t>
            </a:r>
            <a:r>
              <a:rPr lang="en-US" b="1" dirty="0" err="1"/>
              <a:t>playerstats</a:t>
            </a:r>
            <a:r>
              <a:rPr lang="en-US" b="1" dirty="0"/>
              <a:t> as (select batsman as </a:t>
            </a:r>
            <a:r>
              <a:rPr lang="en-US" b="1" dirty="0" err="1"/>
              <a:t>player,sum</a:t>
            </a:r>
            <a:r>
              <a:rPr lang="en-US" b="1" dirty="0"/>
              <a:t>(</a:t>
            </a:r>
            <a:r>
              <a:rPr lang="en-US" b="1" dirty="0" err="1"/>
              <a:t>batsman_runs</a:t>
            </a:r>
            <a:r>
              <a:rPr lang="en-US" b="1" dirty="0"/>
              <a:t>) as </a:t>
            </a:r>
            <a:r>
              <a:rPr lang="en-US" b="1" dirty="0" err="1"/>
              <a:t>total_runs,count</a:t>
            </a:r>
            <a:r>
              <a:rPr lang="en-US" b="1" dirty="0"/>
              <a:t>(distinct id) as </a:t>
            </a:r>
            <a:r>
              <a:rPr lang="en-US" b="1" dirty="0" err="1"/>
              <a:t>total_matches,count</a:t>
            </a:r>
            <a:r>
              <a:rPr lang="en-US" b="1" dirty="0"/>
              <a:t>(</a:t>
            </a:r>
            <a:r>
              <a:rPr lang="en-US" b="1" dirty="0" err="1"/>
              <a:t>is_wicket</a:t>
            </a:r>
            <a:r>
              <a:rPr lang="en-US" b="1" dirty="0"/>
              <a:t>) filter (where </a:t>
            </a:r>
            <a:r>
              <a:rPr lang="en-US" b="1" dirty="0" err="1"/>
              <a:t>is_wicket</a:t>
            </a:r>
            <a:r>
              <a:rPr lang="en-US" b="1" dirty="0"/>
              <a:t> = 1) as </a:t>
            </a:r>
            <a:r>
              <a:rPr lang="en-US" b="1" dirty="0" err="1"/>
              <a:t>times_dismissed</a:t>
            </a:r>
            <a:r>
              <a:rPr lang="en-US" b="1" dirty="0"/>
              <a:t> from deliveries group by batsman having count(distinct id) &gt; 28 and count(</a:t>
            </a:r>
            <a:r>
              <a:rPr lang="en-US" b="1" dirty="0" err="1"/>
              <a:t>is_wicket</a:t>
            </a:r>
            <a:r>
              <a:rPr lang="en-US" b="1" dirty="0"/>
              <a:t>) filter (where </a:t>
            </a:r>
            <a:r>
              <a:rPr lang="en-US" b="1" dirty="0" err="1"/>
              <a:t>is_wicket</a:t>
            </a:r>
            <a:r>
              <a:rPr lang="en-US" b="1" dirty="0"/>
              <a:t> = 1) &gt; 0)select player, </a:t>
            </a:r>
            <a:r>
              <a:rPr lang="en-US" b="1" dirty="0" err="1"/>
              <a:t>total_runs</a:t>
            </a:r>
            <a:r>
              <a:rPr lang="en-US" b="1" dirty="0"/>
              <a:t>, </a:t>
            </a:r>
            <a:r>
              <a:rPr lang="en-US" b="1" dirty="0" err="1"/>
              <a:t>total_matches</a:t>
            </a:r>
            <a:r>
              <a:rPr lang="en-US" b="1" dirty="0"/>
              <a:t>, </a:t>
            </a:r>
            <a:r>
              <a:rPr lang="en-US" b="1" dirty="0" err="1"/>
              <a:t>times_dismissed,round</a:t>
            </a:r>
            <a:r>
              <a:rPr lang="en-US" b="1" dirty="0"/>
              <a:t>(cast(cast(</a:t>
            </a:r>
            <a:r>
              <a:rPr lang="en-US" b="1" dirty="0" err="1"/>
              <a:t>total_runs</a:t>
            </a:r>
            <a:r>
              <a:rPr lang="en-US" b="1" dirty="0"/>
              <a:t> as float) / </a:t>
            </a:r>
            <a:r>
              <a:rPr lang="en-US" b="1" dirty="0" err="1"/>
              <a:t>times_dismissed</a:t>
            </a:r>
            <a:r>
              <a:rPr lang="en-US" b="1" dirty="0"/>
              <a:t> as numeric),2)as average from </a:t>
            </a:r>
            <a:r>
              <a:rPr lang="en-US" b="1" dirty="0" err="1"/>
              <a:t>playerstats</a:t>
            </a:r>
            <a:r>
              <a:rPr lang="en-US" b="1" dirty="0"/>
              <a:t> order by average desc limit 10;</a:t>
            </a:r>
            <a:endParaRPr lang="en-IN" b="1" dirty="0"/>
          </a:p>
        </p:txBody>
      </p:sp>
      <p:pic>
        <p:nvPicPr>
          <p:cNvPr id="6" name="Content Placeholder 5">
            <a:extLst>
              <a:ext uri="{FF2B5EF4-FFF2-40B4-BE49-F238E27FC236}">
                <a16:creationId xmlns:a16="http://schemas.microsoft.com/office/drawing/2014/main" id="{EA281929-5338-0E01-EDE5-5E0A4ED3A813}"/>
              </a:ext>
            </a:extLst>
          </p:cNvPr>
          <p:cNvPicPr>
            <a:picLocks noGrp="1" noChangeAspect="1"/>
          </p:cNvPicPr>
          <p:nvPr>
            <p:ph sz="half" idx="2"/>
          </p:nvPr>
        </p:nvPicPr>
        <p:blipFill>
          <a:blip r:embed="rId3"/>
          <a:stretch>
            <a:fillRect/>
          </a:stretch>
        </p:blipFill>
        <p:spPr>
          <a:xfrm>
            <a:off x="6999514" y="2144485"/>
            <a:ext cx="4985657" cy="3777621"/>
          </a:xfrm>
          <a:ln>
            <a:solidFill>
              <a:schemeClr val="tx1"/>
            </a:solidFill>
          </a:ln>
        </p:spPr>
      </p:pic>
    </p:spTree>
    <p:extLst>
      <p:ext uri="{BB962C8B-B14F-4D97-AF65-F5344CB8AC3E}">
        <p14:creationId xmlns:p14="http://schemas.microsoft.com/office/powerpoint/2010/main" val="174455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A4F8-8B50-0298-A7A8-085268EAC08F}"/>
              </a:ext>
            </a:extLst>
          </p:cNvPr>
          <p:cNvSpPr>
            <a:spLocks noGrp="1"/>
          </p:cNvSpPr>
          <p:nvPr>
            <p:ph type="title"/>
          </p:nvPr>
        </p:nvSpPr>
        <p:spPr>
          <a:xfrm>
            <a:off x="2013857" y="624110"/>
            <a:ext cx="9490755" cy="1280890"/>
          </a:xfrm>
        </p:spPr>
        <p:txBody>
          <a:bodyPr>
            <a:normAutofit/>
          </a:bodyPr>
          <a:lstStyle/>
          <a:p>
            <a:r>
              <a:rPr lang="en-IN" sz="3800" b="1" dirty="0">
                <a:highlight>
                  <a:srgbClr val="00FF00"/>
                </a:highlight>
              </a:rPr>
              <a:t>BAR CHART OF AVERAGE OF PLAYERS</a:t>
            </a:r>
          </a:p>
        </p:txBody>
      </p:sp>
      <p:pic>
        <p:nvPicPr>
          <p:cNvPr id="7" name="Content Placeholder 6">
            <a:extLst>
              <a:ext uri="{FF2B5EF4-FFF2-40B4-BE49-F238E27FC236}">
                <a16:creationId xmlns:a16="http://schemas.microsoft.com/office/drawing/2014/main" id="{D8D0213C-FCBD-E8D7-4067-2F749D9AC616}"/>
              </a:ext>
            </a:extLst>
          </p:cNvPr>
          <p:cNvPicPr>
            <a:picLocks noGrp="1" noChangeAspect="1"/>
          </p:cNvPicPr>
          <p:nvPr>
            <p:ph idx="1"/>
          </p:nvPr>
        </p:nvPicPr>
        <p:blipFill>
          <a:blip r:embed="rId2"/>
          <a:stretch>
            <a:fillRect/>
          </a:stretch>
        </p:blipFill>
        <p:spPr>
          <a:xfrm>
            <a:off x="2013857" y="1632857"/>
            <a:ext cx="9633857" cy="5061857"/>
          </a:xfrm>
          <a:ln>
            <a:solidFill>
              <a:schemeClr val="tx1"/>
            </a:solidFill>
          </a:ln>
        </p:spPr>
      </p:pic>
    </p:spTree>
    <p:extLst>
      <p:ext uri="{BB962C8B-B14F-4D97-AF65-F5344CB8AC3E}">
        <p14:creationId xmlns:p14="http://schemas.microsoft.com/office/powerpoint/2010/main" val="20843117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4362</TotalTime>
  <Words>2455</Words>
  <Application>Microsoft Office PowerPoint</Application>
  <PresentationFormat>Widescreen</PresentationFormat>
  <Paragraphs>114</Paragraphs>
  <Slides>36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Wingdings 3</vt:lpstr>
      <vt:lpstr>Wisp</vt:lpstr>
      <vt:lpstr>PRESENTATION ON IPL AUCTION STRATEGY</vt:lpstr>
      <vt:lpstr>Create Table</vt:lpstr>
      <vt:lpstr>Copy &amp; Retrieve</vt:lpstr>
      <vt:lpstr>TASK - 1</vt:lpstr>
      <vt:lpstr>AGGRESSIVE BASTMEN </vt:lpstr>
      <vt:lpstr>BAR CHART OF STRIKE RATE OF PLAYERS</vt:lpstr>
      <vt:lpstr>TASK - 2</vt:lpstr>
      <vt:lpstr>ANCHOR BASTMEN</vt:lpstr>
      <vt:lpstr>BAR CHART OF AVERAGE OF PLAYERS</vt:lpstr>
      <vt:lpstr>TASK - 3</vt:lpstr>
      <vt:lpstr>HARD HITTERS</vt:lpstr>
      <vt:lpstr>BAR CHART OF BOUNDARY PERCENTAGE</vt:lpstr>
      <vt:lpstr>TASK - 4</vt:lpstr>
      <vt:lpstr>ECONOMICAL BOWLERS</vt:lpstr>
      <vt:lpstr>BAR CHART OF ECONOMY OF BOWLERS</vt:lpstr>
      <vt:lpstr>TASK - 5</vt:lpstr>
      <vt:lpstr>WICKET-TAKING BOWLERS</vt:lpstr>
      <vt:lpstr>BAR CHART OF STRIKE RATE OF BOWLERS</vt:lpstr>
      <vt:lpstr>TASK - 6</vt:lpstr>
      <vt:lpstr>ALL-ROUNDERS </vt:lpstr>
      <vt:lpstr>BAR CHART OF ALL-ROUNDER PLAYERS</vt:lpstr>
      <vt:lpstr>WICKETKEEPER </vt:lpstr>
      <vt:lpstr>VISUAL REPRESENTATION IN THE FORM OF CHARTS </vt:lpstr>
      <vt:lpstr>VISUAL REPRESENTATION IN THE FORM OF TABLES</vt:lpstr>
      <vt:lpstr>ADDITIONAL QUESTIONS FOR FINAL ASSESMENT</vt:lpstr>
      <vt:lpstr>1. Get the count of cities that have hosted an IPL match</vt:lpstr>
      <vt:lpstr>2. Create table deliveries_v02 with all the columns of the table ‘deliveries’ and an additional column ball_result containing values boundary, dot or other depending on the total_run (boundary for &gt;= 4, dot for 0 and other for any other number)</vt:lpstr>
      <vt:lpstr>3. Write a query to fetch the total number of boundaries and dot balls from the deliveries_v02 table.</vt:lpstr>
      <vt:lpstr>4. Write a query to fetch the total number of boundaries scored by each team from the deliveries_v02 table and order it in descending order of the number of boundaries scored.</vt:lpstr>
      <vt:lpstr>5. Write a query to fetch the total number of dot balls bowled by each team and order it in descending order of the total number of dot balls bowled.</vt:lpstr>
      <vt:lpstr>6. Write a query to fetch the total number of dismissals by dismissal kinds where dismissal kind is not NA</vt:lpstr>
      <vt:lpstr>7. Write a query to get the top 5 bowlers who conceded maximum extra runs from the deliveries table</vt:lpstr>
      <vt:lpstr>8. Write a query to create a table named deliveries_v03 with all the columns of deliveries_v02 table and two additional column (named venue and match_date) of venue and date from table matches</vt:lpstr>
      <vt:lpstr>9. Write a query to fetch the total runs scored for each venue and order it in the descending order of total runs scored.</vt:lpstr>
      <vt:lpstr>10. Write a query to fetch the year-wise total runs scored at Eden Gardens and order it in the descending order of total runs scored.</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MOHIT KUMAR</dc:creator>
  <cp:lastModifiedBy>MOHIT KUMAR</cp:lastModifiedBy>
  <cp:revision>11</cp:revision>
  <dcterms:created xsi:type="dcterms:W3CDTF">2024-07-26T10:27:57Z</dcterms:created>
  <dcterms:modified xsi:type="dcterms:W3CDTF">2024-08-06T10:15:18Z</dcterms:modified>
</cp:coreProperties>
</file>