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0" r:id="rId4"/>
    <p:sldId id="261" r:id="rId5"/>
    <p:sldId id="262" r:id="rId6"/>
    <p:sldId id="266" r:id="rId7"/>
    <p:sldId id="263" r:id="rId8"/>
    <p:sldId id="267" r:id="rId9"/>
    <p:sldId id="268" r:id="rId10"/>
    <p:sldId id="259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8378"/>
  </p:normalViewPr>
  <p:slideViewPr>
    <p:cSldViewPr snapToGrid="0" snapToObjects="1">
      <p:cViewPr varScale="1">
        <p:scale>
          <a:sx n="83" d="100"/>
          <a:sy n="83" d="100"/>
        </p:scale>
        <p:origin x="11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06495E-8EA4-4785-AE4E-DECDEE94450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F77145E-8EEB-44CD-834E-CC7F0E7396C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b="0" i="0" dirty="0"/>
            <a:t>  EDA </a:t>
          </a:r>
        </a:p>
        <a:p>
          <a:pPr>
            <a:lnSpc>
              <a:spcPct val="100000"/>
            </a:lnSpc>
          </a:pPr>
          <a:r>
            <a:rPr lang="en-GB" sz="1600" b="0" i="0" dirty="0"/>
            <a:t>Trend Analysis of Products and Customers</a:t>
          </a:r>
          <a:endParaRPr lang="en-US" sz="1600" dirty="0"/>
        </a:p>
      </dgm:t>
    </dgm:pt>
    <dgm:pt modelId="{31B6FBB7-4D9F-4DD1-8557-D0F1A233C407}" type="parTrans" cxnId="{8544206B-3CA5-430E-B08F-C77D8FB5D8E0}">
      <dgm:prSet/>
      <dgm:spPr/>
      <dgm:t>
        <a:bodyPr/>
        <a:lstStyle/>
        <a:p>
          <a:endParaRPr lang="en-US"/>
        </a:p>
      </dgm:t>
    </dgm:pt>
    <dgm:pt modelId="{43873657-4C09-4294-85A5-71BFE5066DD8}" type="sibTrans" cxnId="{8544206B-3CA5-430E-B08F-C77D8FB5D8E0}">
      <dgm:prSet/>
      <dgm:spPr/>
      <dgm:t>
        <a:bodyPr/>
        <a:lstStyle/>
        <a:p>
          <a:endParaRPr lang="en-US"/>
        </a:p>
      </dgm:t>
    </dgm:pt>
    <dgm:pt modelId="{AEB14254-0B40-4F5B-9121-E0644E03FF5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User Segmentation</a:t>
          </a:r>
        </a:p>
        <a:p>
          <a:pPr>
            <a:lnSpc>
              <a:spcPct val="100000"/>
            </a:lnSpc>
          </a:pPr>
          <a:r>
            <a:rPr lang="en-GB" sz="1600" b="0" i="0" dirty="0"/>
            <a:t>RFM Modelling</a:t>
          </a:r>
        </a:p>
        <a:p>
          <a:pPr>
            <a:lnSpc>
              <a:spcPct val="100000"/>
            </a:lnSpc>
          </a:pPr>
          <a:r>
            <a:rPr lang="en-GB" sz="1600" b="0" i="0" dirty="0"/>
            <a:t>Cohort Analysis</a:t>
          </a:r>
          <a:endParaRPr lang="en-US" sz="1600" dirty="0"/>
        </a:p>
      </dgm:t>
    </dgm:pt>
    <dgm:pt modelId="{A0EB022E-DD61-4689-B847-6E0898AD2582}" type="parTrans" cxnId="{3CCEC976-EAE1-4CAD-888D-50F63EFC0FD3}">
      <dgm:prSet/>
      <dgm:spPr/>
      <dgm:t>
        <a:bodyPr/>
        <a:lstStyle/>
        <a:p>
          <a:endParaRPr lang="en-US"/>
        </a:p>
      </dgm:t>
    </dgm:pt>
    <dgm:pt modelId="{5553D9AC-632D-4276-977A-DF4954F0DE12}" type="sibTrans" cxnId="{3CCEC976-EAE1-4CAD-888D-50F63EFC0FD3}">
      <dgm:prSet/>
      <dgm:spPr/>
      <dgm:t>
        <a:bodyPr/>
        <a:lstStyle/>
        <a:p>
          <a:endParaRPr lang="en-US"/>
        </a:p>
      </dgm:t>
    </dgm:pt>
    <dgm:pt modelId="{8BAD7C78-7ABA-A849-86B5-F0A35A4ED5B9}">
      <dgm:prSet custT="1"/>
      <dgm:spPr/>
      <dgm:t>
        <a:bodyPr/>
        <a:lstStyle/>
        <a:p>
          <a:r>
            <a:rPr lang="en-GB" sz="1800" b="0" i="0" dirty="0"/>
            <a:t>Marketing Actions</a:t>
          </a:r>
          <a:endParaRPr lang="en-US" sz="1800" dirty="0"/>
        </a:p>
      </dgm:t>
    </dgm:pt>
    <dgm:pt modelId="{82C400A6-CD0D-7344-B2A0-CBF6E1095155}" type="parTrans" cxnId="{C7DCE9CA-BBC8-614E-8B38-99D084AA2FCC}">
      <dgm:prSet/>
      <dgm:spPr/>
      <dgm:t>
        <a:bodyPr/>
        <a:lstStyle/>
        <a:p>
          <a:endParaRPr lang="en-GB"/>
        </a:p>
      </dgm:t>
    </dgm:pt>
    <dgm:pt modelId="{9EA3E20E-1FDF-C34D-81F0-61BBCA2DC990}" type="sibTrans" cxnId="{C7DCE9CA-BBC8-614E-8B38-99D084AA2FCC}">
      <dgm:prSet/>
      <dgm:spPr/>
      <dgm:t>
        <a:bodyPr/>
        <a:lstStyle/>
        <a:p>
          <a:endParaRPr lang="en-GB"/>
        </a:p>
      </dgm:t>
    </dgm:pt>
    <dgm:pt modelId="{343A9C0F-0E72-4F78-AFD5-656355DF0268}" type="pres">
      <dgm:prSet presAssocID="{C706495E-8EA4-4785-AE4E-DECDEE944503}" presName="root" presStyleCnt="0">
        <dgm:presLayoutVars>
          <dgm:dir/>
          <dgm:resizeHandles val="exact"/>
        </dgm:presLayoutVars>
      </dgm:prSet>
      <dgm:spPr/>
    </dgm:pt>
    <dgm:pt modelId="{167BED01-9832-4801-A91B-DD234BEA71AC}" type="pres">
      <dgm:prSet presAssocID="{4F77145E-8EEB-44CD-834E-CC7F0E7396C9}" presName="compNode" presStyleCnt="0"/>
      <dgm:spPr/>
    </dgm:pt>
    <dgm:pt modelId="{8787B053-BB3A-4BF0-95FD-6B96461A9908}" type="pres">
      <dgm:prSet presAssocID="{4F77145E-8EEB-44CD-834E-CC7F0E7396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1B7578E1-B257-4470-B37C-C084B1DBB28E}" type="pres">
      <dgm:prSet presAssocID="{4F77145E-8EEB-44CD-834E-CC7F0E7396C9}" presName="spaceRect" presStyleCnt="0"/>
      <dgm:spPr/>
    </dgm:pt>
    <dgm:pt modelId="{BB9F767D-876D-473C-9F4F-DC7ADA829B46}" type="pres">
      <dgm:prSet presAssocID="{4F77145E-8EEB-44CD-834E-CC7F0E7396C9}" presName="textRect" presStyleLbl="revTx" presStyleIdx="0" presStyleCnt="3">
        <dgm:presLayoutVars>
          <dgm:chMax val="1"/>
          <dgm:chPref val="1"/>
        </dgm:presLayoutVars>
      </dgm:prSet>
      <dgm:spPr/>
    </dgm:pt>
    <dgm:pt modelId="{1521CB3F-82F9-48AA-BD5C-F8E2A465144A}" type="pres">
      <dgm:prSet presAssocID="{43873657-4C09-4294-85A5-71BFE5066DD8}" presName="sibTrans" presStyleCnt="0"/>
      <dgm:spPr/>
    </dgm:pt>
    <dgm:pt modelId="{59C4176B-DAF6-4200-AFF4-4B93DD6C0B27}" type="pres">
      <dgm:prSet presAssocID="{AEB14254-0B40-4F5B-9121-E0644E03FF58}" presName="compNode" presStyleCnt="0"/>
      <dgm:spPr/>
    </dgm:pt>
    <dgm:pt modelId="{710AD9BD-7158-4929-B2DC-7BA69560CD98}" type="pres">
      <dgm:prSet presAssocID="{AEB14254-0B40-4F5B-9121-E0644E03FF58}" presName="iconRect" presStyleLbl="node1" presStyleIdx="1" presStyleCnt="3" custScaleX="12843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50E41E85-270C-4836-A1F0-D79AAF16DF3A}" type="pres">
      <dgm:prSet presAssocID="{AEB14254-0B40-4F5B-9121-E0644E03FF58}" presName="spaceRect" presStyleCnt="0"/>
      <dgm:spPr/>
    </dgm:pt>
    <dgm:pt modelId="{FBF671CD-ADCF-4AC2-A626-EB484C512717}" type="pres">
      <dgm:prSet presAssocID="{AEB14254-0B40-4F5B-9121-E0644E03FF58}" presName="textRect" presStyleLbl="revTx" presStyleIdx="1" presStyleCnt="3">
        <dgm:presLayoutVars>
          <dgm:chMax val="1"/>
          <dgm:chPref val="1"/>
        </dgm:presLayoutVars>
      </dgm:prSet>
      <dgm:spPr/>
    </dgm:pt>
    <dgm:pt modelId="{B2D030DF-6CB2-4942-A121-70FF1AF58FAA}" type="pres">
      <dgm:prSet presAssocID="{5553D9AC-632D-4276-977A-DF4954F0DE12}" presName="sibTrans" presStyleCnt="0"/>
      <dgm:spPr/>
    </dgm:pt>
    <dgm:pt modelId="{850DAFF1-DE31-0941-A0AD-77656FB02D26}" type="pres">
      <dgm:prSet presAssocID="{8BAD7C78-7ABA-A849-86B5-F0A35A4ED5B9}" presName="compNode" presStyleCnt="0"/>
      <dgm:spPr/>
    </dgm:pt>
    <dgm:pt modelId="{C4EA0162-061E-9E40-9000-8F073FE61A13}" type="pres">
      <dgm:prSet presAssocID="{8BAD7C78-7ABA-A849-86B5-F0A35A4ED5B9}" presName="iconRect" presStyleLbl="node1" presStyleIdx="2" presStyleCnt="3" custLinFactNeighborY="1094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F5EB274-2044-E140-85E3-A1A6C16BCE89}" type="pres">
      <dgm:prSet presAssocID="{8BAD7C78-7ABA-A849-86B5-F0A35A4ED5B9}" presName="spaceRect" presStyleCnt="0"/>
      <dgm:spPr/>
    </dgm:pt>
    <dgm:pt modelId="{53D003EE-6CE4-7544-B747-51083DA34E76}" type="pres">
      <dgm:prSet presAssocID="{8BAD7C78-7ABA-A849-86B5-F0A35A4ED5B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450944B-FBA8-DB4F-9B06-755DDFFCAA03}" type="presOf" srcId="{C706495E-8EA4-4785-AE4E-DECDEE944503}" destId="{343A9C0F-0E72-4F78-AFD5-656355DF0268}" srcOrd="0" destOrd="0" presId="urn:microsoft.com/office/officeart/2018/2/layout/IconLabelList"/>
    <dgm:cxn modelId="{8544206B-3CA5-430E-B08F-C77D8FB5D8E0}" srcId="{C706495E-8EA4-4785-AE4E-DECDEE944503}" destId="{4F77145E-8EEB-44CD-834E-CC7F0E7396C9}" srcOrd="0" destOrd="0" parTransId="{31B6FBB7-4D9F-4DD1-8557-D0F1A233C407}" sibTransId="{43873657-4C09-4294-85A5-71BFE5066DD8}"/>
    <dgm:cxn modelId="{A624806C-5B7B-154F-876A-D0ED18ED4E87}" type="presOf" srcId="{AEB14254-0B40-4F5B-9121-E0644E03FF58}" destId="{FBF671CD-ADCF-4AC2-A626-EB484C512717}" srcOrd="0" destOrd="0" presId="urn:microsoft.com/office/officeart/2018/2/layout/IconLabelList"/>
    <dgm:cxn modelId="{3CCEC976-EAE1-4CAD-888D-50F63EFC0FD3}" srcId="{C706495E-8EA4-4785-AE4E-DECDEE944503}" destId="{AEB14254-0B40-4F5B-9121-E0644E03FF58}" srcOrd="1" destOrd="0" parTransId="{A0EB022E-DD61-4689-B847-6E0898AD2582}" sibTransId="{5553D9AC-632D-4276-977A-DF4954F0DE12}"/>
    <dgm:cxn modelId="{C7DCE9CA-BBC8-614E-8B38-99D084AA2FCC}" srcId="{C706495E-8EA4-4785-AE4E-DECDEE944503}" destId="{8BAD7C78-7ABA-A849-86B5-F0A35A4ED5B9}" srcOrd="2" destOrd="0" parTransId="{82C400A6-CD0D-7344-B2A0-CBF6E1095155}" sibTransId="{9EA3E20E-1FDF-C34D-81F0-61BBCA2DC990}"/>
    <dgm:cxn modelId="{46F597DD-A4FD-5448-8B1F-2DC2E29A4EBC}" type="presOf" srcId="{4F77145E-8EEB-44CD-834E-CC7F0E7396C9}" destId="{BB9F767D-876D-473C-9F4F-DC7ADA829B46}" srcOrd="0" destOrd="0" presId="urn:microsoft.com/office/officeart/2018/2/layout/IconLabelList"/>
    <dgm:cxn modelId="{7E47A7F6-0320-3449-9F9C-BEB83F1A2412}" type="presOf" srcId="{8BAD7C78-7ABA-A849-86B5-F0A35A4ED5B9}" destId="{53D003EE-6CE4-7544-B747-51083DA34E76}" srcOrd="0" destOrd="0" presId="urn:microsoft.com/office/officeart/2018/2/layout/IconLabelList"/>
    <dgm:cxn modelId="{A732531B-6B8A-CA4D-9638-E70A9EA0D8C9}" type="presParOf" srcId="{343A9C0F-0E72-4F78-AFD5-656355DF0268}" destId="{167BED01-9832-4801-A91B-DD234BEA71AC}" srcOrd="0" destOrd="0" presId="urn:microsoft.com/office/officeart/2018/2/layout/IconLabelList"/>
    <dgm:cxn modelId="{0147E297-55BF-774F-B38F-7BD965BA9E52}" type="presParOf" srcId="{167BED01-9832-4801-A91B-DD234BEA71AC}" destId="{8787B053-BB3A-4BF0-95FD-6B96461A9908}" srcOrd="0" destOrd="0" presId="urn:microsoft.com/office/officeart/2018/2/layout/IconLabelList"/>
    <dgm:cxn modelId="{1FF5793E-5DA6-D540-B3E2-546228768095}" type="presParOf" srcId="{167BED01-9832-4801-A91B-DD234BEA71AC}" destId="{1B7578E1-B257-4470-B37C-C084B1DBB28E}" srcOrd="1" destOrd="0" presId="urn:microsoft.com/office/officeart/2018/2/layout/IconLabelList"/>
    <dgm:cxn modelId="{9B7C6FFD-D29F-BB41-8E85-B2CFC1F50E1C}" type="presParOf" srcId="{167BED01-9832-4801-A91B-DD234BEA71AC}" destId="{BB9F767D-876D-473C-9F4F-DC7ADA829B46}" srcOrd="2" destOrd="0" presId="urn:microsoft.com/office/officeart/2018/2/layout/IconLabelList"/>
    <dgm:cxn modelId="{52CDCC31-3290-CC43-B41F-C3D0C9EBA862}" type="presParOf" srcId="{343A9C0F-0E72-4F78-AFD5-656355DF0268}" destId="{1521CB3F-82F9-48AA-BD5C-F8E2A465144A}" srcOrd="1" destOrd="0" presId="urn:microsoft.com/office/officeart/2018/2/layout/IconLabelList"/>
    <dgm:cxn modelId="{06015623-FC6B-BB49-B74D-66EC25A40209}" type="presParOf" srcId="{343A9C0F-0E72-4F78-AFD5-656355DF0268}" destId="{59C4176B-DAF6-4200-AFF4-4B93DD6C0B27}" srcOrd="2" destOrd="0" presId="urn:microsoft.com/office/officeart/2018/2/layout/IconLabelList"/>
    <dgm:cxn modelId="{6C448562-17EB-824A-A429-3022471F019B}" type="presParOf" srcId="{59C4176B-DAF6-4200-AFF4-4B93DD6C0B27}" destId="{710AD9BD-7158-4929-B2DC-7BA69560CD98}" srcOrd="0" destOrd="0" presId="urn:microsoft.com/office/officeart/2018/2/layout/IconLabelList"/>
    <dgm:cxn modelId="{B81B1620-EEE8-4447-A3BC-F1610DAA4205}" type="presParOf" srcId="{59C4176B-DAF6-4200-AFF4-4B93DD6C0B27}" destId="{50E41E85-270C-4836-A1F0-D79AAF16DF3A}" srcOrd="1" destOrd="0" presId="urn:microsoft.com/office/officeart/2018/2/layout/IconLabelList"/>
    <dgm:cxn modelId="{B0E478DA-25D3-8E42-B0D3-519A24A397FA}" type="presParOf" srcId="{59C4176B-DAF6-4200-AFF4-4B93DD6C0B27}" destId="{FBF671CD-ADCF-4AC2-A626-EB484C512717}" srcOrd="2" destOrd="0" presId="urn:microsoft.com/office/officeart/2018/2/layout/IconLabelList"/>
    <dgm:cxn modelId="{A275009F-9B80-6C4C-B975-515BE365E0C2}" type="presParOf" srcId="{343A9C0F-0E72-4F78-AFD5-656355DF0268}" destId="{B2D030DF-6CB2-4942-A121-70FF1AF58FAA}" srcOrd="3" destOrd="0" presId="urn:microsoft.com/office/officeart/2018/2/layout/IconLabelList"/>
    <dgm:cxn modelId="{418E42A5-A872-9C4B-810D-16317C572384}" type="presParOf" srcId="{343A9C0F-0E72-4F78-AFD5-656355DF0268}" destId="{850DAFF1-DE31-0941-A0AD-77656FB02D26}" srcOrd="4" destOrd="0" presId="urn:microsoft.com/office/officeart/2018/2/layout/IconLabelList"/>
    <dgm:cxn modelId="{40EC3DE2-974B-6049-933B-37A4C16A9760}" type="presParOf" srcId="{850DAFF1-DE31-0941-A0AD-77656FB02D26}" destId="{C4EA0162-061E-9E40-9000-8F073FE61A13}" srcOrd="0" destOrd="0" presId="urn:microsoft.com/office/officeart/2018/2/layout/IconLabelList"/>
    <dgm:cxn modelId="{32A62698-512D-044F-92CF-3F77C906A538}" type="presParOf" srcId="{850DAFF1-DE31-0941-A0AD-77656FB02D26}" destId="{BF5EB274-2044-E140-85E3-A1A6C16BCE89}" srcOrd="1" destOrd="0" presId="urn:microsoft.com/office/officeart/2018/2/layout/IconLabelList"/>
    <dgm:cxn modelId="{E09438FE-0EDE-C548-B38C-B2BAB2E75D54}" type="presParOf" srcId="{850DAFF1-DE31-0941-A0AD-77656FB02D26}" destId="{53D003EE-6CE4-7544-B747-51083DA34E7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7B053-BB3A-4BF0-95FD-6B96461A9908}">
      <dsp:nvSpPr>
        <dsp:cNvPr id="0" name=""/>
        <dsp:cNvSpPr/>
      </dsp:nvSpPr>
      <dsp:spPr>
        <a:xfrm>
          <a:off x="851414" y="757343"/>
          <a:ext cx="1237744" cy="1237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F767D-876D-473C-9F4F-DC7ADA829B46}">
      <dsp:nvSpPr>
        <dsp:cNvPr id="0" name=""/>
        <dsp:cNvSpPr/>
      </dsp:nvSpPr>
      <dsp:spPr>
        <a:xfrm>
          <a:off x="95014" y="2376590"/>
          <a:ext cx="2750544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/>
            <a:t>  EDA 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/>
            <a:t>Trend Analysis of Products and Customers</a:t>
          </a:r>
          <a:endParaRPr lang="en-US" sz="1600" kern="1200" dirty="0"/>
        </a:p>
      </dsp:txBody>
      <dsp:txXfrm>
        <a:off x="95014" y="2376590"/>
        <a:ext cx="2750544" cy="922500"/>
      </dsp:txXfrm>
    </dsp:sp>
    <dsp:sp modelId="{710AD9BD-7158-4929-B2DC-7BA69560CD98}">
      <dsp:nvSpPr>
        <dsp:cNvPr id="0" name=""/>
        <dsp:cNvSpPr/>
      </dsp:nvSpPr>
      <dsp:spPr>
        <a:xfrm>
          <a:off x="3907308" y="757343"/>
          <a:ext cx="1589734" cy="1237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F671CD-ADCF-4AC2-A626-EB484C512717}">
      <dsp:nvSpPr>
        <dsp:cNvPr id="0" name=""/>
        <dsp:cNvSpPr/>
      </dsp:nvSpPr>
      <dsp:spPr>
        <a:xfrm>
          <a:off x="3326904" y="2376590"/>
          <a:ext cx="2750544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 Segmentation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/>
            <a:t>RFM Modelling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/>
            <a:t>Cohort Analysis</a:t>
          </a:r>
          <a:endParaRPr lang="en-US" sz="1600" kern="1200" dirty="0"/>
        </a:p>
      </dsp:txBody>
      <dsp:txXfrm>
        <a:off x="3326904" y="2376590"/>
        <a:ext cx="2750544" cy="922500"/>
      </dsp:txXfrm>
    </dsp:sp>
    <dsp:sp modelId="{C4EA0162-061E-9E40-9000-8F073FE61A13}">
      <dsp:nvSpPr>
        <dsp:cNvPr id="0" name=""/>
        <dsp:cNvSpPr/>
      </dsp:nvSpPr>
      <dsp:spPr>
        <a:xfrm>
          <a:off x="7315192" y="892814"/>
          <a:ext cx="1237744" cy="12377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003EE-6CE4-7544-B747-51083DA34E76}">
      <dsp:nvSpPr>
        <dsp:cNvPr id="0" name=""/>
        <dsp:cNvSpPr/>
      </dsp:nvSpPr>
      <dsp:spPr>
        <a:xfrm>
          <a:off x="6558793" y="2376590"/>
          <a:ext cx="2750544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dirty="0"/>
            <a:t>Marketing Actions</a:t>
          </a:r>
          <a:endParaRPr lang="en-US" sz="1800" kern="1200" dirty="0"/>
        </a:p>
      </dsp:txBody>
      <dsp:txXfrm>
        <a:off x="6558793" y="2376590"/>
        <a:ext cx="2750544" cy="92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05E34-340A-CA4B-8E4B-77A995E01B8F}" type="datetimeFigureOut">
              <a:rPr lang="en-DE" smtClean="0"/>
              <a:t>17.12.20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28515-0C41-144F-8B39-F087878B236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613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Data Driven Algorithmic Marketing system for brazil’s biggest online marketplace </a:t>
            </a:r>
            <a:r>
              <a:rPr lang="en-GB" dirty="0" err="1"/>
              <a:t>Olist</a:t>
            </a:r>
            <a:r>
              <a:rPr lang="en-GB" dirty="0"/>
              <a:t>, to segment customers, RFM &amp; Uplift </a:t>
            </a:r>
            <a:r>
              <a:rPr lang="en-GB" dirty="0" err="1"/>
              <a:t>Modeling</a:t>
            </a:r>
            <a:r>
              <a:rPr lang="en-GB" dirty="0"/>
              <a:t>, Identify Upselling and Cross Selling opportunities using Targeted Recommendations. 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28515-0C41-144F-8B39-F087878B2368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7197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/>
              <a:t>1. I started with EDA and Trend Analysis of Products and Customers to get insights of the Business.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/>
              <a:t>2. Segmented customers into specific clusters based on Cohort Analysis, RFM Modelling using their purchasing behaviour. </a:t>
            </a:r>
            <a:endParaRPr lang="en-US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28515-0C41-144F-8B39-F087878B2368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64757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Marketing Analytics at </a:t>
            </a:r>
            <a:r>
              <a:rPr lang="en-GB" dirty="0" err="1"/>
              <a:t>Olist</a:t>
            </a:r>
            <a:r>
              <a:rPr lang="en-GB" dirty="0"/>
              <a:t> helps in measuring, managing and </a:t>
            </a:r>
            <a:r>
              <a:rPr lang="en-GB" dirty="0" err="1"/>
              <a:t>analyzing</a:t>
            </a:r>
            <a:r>
              <a:rPr lang="en-GB" dirty="0"/>
              <a:t> marketing performance to maximize its effectiveness and optimize ROI. </a:t>
            </a:r>
          </a:p>
          <a:p>
            <a:r>
              <a:rPr lang="en-GB" dirty="0"/>
              <a:t>Understanding Marketing analytics allows </a:t>
            </a:r>
            <a:r>
              <a:rPr lang="en-GB" dirty="0" err="1"/>
              <a:t>Olist</a:t>
            </a:r>
            <a:r>
              <a:rPr lang="en-GB" dirty="0"/>
              <a:t> to minimize wasted web marketing dollars by attributing budget to the targeted campaign, missed opportunities by not being able to show recommendations personalized as per the user's preferences.</a:t>
            </a:r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28515-0C41-144F-8B39-F087878B2368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55535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What is RFM Analysis?</a:t>
            </a:r>
          </a:p>
          <a:p>
            <a:r>
              <a:rPr lang="en-GB" dirty="0"/>
              <a:t>RFM analysis is a data-driven customer </a:t>
            </a:r>
            <a:r>
              <a:rPr lang="en-GB" dirty="0" err="1"/>
              <a:t>behavior</a:t>
            </a:r>
            <a:r>
              <a:rPr lang="en-GB" dirty="0"/>
              <a:t> segmentation technique where RFM stands for recency, frequency, and monetary value.</a:t>
            </a:r>
          </a:p>
          <a:p>
            <a:r>
              <a:rPr lang="en-GB" dirty="0"/>
              <a:t>The idea is to segment customers based on when their last purchase was(Recency),</a:t>
            </a:r>
          </a:p>
          <a:p>
            <a:r>
              <a:rPr lang="en-GB" dirty="0"/>
              <a:t>How often they’ve purchased in the past(Frequency),</a:t>
            </a:r>
          </a:p>
          <a:p>
            <a:r>
              <a:rPr lang="en-GB" dirty="0"/>
              <a:t>And how much they spent(Monetary). </a:t>
            </a:r>
          </a:p>
          <a:p>
            <a:r>
              <a:rPr lang="en-GB" dirty="0"/>
              <a:t>All three of these measures have proven to be effective predictors of a customer’s willingness to engage in marketing messages and offers.</a:t>
            </a:r>
          </a:p>
          <a:p>
            <a:r>
              <a:rPr lang="en-DE" dirty="0"/>
              <a:t> to shw of previous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28515-0C41-144F-8B39-F087878B2368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11688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highest values of each variable correspond to the most </a:t>
            </a:r>
            <a:r>
              <a:rPr lang="en-GB" dirty="0" err="1"/>
              <a:t>favorable</a:t>
            </a:r>
            <a:r>
              <a:rPr lang="en-GB" dirty="0"/>
              <a:t> segments,</a:t>
            </a:r>
          </a:p>
          <a:p>
            <a:r>
              <a:rPr lang="en-GB" dirty="0"/>
              <a:t>so the more recent the sale, the higher the number in the recency segment; </a:t>
            </a:r>
          </a:p>
          <a:p>
            <a:r>
              <a:rPr lang="en-GB" dirty="0"/>
              <a:t>the higher the sales frequency, the higher the number in the Frequency segment; </a:t>
            </a:r>
          </a:p>
          <a:p>
            <a:r>
              <a:rPr lang="en-GB" dirty="0"/>
              <a:t>and the higher the value of </a:t>
            </a:r>
          </a:p>
          <a:p>
            <a:r>
              <a:rPr lang="en-GB" dirty="0"/>
              <a:t>combinations ranging from 444 to 111</a:t>
            </a:r>
          </a:p>
          <a:p>
            <a:r>
              <a:rPr lang="en-GB" dirty="0"/>
              <a:t>Although I chose 4 levels (with quartiles), it is quite common to work with 5 levels (quintiles) and 10 levels (deciles).sales, the higher the number in the Monetary segment.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28515-0C41-144F-8B39-F087878B2368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81573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28515-0C41-144F-8B39-F087878B2368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9210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28515-0C41-144F-8B39-F087878B2368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1403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Using RFM </a:t>
            </a:r>
            <a:r>
              <a:rPr lang="en-GB" dirty="0" err="1"/>
              <a:t>anaylsis</a:t>
            </a:r>
            <a:r>
              <a:rPr lang="en-GB" dirty="0"/>
              <a:t> , I created the below Clusters or segments of customers to further give targeted recommendation to them.</a:t>
            </a:r>
          </a:p>
          <a:p>
            <a:endParaRPr lang="en-GB" dirty="0"/>
          </a:p>
          <a:p>
            <a:r>
              <a:rPr lang="en-GB" dirty="0"/>
              <a:t>Potential Loyalists — High potential to enter our loyal customer segments, why not throw in some freebies on their next purchase to show that you value them!</a:t>
            </a:r>
          </a:p>
          <a:p>
            <a:r>
              <a:rPr lang="en-GB" dirty="0"/>
              <a:t>Needs Attention — Showing promising signs with quantity and value of their purchase but it has been a while since they last bought sometime from you. Let's target them with their </a:t>
            </a:r>
            <a:r>
              <a:rPr lang="en-GB" dirty="0" err="1"/>
              <a:t>wishlist</a:t>
            </a:r>
            <a:r>
              <a:rPr lang="en-GB" dirty="0"/>
              <a:t> items and a limited time offer discount.</a:t>
            </a:r>
          </a:p>
          <a:p>
            <a:r>
              <a:rPr lang="en-GB" dirty="0"/>
              <a:t>Hibernating Almost Lost — Made some initial purchases but have not seen them since. Was it a bad customer experience? Or product-market fit? Let's spend some resources building our brand awareness with them.</a:t>
            </a:r>
          </a:p>
          <a:p>
            <a:r>
              <a:rPr lang="en-GB" dirty="0"/>
              <a:t>Lost Customers — Poorest performers of our RFM model. They might have gone with our competitors for now and will require a different activation strategy to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28515-0C41-144F-8B39-F087878B2368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34883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(45%) of our customers are in the top tier RFM levels. </a:t>
            </a:r>
          </a:p>
          <a:p>
            <a:r>
              <a:rPr lang="en-GB" dirty="0" err="1"/>
              <a:t>Olist</a:t>
            </a:r>
            <a:r>
              <a:rPr lang="en-GB" dirty="0"/>
              <a:t> must be doing something right to be maintaining their loyalty</a:t>
            </a:r>
          </a:p>
          <a:p>
            <a:r>
              <a:rPr lang="en-GB" dirty="0"/>
              <a:t>The other 55% will need some work.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28515-0C41-144F-8B39-F087878B2368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9613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75B8-ED7D-E34B-B1B8-171265DD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038950"/>
            <a:ext cx="9404723" cy="1400530"/>
          </a:xfrm>
        </p:spPr>
        <p:txBody>
          <a:bodyPr/>
          <a:lstStyle/>
          <a:p>
            <a:pPr algn="ctr"/>
            <a:br>
              <a:rPr lang="en-GB" b="1" dirty="0"/>
            </a:br>
            <a:r>
              <a:rPr lang="en-GB" b="1" dirty="0" err="1"/>
              <a:t>Olist</a:t>
            </a:r>
            <a:r>
              <a:rPr lang="en-GB" b="1" dirty="0"/>
              <a:t> Marketing Analysis</a:t>
            </a:r>
            <a:br>
              <a:rPr lang="en-GB" b="1" dirty="0"/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49FA3-B691-E74B-83E6-DD3822645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988" y="4118785"/>
            <a:ext cx="3892021" cy="571749"/>
          </a:xfrm>
        </p:spPr>
        <p:txBody>
          <a:bodyPr/>
          <a:lstStyle/>
          <a:p>
            <a:pPr marL="0" indent="0">
              <a:buNone/>
            </a:pPr>
            <a:r>
              <a:rPr lang="en-DE" dirty="0"/>
              <a:t>Presented By – Mohit Negi</a:t>
            </a:r>
          </a:p>
        </p:txBody>
      </p:sp>
    </p:spTree>
    <p:extLst>
      <p:ext uri="{BB962C8B-B14F-4D97-AF65-F5344CB8AC3E}">
        <p14:creationId xmlns:p14="http://schemas.microsoft.com/office/powerpoint/2010/main" val="423064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99EB2-6E81-6447-AD81-853DDF4B2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DE" dirty="0">
                <a:solidFill>
                  <a:srgbClr val="EBEBEB"/>
                </a:solidFill>
              </a:rPr>
              <a:t>RFM</a:t>
            </a: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17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5AC39990-0801-E240-AD00-502ED901B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49" y="2603230"/>
            <a:ext cx="10353399" cy="362550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02184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5F0C5-46B7-0C45-9F83-562CD6B1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Hypothesis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7CE7A-384A-744B-80AB-5DCE932EF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277136"/>
          </a:xfrm>
        </p:spPr>
        <p:txBody>
          <a:bodyPr/>
          <a:lstStyle/>
          <a:p>
            <a:r>
              <a:rPr lang="en-GB" dirty="0"/>
              <a:t>HYPOTHESIS – Customers who are active users on OLIST are not the frequent/Buyers.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730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986F-0817-0244-8559-E4C48818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Approach</a:t>
            </a:r>
            <a:br>
              <a:rPr lang="en-GB" b="1" dirty="0"/>
            </a:br>
            <a:endParaRPr lang="en-DE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3D9A72-D6D1-45A9-AE70-9727D96A71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108683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871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3829-72F4-934C-A504-1F1931C0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Why do we need to segment users?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7D9681AB-65CF-47E9-9FA3-7B05D6349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Freeform 23">
            <a:extLst>
              <a:ext uri="{FF2B5EF4-FFF2-40B4-BE49-F238E27FC236}">
                <a16:creationId xmlns:a16="http://schemas.microsoft.com/office/drawing/2014/main" id="{8FCA736E-BDE3-4D4D-8D87-E9AE7925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99577EC-0635-934A-B6D9-5FC73FDA4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442" y="647699"/>
            <a:ext cx="2883406" cy="2162555"/>
          </a:xfrm>
          <a:prstGeom prst="rect">
            <a:avLst/>
          </a:prstGeom>
          <a:effectLst/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129AA25D-1E7A-4074-BF68-D55A83B81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Content Placeholder 44">
            <a:extLst>
              <a:ext uri="{FF2B5EF4-FFF2-40B4-BE49-F238E27FC236}">
                <a16:creationId xmlns:a16="http://schemas.microsoft.com/office/drawing/2014/main" id="{7D1B6AED-AEAA-4583-AA47-CC0E3CBB3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546" y="2529557"/>
            <a:ext cx="4165146" cy="4195481"/>
          </a:xfrm>
        </p:spPr>
        <p:txBody>
          <a:bodyPr>
            <a:normAutofit/>
          </a:bodyPr>
          <a:lstStyle/>
          <a:p>
            <a:r>
              <a:rPr lang="en-GB" dirty="0"/>
              <a:t>Effective allocation of marketing resources.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Maximisation of cross and up-selling opportunities</a:t>
            </a:r>
            <a:endParaRPr lang="en-US" dirty="0"/>
          </a:p>
        </p:txBody>
      </p:sp>
      <p:pic>
        <p:nvPicPr>
          <p:cNvPr id="7" name="Content Placeholder 6" descr="A picture containing text, linedrawing&#10;&#10;Description automatically generated">
            <a:extLst>
              <a:ext uri="{FF2B5EF4-FFF2-40B4-BE49-F238E27FC236}">
                <a16:creationId xmlns:a16="http://schemas.microsoft.com/office/drawing/2014/main" id="{2A5667B7-FA3F-F746-B945-63D747EDC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1877" y="3006197"/>
            <a:ext cx="3894536" cy="324220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4351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52825-A87E-3E4F-AE82-44CD0EC3D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DE" dirty="0">
                <a:solidFill>
                  <a:srgbClr val="EBEBEB"/>
                </a:solidFill>
              </a:rPr>
              <a:t>How to segment?</a:t>
            </a:r>
          </a:p>
        </p:txBody>
      </p:sp>
      <p:sp>
        <p:nvSpPr>
          <p:cNvPr id="2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Content Placeholder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351CCFB-79E0-084C-B8C7-57344E9AB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071" y="1744133"/>
            <a:ext cx="6268199" cy="3455175"/>
          </a:xfrm>
          <a:prstGeom prst="rect">
            <a:avLst/>
          </a:prstGeom>
          <a:effectLst/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2707B-0FFA-B748-A81F-57BAA2F79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119" y="2116120"/>
            <a:ext cx="416650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DE" dirty="0">
              <a:solidFill>
                <a:srgbClr val="EBEBEB"/>
              </a:solidFill>
            </a:endParaRPr>
          </a:p>
          <a:p>
            <a:r>
              <a:rPr lang="en-GB" dirty="0">
                <a:solidFill>
                  <a:srgbClr val="EBEBEB"/>
                </a:solidFill>
              </a:rPr>
              <a:t>Segmentation using RFM Analysis </a:t>
            </a:r>
          </a:p>
          <a:p>
            <a:pPr marL="0" indent="0">
              <a:buNone/>
            </a:pPr>
            <a:endParaRPr lang="en-GB" dirty="0">
              <a:solidFill>
                <a:srgbClr val="EBEBEB"/>
              </a:solidFill>
            </a:endParaRPr>
          </a:p>
          <a:p>
            <a:r>
              <a:rPr lang="en-GB" dirty="0">
                <a:solidFill>
                  <a:srgbClr val="EBEBEB"/>
                </a:solidFill>
              </a:rPr>
              <a:t>Cohort Based </a:t>
            </a:r>
          </a:p>
          <a:p>
            <a:endParaRPr lang="en-GB" dirty="0">
              <a:solidFill>
                <a:srgbClr val="EBEBEB"/>
              </a:solidFill>
            </a:endParaRPr>
          </a:p>
          <a:p>
            <a:endParaRPr lang="en-DE" dirty="0">
              <a:solidFill>
                <a:srgbClr val="EBEBEB"/>
              </a:solidFill>
            </a:endParaRPr>
          </a:p>
          <a:p>
            <a:endParaRPr lang="en-DE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916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9EB5-DCBE-E449-AC67-0A8D843F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How does RFM scoring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1C20C7-7239-0A44-AFC0-356534F5F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337753"/>
            <a:ext cx="94107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04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C011-615A-CC46-9697-F89EBBA96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81" y="468216"/>
            <a:ext cx="9404723" cy="1400530"/>
          </a:xfrm>
        </p:spPr>
        <p:txBody>
          <a:bodyPr/>
          <a:lstStyle/>
          <a:p>
            <a:pPr algn="ctr"/>
            <a:r>
              <a:rPr lang="en-DE" dirty="0"/>
              <a:t>How does RFM help Olist-Ecommerce?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2D23-8E45-8143-9B13-81B5EC227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457" y="3429000"/>
            <a:ext cx="10039969" cy="81426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DE" sz="3600" dirty="0"/>
              <a:t>Answer : We found </a:t>
            </a:r>
            <a:r>
              <a:rPr lang="en-DE" sz="3600" b="1" i="1" dirty="0"/>
              <a:t>NEW</a:t>
            </a:r>
            <a:r>
              <a:rPr lang="en-DE" sz="3600" dirty="0"/>
              <a:t> customer segments.</a:t>
            </a:r>
          </a:p>
        </p:txBody>
      </p:sp>
    </p:spTree>
    <p:extLst>
      <p:ext uri="{BB962C8B-B14F-4D97-AF65-F5344CB8AC3E}">
        <p14:creationId xmlns:p14="http://schemas.microsoft.com/office/powerpoint/2010/main" val="54484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8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62820-79F0-6547-AC9E-5049581DC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DE" b="1" i="1" dirty="0"/>
              <a:t>TINDER</a:t>
            </a:r>
            <a:r>
              <a:rPr lang="en-DE" dirty="0"/>
              <a:t> story of formation of new customer segments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88160E-B1E5-3943-9C3C-183B58BE7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GB" b="1" dirty="0"/>
              <a:t>Soulmates</a:t>
            </a:r>
          </a:p>
          <a:p>
            <a:r>
              <a:rPr lang="en-GB" b="1" dirty="0"/>
              <a:t>Lovers</a:t>
            </a:r>
          </a:p>
          <a:p>
            <a:r>
              <a:rPr lang="en-GB" b="1" dirty="0"/>
              <a:t>New Passion</a:t>
            </a:r>
          </a:p>
          <a:p>
            <a:r>
              <a:rPr lang="en-GB" b="1" dirty="0"/>
              <a:t>Flirting</a:t>
            </a:r>
          </a:p>
          <a:p>
            <a:r>
              <a:rPr lang="en-GB" b="1" dirty="0"/>
              <a:t>Potential Lovers</a:t>
            </a:r>
          </a:p>
          <a:p>
            <a:r>
              <a:rPr lang="en-GB" b="1" dirty="0"/>
              <a:t>Platonic Friend</a:t>
            </a:r>
          </a:p>
          <a:p>
            <a:r>
              <a:rPr lang="en-GB" b="1" dirty="0"/>
              <a:t>About to Dump You</a:t>
            </a:r>
          </a:p>
          <a:p>
            <a:r>
              <a:rPr lang="en-GB" b="1" dirty="0"/>
              <a:t>Don Juan</a:t>
            </a:r>
          </a:p>
          <a:p>
            <a:r>
              <a:rPr lang="en-GB" b="1" dirty="0"/>
              <a:t>Lovers</a:t>
            </a:r>
          </a:p>
          <a:p>
            <a:r>
              <a:rPr lang="en-GB" b="1" dirty="0"/>
              <a:t>Apprentice</a:t>
            </a:r>
          </a:p>
          <a:p>
            <a:r>
              <a:rPr lang="en-GB" b="1" dirty="0"/>
              <a:t>Break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49379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6C79-1F1E-8840-A4E0-5CACB4A86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38" y="468217"/>
            <a:ext cx="10233699" cy="1400530"/>
          </a:xfrm>
        </p:spPr>
        <p:txBody>
          <a:bodyPr/>
          <a:lstStyle/>
          <a:p>
            <a:r>
              <a:rPr lang="en-DE" dirty="0"/>
              <a:t>Action Plan for your New Tinder date? </a:t>
            </a:r>
          </a:p>
        </p:txBody>
      </p:sp>
      <p:pic>
        <p:nvPicPr>
          <p:cNvPr id="4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8306957F-DEAD-B44B-82C5-279D9E6FA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3313" y="2413826"/>
            <a:ext cx="8947150" cy="34733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43643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88AFB3-DCD0-C94F-9DEF-5F0816464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42" y="25145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DE" sz="3200" dirty="0">
                <a:solidFill>
                  <a:srgbClr val="EBEBEB"/>
                </a:solidFill>
              </a:rPr>
              <a:t>Cohort Retention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2AB6794-2D02-2E47-B687-74F40810D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767" y="1143000"/>
            <a:ext cx="7791483" cy="50546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47489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641</Words>
  <Application>Microsoft Macintosh PowerPoint</Application>
  <PresentationFormat>Widescreen</PresentationFormat>
  <Paragraphs>76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 Olist Marketing Analysis </vt:lpstr>
      <vt:lpstr>Approach </vt:lpstr>
      <vt:lpstr>Why do we need to segment users?</vt:lpstr>
      <vt:lpstr>How to segment?</vt:lpstr>
      <vt:lpstr>How does RFM scoring work?</vt:lpstr>
      <vt:lpstr>How does RFM help Olist-Ecommerce?</vt:lpstr>
      <vt:lpstr>TINDER story of formation of new customer segments</vt:lpstr>
      <vt:lpstr>Action Plan for your New Tinder date? </vt:lpstr>
      <vt:lpstr>Cohort Retention</vt:lpstr>
      <vt:lpstr>RFM</vt:lpstr>
      <vt:lpstr>Hypothesis 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Olist Marketing Analysis </dc:title>
  <dc:creator>mohit negi</dc:creator>
  <cp:lastModifiedBy>mohit negi</cp:lastModifiedBy>
  <cp:revision>1</cp:revision>
  <dcterms:created xsi:type="dcterms:W3CDTF">2020-12-17T11:46:12Z</dcterms:created>
  <dcterms:modified xsi:type="dcterms:W3CDTF">2020-12-17T11:52:15Z</dcterms:modified>
</cp:coreProperties>
</file>