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72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79" r:id="rId15"/>
    <p:sldId id="280" r:id="rId16"/>
    <p:sldId id="281" r:id="rId17"/>
    <p:sldId id="282" r:id="rId18"/>
    <p:sldId id="283" r:id="rId19"/>
    <p:sldId id="276" r:id="rId20"/>
    <p:sldId id="277" r:id="rId21"/>
    <p:sldId id="278" r:id="rId22"/>
    <p:sldId id="271" r:id="rId23"/>
  </p:sldIdLst>
  <p:sldSz cx="9144000" cy="6858000" type="screen4x3"/>
  <p:notesSz cx="6883400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98900" y="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CH"/>
              <a:t>18.12.12</a:t>
            </a:r>
          </a:p>
        </p:txBody>
      </p:sp>
      <p:sp>
        <p:nvSpPr>
          <p:cNvPr id="308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38675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17575" y="4414838"/>
            <a:ext cx="503872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98900" y="8829675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09957C-D11F-46EA-9E21-C56894F12D8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2631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5503F3-5CF9-4515-9D96-7949BA57FB7A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 smtClean="0"/>
          </a:p>
        </p:txBody>
      </p:sp>
      <p:sp>
        <p:nvSpPr>
          <p:cNvPr id="512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E2E74E0-93B7-4857-974E-96070B580EAF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/>
          </a:p>
        </p:txBody>
      </p:sp>
      <p:sp>
        <p:nvSpPr>
          <p:cNvPr id="512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7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CC636F-99F1-484D-AF6B-38CC9A9AFFC8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mtClean="0"/>
          </a:p>
        </p:txBody>
      </p:sp>
      <p:sp>
        <p:nvSpPr>
          <p:cNvPr id="276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3781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79313B-7752-4A32-875D-225E407342D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mtClean="0"/>
          </a:p>
        </p:txBody>
      </p:sp>
      <p:sp>
        <p:nvSpPr>
          <p:cNvPr id="297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1004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286C2D-336F-4614-8480-F0597B54191E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mtClean="0"/>
          </a:p>
        </p:txBody>
      </p:sp>
      <p:sp>
        <p:nvSpPr>
          <p:cNvPr id="317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6160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DBEE80-4EB7-40A8-9B24-392F7DCFD7D3}" type="slidenum">
              <a:rPr lang="de-CH" sz="1200" smtClean="0">
                <a:solidFill>
                  <a:srgbClr val="000000"/>
                </a:solidFill>
              </a:rPr>
              <a:pPr/>
              <a:t>18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946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50A00E-2BBB-49CD-8B27-01A76CB5C521}" type="slidenum">
              <a:rPr lang="de-CH" sz="1200">
                <a:solidFill>
                  <a:srgbClr val="000000"/>
                </a:solidFill>
              </a:rPr>
              <a:pPr algn="r"/>
              <a:t>18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946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88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FCA9B2-9B03-493F-946D-220EC225E2E5}" type="slidenum">
              <a:rPr lang="de-CH" sz="1200" smtClean="0">
                <a:solidFill>
                  <a:srgbClr val="000000"/>
                </a:solidFill>
              </a:rPr>
              <a:pPr/>
              <a:t>19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2955D6E-C522-45BF-AC4E-E7F9C9EC94EC}" type="slidenum">
              <a:rPr lang="de-CH" sz="1200">
                <a:solidFill>
                  <a:srgbClr val="000000"/>
                </a:solidFill>
              </a:rPr>
              <a:pPr algn="r"/>
              <a:t>19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21510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1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55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6DAD5A-CA5D-40ED-8063-EC3565F37701}" type="slidenum">
              <a:rPr lang="de-CH" sz="1200" smtClean="0">
                <a:solidFill>
                  <a:srgbClr val="000000"/>
                </a:solidFill>
              </a:rPr>
              <a:pPr/>
              <a:t>20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5018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C0FB0BE-C694-4D94-B48D-BA74047DF82C}" type="slidenum">
              <a:rPr lang="de-CH" sz="1200">
                <a:solidFill>
                  <a:srgbClr val="000000"/>
                </a:solidFill>
              </a:rPr>
              <a:pPr algn="r"/>
              <a:t>20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5018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6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CEDA3D-160F-4490-A4F6-2F59A12FB004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mtClean="0"/>
          </a:p>
        </p:txBody>
      </p:sp>
      <p:sp>
        <p:nvSpPr>
          <p:cNvPr id="4813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4485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D92676-002F-4177-B974-436F26B4C511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mtClean="0"/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5D2238-F3BD-4FBF-B316-A3661B779273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/>
          </a:p>
        </p:txBody>
      </p:sp>
      <p:sp>
        <p:nvSpPr>
          <p:cNvPr id="717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1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C4CDF-4510-469C-B743-0DDACAEEA0C9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mtClean="0"/>
          </a:p>
        </p:txBody>
      </p:sp>
      <p:sp>
        <p:nvSpPr>
          <p:cNvPr id="92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745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710188-B7E4-46DA-AA86-BC1759FC0CC6}" type="slidenum">
              <a:rPr lang="de-CH" sz="1200" smtClean="0">
                <a:solidFill>
                  <a:srgbClr val="000000"/>
                </a:solidFill>
              </a:rPr>
              <a:pPr/>
              <a:t>4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126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A235E56-C3E9-4C22-87AC-ACCF6A88D4E3}" type="slidenum">
              <a:rPr lang="de-CH" sz="1200">
                <a:solidFill>
                  <a:srgbClr val="000000"/>
                </a:solidFill>
              </a:rPr>
              <a:pPr algn="r"/>
              <a:t>4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1270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71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3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172362E-93B8-4C74-A708-C95A7DD507E5}" type="slidenum">
              <a:rPr lang="de-CH" sz="1200" smtClean="0">
                <a:solidFill>
                  <a:srgbClr val="000000"/>
                </a:solidFill>
              </a:rPr>
              <a:pPr/>
              <a:t>5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14C744D-C7F4-4A7D-B33E-BF058C525E20}" type="slidenum">
              <a:rPr lang="de-CH" sz="1200">
                <a:solidFill>
                  <a:srgbClr val="000000"/>
                </a:solidFill>
              </a:rPr>
              <a:pPr algn="r"/>
              <a:t>5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3318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9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2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94428A0-AD69-4E2E-86DC-545BB25D3EB0}" type="slidenum">
              <a:rPr lang="de-CH" sz="1200" smtClean="0">
                <a:solidFill>
                  <a:srgbClr val="000000"/>
                </a:solidFill>
              </a:rPr>
              <a:pPr/>
              <a:t>6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536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00A8F94-C227-4D1F-BC36-F8562420A67A}" type="slidenum">
              <a:rPr lang="de-CH" sz="1200">
                <a:solidFill>
                  <a:srgbClr val="000000"/>
                </a:solidFill>
              </a:rPr>
              <a:pPr algn="r"/>
              <a:t>6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5366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E181B5-5BF8-45FF-8188-E0B1DBBF501B}" type="slidenum">
              <a:rPr lang="de-CH" sz="1200" smtClean="0">
                <a:solidFill>
                  <a:srgbClr val="000000"/>
                </a:solidFill>
              </a:rPr>
              <a:pPr/>
              <a:t>7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9DB65A-C75C-42C2-981A-80BEB07EB43C}" type="slidenum">
              <a:rPr lang="de-CH" sz="1200">
                <a:solidFill>
                  <a:srgbClr val="000000"/>
                </a:solidFill>
              </a:rPr>
              <a:pPr algn="r"/>
              <a:t>7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7414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5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93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3555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201A9E-1C5B-4D0C-A370-DA5FB3CDEA3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mtClean="0"/>
          </a:p>
        </p:txBody>
      </p:sp>
      <p:sp>
        <p:nvSpPr>
          <p:cNvPr id="235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5649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B36440-91D9-4544-85D4-4CA63403F33C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mtClean="0"/>
          </a:p>
        </p:txBody>
      </p:sp>
      <p:sp>
        <p:nvSpPr>
          <p:cNvPr id="256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93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8A5B7-5A65-4362-94A5-89E233E2AF8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1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AE0B-FAEF-4C3C-AE09-7DCCC6CA1EC8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35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C4F31-2F03-45B9-93D5-2BAB112D0043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25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5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6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63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7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4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23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03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7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CE5F-8C23-4FB3-B761-B3D626CFB99E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0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28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6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76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801690"/>
            <a:ext cx="8069262" cy="592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9EFE-5A6B-4A87-B47C-9E3DAF6F939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7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080C-44C2-4E42-B5A7-256C62CDC636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3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722B-4F58-4EDD-AB21-CB8302D74F0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91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0AE0-87E2-4D83-859B-B235AFFC24B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84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CA37-5656-4A6C-AA2E-C62DB7982231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60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CAAD-EF5A-43E1-95AC-1FA8A29091A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04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01A3-39CA-429F-83D3-DC5169AE0860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812088" y="6307138"/>
            <a:ext cx="754062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3A5A9B2-1ADD-43FA-82D8-BE99CEFBBDE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9425" y="6643688"/>
            <a:ext cx="2452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SzPct val="100000"/>
              <a:defRPr/>
            </a:pPr>
            <a:r>
              <a:rPr lang="de-CH" sz="8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485901" y="6642102"/>
            <a:ext cx="62833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ETH-Light" charset="0"/>
              </a:rPr>
              <a:t>Marcel Arikan, Nuhro Ego, Ralf Kohrt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133051"/>
              </a:gs>
              <a:gs pos="100000">
                <a:srgbClr val="2A6AB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97601" y="6643690"/>
            <a:ext cx="2452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02"/>
            <a:ext cx="914400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hyperlink" Target="../videos/video_(1%20x%201)_0.1_0.2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hyperlink" Target="../videos/video_(1%20x%201)_%5b0.1%200.5%200.9%5d_%5b0.1%200.5%200.9%5d_1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hyperlink" Target="../videos/video_(1%20x%201)_%5b0.1%200.5%200.9%5d_%5b0.1%200.5%200.9%5d_0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hyperlink" Target="../videos/video_(3%20x%203)_%5b0.1%200.5%200.9%5d_%5b0.1%200.5%200.9%5d_%5b1%201%201;1%200%201;1%201%201%5d.avi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6705602"/>
            <a:ext cx="28956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  <a:buClrTx/>
            </a:pPr>
            <a:r>
              <a:rPr lang="de-CH" sz="900" b="1">
                <a:solidFill>
                  <a:srgbClr val="FFFFFF"/>
                </a:solidFill>
              </a:rPr>
              <a:t>© ETH Zürich |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1313" y="935038"/>
            <a:ext cx="843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Intersection Problem</a:t>
            </a:r>
            <a:b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2A6AB3"/>
              </a:solidFill>
              <a:latin typeface="Cambria" panose="02040503050406030204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39763" y="1554165"/>
            <a:ext cx="8031162" cy="108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200" dirty="0">
                <a:latin typeface="Calibri" panose="020F0502020204030204" pitchFamily="34" charset="0"/>
              </a:rPr>
              <a:t>Traffic flow comparison of roundabouts with crossroads controlled by traffic lights, including pedestrians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916238" y="3178175"/>
            <a:ext cx="35941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Marcel </a:t>
            </a:r>
            <a:r>
              <a:rPr lang="en-GB" sz="1600" dirty="0" err="1">
                <a:latin typeface="Calibri" panose="020F0502020204030204" pitchFamily="34" charset="0"/>
              </a:rPr>
              <a:t>Arikan</a:t>
            </a:r>
            <a:r>
              <a:rPr lang="en-GB" sz="1600" dirty="0">
                <a:latin typeface="Calibri" panose="020F0502020204030204" pitchFamily="34" charset="0"/>
              </a:rPr>
              <a:t>, Nuhro Ego, Ralf </a:t>
            </a:r>
            <a:r>
              <a:rPr lang="en-GB" sz="1600" dirty="0" err="1">
                <a:latin typeface="Calibri" panose="020F0502020204030204" pitchFamily="34" charset="0"/>
              </a:rPr>
              <a:t>Kohrt</a:t>
            </a:r>
            <a:endParaRPr lang="en-GB" sz="16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HS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57EF9E-C63D-4E48-B5D4-30EDA201549E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information about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is there a car?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speed of car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direction of car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left lane and direction of cars waiting to enter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crosslight_measure_gap.m</a:t>
                </a:r>
                <a:r>
                  <a:rPr lang="en-GB" sz="2400" dirty="0">
                    <a:latin typeface="Calibri" panose="020F0502020204030204" pitchFamily="34" charset="0"/>
                  </a:rPr>
                  <a:t> to measure the gap when coming to, driving in and leaving a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crosslight_next_ij.m</a:t>
                </a:r>
                <a:r>
                  <a:rPr lang="en-GB" sz="2400" dirty="0">
                    <a:latin typeface="Calibri" panose="020F0502020204030204" pitchFamily="34" charset="0"/>
                  </a:rPr>
                  <a:t> recursively called for indices</a:t>
                </a:r>
              </a:p>
            </p:txBody>
          </p:sp>
        </mc:Choice>
        <mc:Fallback xmlns=""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343" t="-494" r="-16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42FAF30-84CB-44CB-8EFD-8B774084A19F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738"/>
                  </a:lnSpc>
                  <a:spcBef>
                    <a:spcPct val="0"/>
                  </a:spcBef>
                  <a:buClrTx/>
                </a:pPr>
                <a:r>
                  <a:rPr lang="en-GB" b="1" dirty="0" smtClean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Simulation crossroad with car density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</m:oMath>
                </a14:m>
                <a:r>
                  <a:rPr lang="en-GB" b="1" dirty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  and pedestrian density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de-DE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𝟐</m:t>
                    </m:r>
                  </m:oMath>
                </a14:m>
                <a:endParaRPr lang="en-GB" b="1" dirty="0">
                  <a:solidFill>
                    <a:srgbClr val="2A6AB3"/>
                  </a:solidFill>
                  <a:latin typeface="Cambria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blipFill rotWithShape="0">
                <a:blip r:embed="rId3"/>
                <a:stretch>
                  <a:fillRect l="-2642" t="-10692" r="-2113" b="-15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7" y="2204864"/>
            <a:ext cx="3991532" cy="31246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5C35689-FE10-468B-B7B8-C81F83894846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" y="1244602"/>
            <a:ext cx="7196137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(1)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6612" r="8895" b="6792"/>
          <a:stretch/>
        </p:blipFill>
        <p:spPr>
          <a:xfrm>
            <a:off x="4470342" y="1772816"/>
            <a:ext cx="4422138" cy="38884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Configuration:</a:t>
                </a:r>
                <a:r>
                  <a:rPr lang="de-DE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 0;0, 1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Variables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de-DE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states</a:t>
                </a:r>
                <a:r>
                  <a:rPr lang="de-DE" dirty="0"/>
                  <a:t> </a:t>
                </a:r>
                <a:r>
                  <a:rPr lang="de-DE" dirty="0" smtClean="0"/>
                  <a:t>(</a:t>
                </a:r>
                <a:r>
                  <a:rPr lang="de-DE" i="1" dirty="0" err="1" smtClean="0"/>
                  <a:t>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no_car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building</a:t>
                </a:r>
                <a:r>
                  <a:rPr lang="de-DE" dirty="0" smtClean="0"/>
                  <a:t>, …)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information</a:t>
                </a:r>
                <a:endParaRPr lang="de-DE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/>
                  <a:t>street_inwards</a:t>
                </a:r>
                <a:r>
                  <a:rPr lang="de-DE" dirty="0"/>
                  <a:t>, </a:t>
                </a:r>
                <a:r>
                  <a:rPr lang="de-DE" i="1" dirty="0" err="1"/>
                  <a:t>street_outwards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roundabout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crossroad</a:t>
                </a:r>
                <a:endParaRPr lang="de-DE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traffic</a:t>
                </a:r>
                <a:r>
                  <a:rPr lang="de-DE" i="1" dirty="0"/>
                  <a:t> </a:t>
                </a:r>
                <a:r>
                  <a:rPr lang="de-DE" i="1" dirty="0" err="1"/>
                  <a:t>lights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trace</a:t>
                </a:r>
                <a:r>
                  <a:rPr lang="de-DE" i="1" dirty="0"/>
                  <a:t> </a:t>
                </a:r>
                <a:r>
                  <a:rPr lang="de-DE" i="1" dirty="0" err="1"/>
                  <a:t>left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…</a:t>
                </a:r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„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“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endParaRPr lang="de-DE" dirty="0" smtClean="0"/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13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(2)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3449" r="8141" b="5563"/>
          <a:stretch/>
        </p:blipFill>
        <p:spPr>
          <a:xfrm>
            <a:off x="4427984" y="1768581"/>
            <a:ext cx="4536504" cy="38248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How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plot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information</a:t>
                </a:r>
                <a:r>
                  <a:rPr lang="de-DE" dirty="0" smtClean="0"/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400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see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colormap</a:t>
                </a:r>
                <a:r>
                  <a:rPr lang="de-DE" dirty="0" smtClean="0"/>
                  <a:t>)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𝑏𝑢𝑖𝑙𝑑𝑖𝑛𝑔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Split </a:t>
                </a: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Fill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individually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Iterate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cells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Plot </a:t>
                </a:r>
                <a:r>
                  <a:rPr lang="de-DE" dirty="0" err="1" smtClean="0"/>
                  <a:t>map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>
                    <a:latin typeface="+mj-lt"/>
                  </a:rPr>
                  <a:t>imgagesc</a:t>
                </a:r>
                <a:r>
                  <a:rPr lang="de-DE" dirty="0" smtClean="0">
                    <a:latin typeface="+mj-lt"/>
                  </a:rPr>
                  <a:t>(</a:t>
                </a:r>
                <a:r>
                  <a:rPr lang="de-DE" dirty="0" err="1" smtClean="0">
                    <a:latin typeface="+mj-lt"/>
                  </a:rPr>
                  <a:t>map</a:t>
                </a:r>
                <a:r>
                  <a:rPr lang="de-DE" dirty="0" smtClean="0">
                    <a:latin typeface="+mj-lt"/>
                  </a:rPr>
                  <a:t>);</a:t>
                </a:r>
                <a:endParaRPr lang="de-DE" dirty="0">
                  <a:latin typeface="+mj-lt"/>
                </a:endParaRP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14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6" y="2708920"/>
            <a:ext cx="7975600" cy="38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15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Crossroad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</a:t>
                </a:r>
                <a:r>
                  <a:rPr lang="de-DE" sz="1200" dirty="0" err="1" smtClean="0"/>
                  <a:t>low</a:t>
                </a:r>
                <a:r>
                  <a:rPr lang="de-DE" sz="12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≈0.23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pedestrian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increases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first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rising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traffic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de-DE" sz="14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cars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dirty="0" err="1" smtClean="0"/>
                  <a:t>more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proable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in </a:t>
                </a:r>
                <a:r>
                  <a:rPr lang="de-DE" sz="1200" dirty="0" err="1" smtClean="0"/>
                  <a:t>crossroad</a:t>
                </a:r>
                <a:endParaRPr lang="de-DE" sz="12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constant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withing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signalisation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steps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 r="-1136" b="-2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0927"/>
            <a:ext cx="1151855" cy="12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4" y="2755602"/>
            <a:ext cx="7864475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16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</a:t>
            </a:r>
            <a:r>
              <a:rPr lang="de-DE" dirty="0" smtClean="0"/>
              <a:t> </a:t>
            </a:r>
            <a:r>
              <a:rPr lang="en-GB" dirty="0" smtClean="0"/>
              <a:t>Roundabout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high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≈0.38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traffic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decreases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linearly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pedestrian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cars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have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pedestrians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collapse</a:t>
                </a:r>
                <a:r>
                  <a:rPr lang="de-DE" sz="1200" dirty="0" smtClean="0"/>
                  <a:t> at high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densities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Crossroad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better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pedestrian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sz="12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80" y="2852936"/>
            <a:ext cx="1066588" cy="11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4234" r="5119" b="3684"/>
          <a:stretch/>
        </p:blipFill>
        <p:spPr bwMode="auto">
          <a:xfrm>
            <a:off x="519113" y="2832153"/>
            <a:ext cx="5472608" cy="380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17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 smtClean="0"/>
                  <a:t> with one roundabout in the middle</a:t>
                </a:r>
                <a:endParaRPr lang="en-GB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4742" b="-20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Maximum rel. low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≈0.24</m:t>
                    </m:r>
                  </m:oMath>
                </a14:m>
                <a:r>
                  <a:rPr lang="en-GB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Small dependence on pedestrian density (1 round.)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high dependence on traffic density (8 crossroads)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en-GB" sz="1200" dirty="0" smtClean="0"/>
                  <a:t>	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200" dirty="0" smtClean="0"/>
                  <a:t> </a:t>
                </a:r>
                <a:r>
                  <a:rPr lang="en-GB" sz="1200" b="1" dirty="0" smtClean="0"/>
                  <a:t>mix of both, dominated by 8 crossroads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en-GB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 decreases linearly with pedestrian density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At high pedestrian densities, roundabout gets blocked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Only a tiny overall improvement of the </a:t>
                </a:r>
                <a:r>
                  <a:rPr lang="en-GB" sz="1600" dirty="0" smtClean="0"/>
                  <a:t>flow</a:t>
                </a:r>
                <a:endParaRPr lang="en-GB" sz="1600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4"/>
                <a:stretch>
                  <a:fillRect l="-1438" t="-4120" b="-10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1" y="3356992"/>
            <a:ext cx="2504207" cy="2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45DD36D-EE80-404F-B9E3-724CDAE65D16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18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Summary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Roundabouts are much more efficient at low pedestrian densities and crossroads are more efficient at high pedestrian densities – so the increasing use in our cities is reasonable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Our result with low pedestrian densities is comparable to the results of Wood and </a:t>
            </a:r>
            <a:r>
              <a:rPr lang="en-GB" sz="2800" dirty="0" err="1" smtClean="0">
                <a:solidFill>
                  <a:srgbClr val="000000"/>
                </a:solidFill>
                <a:latin typeface="+mn-lt"/>
              </a:rPr>
              <a:t>Bücheler</a:t>
            </a:r>
            <a:endParaRPr lang="en-GB" sz="28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8FB76A4-382F-4C80-B7AA-EEB327ED505B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19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Outlook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The signalisation rules need to be optimized (which is clearly visible from the plots)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More intelligent traffic control could optimize our traffic lights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At high pedestrian densities one could control pedestrian crossings in front of roundabouts with traffic lights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D2EC974-9882-4E6E-835B-63C7C71FFAA9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Cellular Automata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endParaRPr lang="en-GB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Parameters: car and pedestrian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Roundabouts are up to 2x more efficient than crossroads, but collapse at high pedestrian densities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0" y="2130425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3988"/>
              </a:lnSpc>
              <a:spcBef>
                <a:spcPts val="800"/>
              </a:spcBef>
            </a:pPr>
            <a:endParaRPr lang="en-GB" sz="2200" dirty="0">
              <a:solidFill>
                <a:srgbClr val="000000"/>
              </a:solidFill>
              <a:latin typeface="+mn-lt"/>
            </a:endParaRPr>
          </a:p>
          <a:p>
            <a:pPr algn="ctr">
              <a:lnSpc>
                <a:spcPts val="3988"/>
              </a:lnSpc>
              <a:spcBef>
                <a:spcPts val="800"/>
              </a:spcBef>
            </a:pPr>
            <a:r>
              <a:rPr lang="en-GB" sz="4000" dirty="0">
                <a:solidFill>
                  <a:srgbClr val="000000"/>
                </a:solidFill>
                <a:latin typeface="+mn-lt"/>
              </a:rPr>
              <a:t>QUESTIONS?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0" y="1746252"/>
            <a:ext cx="9144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Thank you for your attention.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336D09B-11A3-4746-971E-A2D407C17123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References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19115" y="1281115"/>
            <a:ext cx="822934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sz="1800" dirty="0" smtClean="0">
                <a:latin typeface="+mn-lt"/>
              </a:rPr>
              <a:t>Elmar </a:t>
            </a:r>
            <a:r>
              <a:rPr lang="de-DE" sz="1800" dirty="0" err="1" smtClean="0">
                <a:latin typeface="+mn-lt"/>
              </a:rPr>
              <a:t>Brockfeld</a:t>
            </a:r>
            <a:r>
              <a:rPr lang="de-DE" sz="1800" dirty="0" smtClean="0">
                <a:latin typeface="+mn-lt"/>
              </a:rPr>
              <a:t>, Robert </a:t>
            </a:r>
            <a:r>
              <a:rPr lang="de-DE" sz="1800" dirty="0" err="1" smtClean="0">
                <a:latin typeface="+mn-lt"/>
              </a:rPr>
              <a:t>Barlovic</a:t>
            </a:r>
            <a:r>
              <a:rPr lang="de-DE" sz="1800" dirty="0" smtClean="0">
                <a:latin typeface="+mn-lt"/>
              </a:rPr>
              <a:t>, Andreas Schadschneider, Michael </a:t>
            </a:r>
            <a:r>
              <a:rPr lang="de-DE" sz="1800" dirty="0" err="1" smtClean="0">
                <a:latin typeface="+mn-lt"/>
              </a:rPr>
              <a:t>Schreckenberg</a:t>
            </a:r>
            <a:r>
              <a:rPr lang="de-DE" sz="1800" dirty="0" smtClean="0">
                <a:latin typeface="+mn-lt"/>
              </a:rPr>
              <a:t>: </a:t>
            </a:r>
            <a:r>
              <a:rPr lang="de-DE" sz="1800" i="1" dirty="0" err="1" smtClean="0">
                <a:latin typeface="+mn-lt"/>
              </a:rPr>
              <a:t>Optimizing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lights</a:t>
            </a:r>
            <a:r>
              <a:rPr lang="de-DE" sz="1800" i="1" dirty="0" smtClean="0">
                <a:latin typeface="+mn-lt"/>
              </a:rPr>
              <a:t> in a </a:t>
            </a:r>
            <a:r>
              <a:rPr lang="de-DE" sz="1800" i="1" dirty="0" err="1" smtClean="0">
                <a:latin typeface="+mn-lt"/>
              </a:rPr>
              <a:t>cellular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automaton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model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for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city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dirty="0" smtClean="0">
                <a:latin typeface="+mn-lt"/>
              </a:rPr>
              <a:t>. </a:t>
            </a:r>
            <a:r>
              <a:rPr lang="de-DE" sz="1800" dirty="0" err="1" smtClean="0">
                <a:latin typeface="+mn-lt"/>
              </a:rPr>
              <a:t>Physical</a:t>
            </a:r>
            <a:r>
              <a:rPr lang="de-DE" sz="1800" dirty="0" smtClean="0">
                <a:latin typeface="+mn-lt"/>
              </a:rPr>
              <a:t> Review E, Volume 64, 2001.</a:t>
            </a:r>
            <a:endParaRPr lang="en-GB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+mn-lt"/>
              </a:rPr>
              <a:t>Tony Wood, Bastian </a:t>
            </a:r>
            <a:r>
              <a:rPr lang="en-US" sz="1800" dirty="0" err="1" smtClean="0">
                <a:latin typeface="+mn-lt"/>
              </a:rPr>
              <a:t>Bücheler</a:t>
            </a:r>
            <a:r>
              <a:rPr lang="en-US" sz="1800" dirty="0" smtClean="0">
                <a:latin typeface="+mn-lt"/>
              </a:rPr>
              <a:t>. </a:t>
            </a:r>
            <a:r>
              <a:rPr lang="en-US" sz="1800" i="1" dirty="0" smtClean="0">
                <a:latin typeface="+mn-lt"/>
              </a:rPr>
              <a:t>Traffic Flow Comparison of Roundabouts and Crossroads</a:t>
            </a:r>
            <a:r>
              <a:rPr lang="en-US" sz="1800" dirty="0" smtClean="0">
                <a:latin typeface="+mn-lt"/>
              </a:rPr>
              <a:t>. May 2010</a:t>
            </a:r>
            <a:endParaRPr lang="en-GB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b="1" dirty="0" smtClean="0">
                <a:latin typeface="+mn-lt"/>
              </a:rPr>
              <a:t>Layout </a:t>
            </a:r>
            <a:r>
              <a:rPr lang="en-GB" sz="1800" b="1" dirty="0">
                <a:latin typeface="+mn-lt"/>
              </a:rPr>
              <a:t>of presentation</a:t>
            </a:r>
            <a:r>
              <a:rPr lang="en-GB" sz="1800" b="1" dirty="0" smtClean="0">
                <a:latin typeface="+mn-lt"/>
              </a:rPr>
              <a:t>:</a:t>
            </a: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dirty="0" err="1" smtClean="0">
                <a:latin typeface="+mn-lt"/>
              </a:rPr>
              <a:t>Karsten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Donnay</a:t>
            </a:r>
            <a:r>
              <a:rPr lang="en-GB" sz="1800" dirty="0">
                <a:latin typeface="+mn-lt"/>
              </a:rPr>
              <a:t>, Stefano </a:t>
            </a:r>
            <a:r>
              <a:rPr lang="en-GB" sz="1800" dirty="0" err="1" smtClean="0">
                <a:latin typeface="+mn-lt"/>
              </a:rPr>
              <a:t>Balietti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i="1" dirty="0" err="1">
                <a:latin typeface="+mn-lt"/>
              </a:rPr>
              <a:t>Modeling</a:t>
            </a:r>
            <a:r>
              <a:rPr lang="en-GB" sz="1800" i="1" dirty="0">
                <a:latin typeface="+mn-lt"/>
              </a:rPr>
              <a:t> and Simulating Social Systems with </a:t>
            </a:r>
            <a:r>
              <a:rPr lang="en-GB" sz="1800" i="1" dirty="0" smtClean="0">
                <a:latin typeface="+mn-lt"/>
              </a:rPr>
              <a:t>MATLAB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dirty="0">
                <a:latin typeface="+mn-lt"/>
              </a:rPr>
              <a:t>Course </a:t>
            </a:r>
            <a:r>
              <a:rPr lang="en-GB" sz="1800" dirty="0" err="1" smtClean="0">
                <a:latin typeface="+mn-lt"/>
              </a:rPr>
              <a:t>Powerpoints</a:t>
            </a:r>
            <a:r>
              <a:rPr lang="en-GB" sz="1800" dirty="0" smtClean="0">
                <a:latin typeface="+mn-lt"/>
              </a:rPr>
              <a:t>, </a:t>
            </a:r>
            <a:r>
              <a:rPr lang="en-GB" sz="1800" dirty="0">
                <a:latin typeface="+mn-lt"/>
              </a:rPr>
              <a:t>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8FC62B-DAEB-4E5C-9F3A-59941AF6BF50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Introduction and Motivation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GB" dirty="0">
                <a:latin typeface="Calibri" panose="020F0502020204030204" pitchFamily="34" charset="0"/>
              </a:rPr>
              <a:t>Development of “Traffic Dynamics” by Tony Wood and Bastian </a:t>
            </a:r>
            <a:r>
              <a:rPr lang="en-GB" dirty="0" err="1">
                <a:latin typeface="Calibri" panose="020F0502020204030204" pitchFamily="34" charset="0"/>
              </a:rPr>
              <a:t>Bücheler</a:t>
            </a:r>
            <a:r>
              <a:rPr lang="en-GB" dirty="0">
                <a:latin typeface="Calibri" panose="020F0502020204030204" pitchFamily="34" charset="0"/>
              </a:rPr>
              <a:t> in May 2010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Added pedestrians and traffic lights, instead of “priority to the right”-organisation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From daily life experience: roundabouts have disadvantages!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899D55A-C1DA-444A-A53F-A13BB7BACA28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4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One can set up an arbitrary combination of roundabouts </a:t>
                </a:r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</a:t>
                </a: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and crossroads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in a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matrix</a:t>
                </a: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Inputs/Options are: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Map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Pedestrian density (can be given as an array) </a:t>
                </a: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Car density (can be given as an array)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for a car to drive ahead 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Whether you want to view the simulation, create a video, view the simulation in slow-motion, store the simulation results for later plotting </a:t>
                </a:r>
              </a:p>
            </p:txBody>
          </p:sp>
        </mc:Choice>
        <mc:Fallback xmlns="">
          <p:sp>
            <p:nvSpPr>
              <p:cNvPr id="1024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32" r="-14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3BAB95-D89F-41F8-967B-BAF7A567DEAA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5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simulation will give you a 3D plot over the densities and the </a:t>
                </a:r>
              </a:p>
              <a:p>
                <a:pPr marL="0" indent="0"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car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en-GB" sz="2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Execution: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main function, which needs no input, but will ask for user inputs to use for the simulation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will call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trafficloop.m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to start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for every density you set up </a:t>
                </a:r>
                <a:r>
                  <a:rPr lang="en-GB" sz="22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seperately</a:t>
                </a:r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actual simulation loop which will make  1000 iteration steps and generate all the matrices and results using other functions</a:t>
                </a:r>
              </a:p>
            </p:txBody>
          </p:sp>
        </mc:Choice>
        <mc:Fallback xmlns="">
          <p:sp>
            <p:nvSpPr>
              <p:cNvPr id="1229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51" r="-1664" b="-48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FC97189-59CF-41A6-87E6-B4AA4CC7F83E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6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36577" y="1463675"/>
            <a:ext cx="806132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Consists of 12 cells for the loop and 4 roads with pedestrian crossings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Pedestrians have priority over cars if the road is free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Cars inside the roundabout have priority over cars outside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 speed is limited to 1 cell per iteration step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exit a car will take is computed according to the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probability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for cars going 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C3A522A-EFBB-43DC-9477-A2EA16B6F39F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7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  <a:r>
              <a:rPr lang="en-GB" sz="3200" b="1" dirty="0">
                <a:solidFill>
                  <a:srgbClr val="2A6AB3"/>
                </a:solidFill>
                <a:latin typeface="Arial" panose="020B0604020202020204" pitchFamily="34" charset="0"/>
              </a:rPr>
              <a:t> - Implementation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We are using many arrays to calculate the next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 step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3 for the circle of the roundabout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pedestrian 'buckets'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handles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cells of each incoming/outgoing lane and all the cars inside the circle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A1BBBE-4996-4CE3-9F50-28CC6A0AE744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</a:t>
            </a:r>
            <a:r>
              <a:rPr lang="en-GB" sz="3200" b="1" dirty="0" smtClean="0">
                <a:solidFill>
                  <a:srgbClr val="2A6AB3"/>
                </a:solidFill>
                <a:latin typeface="Cambria" panose="02040503050406030204" pitchFamily="18" charset="0"/>
              </a:rPr>
              <a:t>lights     (1</a:t>
            </a: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 smtClean="0">
                    <a:latin typeface="Calibri" panose="020F0502020204030204" pitchFamily="34" charset="0"/>
                  </a:rPr>
                  <a:t>Different signalisation dep. on pedestrian density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&lt;0.3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GB" i="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 left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should no longer block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Input: probability for car driving ahead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ahead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)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Probability of cars turning</a:t>
                </a:r>
                <a:r>
                  <a:rPr lang="en-GB" dirty="0" smtClean="0">
                    <a:latin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ahead</m:t>
                            </m:r>
                          </m:sub>
                        </m:sSub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Calibri" panose="020F0502020204030204" pitchFamily="34" charset="0"/>
                </a:endParaRP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Used to calculate the relative time for a light phase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For absolute time, multiply with phase length </a:t>
                </a:r>
              </a:p>
            </p:txBody>
          </p:sp>
        </mc:Choice>
        <mc:Fallback xmlns="">
          <p:sp>
            <p:nvSpPr>
              <p:cNvPr id="2253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8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275B69-CBD1-4B33-85A8-1B5524BF07E1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lights     (2)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Control is not dynamic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For different crossroads: phase offset depending on car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r>
              <a:rPr lang="en-GB" dirty="0">
                <a:latin typeface="Calibri" panose="020F0502020204030204" pitchFamily="34" charset="0"/>
              </a:rPr>
              <a:t> model in crossroad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ahead: speed up to 5 cells per it.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turning: speed up to 2 cells per it. </a:t>
            </a:r>
          </a:p>
          <a:p>
            <a:pPr eaLnBrk="1" hangingPunct="1">
              <a:buClrTx/>
              <a:buFontTx/>
              <a:buNone/>
            </a:pPr>
            <a:endParaRPr lang="en-GB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On-screen Show (4:3)</PresentationFormat>
  <Paragraphs>205</Paragraphs>
  <Slides>21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Cambria</vt:lpstr>
      <vt:lpstr>Cambria Math</vt:lpstr>
      <vt:lpstr>Courier New</vt:lpstr>
      <vt:lpstr>Droid Sans</vt:lpstr>
      <vt:lpstr>ETH-Light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Implementation (1)</vt:lpstr>
      <vt:lpstr>Graphical Implementation (2)</vt:lpstr>
      <vt:lpstr>Single Crossroad</vt:lpstr>
      <vt:lpstr>Single Roundabout</vt:lpstr>
      <vt:lpstr>3×3 with one roundabout in the middle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Problem</dc:title>
  <dc:creator>Nuhro Ego</dc:creator>
  <cp:lastModifiedBy>Nuhro Ego</cp:lastModifiedBy>
  <cp:revision>277</cp:revision>
  <cp:lastPrinted>1601-01-01T00:00:00Z</cp:lastPrinted>
  <dcterms:created xsi:type="dcterms:W3CDTF">2012-09-24T07:00:13Z</dcterms:created>
  <dcterms:modified xsi:type="dcterms:W3CDTF">2012-12-19T08:30:29Z</dcterms:modified>
</cp:coreProperties>
</file>