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4"/>
  </p:notesMasterIdLst>
  <p:sldIdLst>
    <p:sldId id="256" r:id="rId3"/>
    <p:sldId id="257" r:id="rId4"/>
    <p:sldId id="258" r:id="rId5"/>
    <p:sldId id="272" r:id="rId6"/>
    <p:sldId id="273" r:id="rId7"/>
    <p:sldId id="274" r:id="rId8"/>
    <p:sldId id="275" r:id="rId9"/>
    <p:sldId id="259" r:id="rId10"/>
    <p:sldId id="260" r:id="rId11"/>
    <p:sldId id="261" r:id="rId12"/>
    <p:sldId id="262" r:id="rId13"/>
    <p:sldId id="263" r:id="rId14"/>
    <p:sldId id="279" r:id="rId15"/>
    <p:sldId id="280" r:id="rId16"/>
    <p:sldId id="281" r:id="rId17"/>
    <p:sldId id="282" r:id="rId18"/>
    <p:sldId id="283" r:id="rId19"/>
    <p:sldId id="276" r:id="rId20"/>
    <p:sldId id="277" r:id="rId21"/>
    <p:sldId id="278" r:id="rId22"/>
    <p:sldId id="271" r:id="rId23"/>
  </p:sldIdLst>
  <p:sldSz cx="9144000" cy="6858000" type="screen4x3"/>
  <p:notesSz cx="6883400" cy="92948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6883400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6883400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>
            <a:off x="0" y="0"/>
            <a:ext cx="6883400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/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0" y="0"/>
            <a:ext cx="6883400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/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0" y="0"/>
            <a:ext cx="6883400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/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/>
          </a:p>
        </p:txBody>
      </p:sp>
      <p:sp>
        <p:nvSpPr>
          <p:cNvPr id="2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3898900" y="0"/>
            <a:ext cx="297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e-CH"/>
              <a:t>18.12.12</a:t>
            </a:r>
          </a:p>
        </p:txBody>
      </p:sp>
      <p:sp>
        <p:nvSpPr>
          <p:cNvPr id="3081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696913"/>
            <a:ext cx="4638675" cy="347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917575" y="4414838"/>
            <a:ext cx="5038725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83" name="Text Box 10"/>
          <p:cNvSpPr txBox="1">
            <a:spLocks noChangeArrowheads="1"/>
          </p:cNvSpPr>
          <p:nvPr/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3898900" y="8829675"/>
            <a:ext cx="297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609957C-D11F-46EA-9E21-C56894F12D83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526313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CH" smtClean="0"/>
              <a:t>18.12.12</a:t>
            </a:r>
          </a:p>
        </p:txBody>
      </p:sp>
      <p:sp>
        <p:nvSpPr>
          <p:cNvPr id="5123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5503F3-5CF9-4515-9D96-7949BA57FB7A}" type="slidenum">
              <a:rPr lang="de-CH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de-CH" smtClean="0"/>
          </a:p>
        </p:txBody>
      </p:sp>
      <p:sp>
        <p:nvSpPr>
          <p:cNvPr id="5124" name="Text Box 1"/>
          <p:cNvSpPr txBox="1">
            <a:spLocks noChangeArrowheads="1"/>
          </p:cNvSpPr>
          <p:nvPr/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de-CH"/>
              <a:t>18.12.12</a:t>
            </a:r>
          </a:p>
        </p:txBody>
      </p:sp>
      <p:sp>
        <p:nvSpPr>
          <p:cNvPr id="5125" name="Text Box 2"/>
          <p:cNvSpPr txBox="1">
            <a:spLocks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E2E74E0-93B7-4857-974E-96070B580EAF}" type="slidenum">
              <a:rPr lang="de-CH"/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de-CH"/>
          </a:p>
        </p:txBody>
      </p:sp>
      <p:sp>
        <p:nvSpPr>
          <p:cNvPr id="512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49787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46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mtClean="0">
              <a:ea typeface="Droid Sans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473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CH" smtClean="0"/>
              <a:t>18.12.12</a:t>
            </a:r>
          </a:p>
        </p:txBody>
      </p:sp>
      <p:sp>
        <p:nvSpPr>
          <p:cNvPr id="27651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CC636F-99F1-484D-AF6B-38CC9A9AFFC8}" type="slidenum">
              <a:rPr lang="de-CH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de-CH" smtClean="0"/>
          </a:p>
        </p:txBody>
      </p:sp>
      <p:sp>
        <p:nvSpPr>
          <p:cNvPr id="2765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5025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5075" cy="41846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937817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CH" smtClean="0"/>
              <a:t>18.12.12</a:t>
            </a:r>
          </a:p>
        </p:txBody>
      </p:sp>
      <p:sp>
        <p:nvSpPr>
          <p:cNvPr id="29699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79313B-7752-4A32-875D-225E407342D2}" type="slidenum">
              <a:rPr lang="de-CH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de-CH" smtClean="0"/>
          </a:p>
        </p:txBody>
      </p:sp>
      <p:sp>
        <p:nvSpPr>
          <p:cNvPr id="2970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5025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5075" cy="41846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110049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CH" smtClean="0"/>
              <a:t>18.12.12</a:t>
            </a:r>
          </a:p>
        </p:txBody>
      </p:sp>
      <p:sp>
        <p:nvSpPr>
          <p:cNvPr id="31747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9286C2D-336F-4614-8480-F0597B54191E}" type="slidenum">
              <a:rPr lang="de-CH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de-CH" smtClean="0"/>
          </a:p>
        </p:txBody>
      </p:sp>
      <p:sp>
        <p:nvSpPr>
          <p:cNvPr id="3174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5025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5075" cy="41846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161609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de-CH" sz="1200" smtClean="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0DBEE80-4EB7-40A8-9B24-392F7DCFD7D3}" type="slidenum">
              <a:rPr lang="de-CH" sz="1200" smtClean="0">
                <a:solidFill>
                  <a:srgbClr val="000000"/>
                </a:solidFill>
              </a:rPr>
              <a:pPr/>
              <a:t>18</a:t>
            </a:fld>
            <a:endParaRPr lang="de-CH" sz="1200" smtClean="0">
              <a:solidFill>
                <a:srgbClr val="000000"/>
              </a:solidFill>
            </a:endParaRPr>
          </a:p>
        </p:txBody>
      </p:sp>
      <p:sp>
        <p:nvSpPr>
          <p:cNvPr id="19460" name="Text Box 1"/>
          <p:cNvSpPr txBox="1">
            <a:spLocks noChangeArrowheads="1"/>
          </p:cNvSpPr>
          <p:nvPr/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de-CH" sz="120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19461" name="Text Box 2"/>
          <p:cNvSpPr txBox="1">
            <a:spLocks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450A00E-2BBB-49CD-8B27-01A76CB5C521}" type="slidenum">
              <a:rPr lang="de-CH" sz="1200">
                <a:solidFill>
                  <a:srgbClr val="000000"/>
                </a:solidFill>
              </a:rPr>
              <a:pPr algn="r"/>
              <a:t>18</a:t>
            </a:fld>
            <a:endParaRPr lang="de-CH" sz="1200">
              <a:solidFill>
                <a:srgbClr val="000000"/>
              </a:solidFill>
            </a:endParaRPr>
          </a:p>
        </p:txBody>
      </p:sp>
      <p:sp>
        <p:nvSpPr>
          <p:cNvPr id="19462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49787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3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46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9889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de-CH" sz="1200" smtClean="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9FCA9B2-9B03-493F-946D-220EC225E2E5}" type="slidenum">
              <a:rPr lang="de-CH" sz="1200" smtClean="0">
                <a:solidFill>
                  <a:srgbClr val="000000"/>
                </a:solidFill>
              </a:rPr>
              <a:pPr/>
              <a:t>19</a:t>
            </a:fld>
            <a:endParaRPr lang="de-CH" sz="1200" smtClean="0">
              <a:solidFill>
                <a:srgbClr val="000000"/>
              </a:solidFill>
            </a:endParaRPr>
          </a:p>
        </p:txBody>
      </p:sp>
      <p:sp>
        <p:nvSpPr>
          <p:cNvPr id="21508" name="Text Box 1"/>
          <p:cNvSpPr txBox="1">
            <a:spLocks noChangeArrowheads="1"/>
          </p:cNvSpPr>
          <p:nvPr/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de-CH" sz="120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21509" name="Text Box 2"/>
          <p:cNvSpPr txBox="1">
            <a:spLocks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2955D6E-C522-45BF-AC4E-E7F9C9EC94EC}" type="slidenum">
              <a:rPr lang="de-CH" sz="1200">
                <a:solidFill>
                  <a:srgbClr val="000000"/>
                </a:solidFill>
              </a:rPr>
              <a:pPr algn="r"/>
              <a:t>19</a:t>
            </a:fld>
            <a:endParaRPr lang="de-CH" sz="1200">
              <a:solidFill>
                <a:srgbClr val="000000"/>
              </a:solidFill>
            </a:endParaRPr>
          </a:p>
        </p:txBody>
      </p:sp>
      <p:sp>
        <p:nvSpPr>
          <p:cNvPr id="21510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49787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1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46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1552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de-CH" sz="1200" smtClean="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86DAD5A-CA5D-40ED-8063-EC3565F37701}" type="slidenum">
              <a:rPr lang="de-CH" sz="1200" smtClean="0">
                <a:solidFill>
                  <a:srgbClr val="000000"/>
                </a:solidFill>
              </a:rPr>
              <a:pPr/>
              <a:t>20</a:t>
            </a:fld>
            <a:endParaRPr lang="de-CH" sz="1200" smtClean="0">
              <a:solidFill>
                <a:srgbClr val="000000"/>
              </a:solidFill>
            </a:endParaRPr>
          </a:p>
        </p:txBody>
      </p:sp>
      <p:sp>
        <p:nvSpPr>
          <p:cNvPr id="50180" name="Text Box 1"/>
          <p:cNvSpPr txBox="1">
            <a:spLocks noChangeArrowheads="1"/>
          </p:cNvSpPr>
          <p:nvPr/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de-CH" sz="120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50181" name="Text Box 2"/>
          <p:cNvSpPr txBox="1">
            <a:spLocks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C0FB0BE-C694-4D94-B48D-BA74047DF82C}" type="slidenum">
              <a:rPr lang="de-CH" sz="1200">
                <a:solidFill>
                  <a:srgbClr val="000000"/>
                </a:solidFill>
              </a:rPr>
              <a:pPr algn="r"/>
              <a:t>20</a:t>
            </a:fld>
            <a:endParaRPr lang="de-CH" sz="1200">
              <a:solidFill>
                <a:srgbClr val="000000"/>
              </a:solidFill>
            </a:endParaRPr>
          </a:p>
        </p:txBody>
      </p:sp>
      <p:sp>
        <p:nvSpPr>
          <p:cNvPr id="50182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49787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3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46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9661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CH" smtClean="0"/>
              <a:t>18.12.12</a:t>
            </a:r>
          </a:p>
        </p:txBody>
      </p:sp>
      <p:sp>
        <p:nvSpPr>
          <p:cNvPr id="48131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CEDA3D-160F-4490-A4F6-2F59A12FB004}" type="slidenum">
              <a:rPr lang="de-CH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de-CH" smtClean="0"/>
          </a:p>
        </p:txBody>
      </p:sp>
      <p:sp>
        <p:nvSpPr>
          <p:cNvPr id="4813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5025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5075" cy="41846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844858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CH" smtClean="0"/>
              <a:t>18.12.12</a:t>
            </a:r>
          </a:p>
        </p:txBody>
      </p:sp>
      <p:sp>
        <p:nvSpPr>
          <p:cNvPr id="7171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D92676-002F-4177-B974-436F26B4C511}" type="slidenum">
              <a:rPr lang="de-CH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de-CH" smtClean="0"/>
          </a:p>
        </p:txBody>
      </p:sp>
      <p:sp>
        <p:nvSpPr>
          <p:cNvPr id="7172" name="Text Box 1"/>
          <p:cNvSpPr txBox="1">
            <a:spLocks noChangeArrowheads="1"/>
          </p:cNvSpPr>
          <p:nvPr/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de-CH"/>
              <a:t>18.12.12</a:t>
            </a:r>
          </a:p>
        </p:txBody>
      </p:sp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85D2238-F3BD-4FBF-B316-A3661B779273}" type="slidenum">
              <a:rPr lang="de-CH"/>
              <a:pPr algn="r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de-CH"/>
          </a:p>
        </p:txBody>
      </p:sp>
      <p:sp>
        <p:nvSpPr>
          <p:cNvPr id="717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49787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46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mtClean="0">
              <a:ea typeface="Droid Sans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712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CH" smtClean="0"/>
              <a:t>18.12.12</a:t>
            </a:r>
          </a:p>
        </p:txBody>
      </p:sp>
      <p:sp>
        <p:nvSpPr>
          <p:cNvPr id="9219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5C4CDF-4510-469C-B743-0DDACAEEA0C9}" type="slidenum">
              <a:rPr lang="de-CH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de-CH" smtClean="0"/>
          </a:p>
        </p:txBody>
      </p:sp>
      <p:sp>
        <p:nvSpPr>
          <p:cNvPr id="922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5025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5075" cy="41846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97459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de-CH" sz="1200" smtClean="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2710188-B7E4-46DA-AA86-BC1759FC0CC6}" type="slidenum">
              <a:rPr lang="de-CH" sz="1200" smtClean="0">
                <a:solidFill>
                  <a:srgbClr val="000000"/>
                </a:solidFill>
              </a:rPr>
              <a:pPr/>
              <a:t>4</a:t>
            </a:fld>
            <a:endParaRPr lang="de-CH" sz="1200" smtClean="0">
              <a:solidFill>
                <a:srgbClr val="000000"/>
              </a:solidFill>
            </a:endParaRPr>
          </a:p>
        </p:txBody>
      </p:sp>
      <p:sp>
        <p:nvSpPr>
          <p:cNvPr id="11268" name="Text Box 1"/>
          <p:cNvSpPr txBox="1">
            <a:spLocks noChangeArrowheads="1"/>
          </p:cNvSpPr>
          <p:nvPr/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de-CH" sz="120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A235E56-C3E9-4C22-87AC-ACCF6A88D4E3}" type="slidenum">
              <a:rPr lang="de-CH" sz="1200">
                <a:solidFill>
                  <a:srgbClr val="000000"/>
                </a:solidFill>
              </a:rPr>
              <a:pPr algn="r"/>
              <a:t>4</a:t>
            </a:fld>
            <a:endParaRPr lang="de-CH" sz="1200">
              <a:solidFill>
                <a:srgbClr val="000000"/>
              </a:solidFill>
            </a:endParaRPr>
          </a:p>
        </p:txBody>
      </p:sp>
      <p:sp>
        <p:nvSpPr>
          <p:cNvPr id="11270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49787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71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46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023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de-CH" sz="1200" smtClean="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172362E-93B8-4C74-A708-C95A7DD507E5}" type="slidenum">
              <a:rPr lang="de-CH" sz="1200" smtClean="0">
                <a:solidFill>
                  <a:srgbClr val="000000"/>
                </a:solidFill>
              </a:rPr>
              <a:pPr/>
              <a:t>5</a:t>
            </a:fld>
            <a:endParaRPr lang="de-CH" sz="1200" smtClean="0">
              <a:solidFill>
                <a:srgbClr val="000000"/>
              </a:solidFill>
            </a:endParaRPr>
          </a:p>
        </p:txBody>
      </p:sp>
      <p:sp>
        <p:nvSpPr>
          <p:cNvPr id="13316" name="Text Box 1"/>
          <p:cNvSpPr txBox="1">
            <a:spLocks noChangeArrowheads="1"/>
          </p:cNvSpPr>
          <p:nvPr/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de-CH" sz="120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13317" name="Text Box 2"/>
          <p:cNvSpPr txBox="1">
            <a:spLocks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14C744D-C7F4-4A7D-B33E-BF058C525E20}" type="slidenum">
              <a:rPr lang="de-CH" sz="1200">
                <a:solidFill>
                  <a:srgbClr val="000000"/>
                </a:solidFill>
              </a:rPr>
              <a:pPr algn="r"/>
              <a:t>5</a:t>
            </a:fld>
            <a:endParaRPr lang="de-CH" sz="1200">
              <a:solidFill>
                <a:srgbClr val="000000"/>
              </a:solidFill>
            </a:endParaRPr>
          </a:p>
        </p:txBody>
      </p:sp>
      <p:sp>
        <p:nvSpPr>
          <p:cNvPr id="13318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49787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9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46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320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de-CH" sz="1200" smtClean="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94428A0-AD69-4E2E-86DC-545BB25D3EB0}" type="slidenum">
              <a:rPr lang="de-CH" sz="1200" smtClean="0">
                <a:solidFill>
                  <a:srgbClr val="000000"/>
                </a:solidFill>
              </a:rPr>
              <a:pPr/>
              <a:t>6</a:t>
            </a:fld>
            <a:endParaRPr lang="de-CH" sz="1200" smtClean="0">
              <a:solidFill>
                <a:srgbClr val="000000"/>
              </a:solidFill>
            </a:endParaRPr>
          </a:p>
        </p:txBody>
      </p:sp>
      <p:sp>
        <p:nvSpPr>
          <p:cNvPr id="15364" name="Text Box 1"/>
          <p:cNvSpPr txBox="1">
            <a:spLocks noChangeArrowheads="1"/>
          </p:cNvSpPr>
          <p:nvPr/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de-CH" sz="120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00A8F94-C227-4D1F-BC36-F8562420A67A}" type="slidenum">
              <a:rPr lang="de-CH" sz="1200">
                <a:solidFill>
                  <a:srgbClr val="000000"/>
                </a:solidFill>
              </a:rPr>
              <a:pPr algn="r"/>
              <a:t>6</a:t>
            </a:fld>
            <a:endParaRPr lang="de-CH" sz="1200">
              <a:solidFill>
                <a:srgbClr val="000000"/>
              </a:solidFill>
            </a:endParaRPr>
          </a:p>
        </p:txBody>
      </p:sp>
      <p:sp>
        <p:nvSpPr>
          <p:cNvPr id="15366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49787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7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46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940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de-CH" sz="1200" smtClean="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E181B5-5BF8-45FF-8188-E0B1DBBF501B}" type="slidenum">
              <a:rPr lang="de-CH" sz="1200" smtClean="0">
                <a:solidFill>
                  <a:srgbClr val="000000"/>
                </a:solidFill>
              </a:rPr>
              <a:pPr/>
              <a:t>7</a:t>
            </a:fld>
            <a:endParaRPr lang="de-CH" sz="1200" smtClean="0">
              <a:solidFill>
                <a:srgbClr val="000000"/>
              </a:solidFill>
            </a:endParaRPr>
          </a:p>
        </p:txBody>
      </p:sp>
      <p:sp>
        <p:nvSpPr>
          <p:cNvPr id="17412" name="Text Box 1"/>
          <p:cNvSpPr txBox="1">
            <a:spLocks noChangeArrowheads="1"/>
          </p:cNvSpPr>
          <p:nvPr/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de-CH" sz="120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17413" name="Text Box 2"/>
          <p:cNvSpPr txBox="1">
            <a:spLocks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09DB65A-C75C-42C2-981A-80BEB07EB43C}" type="slidenum">
              <a:rPr lang="de-CH" sz="1200">
                <a:solidFill>
                  <a:srgbClr val="000000"/>
                </a:solidFill>
              </a:rPr>
              <a:pPr algn="r"/>
              <a:t>7</a:t>
            </a:fld>
            <a:endParaRPr lang="de-CH" sz="1200">
              <a:solidFill>
                <a:srgbClr val="000000"/>
              </a:solidFill>
            </a:endParaRPr>
          </a:p>
        </p:txBody>
      </p:sp>
      <p:sp>
        <p:nvSpPr>
          <p:cNvPr id="17414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696913"/>
            <a:ext cx="4649787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5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46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0932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CH" smtClean="0"/>
              <a:t>18.12.12</a:t>
            </a:r>
          </a:p>
        </p:txBody>
      </p:sp>
      <p:sp>
        <p:nvSpPr>
          <p:cNvPr id="23555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201A9E-1C5B-4D0C-A370-DA5FB3CDEA32}" type="slidenum">
              <a:rPr lang="de-CH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de-CH" smtClean="0"/>
          </a:p>
        </p:txBody>
      </p:sp>
      <p:sp>
        <p:nvSpPr>
          <p:cNvPr id="2355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5025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5075" cy="41846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256498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CH" smtClean="0"/>
              <a:t>18.12.12</a:t>
            </a:r>
          </a:p>
        </p:txBody>
      </p:sp>
      <p:sp>
        <p:nvSpPr>
          <p:cNvPr id="25603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B36440-91D9-4544-85D4-4CA63403F33C}" type="slidenum">
              <a:rPr lang="de-CH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de-CH" smtClean="0"/>
          </a:p>
        </p:txBody>
      </p:sp>
      <p:sp>
        <p:nvSpPr>
          <p:cNvPr id="2560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5025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5075" cy="41846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2930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8A5B7-5A65-4362-94A5-89E233E2AF8D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617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0AE0B-FAEF-4C3C-AE09-7DCCC6CA1EC8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350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1" y="801688"/>
            <a:ext cx="2017713" cy="4799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114" y="801688"/>
            <a:ext cx="5900737" cy="4799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C4F31-2F03-45B9-93D5-2BAB112D0043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6250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356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760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9638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463677"/>
            <a:ext cx="3949700" cy="4137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463677"/>
            <a:ext cx="3951288" cy="4137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374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745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123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3034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377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9CE5F-8C23-4FB3-B761-B3D626CFB99E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0781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7287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565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1" y="801688"/>
            <a:ext cx="2017713" cy="4799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114" y="801688"/>
            <a:ext cx="5900737" cy="4799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476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13" y="801690"/>
            <a:ext cx="8069262" cy="592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6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69EFE-5A6B-4A87-B47C-9E3DAF6F9399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971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463677"/>
            <a:ext cx="3949700" cy="4137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463677"/>
            <a:ext cx="3951288" cy="4137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2080C-44C2-4E42-B5A7-256C62CDC636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233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B722B-4F58-4EDD-AB21-CB8302D74F0D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915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E0AE0-87E2-4D83-859B-B235AFFC24B9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844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5CA37-5656-4A6C-AA2E-C62DB7982231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602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2CAAD-EF5A-43E1-95AC-1FA8A29091A9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604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801A3-39CA-429F-83D3-DC5169AE0860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22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"/>
          <p:cNvSpPr txBox="1">
            <a:spLocks noChangeArrowheads="1"/>
          </p:cNvSpPr>
          <p:nvPr/>
        </p:nvSpPr>
        <p:spPr bwMode="auto">
          <a:xfrm>
            <a:off x="533400" y="114300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sz="24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9113" y="801690"/>
            <a:ext cx="8069262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575" y="1463677"/>
            <a:ext cx="8053388" cy="413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102843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sz="240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812088" y="6307138"/>
            <a:ext cx="754062" cy="87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44000" rIns="0" bIns="0" numCol="1" anchor="ctr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3A5A9B2-1ADD-43FA-82D8-BE99CEFBBDED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79425" y="6643688"/>
            <a:ext cx="2452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500"/>
              </a:spcBef>
              <a:buSzPct val="100000"/>
              <a:defRPr/>
            </a:pPr>
            <a:r>
              <a:rPr lang="de-CH" sz="800" smtClean="0">
                <a:solidFill>
                  <a:srgbClr val="FFFFFF"/>
                </a:solidFill>
                <a:latin typeface="Arial" panose="020B0604020202020204" pitchFamily="34" charset="0"/>
              </a:rPr>
              <a:t>2012-12-19</a:t>
            </a:r>
          </a:p>
        </p:txBody>
      </p:sp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485901" y="6642102"/>
            <a:ext cx="628332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ts val="563"/>
              </a:spcBef>
              <a:buSzPct val="100000"/>
              <a:defRPr/>
            </a:pPr>
            <a:r>
              <a:rPr lang="de-CH" sz="900" smtClean="0">
                <a:solidFill>
                  <a:srgbClr val="FFFFFF"/>
                </a:solidFill>
                <a:latin typeface="ETH-Light" charset="0"/>
              </a:rPr>
              <a:t>Marcel Arikan, Nuhro Ego, Ralf Kohrt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2A6AB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lnSpc>
          <a:spcPts val="3938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ts val="3138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ts val="18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102843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sz="2400"/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133051"/>
              </a:gs>
              <a:gs pos="100000">
                <a:srgbClr val="2A6AB3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sz="2400"/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04813"/>
            <a:ext cx="17145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197601" y="6643690"/>
            <a:ext cx="24526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ts val="563"/>
              </a:spcBef>
              <a:buSzPct val="100000"/>
              <a:defRPr/>
            </a:pPr>
            <a:r>
              <a:rPr lang="de-CH" sz="900" smtClean="0">
                <a:solidFill>
                  <a:srgbClr val="FFFFFF"/>
                </a:solidFill>
                <a:latin typeface="Arial" panose="020B0604020202020204" pitchFamily="34" charset="0"/>
              </a:rPr>
              <a:t>2012-12-19</a:t>
            </a:r>
          </a:p>
        </p:txBody>
      </p:sp>
      <p:pic>
        <p:nvPicPr>
          <p:cNvPr id="2054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27502"/>
            <a:ext cx="9144000" cy="251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19113" y="801690"/>
            <a:ext cx="8069262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575" y="1463677"/>
            <a:ext cx="8053388" cy="413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2A6AB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lnSpc>
          <a:spcPts val="3938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ts val="3138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ts val="18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tmp"/><Relationship Id="rId4" Type="http://schemas.openxmlformats.org/officeDocument/2006/relationships/hyperlink" Target="../videos/video_(1%20x%201)_0.1_0.2.av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hyperlink" Target="../videos/video_(1%20x%201)_%5b0.1%200.5%200.9%5d_%5b0.1%200.5%200.9%5d_1.avi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7.png"/><Relationship Id="rId4" Type="http://schemas.openxmlformats.org/officeDocument/2006/relationships/hyperlink" Target="../videos/video_(1%20x%201)_%5b0.1%200.5%200.9%5d_%5b0.1%200.5%200.9%5d_0.avi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hyperlink" Target="../videos/video_(3%20x%203)_%5b0.1%200.5%200.9%5d_%5b0.1%200.5%200.9%5d_%5b1%201%201;1%200%201;1%201%201%5d.avi" TargetMode="Externa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533400" y="6705602"/>
            <a:ext cx="2895600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563"/>
              </a:spcBef>
              <a:buClrTx/>
            </a:pPr>
            <a:r>
              <a:rPr lang="de-CH" sz="900" b="1">
                <a:solidFill>
                  <a:srgbClr val="FFFFFF"/>
                </a:solidFill>
              </a:rPr>
              <a:t>© ETH Zürich |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341313" y="935038"/>
            <a:ext cx="8432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ts val="3738"/>
              </a:lnSpc>
              <a:spcBef>
                <a:spcPct val="0"/>
              </a:spcBef>
              <a:buClrTx/>
            </a:pPr>
            <a:r>
              <a:rPr lang="en-US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Intersection Problem</a:t>
            </a:r>
            <a:br>
              <a:rPr lang="en-US" sz="3200" b="1" dirty="0">
                <a:solidFill>
                  <a:srgbClr val="2A6AB3"/>
                </a:solidFill>
                <a:latin typeface="Cambria" panose="02040503050406030204" pitchFamily="18" charset="0"/>
              </a:rPr>
            </a:br>
            <a:endParaRPr lang="en-US" sz="3200" b="1" dirty="0">
              <a:solidFill>
                <a:srgbClr val="2A6AB3"/>
              </a:solidFill>
              <a:latin typeface="Cambria" panose="02040503050406030204" pitchFamily="18" charset="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39763" y="1554165"/>
            <a:ext cx="8031162" cy="108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2200" dirty="0">
                <a:latin typeface="Calibri" panose="020F0502020204030204" pitchFamily="34" charset="0"/>
              </a:rPr>
              <a:t>Traffic flow comparison of roundabouts with crossroads controlled by traffic lights, including pedestrians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2916238" y="3178175"/>
            <a:ext cx="3594100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ClrTx/>
              <a:buSzPct val="110000"/>
              <a:buFontTx/>
              <a:buNone/>
            </a:pPr>
            <a:r>
              <a:rPr lang="en-GB" sz="1600" dirty="0">
                <a:latin typeface="Calibri" panose="020F0502020204030204" pitchFamily="34" charset="0"/>
              </a:rPr>
              <a:t>Marcel </a:t>
            </a:r>
            <a:r>
              <a:rPr lang="en-GB" sz="1600" dirty="0" err="1">
                <a:latin typeface="Calibri" panose="020F0502020204030204" pitchFamily="34" charset="0"/>
              </a:rPr>
              <a:t>Arikan</a:t>
            </a:r>
            <a:r>
              <a:rPr lang="en-GB" sz="1600" dirty="0">
                <a:latin typeface="Calibri" panose="020F0502020204030204" pitchFamily="34" charset="0"/>
              </a:rPr>
              <a:t>, Nuhro Ego, Ralf </a:t>
            </a:r>
            <a:r>
              <a:rPr lang="en-GB" sz="1600" dirty="0" err="1">
                <a:latin typeface="Calibri" panose="020F0502020204030204" pitchFamily="34" charset="0"/>
              </a:rPr>
              <a:t>Kohrt</a:t>
            </a:r>
            <a:endParaRPr lang="en-GB" sz="1600" dirty="0"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SzPct val="110000"/>
              <a:buFontTx/>
              <a:buNone/>
            </a:pPr>
            <a:r>
              <a:rPr lang="en-GB" sz="1600" dirty="0">
                <a:latin typeface="Calibri" panose="020F0502020204030204" pitchFamily="34" charset="0"/>
              </a:rPr>
              <a:t>HS 2012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D57EF9E-C63D-4E48-B5D4-30EDA201549E}" type="slidenum">
              <a:rPr lang="de-CH" sz="900">
                <a:solidFill>
                  <a:srgbClr val="FFFFFF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de-CH" sz="90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>
              <a:solidFill>
                <a:srgbClr val="FFFFFF"/>
              </a:solidFill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38"/>
              </a:lnSpc>
              <a:spcBef>
                <a:spcPct val="0"/>
              </a:spcBef>
              <a:buClrTx/>
            </a:pPr>
            <a:r>
              <a:rPr lang="en-GB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Implementation of crossroad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8" name="Text Box 3"/>
              <p:cNvSpPr txBox="1">
                <a:spLocks noChangeArrowheads="1"/>
              </p:cNvSpPr>
              <p:nvPr/>
            </p:nvSpPr>
            <p:spPr bwMode="auto">
              <a:xfrm>
                <a:off x="519115" y="1281115"/>
                <a:ext cx="8061325" cy="4937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34963" indent="-334963">
                  <a:lnSpc>
                    <a:spcPts val="3938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35013" indent="-277813">
                  <a:lnSpc>
                    <a:spcPts val="3138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lnSpc>
                    <a:spcPct val="93000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lnSpc>
                    <a:spcPts val="1800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GB" sz="2400" dirty="0">
                    <a:latin typeface="Calibri" panose="020F0502020204030204" pitchFamily="34" charset="0"/>
                  </a:rPr>
                  <a:t> matrices for information about</a:t>
                </a:r>
              </a:p>
              <a:p>
                <a:pPr lvl="1" eaLnBrk="1" hangingPunct="1"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:r>
                  <a:rPr lang="en-GB" sz="2000" dirty="0">
                    <a:latin typeface="Calibri" panose="020F0502020204030204" pitchFamily="34" charset="0"/>
                  </a:rPr>
                  <a:t>is there a car?</a:t>
                </a:r>
              </a:p>
              <a:p>
                <a:pPr lvl="1" eaLnBrk="1" hangingPunct="1"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:r>
                  <a:rPr lang="en-GB" sz="2000" dirty="0">
                    <a:latin typeface="Calibri" panose="020F0502020204030204" pitchFamily="34" charset="0"/>
                  </a:rPr>
                  <a:t>speed of car</a:t>
                </a:r>
              </a:p>
              <a:p>
                <a:pPr lvl="1" eaLnBrk="1" hangingPunct="1"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:r>
                  <a:rPr lang="en-GB" sz="2000" dirty="0">
                    <a:latin typeface="Calibri" panose="020F0502020204030204" pitchFamily="34" charset="0"/>
                  </a:rPr>
                  <a:t>direction of car</a:t>
                </a:r>
              </a:p>
              <a:p>
                <a:pPr eaLnBrk="1" hangingPunct="1"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GB" sz="2400" dirty="0">
                    <a:latin typeface="Calibri" panose="020F0502020204030204" pitchFamily="34" charset="0"/>
                  </a:rPr>
                  <a:t> matrices for left lane and direction of cars waiting to enter crossroad</a:t>
                </a:r>
              </a:p>
              <a:p>
                <a:pPr eaLnBrk="1" hangingPunct="1"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:r>
                  <a:rPr lang="en-GB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crosslight_measure_gap.m</a:t>
                </a:r>
                <a:r>
                  <a:rPr lang="en-GB" sz="2400" dirty="0">
                    <a:latin typeface="Calibri" panose="020F0502020204030204" pitchFamily="34" charset="0"/>
                  </a:rPr>
                  <a:t> to measure the gap when coming to, driving in and leaving a crossroad</a:t>
                </a:r>
              </a:p>
              <a:p>
                <a:pPr eaLnBrk="1" hangingPunct="1"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:r>
                  <a:rPr lang="en-GB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crosslight_next_ij.m</a:t>
                </a:r>
                <a:r>
                  <a:rPr lang="en-GB" sz="2400" dirty="0">
                    <a:latin typeface="Calibri" panose="020F0502020204030204" pitchFamily="34" charset="0"/>
                  </a:rPr>
                  <a:t> recursively called for indices</a:t>
                </a:r>
              </a:p>
            </p:txBody>
          </p:sp>
        </mc:Choice>
        <mc:Fallback xmlns="">
          <p:sp>
            <p:nvSpPr>
              <p:cNvPr id="26628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115" y="1281115"/>
                <a:ext cx="8061325" cy="4937125"/>
              </a:xfrm>
              <a:prstGeom prst="rect">
                <a:avLst/>
              </a:prstGeom>
              <a:blipFill rotWithShape="0">
                <a:blip r:embed="rId3"/>
                <a:stretch>
                  <a:fillRect l="-2343" t="-494" r="-16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42FAF30-84CB-44CB-8EFD-8B774084A19F}" type="slidenum">
              <a:rPr lang="de-CH" sz="900">
                <a:solidFill>
                  <a:srgbClr val="FFFFFF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de-CH" sz="90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75" name="Text Box 2"/>
              <p:cNvSpPr txBox="1">
                <a:spLocks noChangeArrowheads="1"/>
              </p:cNvSpPr>
              <p:nvPr/>
            </p:nvSpPr>
            <p:spPr bwMode="auto">
              <a:xfrm>
                <a:off x="519113" y="801690"/>
                <a:ext cx="8077200" cy="9711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ts val="3938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lnSpc>
                    <a:spcPts val="3138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lnSpc>
                    <a:spcPct val="93000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lnSpc>
                    <a:spcPts val="1800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ts val="3738"/>
                  </a:lnSpc>
                  <a:spcBef>
                    <a:spcPct val="0"/>
                  </a:spcBef>
                  <a:buClrTx/>
                </a:pPr>
                <a:r>
                  <a:rPr lang="en-GB" b="1" dirty="0" smtClean="0">
                    <a:solidFill>
                      <a:srgbClr val="2A6AB3"/>
                    </a:solidFill>
                    <a:latin typeface="Cambria" panose="02040503050406030204" pitchFamily="18" charset="0"/>
                    <a:cs typeface="Courier New" panose="02070309020205020404" pitchFamily="49" charset="0"/>
                  </a:rPr>
                  <a:t>Simulation crossroad with car density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2A6AB3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GB" b="1" i="1" dirty="0" smtClean="0">
                        <a:solidFill>
                          <a:srgbClr val="2A6AB3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𝟎</m:t>
                    </m:r>
                    <m:r>
                      <a:rPr lang="en-GB" b="1" i="1" dirty="0" smtClean="0">
                        <a:solidFill>
                          <a:srgbClr val="2A6AB3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GB" b="1" i="1" dirty="0" smtClean="0">
                        <a:solidFill>
                          <a:srgbClr val="2A6AB3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𝟏</m:t>
                    </m:r>
                  </m:oMath>
                </a14:m>
                <a:r>
                  <a:rPr lang="en-GB" b="1" dirty="0">
                    <a:solidFill>
                      <a:srgbClr val="2A6AB3"/>
                    </a:solidFill>
                    <a:latin typeface="Cambria" panose="02040503050406030204" pitchFamily="18" charset="0"/>
                    <a:cs typeface="Courier New" panose="02070309020205020404" pitchFamily="49" charset="0"/>
                  </a:rPr>
                  <a:t>  and pedestrian density </a:t>
                </a:r>
                <a14:m>
                  <m:oMath xmlns:m="http://schemas.openxmlformats.org/officeDocument/2006/math">
                    <m:r>
                      <a:rPr lang="en-GB" b="1" i="1" dirty="0">
                        <a:solidFill>
                          <a:srgbClr val="2A6AB3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GB" b="1" i="1" dirty="0" smtClean="0">
                        <a:solidFill>
                          <a:srgbClr val="2A6AB3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𝟎</m:t>
                    </m:r>
                    <m:r>
                      <a:rPr lang="en-GB" b="1" i="1" dirty="0" smtClean="0">
                        <a:solidFill>
                          <a:srgbClr val="2A6AB3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de-DE" b="1" i="1" dirty="0" smtClean="0">
                        <a:solidFill>
                          <a:srgbClr val="2A6AB3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𝟐</m:t>
                    </m:r>
                  </m:oMath>
                </a14:m>
                <a:endParaRPr lang="en-GB" b="1" dirty="0">
                  <a:solidFill>
                    <a:srgbClr val="2A6AB3"/>
                  </a:solidFill>
                  <a:latin typeface="Cambria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867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113" y="801690"/>
                <a:ext cx="8077200" cy="971126"/>
              </a:xfrm>
              <a:prstGeom prst="rect">
                <a:avLst/>
              </a:prstGeom>
              <a:blipFill rotWithShape="0">
                <a:blip r:embed="rId3"/>
                <a:stretch>
                  <a:fillRect l="-2642" t="-10692" r="-2113" b="-150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Screen Clipping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47" y="2204864"/>
            <a:ext cx="3991532" cy="312463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5C35689-FE10-468B-B7B8-C81F83894846}" type="slidenum">
              <a:rPr lang="de-CH" sz="900">
                <a:solidFill>
                  <a:srgbClr val="FFFFFF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de-CH" sz="900" dirty="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 dirty="0">
              <a:solidFill>
                <a:srgbClr val="FFFFFF"/>
              </a:solidFill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38"/>
              </a:lnSpc>
              <a:spcBef>
                <a:spcPct val="0"/>
              </a:spcBef>
              <a:buClrTx/>
            </a:pPr>
            <a:r>
              <a:rPr lang="en-GB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Implementation of crossroad</a:t>
            </a: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5" y="1244602"/>
            <a:ext cx="7196137" cy="538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908720"/>
            <a:ext cx="3869753" cy="1004664"/>
          </a:xfrm>
        </p:spPr>
        <p:txBody>
          <a:bodyPr/>
          <a:lstStyle/>
          <a:p>
            <a:r>
              <a:rPr lang="de-DE" dirty="0" err="1" smtClean="0"/>
              <a:t>Graphical</a:t>
            </a:r>
            <a:r>
              <a:rPr lang="de-DE" dirty="0" smtClean="0"/>
              <a:t> Implementation (1)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5" t="6612" r="8895" b="6792"/>
          <a:stretch/>
        </p:blipFill>
        <p:spPr>
          <a:xfrm>
            <a:off x="4470342" y="1772816"/>
            <a:ext cx="4422138" cy="388843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30239" y="2057400"/>
                <a:ext cx="3869753" cy="3811588"/>
              </a:xfrm>
            </p:spPr>
            <p:txBody>
              <a:bodyPr/>
              <a:lstStyle/>
              <a:p>
                <a:pPr marL="285750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b="1" dirty="0" smtClean="0"/>
                  <a:t>Configuration:</a:t>
                </a:r>
                <a:r>
                  <a:rPr lang="de-DE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1, 0;0, 1</m:t>
                        </m:r>
                      </m:e>
                    </m:d>
                  </m:oMath>
                </a14:m>
                <a:endParaRPr lang="de-DE" dirty="0" smtClean="0"/>
              </a:p>
              <a:p>
                <a:pPr marL="285750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b="1" dirty="0" smtClean="0"/>
                  <a:t>Variables</a:t>
                </a:r>
              </a:p>
              <a:p>
                <a:pPr marL="742950" lvl="1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𝑠𝑡𝑟𝑒𝑒𝑡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de-DE" dirty="0" smtClean="0"/>
              </a:p>
              <a:p>
                <a:pPr marL="742950" lvl="1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Colors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states</a:t>
                </a:r>
                <a:r>
                  <a:rPr lang="de-DE" dirty="0"/>
                  <a:t> </a:t>
                </a:r>
                <a:r>
                  <a:rPr lang="de-DE" dirty="0" smtClean="0"/>
                  <a:t>(</a:t>
                </a:r>
                <a:r>
                  <a:rPr lang="de-DE" i="1" dirty="0" err="1" smtClean="0"/>
                  <a:t>car</a:t>
                </a:r>
                <a:r>
                  <a:rPr lang="de-DE" dirty="0" smtClean="0"/>
                  <a:t>, </a:t>
                </a:r>
                <a:r>
                  <a:rPr lang="de-DE" i="1" dirty="0" err="1" smtClean="0"/>
                  <a:t>no_car</a:t>
                </a:r>
                <a:r>
                  <a:rPr lang="de-DE" dirty="0" smtClean="0"/>
                  <a:t>, </a:t>
                </a:r>
                <a:r>
                  <a:rPr lang="de-DE" i="1" dirty="0" err="1" smtClean="0"/>
                  <a:t>building</a:t>
                </a:r>
                <a:r>
                  <a:rPr lang="de-DE" dirty="0" smtClean="0"/>
                  <a:t>, …)</a:t>
                </a:r>
              </a:p>
              <a:p>
                <a:pPr marL="285750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 smtClean="0"/>
                  <a:t>Huge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matrices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containing</a:t>
                </a:r>
                <a:r>
                  <a:rPr lang="de-DE" dirty="0" smtClean="0"/>
                  <a:t> all </a:t>
                </a:r>
                <a:r>
                  <a:rPr lang="de-DE" dirty="0" err="1" smtClean="0"/>
                  <a:t>information</a:t>
                </a:r>
                <a:endParaRPr lang="de-DE" dirty="0" smtClean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i="1" dirty="0"/>
                  <a:t>street_inwards</a:t>
                </a:r>
                <a:r>
                  <a:rPr lang="de-DE" dirty="0"/>
                  <a:t>, </a:t>
                </a:r>
                <a:r>
                  <a:rPr lang="de-DE" i="1" dirty="0" err="1"/>
                  <a:t>street_outwards</a:t>
                </a:r>
                <a:endParaRPr lang="de-DE" i="1" dirty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6×6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roundabout</a:t>
                </a:r>
                <a:r>
                  <a:rPr lang="de-DE" dirty="0"/>
                  <a:t>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:r>
                  <a:rPr lang="de-DE" dirty="0" err="1"/>
                  <a:t>crossroad</a:t>
                </a:r>
                <a:endParaRPr lang="de-DE" dirty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i="1" dirty="0" err="1"/>
                  <a:t>traffic</a:t>
                </a:r>
                <a:r>
                  <a:rPr lang="de-DE" i="1" dirty="0"/>
                  <a:t> </a:t>
                </a:r>
                <a:r>
                  <a:rPr lang="de-DE" i="1" dirty="0" err="1"/>
                  <a:t>lights</a:t>
                </a:r>
                <a:endParaRPr lang="de-DE" i="1" dirty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i="1" dirty="0" err="1"/>
                  <a:t>trace</a:t>
                </a:r>
                <a:r>
                  <a:rPr lang="de-DE" i="1" dirty="0"/>
                  <a:t> </a:t>
                </a:r>
                <a:r>
                  <a:rPr lang="de-DE" i="1" dirty="0" err="1"/>
                  <a:t>left</a:t>
                </a:r>
                <a:endParaRPr lang="de-DE" i="1" dirty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…</a:t>
                </a:r>
              </a:p>
              <a:p>
                <a:pPr marL="400050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„</a:t>
                </a:r>
                <a:r>
                  <a:rPr lang="de-DE" dirty="0" err="1" smtClean="0"/>
                  <a:t>elementary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cell</a:t>
                </a:r>
                <a:r>
                  <a:rPr lang="de-DE" dirty="0" smtClean="0"/>
                  <a:t>“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each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intersection</a:t>
                </a:r>
                <a:endParaRPr lang="de-DE" dirty="0" smtClean="0"/>
              </a:p>
              <a:p>
                <a:pPr marL="400050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endParaRPr lang="de-DE" dirty="0"/>
              </a:p>
              <a:p>
                <a:pPr marL="742950" lvl="1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30239" y="2057400"/>
                <a:ext cx="3869753" cy="3811588"/>
              </a:xfrm>
              <a:blipFill rotWithShape="0">
                <a:blip r:embed="rId3"/>
                <a:stretch>
                  <a:fillRect l="-2992" t="-1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50D2B6D-9E09-4514-B345-3B64BCF14AE1}" type="slidenum">
              <a:rPr lang="de-CH" sz="900" smtClean="0">
                <a:solidFill>
                  <a:srgbClr val="FFFFFF"/>
                </a:solidFill>
              </a:rPr>
              <a:t>13</a:t>
            </a:fld>
            <a:endParaRPr lang="de-CH" sz="900" dirty="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66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908720"/>
            <a:ext cx="3869753" cy="1004664"/>
          </a:xfrm>
        </p:spPr>
        <p:txBody>
          <a:bodyPr/>
          <a:lstStyle/>
          <a:p>
            <a:r>
              <a:rPr lang="de-DE" dirty="0" err="1" smtClean="0"/>
              <a:t>Graphical</a:t>
            </a:r>
            <a:r>
              <a:rPr lang="de-DE" dirty="0" smtClean="0"/>
              <a:t> Implementation (2)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2" t="3449" r="8141" b="5563"/>
          <a:stretch/>
        </p:blipFill>
        <p:spPr>
          <a:xfrm>
            <a:off x="4427984" y="1768581"/>
            <a:ext cx="4536504" cy="382489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30239" y="2057400"/>
                <a:ext cx="3869753" cy="3811588"/>
              </a:xfrm>
            </p:spPr>
            <p:txBody>
              <a:bodyPr/>
              <a:lstStyle/>
              <a:p>
                <a:pPr marL="285750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How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plot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information</a:t>
                </a:r>
                <a:r>
                  <a:rPr lang="de-DE" dirty="0" smtClean="0"/>
                  <a:t>?</a:t>
                </a:r>
              </a:p>
              <a:p>
                <a:pPr>
                  <a:lnSpc>
                    <a:spcPct val="100000"/>
                  </a:lnSpc>
                  <a:buClr>
                    <a:srgbClr val="0070C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2⋅</m:t>
                              </m:r>
                              <m:r>
                                <m:rPr>
                                  <m:sty m:val="p"/>
                                </m:rPr>
                                <a:rPr lang="de-DE" sz="1400" b="0" i="0" smtClean="0">
                                  <a:latin typeface="Cambria Math" panose="02040503050406030204" pitchFamily="18" charset="0"/>
                                </a:rPr>
                                <m:t>streetlength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d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2⋅</m:t>
                              </m:r>
                              <m:r>
                                <m:rPr>
                                  <m:sty m:val="p"/>
                                </m:rPr>
                                <a:rPr lang="de-DE" sz="1400" b="0" i="0" smtClean="0">
                                  <a:latin typeface="Cambria Math" panose="02040503050406030204" pitchFamily="18" charset="0"/>
                                </a:rPr>
                                <m:t>streetlength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400" dirty="0" smtClean="0"/>
              </a:p>
              <a:p>
                <a:pPr marL="285750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Colors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each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state</a:t>
                </a:r>
                <a:r>
                  <a:rPr lang="de-DE" dirty="0" smtClean="0"/>
                  <a:t> (</a:t>
                </a:r>
                <a:r>
                  <a:rPr lang="de-DE" dirty="0" err="1" smtClean="0"/>
                  <a:t>see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colormap</a:t>
                </a:r>
                <a:r>
                  <a:rPr lang="de-DE" dirty="0" smtClean="0"/>
                  <a:t>)</a:t>
                </a:r>
              </a:p>
              <a:p>
                <a:pPr marL="742950" lvl="1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𝑐𝑎𝑟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endParaRPr lang="de-DE" b="0" dirty="0" smtClean="0"/>
              </a:p>
              <a:p>
                <a:pPr marL="742950" lvl="1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𝑏𝑢𝑖𝑙𝑑𝑖𝑛𝑔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dirty="0" smtClean="0"/>
              </a:p>
              <a:p>
                <a:pPr marL="742950" lvl="1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𝑠𝑡𝑟𝑒𝑒𝑡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 dirty="0" smtClean="0"/>
              </a:p>
              <a:p>
                <a:pPr marL="285750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Split </a:t>
                </a:r>
                <a:r>
                  <a:rPr lang="de-DE" dirty="0" err="1" smtClean="0"/>
                  <a:t>huge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matrices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each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elementary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cell</a:t>
                </a:r>
                <a:endParaRPr lang="de-DE" dirty="0"/>
              </a:p>
              <a:p>
                <a:pPr marL="285750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 smtClean="0"/>
                  <a:t>Fill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𝑚𝑎𝑝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each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cell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individually</a:t>
                </a:r>
                <a:endParaRPr lang="de-DE" dirty="0"/>
              </a:p>
              <a:p>
                <a:pPr marL="285750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 smtClean="0"/>
                  <a:t>Iterate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over</a:t>
                </a:r>
                <a:r>
                  <a:rPr lang="de-DE" dirty="0" smtClean="0"/>
                  <a:t> all </a:t>
                </a:r>
                <a:r>
                  <a:rPr lang="de-DE" dirty="0" err="1" smtClean="0"/>
                  <a:t>cells</a:t>
                </a:r>
                <a:endParaRPr lang="de-DE" dirty="0"/>
              </a:p>
              <a:p>
                <a:pPr marL="285750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Plot </a:t>
                </a:r>
                <a:r>
                  <a:rPr lang="de-DE" dirty="0" err="1" smtClean="0"/>
                  <a:t>map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>
                    <a:latin typeface="+mj-lt"/>
                  </a:rPr>
                  <a:t>imgagesc</a:t>
                </a:r>
                <a:r>
                  <a:rPr lang="de-DE" dirty="0" smtClean="0">
                    <a:latin typeface="+mj-lt"/>
                  </a:rPr>
                  <a:t>(</a:t>
                </a:r>
                <a:r>
                  <a:rPr lang="de-DE" dirty="0" err="1" smtClean="0">
                    <a:latin typeface="+mj-lt"/>
                  </a:rPr>
                  <a:t>map</a:t>
                </a:r>
                <a:r>
                  <a:rPr lang="de-DE" dirty="0" smtClean="0">
                    <a:latin typeface="+mj-lt"/>
                  </a:rPr>
                  <a:t>);</a:t>
                </a:r>
                <a:endParaRPr lang="de-DE" dirty="0">
                  <a:latin typeface="+mj-lt"/>
                </a:endParaRPr>
              </a:p>
              <a:p>
                <a:pPr marL="742950" lvl="1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30239" y="2057400"/>
                <a:ext cx="3869753" cy="3811588"/>
              </a:xfrm>
              <a:blipFill rotWithShape="0">
                <a:blip r:embed="rId3"/>
                <a:stretch>
                  <a:fillRect l="-2992" t="-17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50D2B6D-9E09-4514-B345-3B64BCF14AE1}" type="slidenum">
              <a:rPr lang="de-CH" sz="900" smtClean="0">
                <a:solidFill>
                  <a:srgbClr val="FFFFFF"/>
                </a:solidFill>
              </a:rPr>
              <a:t>14</a:t>
            </a:fld>
            <a:endParaRPr lang="de-CH" sz="900" dirty="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16" y="2708920"/>
            <a:ext cx="7975600" cy="389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50D2B6D-9E09-4514-B345-3B64BCF14AE1}" type="slidenum">
              <a:rPr lang="de-CH" sz="900" smtClean="0">
                <a:solidFill>
                  <a:srgbClr val="FFFFFF"/>
                </a:solidFill>
              </a:rPr>
              <a:t>15</a:t>
            </a:fld>
            <a:endParaRPr lang="de-CH" sz="900" dirty="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 dirty="0">
              <a:solidFill>
                <a:srgbClr val="FFFFFF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 </a:t>
            </a:r>
            <a:r>
              <a:rPr lang="de-DE" dirty="0" err="1" smtClean="0"/>
              <a:t>Crossroad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536575" y="1296826"/>
                <a:ext cx="8053388" cy="1628118"/>
              </a:xfrm>
            </p:spPr>
            <p:txBody>
              <a:bodyPr numCol="2"/>
              <a:lstStyle/>
              <a:p>
                <a:pPr marL="457200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 smtClean="0"/>
                  <a:t>Flow: </a:t>
                </a:r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200" dirty="0" smtClean="0"/>
                  <a:t>Maximum rel. </a:t>
                </a:r>
                <a:r>
                  <a:rPr lang="de-DE" sz="1200" dirty="0" err="1" smtClean="0"/>
                  <a:t>low</a:t>
                </a:r>
                <a:r>
                  <a:rPr lang="de-DE" sz="1200" dirty="0" smtClean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flow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≈0.23</m:t>
                    </m:r>
                  </m:oMath>
                </a14:m>
                <a:r>
                  <a:rPr lang="de-DE" sz="1200" dirty="0" smtClean="0"/>
                  <a:t>)</a:t>
                </a:r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200" dirty="0" err="1" smtClean="0"/>
                  <a:t>dependent</a:t>
                </a:r>
                <a:r>
                  <a:rPr lang="de-DE" sz="1200" dirty="0" smtClean="0"/>
                  <a:t> on </a:t>
                </a:r>
                <a:r>
                  <a:rPr lang="de-DE" sz="1200" dirty="0" err="1" smtClean="0"/>
                  <a:t>traffic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density</a:t>
                </a:r>
                <a:endParaRPr lang="de-DE" sz="1200" dirty="0" smtClean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200" dirty="0" err="1" smtClean="0"/>
                  <a:t>less</a:t>
                </a:r>
                <a:r>
                  <a:rPr lang="de-DE" sz="1200" dirty="0" smtClean="0"/>
                  <a:t> on </a:t>
                </a:r>
                <a:r>
                  <a:rPr lang="de-DE" sz="1200" dirty="0" err="1" smtClean="0"/>
                  <a:t>pedestrian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density</a:t>
                </a:r>
                <a:r>
                  <a:rPr lang="de-DE" sz="1200" dirty="0" smtClean="0"/>
                  <a:t> (</a:t>
                </a:r>
                <a:r>
                  <a:rPr lang="de-DE" sz="1200" dirty="0" err="1" smtClean="0"/>
                  <a:t>almost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const</a:t>
                </a:r>
                <a:r>
                  <a:rPr lang="de-DE" sz="1200" dirty="0" smtClean="0"/>
                  <a:t>.)</a:t>
                </a:r>
              </a:p>
              <a:p>
                <a:pPr marL="800100" lvl="2" indent="0">
                  <a:lnSpc>
                    <a:spcPct val="100000"/>
                  </a:lnSpc>
                  <a:buClr>
                    <a:srgbClr val="0070C0"/>
                  </a:buClr>
                </a:pPr>
                <a:r>
                  <a:rPr lang="de-DE" sz="1200" dirty="0" smtClean="0"/>
                  <a:t>	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1200" dirty="0" smtClean="0"/>
                  <a:t> </a:t>
                </a:r>
                <a:r>
                  <a:rPr lang="de-DE" sz="1200" b="1" dirty="0" err="1" smtClean="0"/>
                  <a:t>works</a:t>
                </a:r>
                <a:r>
                  <a:rPr lang="de-DE" sz="1200" b="1" dirty="0" smtClean="0"/>
                  <a:t> </a:t>
                </a:r>
                <a:r>
                  <a:rPr lang="de-DE" sz="1200" b="1" dirty="0" err="1" smtClean="0"/>
                  <a:t>for</a:t>
                </a:r>
                <a:r>
                  <a:rPr lang="de-DE" sz="1200" b="1" dirty="0" smtClean="0"/>
                  <a:t> </a:t>
                </a:r>
                <a:r>
                  <a:rPr lang="de-DE" sz="1200" b="1" dirty="0" err="1" smtClean="0"/>
                  <a:t>almost</a:t>
                </a:r>
                <a:r>
                  <a:rPr lang="de-DE" sz="1200" b="1" dirty="0" smtClean="0"/>
                  <a:t> all </a:t>
                </a:r>
                <a:r>
                  <a:rPr lang="de-DE" sz="1200" b="1" dirty="0" err="1" smtClean="0"/>
                  <a:t>pedestrian</a:t>
                </a:r>
                <a:r>
                  <a:rPr lang="de-DE" sz="1200" b="1" dirty="0" smtClean="0"/>
                  <a:t> </a:t>
                </a:r>
                <a:r>
                  <a:rPr lang="de-DE" sz="1200" b="1" dirty="0" err="1" smtClean="0"/>
                  <a:t>densities</a:t>
                </a:r>
                <a:endParaRPr lang="de-DE" sz="1200" b="1" dirty="0" smtClean="0"/>
              </a:p>
              <a:p>
                <a:pPr marL="0" indent="0">
                  <a:lnSpc>
                    <a:spcPct val="100000"/>
                  </a:lnSpc>
                  <a:buClr>
                    <a:srgbClr val="0070C0"/>
                  </a:buClr>
                </a:pPr>
                <a:endParaRPr lang="de-DE" sz="2000" dirty="0" smtClean="0"/>
              </a:p>
              <a:p>
                <a:pPr marL="457200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 smtClean="0"/>
                  <a:t>Flow </a:t>
                </a:r>
                <a:r>
                  <a:rPr lang="de-DE" sz="1600" dirty="0" err="1" smtClean="0"/>
                  <a:t>increases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first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with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rising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traffic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density</a:t>
                </a:r>
                <a:endParaRPr lang="de-DE" sz="1600" dirty="0" smtClean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i="0" dirty="0" smtClean="0">
                        <a:latin typeface="Cambria Math" panose="02040503050406030204" pitchFamily="18" charset="0"/>
                      </a:rPr>
                      <m:t>Average</m:t>
                    </m:r>
                    <m:r>
                      <a:rPr lang="de-DE" sz="12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1200" i="0" dirty="0" err="1" smtClean="0">
                        <a:latin typeface="Cambria Math" panose="02040503050406030204" pitchFamily="18" charset="0"/>
                      </a:rPr>
                      <m:t>flow</m:t>
                    </m:r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1200" i="0" dirty="0" err="1" smtClean="0">
                        <a:latin typeface="Cambria Math" panose="02040503050406030204" pitchFamily="18" charset="0"/>
                      </a:rPr>
                      <m:t>average</m:t>
                    </m:r>
                    <m:r>
                      <a:rPr lang="de-DE" sz="12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1200" i="0" dirty="0" err="1" smtClean="0">
                        <a:latin typeface="Cambria Math" panose="02040503050406030204" pitchFamily="18" charset="0"/>
                      </a:rPr>
                      <m:t>speed</m:t>
                    </m:r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⋅ </m:t>
                    </m:r>
                    <m:r>
                      <m:rPr>
                        <m:sty m:val="p"/>
                      </m:rPr>
                      <a:rPr lang="de-DE" sz="1200" i="0" dirty="0" err="1" smtClean="0">
                        <a:latin typeface="Cambria Math" panose="02040503050406030204" pitchFamily="18" charset="0"/>
                      </a:rPr>
                      <m:t>traffic</m:t>
                    </m:r>
                    <m:r>
                      <a:rPr lang="de-DE" sz="12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1200" i="0" dirty="0" err="1" smtClean="0">
                        <a:latin typeface="Cambria Math" panose="02040503050406030204" pitchFamily="18" charset="0"/>
                      </a:rPr>
                      <m:t>density</m:t>
                    </m:r>
                  </m:oMath>
                </a14:m>
                <a:endParaRPr lang="de-DE" sz="1400" dirty="0" smtClean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200" dirty="0" err="1" smtClean="0"/>
                  <a:t>Less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cars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1200" dirty="0" smtClean="0"/>
                  <a:t> </a:t>
                </a:r>
                <a:r>
                  <a:rPr lang="de-DE" sz="1200" dirty="0" err="1" smtClean="0"/>
                  <a:t>more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proable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to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wait</a:t>
                </a:r>
                <a:r>
                  <a:rPr lang="de-DE" sz="1200" dirty="0" smtClean="0"/>
                  <a:t> in </a:t>
                </a:r>
                <a:r>
                  <a:rPr lang="de-DE" sz="1200" dirty="0" err="1" smtClean="0"/>
                  <a:t>crossroad</a:t>
                </a:r>
                <a:endParaRPr lang="de-DE" sz="1200" dirty="0" smtClean="0"/>
              </a:p>
              <a:p>
                <a:pPr marL="457200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 smtClean="0"/>
                  <a:t>Flow </a:t>
                </a:r>
                <a:r>
                  <a:rPr lang="de-DE" sz="1600" dirty="0" err="1" smtClean="0"/>
                  <a:t>constant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withing</a:t>
                </a:r>
                <a:r>
                  <a:rPr lang="de-DE" sz="1600" dirty="0" smtClean="0"/>
                  <a:t> a </a:t>
                </a:r>
                <a:r>
                  <a:rPr lang="de-DE" sz="1600" dirty="0" err="1" smtClean="0"/>
                  <a:t>signalisation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mode</a:t>
                </a:r>
                <a:r>
                  <a:rPr lang="de-DE" sz="1600" dirty="0" smtClean="0"/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1600" dirty="0" smtClean="0"/>
                  <a:t> steps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575" y="1296826"/>
                <a:ext cx="8053388" cy="1628118"/>
              </a:xfrm>
              <a:blipFill rotWithShape="0">
                <a:blip r:embed="rId3"/>
                <a:stretch>
                  <a:fillRect l="-1438" t="-4120" r="-1136" b="-26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Screen Clipping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780927"/>
            <a:ext cx="1151855" cy="123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3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4" y="2755602"/>
            <a:ext cx="7864475" cy="384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50D2B6D-9E09-4514-B345-3B64BCF14AE1}" type="slidenum">
              <a:rPr lang="de-CH" sz="900" smtClean="0">
                <a:solidFill>
                  <a:srgbClr val="FFFFFF"/>
                </a:solidFill>
              </a:rPr>
              <a:t>16</a:t>
            </a:fld>
            <a:endParaRPr lang="de-CH" sz="900" dirty="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 dirty="0">
              <a:solidFill>
                <a:srgbClr val="FFFFFF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Single</a:t>
            </a:r>
            <a:r>
              <a:rPr lang="de-DE" dirty="0" smtClean="0"/>
              <a:t> </a:t>
            </a:r>
            <a:r>
              <a:rPr lang="en-GB" dirty="0" smtClean="0"/>
              <a:t>Roundabout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536575" y="1296826"/>
                <a:ext cx="8053388" cy="1628118"/>
              </a:xfrm>
            </p:spPr>
            <p:txBody>
              <a:bodyPr numCol="2"/>
              <a:lstStyle/>
              <a:p>
                <a:pPr marL="457200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 smtClean="0"/>
                  <a:t>Flow: </a:t>
                </a:r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200" dirty="0" smtClean="0"/>
                  <a:t>Maximum rel. high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flow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≈0.38</m:t>
                    </m:r>
                  </m:oMath>
                </a14:m>
                <a:r>
                  <a:rPr lang="de-DE" sz="1200" dirty="0" smtClean="0"/>
                  <a:t>)</a:t>
                </a:r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200" dirty="0" err="1" smtClean="0"/>
                  <a:t>dependent</a:t>
                </a:r>
                <a:r>
                  <a:rPr lang="de-DE" sz="1200" dirty="0" smtClean="0"/>
                  <a:t> on </a:t>
                </a:r>
                <a:r>
                  <a:rPr lang="de-DE" sz="1200" dirty="0" err="1" smtClean="0"/>
                  <a:t>pedestrian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density</a:t>
                </a:r>
                <a:endParaRPr lang="de-DE" sz="1200" dirty="0" smtClean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200" dirty="0" err="1" smtClean="0"/>
                  <a:t>less</a:t>
                </a:r>
                <a:r>
                  <a:rPr lang="de-DE" sz="1200" dirty="0" smtClean="0"/>
                  <a:t> on </a:t>
                </a:r>
                <a:r>
                  <a:rPr lang="de-DE" sz="1200" dirty="0" err="1" smtClean="0"/>
                  <a:t>traffic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density</a:t>
                </a:r>
                <a:r>
                  <a:rPr lang="de-DE" sz="1200" dirty="0" smtClean="0"/>
                  <a:t> (</a:t>
                </a:r>
                <a:r>
                  <a:rPr lang="de-DE" sz="1200" dirty="0" err="1" smtClean="0"/>
                  <a:t>almost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const</a:t>
                </a:r>
                <a:r>
                  <a:rPr lang="de-DE" sz="1200" dirty="0" smtClean="0"/>
                  <a:t>.)</a:t>
                </a:r>
              </a:p>
              <a:p>
                <a:pPr marL="800100" lvl="2" indent="0">
                  <a:lnSpc>
                    <a:spcPct val="100000"/>
                  </a:lnSpc>
                  <a:buClr>
                    <a:srgbClr val="0070C0"/>
                  </a:buClr>
                </a:pPr>
                <a:r>
                  <a:rPr lang="de-DE" sz="1200" dirty="0" smtClean="0"/>
                  <a:t>	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1200" dirty="0" smtClean="0"/>
                  <a:t> </a:t>
                </a:r>
                <a:r>
                  <a:rPr lang="de-DE" sz="1200" b="1" dirty="0" err="1" smtClean="0"/>
                  <a:t>works</a:t>
                </a:r>
                <a:r>
                  <a:rPr lang="de-DE" sz="1200" b="1" dirty="0" smtClean="0"/>
                  <a:t> </a:t>
                </a:r>
                <a:r>
                  <a:rPr lang="de-DE" sz="1200" b="1" dirty="0" err="1" smtClean="0"/>
                  <a:t>for</a:t>
                </a:r>
                <a:r>
                  <a:rPr lang="de-DE" sz="1200" b="1" dirty="0" smtClean="0"/>
                  <a:t> </a:t>
                </a:r>
                <a:r>
                  <a:rPr lang="de-DE" sz="1200" b="1" dirty="0" err="1" smtClean="0"/>
                  <a:t>almost</a:t>
                </a:r>
                <a:r>
                  <a:rPr lang="de-DE" sz="1200" b="1" dirty="0" smtClean="0"/>
                  <a:t> all </a:t>
                </a:r>
                <a:r>
                  <a:rPr lang="de-DE" sz="1200" b="1" dirty="0" err="1" smtClean="0"/>
                  <a:t>traffic</a:t>
                </a:r>
                <a:r>
                  <a:rPr lang="de-DE" sz="1200" b="1" dirty="0" smtClean="0"/>
                  <a:t> </a:t>
                </a:r>
                <a:r>
                  <a:rPr lang="de-DE" sz="1200" b="1" dirty="0" err="1" smtClean="0"/>
                  <a:t>densities</a:t>
                </a:r>
                <a:endParaRPr lang="de-DE" sz="1200" b="1" dirty="0" smtClean="0"/>
              </a:p>
              <a:p>
                <a:pPr marL="0" indent="0">
                  <a:lnSpc>
                    <a:spcPct val="100000"/>
                  </a:lnSpc>
                  <a:buClr>
                    <a:srgbClr val="0070C0"/>
                  </a:buClr>
                </a:pPr>
                <a:endParaRPr lang="de-DE" sz="2000" dirty="0" smtClean="0"/>
              </a:p>
              <a:p>
                <a:pPr marL="457200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 smtClean="0"/>
                  <a:t>Flow </a:t>
                </a:r>
                <a:r>
                  <a:rPr lang="de-DE" sz="1600" dirty="0" err="1" smtClean="0"/>
                  <a:t>decreases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linearly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with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pedestrian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density</a:t>
                </a:r>
                <a:endParaRPr lang="de-DE" sz="1600" dirty="0" smtClean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200" dirty="0" err="1" smtClean="0"/>
                  <a:t>cars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have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to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wait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for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pedestrians</a:t>
                </a:r>
                <a:endParaRPr lang="de-DE" sz="1200" dirty="0" smtClean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200" dirty="0" err="1" smtClean="0"/>
                  <a:t>collapse</a:t>
                </a:r>
                <a:r>
                  <a:rPr lang="de-DE" sz="1200" dirty="0" smtClean="0"/>
                  <a:t> at high </a:t>
                </a:r>
                <a:r>
                  <a:rPr lang="de-DE" sz="1200" dirty="0" err="1" smtClean="0"/>
                  <a:t>pedestrian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densities</a:t>
                </a:r>
                <a:endParaRPr lang="de-DE" sz="1200" dirty="0" smtClean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200" dirty="0" err="1" smtClean="0"/>
                  <a:t>Crossroad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better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for</a:t>
                </a:r>
                <a:r>
                  <a:rPr lang="de-DE" sz="1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pedestrian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&gt;0.7</m:t>
                    </m:r>
                  </m:oMath>
                </a14:m>
                <a:endParaRPr lang="de-DE" sz="1200" dirty="0" smtClean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endParaRPr lang="de-DE" sz="1200" dirty="0" smtClean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575" y="1296826"/>
                <a:ext cx="8053388" cy="1628118"/>
              </a:xfrm>
              <a:blipFill rotWithShape="0">
                <a:blip r:embed="rId3"/>
                <a:stretch>
                  <a:fillRect l="-1438" t="-41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Screen Clipping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80" y="2852936"/>
            <a:ext cx="1066588" cy="115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t="4234" r="5119" b="3684"/>
          <a:stretch/>
        </p:blipFill>
        <p:spPr bwMode="auto">
          <a:xfrm>
            <a:off x="519113" y="2832153"/>
            <a:ext cx="5472608" cy="380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50D2B6D-9E09-4514-B345-3B64BCF14AE1}" type="slidenum">
              <a:rPr lang="de-CH" sz="900" smtClean="0">
                <a:solidFill>
                  <a:srgbClr val="FFFFFF"/>
                </a:solidFill>
              </a:rPr>
              <a:t>17</a:t>
            </a:fld>
            <a:endParaRPr lang="de-CH" sz="900" dirty="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8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dirty="0" smtClean="0"/>
                  <a:t> with one roundabout in the middle</a:t>
                </a:r>
                <a:endParaRPr lang="en-GB" dirty="0"/>
              </a:p>
            </p:txBody>
          </p:sp>
        </mc:Choice>
        <mc:Fallback xmlns="">
          <p:sp>
            <p:nvSpPr>
              <p:cNvPr id="9" name="Tit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24742" b="-206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536575" y="1296826"/>
                <a:ext cx="8053388" cy="1628118"/>
              </a:xfrm>
            </p:spPr>
            <p:txBody>
              <a:bodyPr numCol="2"/>
              <a:lstStyle/>
              <a:p>
                <a:pPr marL="457200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GB" sz="1600" dirty="0" smtClean="0"/>
                  <a:t>Flow: </a:t>
                </a:r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GB" sz="1200" dirty="0" smtClean="0"/>
                  <a:t>Maximum rel. low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200" b="0" i="0" smtClean="0">
                        <a:latin typeface="Cambria Math" panose="02040503050406030204" pitchFamily="18" charset="0"/>
                      </a:rPr>
                      <m:t>flow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≈0.24</m:t>
                    </m:r>
                  </m:oMath>
                </a14:m>
                <a:r>
                  <a:rPr lang="en-GB" sz="1200" dirty="0" smtClean="0"/>
                  <a:t>)</a:t>
                </a:r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GB" sz="1200" dirty="0" smtClean="0"/>
                  <a:t>Small dependence on pedestrian density (1 round.)</a:t>
                </a:r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GB" sz="1200" dirty="0" smtClean="0"/>
                  <a:t>high dependence on traffic density (8 crossroads)</a:t>
                </a:r>
              </a:p>
              <a:p>
                <a:pPr marL="800100" lvl="2" indent="0">
                  <a:lnSpc>
                    <a:spcPct val="100000"/>
                  </a:lnSpc>
                  <a:buClr>
                    <a:srgbClr val="0070C0"/>
                  </a:buClr>
                </a:pPr>
                <a:r>
                  <a:rPr lang="en-GB" sz="1200" dirty="0" smtClean="0"/>
                  <a:t>	</a:t>
                </a:r>
                <a14:m>
                  <m:oMath xmlns:m="http://schemas.openxmlformats.org/officeDocument/2006/math">
                    <m:r>
                      <a:rPr lang="en-GB" sz="120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200" dirty="0" smtClean="0"/>
                  <a:t> </a:t>
                </a:r>
                <a:r>
                  <a:rPr lang="en-GB" sz="1200" b="1" dirty="0" smtClean="0"/>
                  <a:t>mix of both, dominated by 8 crossroads</a:t>
                </a:r>
              </a:p>
              <a:p>
                <a:pPr marL="0" indent="0">
                  <a:lnSpc>
                    <a:spcPct val="100000"/>
                  </a:lnSpc>
                  <a:buClr>
                    <a:srgbClr val="0070C0"/>
                  </a:buClr>
                </a:pPr>
                <a:endParaRPr lang="en-GB" sz="2000" dirty="0" smtClean="0"/>
              </a:p>
              <a:p>
                <a:pPr marL="457200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GB" sz="1600" dirty="0" smtClean="0"/>
                  <a:t>Flow decreases linearly with pedestrian density</a:t>
                </a:r>
              </a:p>
              <a:p>
                <a:pPr marL="457200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GB" sz="1600" dirty="0" smtClean="0"/>
                  <a:t>At high pedestrian densities, roundabout gets blocked</a:t>
                </a:r>
              </a:p>
              <a:p>
                <a:pPr marL="457200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GB" sz="1600" dirty="0" smtClean="0"/>
                  <a:t>Only a tiny overall improvement of the flow</a:t>
                </a:r>
                <a:r>
                  <a:rPr lang="en-GB" sz="1600" dirty="0"/>
                  <a:t> </a:t>
                </a:r>
                <a:r>
                  <a:rPr lang="en-GB" sz="1600" dirty="0" smtClean="0"/>
                  <a:t>?????????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575" y="1296826"/>
                <a:ext cx="8053388" cy="1628118"/>
              </a:xfrm>
              <a:blipFill rotWithShape="0">
                <a:blip r:embed="rId4"/>
                <a:stretch>
                  <a:fillRect l="-1438" t="-4120" b="-101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Screen Clipping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721" y="3356992"/>
            <a:ext cx="2504207" cy="259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1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45DD36D-EE80-404F-B9E3-724CDAE65D16}" type="slidenum">
              <a:rPr lang="de-CH" sz="900">
                <a:solidFill>
                  <a:srgbClr val="FFFFFF"/>
                </a:solidFill>
                <a:latin typeface="Arial" panose="020B0604020202020204" pitchFamily="34" charset="0"/>
              </a:rPr>
              <a:pPr algn="r"/>
              <a:t>18</a:t>
            </a:fld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/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88"/>
              </a:lnSpc>
            </a:pPr>
            <a:r>
              <a:rPr lang="en-GB" sz="3200" b="1" dirty="0">
                <a:solidFill>
                  <a:srgbClr val="2A6AB3"/>
                </a:solidFill>
                <a:latin typeface="+mj-lt"/>
              </a:rPr>
              <a:t>Summary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36577" y="1463677"/>
            <a:ext cx="806132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+mn-lt"/>
              </a:rPr>
              <a:t>Roundabouts are much more efficient at low pedestrian densities and crossroads are more efficient at high pedestrian densities – so the increasing use in our cities is reasonable</a:t>
            </a: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+mn-lt"/>
              </a:rPr>
              <a:t>Our result with low pedestrian densities is comparable to the results of Wood and </a:t>
            </a:r>
            <a:r>
              <a:rPr lang="en-GB" sz="2800" dirty="0" err="1" smtClean="0">
                <a:solidFill>
                  <a:srgbClr val="000000"/>
                </a:solidFill>
                <a:latin typeface="+mn-lt"/>
              </a:rPr>
              <a:t>Bücheler</a:t>
            </a:r>
            <a:endParaRPr lang="en-GB" sz="2800" dirty="0" smtClean="0">
              <a:solidFill>
                <a:srgbClr val="000000"/>
              </a:solidFill>
              <a:latin typeface="+mn-lt"/>
            </a:endParaRP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endParaRPr lang="en-GB" sz="2800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 smtClean="0">
                <a:solidFill>
                  <a:srgbClr val="000000"/>
                </a:solidFill>
                <a:latin typeface="+mn-lt"/>
              </a:rPr>
              <a:t>COMPARISON WITH OTHER GROUP????</a:t>
            </a:r>
            <a:endParaRPr lang="en-GB" sz="280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8FB76A4-382F-4C80-B7AA-EEB327ED505B}" type="slidenum">
              <a:rPr lang="de-CH" sz="900">
                <a:solidFill>
                  <a:srgbClr val="FFFFFF"/>
                </a:solidFill>
                <a:latin typeface="Arial" panose="020B0604020202020204" pitchFamily="34" charset="0"/>
              </a:rPr>
              <a:pPr algn="r"/>
              <a:t>19</a:t>
            </a:fld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/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88"/>
              </a:lnSpc>
            </a:pPr>
            <a:r>
              <a:rPr lang="en-GB" sz="3200" b="1" dirty="0">
                <a:solidFill>
                  <a:srgbClr val="2A6AB3"/>
                </a:solidFill>
                <a:latin typeface="+mj-lt"/>
              </a:rPr>
              <a:t>Outlook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536577" y="1463677"/>
            <a:ext cx="806132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+mn-lt"/>
              </a:rPr>
              <a:t>The signalisation rules need to be optimized (which is clearly visible from the plots)</a:t>
            </a: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+mn-lt"/>
              </a:rPr>
              <a:t>More intelligent traffic control could optimize our traffic lights</a:t>
            </a: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+mn-lt"/>
              </a:rPr>
              <a:t>At high pedestrian densities one could control pedestrian crossings in front of roundabouts with traffic lights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D2EC974-9882-4E6E-835B-63C7C71FFAA9}" type="slidenum">
              <a:rPr lang="de-CH" sz="900">
                <a:solidFill>
                  <a:srgbClr val="FFFFFF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de-CH" sz="90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>
              <a:solidFill>
                <a:srgbClr val="FFFFFF"/>
              </a:solidFill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38"/>
              </a:lnSpc>
              <a:spcBef>
                <a:spcPct val="0"/>
              </a:spcBef>
              <a:buClrTx/>
            </a:pPr>
            <a:r>
              <a:rPr lang="en-GB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Abstract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536577" y="1463677"/>
            <a:ext cx="806132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4963" indent="-334963"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</a:rPr>
              <a:t>Cellular Automata</a:t>
            </a:r>
          </a:p>
          <a:p>
            <a:pPr eaLnBrk="1" hangingPunct="1"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</a:rPr>
              <a:t>Nagel-</a:t>
            </a:r>
            <a:r>
              <a:rPr lang="en-GB" dirty="0" err="1">
                <a:latin typeface="Calibri" panose="020F0502020204030204" pitchFamily="34" charset="0"/>
              </a:rPr>
              <a:t>Schreckenberg</a:t>
            </a:r>
            <a:endParaRPr lang="en-GB" dirty="0">
              <a:latin typeface="Calibri" panose="020F0502020204030204" pitchFamily="34" charset="0"/>
            </a:endParaRPr>
          </a:p>
          <a:p>
            <a:pPr eaLnBrk="1" hangingPunct="1"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</a:rPr>
              <a:t>Parameters: car and pedestrian density</a:t>
            </a:r>
          </a:p>
          <a:p>
            <a:pPr eaLnBrk="1" hangingPunct="1"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</a:rPr>
              <a:t>Roundabouts are up to 2x more efficient than crossroads, but collapse at high pedestrian densities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0" y="2130425"/>
            <a:ext cx="9144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ts val="3988"/>
              </a:lnSpc>
              <a:spcBef>
                <a:spcPts val="800"/>
              </a:spcBef>
            </a:pPr>
            <a:endParaRPr lang="en-GB" sz="2200" dirty="0">
              <a:solidFill>
                <a:srgbClr val="000000"/>
              </a:solidFill>
              <a:latin typeface="+mn-lt"/>
            </a:endParaRPr>
          </a:p>
          <a:p>
            <a:pPr algn="ctr">
              <a:lnSpc>
                <a:spcPts val="3988"/>
              </a:lnSpc>
              <a:spcBef>
                <a:spcPts val="800"/>
              </a:spcBef>
            </a:pPr>
            <a:r>
              <a:rPr lang="en-GB" sz="4000" dirty="0">
                <a:solidFill>
                  <a:srgbClr val="000000"/>
                </a:solidFill>
                <a:latin typeface="+mn-lt"/>
              </a:rPr>
              <a:t>QUESTIONS?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0" y="1746252"/>
            <a:ext cx="9144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ts val="120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Thank you for your attention.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336D09B-11A3-4746-971E-A2D407C17123}" type="slidenum">
              <a:rPr lang="de-CH" sz="900">
                <a:solidFill>
                  <a:srgbClr val="FFFFFF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de-CH" sz="90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>
              <a:solidFill>
                <a:srgbClr val="FFFFFF"/>
              </a:solidFill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38"/>
              </a:lnSpc>
              <a:spcBef>
                <a:spcPct val="0"/>
              </a:spcBef>
              <a:buClrTx/>
            </a:pPr>
            <a:r>
              <a:rPr lang="en-GB" sz="3200" b="1" dirty="0">
                <a:solidFill>
                  <a:srgbClr val="2A6AB3"/>
                </a:solidFill>
                <a:latin typeface="+mj-lt"/>
              </a:rPr>
              <a:t>References</a:t>
            </a: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519115" y="1281115"/>
            <a:ext cx="8229349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5013" indent="-277813"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de-DE" sz="1800" dirty="0" smtClean="0">
                <a:latin typeface="+mn-lt"/>
              </a:rPr>
              <a:t>Elmar </a:t>
            </a:r>
            <a:r>
              <a:rPr lang="de-DE" sz="1800" dirty="0" err="1" smtClean="0">
                <a:latin typeface="+mn-lt"/>
              </a:rPr>
              <a:t>Brockfeld</a:t>
            </a:r>
            <a:r>
              <a:rPr lang="de-DE" sz="1800" dirty="0" smtClean="0">
                <a:latin typeface="+mn-lt"/>
              </a:rPr>
              <a:t>, Robert </a:t>
            </a:r>
            <a:r>
              <a:rPr lang="de-DE" sz="1800" dirty="0" err="1" smtClean="0">
                <a:latin typeface="+mn-lt"/>
              </a:rPr>
              <a:t>Barlovic</a:t>
            </a:r>
            <a:r>
              <a:rPr lang="de-DE" sz="1800" dirty="0" smtClean="0">
                <a:latin typeface="+mn-lt"/>
              </a:rPr>
              <a:t>, Andreas Schadschneider, Michael </a:t>
            </a:r>
            <a:r>
              <a:rPr lang="de-DE" sz="1800" dirty="0" err="1" smtClean="0">
                <a:latin typeface="+mn-lt"/>
              </a:rPr>
              <a:t>Schreckenberg</a:t>
            </a:r>
            <a:r>
              <a:rPr lang="de-DE" sz="1800" dirty="0" smtClean="0">
                <a:latin typeface="+mn-lt"/>
              </a:rPr>
              <a:t>: </a:t>
            </a:r>
            <a:r>
              <a:rPr lang="de-DE" sz="1800" i="1" dirty="0" err="1" smtClean="0">
                <a:latin typeface="+mn-lt"/>
              </a:rPr>
              <a:t>Optimizing</a:t>
            </a:r>
            <a:r>
              <a:rPr lang="de-DE" sz="1800" i="1" dirty="0" smtClean="0">
                <a:latin typeface="+mn-lt"/>
              </a:rPr>
              <a:t> </a:t>
            </a:r>
            <a:r>
              <a:rPr lang="de-DE" sz="1800" i="1" dirty="0" err="1" smtClean="0">
                <a:latin typeface="+mn-lt"/>
              </a:rPr>
              <a:t>traffic</a:t>
            </a:r>
            <a:r>
              <a:rPr lang="de-DE" sz="1800" i="1" dirty="0" smtClean="0">
                <a:latin typeface="+mn-lt"/>
              </a:rPr>
              <a:t> </a:t>
            </a:r>
            <a:r>
              <a:rPr lang="de-DE" sz="1800" i="1" dirty="0" err="1" smtClean="0">
                <a:latin typeface="+mn-lt"/>
              </a:rPr>
              <a:t>lights</a:t>
            </a:r>
            <a:r>
              <a:rPr lang="de-DE" sz="1800" i="1" dirty="0" smtClean="0">
                <a:latin typeface="+mn-lt"/>
              </a:rPr>
              <a:t> in a </a:t>
            </a:r>
            <a:r>
              <a:rPr lang="de-DE" sz="1800" i="1" dirty="0" err="1" smtClean="0">
                <a:latin typeface="+mn-lt"/>
              </a:rPr>
              <a:t>cellular</a:t>
            </a:r>
            <a:r>
              <a:rPr lang="de-DE" sz="1800" i="1" dirty="0" smtClean="0">
                <a:latin typeface="+mn-lt"/>
              </a:rPr>
              <a:t> </a:t>
            </a:r>
            <a:r>
              <a:rPr lang="de-DE" sz="1800" i="1" dirty="0" err="1" smtClean="0">
                <a:latin typeface="+mn-lt"/>
              </a:rPr>
              <a:t>automaton</a:t>
            </a:r>
            <a:r>
              <a:rPr lang="de-DE" sz="1800" i="1" dirty="0" smtClean="0">
                <a:latin typeface="+mn-lt"/>
              </a:rPr>
              <a:t> </a:t>
            </a:r>
            <a:r>
              <a:rPr lang="de-DE" sz="1800" i="1" dirty="0" err="1" smtClean="0">
                <a:latin typeface="+mn-lt"/>
              </a:rPr>
              <a:t>model</a:t>
            </a:r>
            <a:r>
              <a:rPr lang="de-DE" sz="1800" i="1" dirty="0" smtClean="0">
                <a:latin typeface="+mn-lt"/>
              </a:rPr>
              <a:t> </a:t>
            </a:r>
            <a:r>
              <a:rPr lang="de-DE" sz="1800" i="1" dirty="0" err="1" smtClean="0">
                <a:latin typeface="+mn-lt"/>
              </a:rPr>
              <a:t>for</a:t>
            </a:r>
            <a:r>
              <a:rPr lang="de-DE" sz="1800" i="1" dirty="0" smtClean="0">
                <a:latin typeface="+mn-lt"/>
              </a:rPr>
              <a:t> </a:t>
            </a:r>
            <a:r>
              <a:rPr lang="de-DE" sz="1800" i="1" dirty="0" err="1" smtClean="0">
                <a:latin typeface="+mn-lt"/>
              </a:rPr>
              <a:t>city</a:t>
            </a:r>
            <a:r>
              <a:rPr lang="de-DE" sz="1800" i="1" dirty="0" smtClean="0">
                <a:latin typeface="+mn-lt"/>
              </a:rPr>
              <a:t> </a:t>
            </a:r>
            <a:r>
              <a:rPr lang="de-DE" sz="1800" i="1" dirty="0" err="1" smtClean="0">
                <a:latin typeface="+mn-lt"/>
              </a:rPr>
              <a:t>traffic</a:t>
            </a:r>
            <a:r>
              <a:rPr lang="de-DE" sz="1800" dirty="0" smtClean="0">
                <a:latin typeface="+mn-lt"/>
              </a:rPr>
              <a:t>. </a:t>
            </a:r>
            <a:r>
              <a:rPr lang="de-DE" sz="1800" dirty="0" err="1" smtClean="0">
                <a:latin typeface="+mn-lt"/>
              </a:rPr>
              <a:t>Physical</a:t>
            </a:r>
            <a:r>
              <a:rPr lang="de-DE" sz="1800" dirty="0" smtClean="0">
                <a:latin typeface="+mn-lt"/>
              </a:rPr>
              <a:t> Review E, Volume 64, 2001.</a:t>
            </a:r>
            <a:endParaRPr lang="en-GB" dirty="0" smtClean="0">
              <a:latin typeface="+mn-lt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dirty="0" smtClean="0">
                <a:latin typeface="+mn-lt"/>
              </a:rPr>
              <a:t>Tony Wood, Bastian </a:t>
            </a:r>
            <a:r>
              <a:rPr lang="en-US" sz="1800" dirty="0" err="1" smtClean="0">
                <a:latin typeface="+mn-lt"/>
              </a:rPr>
              <a:t>Bücheler</a:t>
            </a:r>
            <a:r>
              <a:rPr lang="en-US" sz="1800" dirty="0" smtClean="0">
                <a:latin typeface="+mn-lt"/>
              </a:rPr>
              <a:t>. </a:t>
            </a:r>
            <a:r>
              <a:rPr lang="en-US" sz="1800" i="1" dirty="0" smtClean="0">
                <a:latin typeface="+mn-lt"/>
              </a:rPr>
              <a:t>Traffic Flow Comparison of Roundabouts and Crossroads</a:t>
            </a:r>
            <a:r>
              <a:rPr lang="en-US" sz="1800" dirty="0" smtClean="0">
                <a:latin typeface="+mn-lt"/>
              </a:rPr>
              <a:t>. May 2010</a:t>
            </a:r>
            <a:endParaRPr lang="en-GB" sz="1800" dirty="0">
              <a:latin typeface="+mn-lt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GB" sz="1800" dirty="0" smtClean="0">
              <a:latin typeface="+mn-lt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800" b="1" dirty="0" smtClean="0">
                <a:latin typeface="+mn-lt"/>
              </a:rPr>
              <a:t>Layout </a:t>
            </a:r>
            <a:r>
              <a:rPr lang="en-GB" sz="1800" b="1" dirty="0">
                <a:latin typeface="+mn-lt"/>
              </a:rPr>
              <a:t>of presentation</a:t>
            </a:r>
            <a:r>
              <a:rPr lang="en-GB" sz="1800" b="1" dirty="0" smtClean="0">
                <a:latin typeface="+mn-lt"/>
              </a:rPr>
              <a:t>:</a:t>
            </a:r>
            <a:endParaRPr lang="en-GB" sz="1800" dirty="0" smtClean="0">
              <a:latin typeface="+mn-lt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800" dirty="0" err="1" smtClean="0">
                <a:latin typeface="+mn-lt"/>
              </a:rPr>
              <a:t>Karsten</a:t>
            </a:r>
            <a:r>
              <a:rPr lang="en-GB" sz="1800" dirty="0" smtClean="0">
                <a:latin typeface="+mn-lt"/>
              </a:rPr>
              <a:t> </a:t>
            </a:r>
            <a:r>
              <a:rPr lang="en-GB" sz="1800" dirty="0" err="1">
                <a:latin typeface="+mn-lt"/>
              </a:rPr>
              <a:t>Donnay</a:t>
            </a:r>
            <a:r>
              <a:rPr lang="en-GB" sz="1800" dirty="0">
                <a:latin typeface="+mn-lt"/>
              </a:rPr>
              <a:t>, Stefano </a:t>
            </a:r>
            <a:r>
              <a:rPr lang="en-GB" sz="1800" dirty="0" err="1" smtClean="0">
                <a:latin typeface="+mn-lt"/>
              </a:rPr>
              <a:t>Balietti</a:t>
            </a:r>
            <a:r>
              <a:rPr lang="en-GB" sz="1800" dirty="0" smtClean="0">
                <a:latin typeface="+mn-lt"/>
              </a:rPr>
              <a:t>. </a:t>
            </a:r>
            <a:r>
              <a:rPr lang="en-GB" sz="1800" i="1" dirty="0" err="1">
                <a:latin typeface="+mn-lt"/>
              </a:rPr>
              <a:t>Modeling</a:t>
            </a:r>
            <a:r>
              <a:rPr lang="en-GB" sz="1800" i="1" dirty="0">
                <a:latin typeface="+mn-lt"/>
              </a:rPr>
              <a:t> and Simulating Social Systems with </a:t>
            </a:r>
            <a:r>
              <a:rPr lang="en-GB" sz="1800" i="1" dirty="0" smtClean="0">
                <a:latin typeface="+mn-lt"/>
              </a:rPr>
              <a:t>MATLAB</a:t>
            </a:r>
            <a:r>
              <a:rPr lang="en-GB" sz="1800" dirty="0" smtClean="0">
                <a:latin typeface="+mn-lt"/>
              </a:rPr>
              <a:t>. </a:t>
            </a:r>
            <a:r>
              <a:rPr lang="en-GB" sz="1800" dirty="0">
                <a:latin typeface="+mn-lt"/>
              </a:rPr>
              <a:t>Course </a:t>
            </a:r>
            <a:r>
              <a:rPr lang="en-GB" sz="1800" dirty="0" err="1" smtClean="0">
                <a:latin typeface="+mn-lt"/>
              </a:rPr>
              <a:t>Powerpoints</a:t>
            </a:r>
            <a:r>
              <a:rPr lang="en-GB" sz="1800" dirty="0" smtClean="0">
                <a:latin typeface="+mn-lt"/>
              </a:rPr>
              <a:t>, </a:t>
            </a:r>
            <a:r>
              <a:rPr lang="en-GB" sz="1800" dirty="0">
                <a:latin typeface="+mn-lt"/>
              </a:rPr>
              <a:t>2012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78FC62B-DAEB-4E5C-9F3A-59941AF6BF50}" type="slidenum">
              <a:rPr lang="de-CH" sz="900">
                <a:solidFill>
                  <a:srgbClr val="FFFFFF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de-CH" sz="90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>
              <a:solidFill>
                <a:srgbClr val="FFFFFF"/>
              </a:solidFill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38"/>
              </a:lnSpc>
              <a:spcBef>
                <a:spcPct val="0"/>
              </a:spcBef>
              <a:buClrTx/>
            </a:pPr>
            <a:r>
              <a:rPr lang="en-GB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Introduction and Motivation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536577" y="1463677"/>
            <a:ext cx="806132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4963"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GB" dirty="0">
                <a:latin typeface="Calibri" panose="020F0502020204030204" pitchFamily="34" charset="0"/>
              </a:rPr>
              <a:t>Development of “Traffic Dynamics” by Tony Wood and Bastian </a:t>
            </a:r>
            <a:r>
              <a:rPr lang="en-GB" dirty="0" err="1">
                <a:latin typeface="Calibri" panose="020F0502020204030204" pitchFamily="34" charset="0"/>
              </a:rPr>
              <a:t>Bücheler</a:t>
            </a:r>
            <a:r>
              <a:rPr lang="en-GB" dirty="0">
                <a:latin typeface="Calibri" panose="020F0502020204030204" pitchFamily="34" charset="0"/>
              </a:rPr>
              <a:t> in May 2010</a:t>
            </a:r>
          </a:p>
          <a:p>
            <a:pPr eaLnBrk="1" hangingPunct="1">
              <a:lnSpc>
                <a:spcPct val="150000"/>
              </a:lnSpc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</a:rPr>
              <a:t>Added pedestrians and traffic lights, instead of “priority to the right”-organisation</a:t>
            </a:r>
          </a:p>
          <a:p>
            <a:pPr eaLnBrk="1" hangingPunct="1">
              <a:lnSpc>
                <a:spcPct val="150000"/>
              </a:lnSpc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</a:rPr>
              <a:t>From daily life experience: roundabouts have disadvantages!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899D55A-C1DA-444A-A53F-A13BB7BACA28}" type="slidenum">
              <a:rPr lang="de-CH" sz="900">
                <a:solidFill>
                  <a:srgbClr val="FFFFFF"/>
                </a:solidFill>
                <a:latin typeface="Arial" panose="020B0604020202020204" pitchFamily="34" charset="0"/>
              </a:rPr>
              <a:pPr algn="r"/>
              <a:t>4</a:t>
            </a:fld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/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88"/>
              </a:lnSpc>
            </a:pPr>
            <a:r>
              <a:rPr lang="en-GB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Main Loop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Text Box 3"/>
              <p:cNvSpPr txBox="1">
                <a:spLocks noChangeArrowheads="1"/>
              </p:cNvSpPr>
              <p:nvPr/>
            </p:nvSpPr>
            <p:spPr bwMode="auto">
              <a:xfrm>
                <a:off x="536577" y="1401763"/>
                <a:ext cx="8061325" cy="52308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1313" indent="-34131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1363" indent="-28416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ts val="3988"/>
                  </a:lnSpc>
                  <a:spcBef>
                    <a:spcPts val="800"/>
                  </a:spcBef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:r>
                  <a:rPr lang="en-GB" sz="2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One can set up an arbitrary combination of roundabouts </a:t>
                </a:r>
                <a:r>
                  <a:rPr lang="en-GB" sz="26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6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) </a:t>
                </a:r>
                <a:r>
                  <a:rPr lang="en-GB" sz="2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and crossroads (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) in a </a:t>
                </a:r>
                <a14:m>
                  <m:oMath xmlns:m="http://schemas.openxmlformats.org/officeDocument/2006/math">
                    <m:r>
                      <a:rPr lang="en-GB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matrix</a:t>
                </a:r>
              </a:p>
              <a:p>
                <a:pPr eaLnBrk="1" hangingPunct="1">
                  <a:lnSpc>
                    <a:spcPts val="3988"/>
                  </a:lnSpc>
                  <a:spcBef>
                    <a:spcPts val="800"/>
                  </a:spcBef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:r>
                  <a:rPr lang="en-GB" sz="2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The Inputs/Options are:</a:t>
                </a:r>
              </a:p>
              <a:p>
                <a:pPr lvl="1">
                  <a:lnSpc>
                    <a:spcPts val="3188"/>
                  </a:lnSpc>
                  <a:spcBef>
                    <a:spcPts val="400"/>
                  </a:spcBef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:r>
                  <a:rPr lang="en-GB" sz="2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The Map</a:t>
                </a:r>
              </a:p>
              <a:p>
                <a:pPr lvl="1">
                  <a:lnSpc>
                    <a:spcPts val="3188"/>
                  </a:lnSpc>
                  <a:spcBef>
                    <a:spcPts val="400"/>
                  </a:spcBef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:r>
                  <a:rPr lang="en-GB" sz="2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Pedestrian density (can be given as an array) </a:t>
                </a:r>
                <a14:m>
                  <m:oMath xmlns:m="http://schemas.openxmlformats.org/officeDocument/2006/math">
                    <m:r>
                      <a:rPr lang="en-GB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GB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GB" sz="22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lvl="1">
                  <a:lnSpc>
                    <a:spcPts val="3188"/>
                  </a:lnSpc>
                  <a:spcBef>
                    <a:spcPts val="400"/>
                  </a:spcBef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:r>
                  <a:rPr lang="en-GB" sz="2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Car density (can be given as an array)</a:t>
                </a:r>
              </a:p>
              <a:p>
                <a:pPr lvl="1">
                  <a:lnSpc>
                    <a:spcPts val="3188"/>
                  </a:lnSpc>
                  <a:spcBef>
                    <a:spcPts val="400"/>
                  </a:spcBef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:r>
                  <a:rPr lang="en-GB" sz="2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Probability for a car to drive ahead </a:t>
                </a:r>
              </a:p>
              <a:p>
                <a:pPr lvl="1">
                  <a:lnSpc>
                    <a:spcPts val="3188"/>
                  </a:lnSpc>
                  <a:spcBef>
                    <a:spcPts val="400"/>
                  </a:spcBef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:r>
                  <a:rPr lang="en-GB" sz="2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Whether you want to view the simulation, create a video, view the simulation in slow-motion, store the simulation results for later plotting </a:t>
                </a:r>
              </a:p>
            </p:txBody>
          </p:sp>
        </mc:Choice>
        <mc:Fallback xmlns="">
          <p:sp>
            <p:nvSpPr>
              <p:cNvPr id="1024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577" y="1401763"/>
                <a:ext cx="8061325" cy="5230812"/>
              </a:xfrm>
              <a:prstGeom prst="rect">
                <a:avLst/>
              </a:prstGeom>
              <a:blipFill rotWithShape="0">
                <a:blip r:embed="rId3"/>
                <a:stretch>
                  <a:fillRect l="-2572" t="-932" r="-14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43BAB95-D89F-41F8-967B-BAF7A567DEAA}" type="slidenum">
              <a:rPr lang="de-CH" sz="900">
                <a:solidFill>
                  <a:srgbClr val="FFFFFF"/>
                </a:solidFill>
                <a:latin typeface="Arial" panose="020B0604020202020204" pitchFamily="34" charset="0"/>
              </a:rPr>
              <a:pPr algn="r"/>
              <a:t>5</a:t>
            </a:fld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/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88"/>
              </a:lnSpc>
            </a:pPr>
            <a:r>
              <a:rPr lang="en-GB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Main Loop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2" name="Text Box 3"/>
              <p:cNvSpPr txBox="1">
                <a:spLocks noChangeArrowheads="1"/>
              </p:cNvSpPr>
              <p:nvPr/>
            </p:nvSpPr>
            <p:spPr bwMode="auto">
              <a:xfrm>
                <a:off x="536577" y="1401763"/>
                <a:ext cx="8061325" cy="5129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1313" indent="-34131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1363" indent="-28416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ts val="3988"/>
                  </a:lnSpc>
                  <a:spcBef>
                    <a:spcPts val="800"/>
                  </a:spcBef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:r>
                  <a:rPr lang="en-GB" sz="2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The simulation will give you a 3D plot over the densities and the </a:t>
                </a:r>
              </a:p>
              <a:p>
                <a:pPr marL="0" indent="0" eaLnBrk="1" hangingPunct="1">
                  <a:lnSpc>
                    <a:spcPts val="3988"/>
                  </a:lnSpc>
                  <a:spcBef>
                    <a:spcPts val="800"/>
                  </a:spcBef>
                  <a:buClr>
                    <a:srgbClr val="2A6AB3"/>
                  </a:buClr>
                  <a:buSzPct val="110000"/>
                </a:pPr>
                <a:r>
                  <a:rPr lang="en-GB" sz="2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traffic</m:t>
                    </m:r>
                    <m:r>
                      <a:rPr lang="en-GB" sz="2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flow</m:t>
                    </m:r>
                    <m:r>
                      <a:rPr lang="en-GB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GB" sz="2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average</m:t>
                    </m:r>
                    <m:r>
                      <a:rPr lang="en-GB" sz="2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speed</m:t>
                    </m:r>
                    <m:r>
                      <a:rPr lang="de-DE" sz="2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car</m:t>
                    </m:r>
                    <m:r>
                      <a:rPr lang="en-GB" sz="2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density</m:t>
                    </m:r>
                  </m:oMath>
                </a14:m>
                <a:endParaRPr lang="en-GB" sz="26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eaLnBrk="1" hangingPunct="1">
                  <a:lnSpc>
                    <a:spcPts val="3988"/>
                  </a:lnSpc>
                  <a:spcBef>
                    <a:spcPts val="800"/>
                  </a:spcBef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:r>
                  <a:rPr lang="en-GB" sz="2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Execution:</a:t>
                </a:r>
              </a:p>
              <a:p>
                <a:pPr lvl="1">
                  <a:lnSpc>
                    <a:spcPts val="3188"/>
                  </a:lnSpc>
                  <a:spcBef>
                    <a:spcPts val="400"/>
                  </a:spcBef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:r>
                  <a:rPr lang="en-GB" sz="2200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traffic.m</a:t>
                </a:r>
                <a:r>
                  <a:rPr lang="en-GB" sz="2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is our main function, which needs no input, but will ask for user inputs to use for the simulation</a:t>
                </a:r>
              </a:p>
              <a:p>
                <a:pPr lvl="1">
                  <a:lnSpc>
                    <a:spcPts val="3188"/>
                  </a:lnSpc>
                  <a:spcBef>
                    <a:spcPts val="400"/>
                  </a:spcBef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:r>
                  <a:rPr lang="en-GB" sz="2200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traffic.m</a:t>
                </a:r>
                <a:r>
                  <a:rPr lang="en-GB" sz="2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will call </a:t>
                </a:r>
                <a:r>
                  <a:rPr lang="en-GB" sz="2200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trafficloop.m</a:t>
                </a:r>
                <a:r>
                  <a:rPr lang="en-GB" sz="2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to start </a:t>
                </a:r>
                <a:r>
                  <a:rPr lang="en-GB" sz="2200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trafficsim.m</a:t>
                </a:r>
                <a:r>
                  <a:rPr lang="en-GB" sz="2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for every density you set up </a:t>
                </a:r>
                <a:r>
                  <a:rPr lang="en-GB" sz="22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seperately</a:t>
                </a:r>
                <a:endParaRPr lang="en-GB" sz="22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lvl="1">
                  <a:lnSpc>
                    <a:spcPts val="3188"/>
                  </a:lnSpc>
                  <a:spcBef>
                    <a:spcPts val="400"/>
                  </a:spcBef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:r>
                  <a:rPr lang="en-GB" sz="2200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trafficsim.m</a:t>
                </a:r>
                <a:r>
                  <a:rPr lang="en-GB" sz="2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is our actual simulation loop which will make  1000 iteration steps and generate all the matrices and results using other functions</a:t>
                </a:r>
              </a:p>
            </p:txBody>
          </p:sp>
        </mc:Choice>
        <mc:Fallback xmlns="">
          <p:sp>
            <p:nvSpPr>
              <p:cNvPr id="1229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577" y="1401763"/>
                <a:ext cx="8061325" cy="5129212"/>
              </a:xfrm>
              <a:prstGeom prst="rect">
                <a:avLst/>
              </a:prstGeom>
              <a:blipFill rotWithShape="0">
                <a:blip r:embed="rId3"/>
                <a:stretch>
                  <a:fillRect l="-2572" t="-951" r="-1664" b="-48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9FC97189-59CF-41A6-87E6-B4AA4CC7F83E}" type="slidenum">
              <a:rPr lang="de-CH" sz="900">
                <a:solidFill>
                  <a:srgbClr val="FFFFFF"/>
                </a:solidFill>
                <a:latin typeface="Arial" panose="020B0604020202020204" pitchFamily="34" charset="0"/>
              </a:rPr>
              <a:pPr algn="r"/>
              <a:t>6</a:t>
            </a:fld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/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88"/>
              </a:lnSpc>
            </a:pPr>
            <a:r>
              <a:rPr lang="en-GB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Roundabout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536577" y="1463675"/>
            <a:ext cx="8061325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Consists of 12 cells for the loop and 4 roads with pedestrian crossings</a:t>
            </a: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Pedestrians have priority over cars if the road is free</a:t>
            </a: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Cars inside the roundabout have priority over cars outside</a:t>
            </a: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Car speed is limited to 1 cell per iteration step</a:t>
            </a: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The exit a car will take is computed according to the </a:t>
            </a:r>
            <a:r>
              <a:rPr lang="en-GB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probability 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for cars going ahead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C3A522A-EFBB-43DC-9477-A2EA16B6F39F}" type="slidenum">
              <a:rPr lang="de-CH" sz="900">
                <a:solidFill>
                  <a:srgbClr val="FFFFFF"/>
                </a:solidFill>
                <a:latin typeface="Arial" panose="020B0604020202020204" pitchFamily="34" charset="0"/>
              </a:rPr>
              <a:pPr algn="r"/>
              <a:t>7</a:t>
            </a:fld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/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88"/>
              </a:lnSpc>
            </a:pPr>
            <a:r>
              <a:rPr lang="en-GB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Roundabout</a:t>
            </a:r>
            <a:r>
              <a:rPr lang="en-GB" sz="3200" b="1" dirty="0">
                <a:solidFill>
                  <a:srgbClr val="2A6AB3"/>
                </a:solidFill>
                <a:latin typeface="Arial" panose="020B0604020202020204" pitchFamily="34" charset="0"/>
              </a:rPr>
              <a:t> - Implementation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536577" y="1463677"/>
            <a:ext cx="806132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We are using many arrays to calculate the next </a:t>
            </a:r>
            <a:r>
              <a:rPr lang="en-GB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time step 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in the </a:t>
            </a:r>
            <a:r>
              <a:rPr lang="en-GB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roundabout.m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 function</a:t>
            </a: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3 for the circle of the roundabout</a:t>
            </a: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8 pedestrian 'buckets'</a:t>
            </a: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GB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roundabout.m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 function </a:t>
            </a:r>
            <a:r>
              <a:rPr lang="en-GB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handles 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8 cells of each incoming/outgoing lane and all the cars inside the circle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4A1BBBE-4996-4CE3-9F50-28CC6A0AE744}" type="slidenum">
              <a:rPr lang="de-CH" sz="900">
                <a:solidFill>
                  <a:srgbClr val="FFFFFF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de-CH" sz="90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>
              <a:solidFill>
                <a:srgbClr val="FFFFFF"/>
              </a:solidFill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38"/>
              </a:lnSpc>
              <a:spcBef>
                <a:spcPct val="0"/>
              </a:spcBef>
              <a:buClrTx/>
            </a:pPr>
            <a:r>
              <a:rPr lang="en-GB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Crossroad with traffic </a:t>
            </a:r>
            <a:r>
              <a:rPr lang="en-GB" sz="3200" b="1" dirty="0" smtClean="0">
                <a:solidFill>
                  <a:srgbClr val="2A6AB3"/>
                </a:solidFill>
                <a:latin typeface="Cambria" panose="02040503050406030204" pitchFamily="18" charset="0"/>
              </a:rPr>
              <a:t>lights     (1</a:t>
            </a:r>
            <a:r>
              <a:rPr lang="en-GB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2" name="Text Box 3"/>
              <p:cNvSpPr txBox="1">
                <a:spLocks noChangeArrowheads="1"/>
              </p:cNvSpPr>
              <p:nvPr/>
            </p:nvSpPr>
            <p:spPr bwMode="auto">
              <a:xfrm>
                <a:off x="536577" y="1463677"/>
                <a:ext cx="8061325" cy="4937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34963" indent="-334963">
                  <a:lnSpc>
                    <a:spcPts val="3938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35013" indent="-277813">
                  <a:lnSpc>
                    <a:spcPts val="3138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lnSpc>
                    <a:spcPct val="93000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lnSpc>
                    <a:spcPts val="1800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:r>
                  <a:rPr lang="en-GB" dirty="0" smtClean="0">
                    <a:latin typeface="Calibri" panose="020F0502020204030204" pitchFamily="34" charset="0"/>
                  </a:rPr>
                  <a:t>Different signalisation dep. on pedestrian density</a:t>
                </a:r>
              </a:p>
              <a:p>
                <a:pPr lvl="1" eaLnBrk="1" hangingPunct="1"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&lt;0.3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</a:rPr>
                  <a:t>: pedestrians can block cars turning</a:t>
                </a:r>
              </a:p>
              <a:p>
                <a:pPr lvl="1" eaLnBrk="1" hangingPunct="1"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0.3</m:t>
                    </m:r>
                  </m:oMath>
                </a14:m>
                <a:r>
                  <a:rPr lang="en-GB" i="0" dirty="0" smtClean="0">
                    <a:latin typeface="+mj-lt"/>
                  </a:rPr>
                  <a:t>-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0.6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</a:rPr>
                  <a:t>: pedestrians can block cars turning left</a:t>
                </a:r>
              </a:p>
              <a:p>
                <a:pPr lvl="1" eaLnBrk="1" hangingPunct="1"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&gt;0.6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</a:rPr>
                  <a:t>: pedestrians should no longer block</a:t>
                </a:r>
              </a:p>
              <a:p>
                <a:pPr eaLnBrk="1" hangingPunct="1"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:r>
                  <a:rPr lang="en-GB" dirty="0">
                    <a:latin typeface="Calibri" panose="020F0502020204030204" pitchFamily="34" charset="0"/>
                  </a:rPr>
                  <a:t>Input: probability for car driving ahead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dirty="0" smtClean="0">
                            <a:latin typeface="Cambria Math" panose="02040503050406030204" pitchFamily="18" charset="0"/>
                          </a:rPr>
                          <m:t>ahead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</a:rPr>
                  <a:t>)</a:t>
                </a:r>
              </a:p>
              <a:p>
                <a:pPr eaLnBrk="1" hangingPunct="1"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:r>
                  <a:rPr lang="en-GB" dirty="0">
                    <a:latin typeface="Calibri" panose="020F0502020204030204" pitchFamily="34" charset="0"/>
                  </a:rPr>
                  <a:t>Probability of cars turning</a:t>
                </a:r>
                <a:r>
                  <a:rPr lang="en-GB" dirty="0" smtClean="0">
                    <a:latin typeface="Calibri" panose="020F0502020204030204" pitchFamily="34" charset="0"/>
                  </a:rPr>
                  <a:t>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dirty="0" smtClean="0">
                                <a:latin typeface="Cambria Math" panose="02040503050406030204" pitchFamily="18" charset="0"/>
                              </a:rPr>
                              <m:t>ahead</m:t>
                            </m:r>
                          </m:sub>
                        </m:sSub>
                      </m:num>
                      <m:den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dirty="0">
                  <a:latin typeface="Calibri" panose="020F0502020204030204" pitchFamily="34" charset="0"/>
                </a:endParaRPr>
              </a:p>
              <a:p>
                <a:pPr eaLnBrk="1" hangingPunct="1"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:r>
                  <a:rPr lang="en-GB" dirty="0">
                    <a:latin typeface="Calibri" panose="020F0502020204030204" pitchFamily="34" charset="0"/>
                  </a:rPr>
                  <a:t>Used to calculate the relative time for a light phase</a:t>
                </a:r>
              </a:p>
              <a:p>
                <a:pPr eaLnBrk="1" hangingPunct="1"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:r>
                  <a:rPr lang="en-GB" dirty="0">
                    <a:latin typeface="Calibri" panose="020F0502020204030204" pitchFamily="34" charset="0"/>
                  </a:rPr>
                  <a:t>For absolute time, multiply with phase length </a:t>
                </a:r>
              </a:p>
            </p:txBody>
          </p:sp>
        </mc:Choice>
        <mc:Fallback>
          <p:sp>
            <p:nvSpPr>
              <p:cNvPr id="2253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577" y="1463677"/>
                <a:ext cx="8061325" cy="4937125"/>
              </a:xfrm>
              <a:prstGeom prst="rect">
                <a:avLst/>
              </a:prstGeom>
              <a:blipFill rotWithShape="0">
                <a:blip r:embed="rId3"/>
                <a:stretch>
                  <a:fillRect l="-2723" t="-185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0275B69-CBD1-4B33-85A8-1B5524BF07E1}" type="slidenum">
              <a:rPr lang="de-CH" sz="900">
                <a:solidFill>
                  <a:srgbClr val="FFFFFF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de-CH" sz="90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>
              <a:solidFill>
                <a:srgbClr val="FFFFFF"/>
              </a:solidFill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38"/>
              </a:lnSpc>
              <a:spcBef>
                <a:spcPct val="0"/>
              </a:spcBef>
              <a:buClrTx/>
            </a:pPr>
            <a:r>
              <a:rPr lang="en-GB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Crossroad with traffic lights     (2)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536577" y="1463677"/>
            <a:ext cx="806132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4963" indent="-334963"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5013" indent="-277813"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</a:rPr>
              <a:t>Control is not dynamic</a:t>
            </a:r>
          </a:p>
          <a:p>
            <a:pPr eaLnBrk="1" hangingPunct="1"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</a:rPr>
              <a:t>For different crossroads: phase offset depending on car density</a:t>
            </a:r>
          </a:p>
          <a:p>
            <a:pPr eaLnBrk="1" hangingPunct="1"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</a:rPr>
              <a:t>Nagel-</a:t>
            </a:r>
            <a:r>
              <a:rPr lang="en-GB" dirty="0" err="1">
                <a:latin typeface="Calibri" panose="020F0502020204030204" pitchFamily="34" charset="0"/>
              </a:rPr>
              <a:t>Schreckenberg</a:t>
            </a:r>
            <a:r>
              <a:rPr lang="en-GB" dirty="0">
                <a:latin typeface="Calibri" panose="020F0502020204030204" pitchFamily="34" charset="0"/>
              </a:rPr>
              <a:t> model in crossroad</a:t>
            </a:r>
          </a:p>
          <a:p>
            <a:pPr lvl="1" eaLnBrk="1" hangingPunct="1">
              <a:buClr>
                <a:srgbClr val="99CC0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</a:rPr>
              <a:t>Cars ahead: speed up to 5 cells per it.</a:t>
            </a:r>
          </a:p>
          <a:p>
            <a:pPr lvl="1" eaLnBrk="1" hangingPunct="1">
              <a:buClr>
                <a:srgbClr val="99CC0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</a:rPr>
              <a:t>Cars turning: speed up to 2 cells per it. </a:t>
            </a:r>
          </a:p>
          <a:p>
            <a:pPr eaLnBrk="1" hangingPunct="1">
              <a:buClrTx/>
              <a:buFontTx/>
              <a:buNone/>
            </a:pPr>
            <a:endParaRPr lang="en-GB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</Words>
  <Application>Microsoft Office PowerPoint</Application>
  <PresentationFormat>On-screen Show (4:3)</PresentationFormat>
  <Paragraphs>207</Paragraphs>
  <Slides>21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ＭＳ Ｐゴシック</vt:lpstr>
      <vt:lpstr>Arial</vt:lpstr>
      <vt:lpstr>Calibri</vt:lpstr>
      <vt:lpstr>Cambria</vt:lpstr>
      <vt:lpstr>Cambria Math</vt:lpstr>
      <vt:lpstr>Courier New</vt:lpstr>
      <vt:lpstr>Droid Sans</vt:lpstr>
      <vt:lpstr>ETH-Light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Graphical Implementation (1)</vt:lpstr>
      <vt:lpstr>Graphical Implementation (2)</vt:lpstr>
      <vt:lpstr>Single Crossroad</vt:lpstr>
      <vt:lpstr>Single Roundabout</vt:lpstr>
      <vt:lpstr>3×3 with one roundabout in the middle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Intersection Problem</dc:title>
  <dc:creator>Nuhro Ego</dc:creator>
  <cp:lastModifiedBy>Nuhro Ego</cp:lastModifiedBy>
  <cp:revision>275</cp:revision>
  <cp:lastPrinted>1601-01-01T00:00:00Z</cp:lastPrinted>
  <dcterms:created xsi:type="dcterms:W3CDTF">2012-09-24T07:00:13Z</dcterms:created>
  <dcterms:modified xsi:type="dcterms:W3CDTF">2012-12-19T02:18:52Z</dcterms:modified>
</cp:coreProperties>
</file>